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12"/>
  </p:normalViewPr>
  <p:slideViewPr>
    <p:cSldViewPr snapToGrid="0">
      <p:cViewPr>
        <p:scale>
          <a:sx n="46" d="100"/>
          <a:sy n="46" d="100"/>
        </p:scale>
        <p:origin x="144" y="144"/>
      </p:cViewPr>
      <p:guideLst>
        <p:guide orient="horz" pos="12096"/>
        <p:guide pos="132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p>
        </p:txBody>
      </p:sp>
      <p:sp>
        <p:nvSpPr>
          <p:cNvPr id="4" name="Date Placeholder 3"/>
          <p:cNvSpPr>
            <a:spLocks noGrp="1"/>
          </p:cNvSpPr>
          <p:nvPr>
            <p:ph type="dt" sz="half" idx="10"/>
          </p:nvPr>
        </p:nvSpPr>
        <p:spPr/>
        <p:txBody>
          <a:bodyPr/>
          <a:lstStyle/>
          <a:p>
            <a:fld id="{4F20B532-B5DD-45C5-B78C-DF3FDEAD0301}" type="datetimeFigureOut">
              <a:rPr lang="en-US" smtClean="0"/>
              <a:t>4/21/19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20B532-B5DD-45C5-B78C-DF3FDEAD0301}" type="datetimeFigureOut">
              <a:rPr lang="en-US" smtClean="0"/>
              <a:t>4/21/19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20B532-B5DD-45C5-B78C-DF3FDEAD0301}" type="datetimeFigureOut">
              <a:rPr lang="en-US" smtClean="0"/>
              <a:t>4/21/19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20B532-B5DD-45C5-B78C-DF3FDEAD0301}" type="datetimeFigureOut">
              <a:rPr lang="en-US" smtClean="0"/>
              <a:t>4/21/19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20B532-B5DD-45C5-B78C-DF3FDEAD0301}" type="datetimeFigureOut">
              <a:rPr lang="en-US" smtClean="0"/>
              <a:t>4/21/19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4/21/19</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a:solidFill>
                  <a:schemeClr val="bg1"/>
                </a:solidFill>
              </a:rPr>
              <a:t>We thank the Office of Research and Sponsored Programs for supporting this research, and Learning &amp; Technology Services for printing this poster.</a:t>
            </a:r>
            <a:r>
              <a:rPr lang="en-US" sz="1667">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a:p>
        </p:txBody>
      </p:sp>
      <p:pic>
        <p:nvPicPr>
          <p:cNvPr id="22" name="Picture 21">
            <a:extLst>
              <a:ext uri="{FF2B5EF4-FFF2-40B4-BE49-F238E27FC236}">
                <a16:creationId xmlns:a16="http://schemas.microsoft.com/office/drawing/2014/main" id="{C4BBB778-54D4-E147-AC2F-4F1D5A27716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434116" y="2399172"/>
            <a:ext cx="9201392" cy="3635372"/>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fabiusmaximus.com/2012/12/31/internet-communities-47427/" TargetMode="External"/><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hyperlink" Target="http://rulenumberoneblog.com/2014/02/13/cogitive-psychologys-simple-recipe-for-being-a-good-teacher/" TargetMode="Externa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2401" y="1676633"/>
            <a:ext cx="34198560" cy="4519423"/>
          </a:xfrm>
        </p:spPr>
        <p:txBody>
          <a:bodyPr>
            <a:noAutofit/>
          </a:bodyPr>
          <a:lstStyle/>
          <a:p>
            <a:pPr algn="l"/>
            <a:r>
              <a:rPr lang="en-US" sz="12000" dirty="0"/>
              <a:t>Education Students’ Knowledge and </a:t>
            </a:r>
            <a:br>
              <a:rPr lang="en-US" sz="12000" dirty="0"/>
            </a:br>
            <a:r>
              <a:rPr lang="en-US" sz="12000" dirty="0"/>
              <a:t>Perceptions of Collaborative Learning </a:t>
            </a:r>
            <a:br>
              <a:rPr lang="en-US" sz="9600" dirty="0"/>
            </a:br>
            <a:r>
              <a:rPr lang="en-US" sz="8000" dirty="0"/>
              <a:t>and Implications for Future Use in Their Field</a:t>
            </a:r>
            <a:endParaRPr lang="en-US" sz="8000" dirty="0">
              <a:latin typeface="Minion Pro" panose="02040503050306020203" pitchFamily="18" charset="0"/>
            </a:endParaRPr>
          </a:p>
        </p:txBody>
      </p:sp>
      <p:sp>
        <p:nvSpPr>
          <p:cNvPr id="6" name="Title 1"/>
          <p:cNvSpPr txBox="1">
            <a:spLocks/>
          </p:cNvSpPr>
          <p:nvPr/>
        </p:nvSpPr>
        <p:spPr>
          <a:xfrm>
            <a:off x="2382401" y="6372953"/>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a:rPr>
              <a:t>Peyton Grunzke   |  Dr. Laura Dunbar, mentor   |   Music Education, Music and Theatre Arts, University of Wisconsin – </a:t>
            </a:r>
            <a:r>
              <a:rPr lang="en-US" sz="4000" dirty="0" err="1">
                <a:solidFill>
                  <a:schemeClr val="bg1">
                    <a:lumMod val="50000"/>
                  </a:schemeClr>
                </a:solidFill>
                <a:latin typeface="Minion Pro"/>
              </a:rPr>
              <a:t>Eau</a:t>
            </a:r>
            <a:r>
              <a:rPr lang="en-US" sz="4000" dirty="0">
                <a:solidFill>
                  <a:schemeClr val="bg1">
                    <a:lumMod val="50000"/>
                  </a:schemeClr>
                </a:solidFill>
                <a:latin typeface="Minion Pro"/>
              </a:rPr>
              <a:t> Claire</a:t>
            </a:r>
          </a:p>
        </p:txBody>
      </p:sp>
      <p:sp>
        <p:nvSpPr>
          <p:cNvPr id="10" name="Subtitle 2"/>
          <p:cNvSpPr txBox="1">
            <a:spLocks/>
          </p:cNvSpPr>
          <p:nvPr/>
        </p:nvSpPr>
        <p:spPr>
          <a:xfrm>
            <a:off x="15263820" y="22283670"/>
            <a:ext cx="11731792" cy="8510484"/>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0"/>
              </a:spcBef>
            </a:pPr>
            <a:r>
              <a:rPr lang="en-US" sz="3200" dirty="0"/>
              <a:t>Over 90% of participants reported participating in CL previously. When asked to define CL and describe characteristics of their CL experiences, participants touched on the following recurring themes related to </a:t>
            </a:r>
            <a:r>
              <a:rPr lang="en-US" sz="3200" dirty="0" err="1"/>
              <a:t>Dillenbourg’s</a:t>
            </a:r>
            <a:r>
              <a:rPr lang="en-US" sz="3200" dirty="0"/>
              <a:t> description:</a:t>
            </a:r>
          </a:p>
          <a:p>
            <a:pPr algn="l">
              <a:spcBef>
                <a:spcPts val="0"/>
              </a:spcBef>
            </a:pPr>
            <a:endParaRPr lang="en-US" sz="3200" dirty="0"/>
          </a:p>
          <a:p>
            <a:pPr marL="457200" indent="-457200" algn="l">
              <a:spcBef>
                <a:spcPts val="0"/>
              </a:spcBef>
              <a:buFont typeface="Arial" panose="020B0604020202020204" pitchFamily="34" charset="0"/>
              <a:buChar char="•"/>
            </a:pPr>
            <a:r>
              <a:rPr lang="en-US" sz="3200" dirty="0"/>
              <a:t>A collaborative situation – </a:t>
            </a:r>
            <a:r>
              <a:rPr lang="en-US" sz="3200" b="1" dirty="0"/>
              <a:t>shared goals</a:t>
            </a:r>
          </a:p>
          <a:p>
            <a:pPr marL="457200" indent="-457200" algn="l">
              <a:spcBef>
                <a:spcPts val="0"/>
              </a:spcBef>
              <a:buFont typeface="Arial" panose="020B0604020202020204" pitchFamily="34" charset="0"/>
              <a:buChar char="•"/>
            </a:pPr>
            <a:r>
              <a:rPr lang="en-US" sz="3200" dirty="0"/>
              <a:t>Collaborative interactions – interactive and </a:t>
            </a:r>
            <a:r>
              <a:rPr lang="en-US" sz="3200" b="1" dirty="0"/>
              <a:t>synchronous</a:t>
            </a:r>
          </a:p>
          <a:p>
            <a:pPr marL="457200" indent="-457200" algn="l">
              <a:spcBef>
                <a:spcPts val="0"/>
              </a:spcBef>
              <a:buFont typeface="Arial" panose="020B0604020202020204" pitchFamily="34" charset="0"/>
              <a:buChar char="•"/>
            </a:pPr>
            <a:r>
              <a:rPr lang="en-US" sz="3200" dirty="0"/>
              <a:t>Common mechanisms – explanation </a:t>
            </a:r>
          </a:p>
          <a:p>
            <a:pPr marL="457200" indent="-457200" algn="l">
              <a:spcBef>
                <a:spcPts val="0"/>
              </a:spcBef>
              <a:buFont typeface="Arial" panose="020B0604020202020204" pitchFamily="34" charset="0"/>
              <a:buChar char="•"/>
            </a:pPr>
            <a:r>
              <a:rPr lang="en-US" sz="3200" dirty="0"/>
              <a:t>Social benefits – builds diversity understanding, develops learning communities, </a:t>
            </a:r>
            <a:r>
              <a:rPr lang="en-US" sz="3200" b="1" dirty="0"/>
              <a:t>improves interpersonal skills</a:t>
            </a:r>
          </a:p>
          <a:p>
            <a:pPr marL="457200" indent="-457200" algn="l">
              <a:spcBef>
                <a:spcPts val="0"/>
              </a:spcBef>
              <a:buFont typeface="Arial" panose="020B0604020202020204" pitchFamily="34" charset="0"/>
              <a:buChar char="•"/>
            </a:pPr>
            <a:r>
              <a:rPr lang="en-US" sz="3200" dirty="0"/>
              <a:t>Academic benefits – </a:t>
            </a:r>
            <a:r>
              <a:rPr lang="en-US" sz="3200" b="1" dirty="0"/>
              <a:t>promotes critical thinking skills</a:t>
            </a:r>
            <a:r>
              <a:rPr lang="en-US" sz="3200" dirty="0"/>
              <a:t>, increases width and depth of understanding</a:t>
            </a:r>
          </a:p>
          <a:p>
            <a:pPr marL="457200" indent="-457200" algn="l">
              <a:spcBef>
                <a:spcPts val="0"/>
              </a:spcBef>
              <a:buFont typeface="Arial" panose="020B0604020202020204" pitchFamily="34" charset="0"/>
              <a:buChar char="•"/>
            </a:pPr>
            <a:endParaRPr lang="en-US" sz="3200" dirty="0"/>
          </a:p>
          <a:p>
            <a:pPr algn="l">
              <a:spcBef>
                <a:spcPts val="0"/>
              </a:spcBef>
            </a:pPr>
            <a:r>
              <a:rPr lang="en-US" sz="3200" dirty="0"/>
              <a:t>The other areas of </a:t>
            </a:r>
            <a:r>
              <a:rPr lang="en-US" sz="3200" dirty="0" err="1"/>
              <a:t>Dillenbourg’s</a:t>
            </a:r>
            <a:r>
              <a:rPr lang="en-US" sz="3200" dirty="0"/>
              <a:t> description were rarely or never present in students' definitions and descriptions. Noteworthy among these were the absences of common mechanisms, psychological benefits, and the role of assessment. This suggests that students can generally identify CL in context and have some understanding of the theoretical concepts; however, the understanding is shallow and/or contains gaps.</a:t>
            </a:r>
          </a:p>
        </p:txBody>
      </p:sp>
      <p:sp>
        <p:nvSpPr>
          <p:cNvPr id="3" name="TextBox 2"/>
          <p:cNvSpPr txBox="1"/>
          <p:nvPr/>
        </p:nvSpPr>
        <p:spPr>
          <a:xfrm>
            <a:off x="1617704" y="8476211"/>
            <a:ext cx="10259867"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14" name="TextBox 13"/>
          <p:cNvSpPr txBox="1"/>
          <p:nvPr/>
        </p:nvSpPr>
        <p:spPr>
          <a:xfrm>
            <a:off x="1617704" y="9953241"/>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What is Collaborative Learning?</a:t>
            </a:r>
          </a:p>
        </p:txBody>
      </p:sp>
      <p:sp>
        <p:nvSpPr>
          <p:cNvPr id="17" name="TextBox 16"/>
          <p:cNvSpPr txBox="1"/>
          <p:nvPr/>
        </p:nvSpPr>
        <p:spPr>
          <a:xfrm>
            <a:off x="15263820" y="15959108"/>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Data Analysis</a:t>
            </a:r>
          </a:p>
        </p:txBody>
      </p:sp>
      <p:sp>
        <p:nvSpPr>
          <p:cNvPr id="18" name="TextBox 17"/>
          <p:cNvSpPr txBox="1"/>
          <p:nvPr/>
        </p:nvSpPr>
        <p:spPr>
          <a:xfrm>
            <a:off x="1617704" y="21167645"/>
            <a:ext cx="5748252" cy="4967514"/>
          </a:xfrm>
          <a:prstGeom prst="rect">
            <a:avLst/>
          </a:prstGeom>
          <a:noFill/>
        </p:spPr>
        <p:txBody>
          <a:bodyPr wrap="square" rtlCol="0">
            <a:spAutoFit/>
          </a:bodyPr>
          <a:lstStyle/>
          <a:p>
            <a:pPr marL="514350" indent="-514350" defTabSz="4023360">
              <a:lnSpc>
                <a:spcPct val="90000"/>
              </a:lnSpc>
              <a:spcBef>
                <a:spcPts val="4400"/>
              </a:spcBef>
              <a:buFont typeface="+mj-lt"/>
              <a:buAutoNum type="arabicPeriod"/>
            </a:pPr>
            <a:r>
              <a:rPr lang="en-US" sz="3200" dirty="0"/>
              <a:t>What do education students know about CL?</a:t>
            </a:r>
          </a:p>
          <a:p>
            <a:pPr marL="514350" indent="-514350" defTabSz="4023360">
              <a:lnSpc>
                <a:spcPct val="90000"/>
              </a:lnSpc>
              <a:buFont typeface="+mj-lt"/>
              <a:buAutoNum type="arabicPeriod"/>
            </a:pPr>
            <a:r>
              <a:rPr lang="en-US" sz="3200" dirty="0"/>
              <a:t>How does knowledge on the theoretical concepts regarding CL affect student learning outcomes?</a:t>
            </a:r>
          </a:p>
          <a:p>
            <a:pPr marL="514350" indent="-514350" defTabSz="4023360">
              <a:lnSpc>
                <a:spcPct val="90000"/>
              </a:lnSpc>
              <a:buFont typeface="+mj-lt"/>
              <a:buAutoNum type="arabicPeriod"/>
            </a:pPr>
            <a:r>
              <a:rPr lang="en-US" sz="3200" dirty="0"/>
              <a:t>How will this experience of CL in combination with a collaborative project influence participants’ use of CL in their future career?</a:t>
            </a:r>
          </a:p>
        </p:txBody>
      </p:sp>
      <p:sp>
        <p:nvSpPr>
          <p:cNvPr id="19" name="TextBox 18"/>
          <p:cNvSpPr txBox="1"/>
          <p:nvPr/>
        </p:nvSpPr>
        <p:spPr>
          <a:xfrm>
            <a:off x="1617703" y="31854801"/>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Context and Design</a:t>
            </a:r>
          </a:p>
        </p:txBody>
      </p:sp>
      <p:sp>
        <p:nvSpPr>
          <p:cNvPr id="20" name="TextBox 19"/>
          <p:cNvSpPr txBox="1"/>
          <p:nvPr/>
        </p:nvSpPr>
        <p:spPr>
          <a:xfrm>
            <a:off x="1617704" y="10598896"/>
            <a:ext cx="11731793" cy="9448740"/>
          </a:xfrm>
          <a:prstGeom prst="rect">
            <a:avLst/>
          </a:prstGeom>
          <a:noFill/>
        </p:spPr>
        <p:txBody>
          <a:bodyPr wrap="square" rtlCol="0" anchor="t">
            <a:spAutoFit/>
          </a:bodyPr>
          <a:lstStyle/>
          <a:p>
            <a:pPr defTabSz="4023360"/>
            <a:r>
              <a:rPr lang="en-US" sz="3200" b="1" dirty="0"/>
              <a:t>A situation in which two or more people learn or attempt to learn something together (</a:t>
            </a:r>
            <a:r>
              <a:rPr lang="en-US" sz="3200" b="1" dirty="0" err="1"/>
              <a:t>Dillenbourg</a:t>
            </a:r>
            <a:r>
              <a:rPr lang="en-US" sz="3200" b="1" dirty="0"/>
              <a:t>, 1999). </a:t>
            </a:r>
          </a:p>
          <a:p>
            <a:pPr defTabSz="4023360"/>
            <a:r>
              <a:rPr lang="en-US" sz="3200" dirty="0"/>
              <a:t>To supplement this broad definition, </a:t>
            </a:r>
            <a:r>
              <a:rPr lang="en-US" sz="3200" dirty="0" err="1"/>
              <a:t>Dillenbourg</a:t>
            </a:r>
            <a:r>
              <a:rPr lang="en-US" sz="3200" dirty="0"/>
              <a:t> identifies common attributes of collaborative learning (CL):</a:t>
            </a:r>
          </a:p>
          <a:p>
            <a:pPr marL="457200" indent="-457200" defTabSz="4023360">
              <a:buClr>
                <a:schemeClr val="tx2"/>
              </a:buClr>
              <a:buFont typeface="Arial" panose="020B0604020202020204" pitchFamily="34" charset="0"/>
              <a:buChar char="•"/>
            </a:pPr>
            <a:r>
              <a:rPr lang="en-US" sz="3200" b="1" dirty="0"/>
              <a:t>A collaborative situation</a:t>
            </a:r>
            <a:r>
              <a:rPr lang="en-US" sz="3200" dirty="0"/>
              <a:t>: shared goals, symmetry among members</a:t>
            </a:r>
          </a:p>
          <a:p>
            <a:pPr marL="457200" indent="-457200" defTabSz="4023360">
              <a:buClr>
                <a:schemeClr val="tx2"/>
              </a:buClr>
              <a:buFont typeface="Arial" panose="020B0604020202020204" pitchFamily="34" charset="0"/>
              <a:buChar char="•"/>
            </a:pPr>
            <a:r>
              <a:rPr lang="en-US" sz="3200" b="1" dirty="0"/>
              <a:t>Collaborative interactions</a:t>
            </a:r>
            <a:r>
              <a:rPr lang="en-US" sz="3200" dirty="0"/>
              <a:t>: interactive, synchronous, and negotiable</a:t>
            </a:r>
          </a:p>
          <a:p>
            <a:pPr marL="457200" indent="-457200" defTabSz="4023360">
              <a:buClr>
                <a:schemeClr val="tx2"/>
              </a:buClr>
              <a:buFont typeface="Arial" panose="020B0604020202020204" pitchFamily="34" charset="0"/>
              <a:buChar char="•"/>
            </a:pPr>
            <a:r>
              <a:rPr lang="en-US" sz="3200" b="1" dirty="0"/>
              <a:t>Common mechanisms</a:t>
            </a:r>
            <a:r>
              <a:rPr lang="en-US" sz="3200" dirty="0"/>
              <a:t>: inductive reasoning, measuring cognitive load, explanation, dealing with conflict, empathy</a:t>
            </a:r>
          </a:p>
          <a:p>
            <a:pPr marL="457200" indent="-457200" defTabSz="4023360">
              <a:buClr>
                <a:schemeClr val="tx2"/>
              </a:buClr>
              <a:buFont typeface="Arial" panose="020B0604020202020204" pitchFamily="34" charset="0"/>
              <a:buChar char="•"/>
            </a:pPr>
            <a:r>
              <a:rPr lang="en-US" sz="3200" b="1" dirty="0"/>
              <a:t>Social benefits</a:t>
            </a:r>
            <a:r>
              <a:rPr lang="en-US" sz="3200" dirty="0"/>
              <a:t>: develops support systems and learning communities, builds diversity understanding, improves interpersonal skills</a:t>
            </a:r>
          </a:p>
          <a:p>
            <a:pPr marL="457200" indent="-457200" defTabSz="4023360">
              <a:buClr>
                <a:schemeClr val="tx2"/>
              </a:buClr>
              <a:buFont typeface="Arial" panose="020B0604020202020204" pitchFamily="34" charset="0"/>
              <a:buChar char="•"/>
            </a:pPr>
            <a:r>
              <a:rPr lang="en-US" sz="3200" b="1" dirty="0"/>
              <a:t>Psychological benefits</a:t>
            </a:r>
            <a:r>
              <a:rPr lang="en-US" sz="3200" dirty="0"/>
              <a:t>: increases self-esteem, develops positive attitudes towards teachers and peers</a:t>
            </a:r>
          </a:p>
          <a:p>
            <a:pPr marL="457200" indent="-457200" defTabSz="4023360">
              <a:buClr>
                <a:schemeClr val="tx2"/>
              </a:buClr>
              <a:buFont typeface="Arial" panose="020B0604020202020204" pitchFamily="34" charset="0"/>
              <a:buChar char="•"/>
            </a:pPr>
            <a:r>
              <a:rPr lang="en-US" sz="3200" b="1" dirty="0"/>
              <a:t>Academic benefits</a:t>
            </a:r>
            <a:r>
              <a:rPr lang="en-US" sz="3200" dirty="0"/>
              <a:t>: promotes critical thinking skills, actively involves students, personalizes content, increases depth and width of understanding</a:t>
            </a:r>
          </a:p>
          <a:p>
            <a:pPr marL="457200" indent="-457200" defTabSz="4023360">
              <a:buClr>
                <a:schemeClr val="tx2"/>
              </a:buClr>
              <a:buFont typeface="Arial" panose="020B0604020202020204" pitchFamily="34" charset="0"/>
              <a:buChar char="•"/>
            </a:pPr>
            <a:r>
              <a:rPr lang="en-US" sz="3200" b="1" dirty="0"/>
              <a:t>Provides alternative assessment techniques</a:t>
            </a:r>
          </a:p>
        </p:txBody>
      </p:sp>
      <p:sp>
        <p:nvSpPr>
          <p:cNvPr id="21" name="TextBox 20"/>
          <p:cNvSpPr txBox="1"/>
          <p:nvPr/>
        </p:nvSpPr>
        <p:spPr>
          <a:xfrm>
            <a:off x="1617704" y="20508327"/>
            <a:ext cx="6791499" cy="646331"/>
          </a:xfrm>
          <a:prstGeom prst="rect">
            <a:avLst/>
          </a:prstGeom>
          <a:noFill/>
        </p:spPr>
        <p:txBody>
          <a:bodyPr wrap="square" rtlCol="0">
            <a:spAutoFit/>
          </a:bodyPr>
          <a:lstStyle/>
          <a:p>
            <a:pPr defTabSz="4023360">
              <a:lnSpc>
                <a:spcPct val="90000"/>
              </a:lnSpc>
              <a:spcBef>
                <a:spcPts val="4400"/>
              </a:spcBef>
            </a:pPr>
            <a:r>
              <a:rPr lang="en-US" sz="4000" cap="small" dirty="0">
                <a:solidFill>
                  <a:schemeClr val="accent1">
                    <a:lumMod val="50000"/>
                  </a:schemeClr>
                </a:solidFill>
                <a:latin typeface="Minion Pro" panose="02040503050306020203" pitchFamily="18" charset="0"/>
              </a:rPr>
              <a:t>Research Questions</a:t>
            </a:r>
          </a:p>
        </p:txBody>
      </p:sp>
      <p:sp>
        <p:nvSpPr>
          <p:cNvPr id="27" name="Subtitle 2"/>
          <p:cNvSpPr txBox="1">
            <a:spLocks/>
          </p:cNvSpPr>
          <p:nvPr/>
        </p:nvSpPr>
        <p:spPr>
          <a:xfrm>
            <a:off x="15263820" y="16741588"/>
            <a:ext cx="11731792" cy="2613792"/>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Pre- and post-project survey data was qualitatively analyzed for recurring themes using open to focused coding. These themes are organized by relation to specific research questions and compared to the attributes of CL included in </a:t>
            </a:r>
            <a:r>
              <a:rPr lang="en-US" sz="3200" dirty="0" err="1"/>
              <a:t>Dillenbourg’s</a:t>
            </a:r>
            <a:r>
              <a:rPr lang="en-US" sz="3200" dirty="0"/>
              <a:t> description. The intent in data analysis was to identify trends and potential areas of impact to explore in future studies.</a:t>
            </a:r>
          </a:p>
        </p:txBody>
      </p:sp>
      <p:sp>
        <p:nvSpPr>
          <p:cNvPr id="30" name="TextBox 29"/>
          <p:cNvSpPr txBox="1"/>
          <p:nvPr/>
        </p:nvSpPr>
        <p:spPr>
          <a:xfrm>
            <a:off x="15263820" y="20216936"/>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p>
        </p:txBody>
      </p:sp>
      <p:sp>
        <p:nvSpPr>
          <p:cNvPr id="31" name="TextBox 30"/>
          <p:cNvSpPr txBox="1"/>
          <p:nvPr/>
        </p:nvSpPr>
        <p:spPr>
          <a:xfrm>
            <a:off x="15263820" y="21482364"/>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What do Education Students know about CL?</a:t>
            </a:r>
          </a:p>
        </p:txBody>
      </p:sp>
      <p:sp>
        <p:nvSpPr>
          <p:cNvPr id="32" name="TextBox 31"/>
          <p:cNvSpPr txBox="1"/>
          <p:nvPr/>
        </p:nvSpPr>
        <p:spPr>
          <a:xfrm>
            <a:off x="28687610" y="27707422"/>
            <a:ext cx="641807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Acknowledgements</a:t>
            </a:r>
          </a:p>
        </p:txBody>
      </p:sp>
      <p:sp>
        <p:nvSpPr>
          <p:cNvPr id="37" name="TextBox 36"/>
          <p:cNvSpPr txBox="1"/>
          <p:nvPr/>
        </p:nvSpPr>
        <p:spPr>
          <a:xfrm>
            <a:off x="1617703" y="30532212"/>
            <a:ext cx="8522913"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About the Study</a:t>
            </a:r>
          </a:p>
        </p:txBody>
      </p:sp>
      <p:sp>
        <p:nvSpPr>
          <p:cNvPr id="40" name="TextBox 39"/>
          <p:cNvSpPr txBox="1"/>
          <p:nvPr/>
        </p:nvSpPr>
        <p:spPr>
          <a:xfrm>
            <a:off x="28712904" y="13073798"/>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sym typeface="Wingdings" panose="05000000000000000000" pitchFamily="2" charset="2"/>
              </a:rPr>
              <a:t>Suggestions for further study</a:t>
            </a:r>
            <a:endParaRPr lang="en-US" sz="4000" cap="small" dirty="0">
              <a:solidFill>
                <a:schemeClr val="accent1">
                  <a:lumMod val="50000"/>
                </a:schemeClr>
              </a:solidFill>
              <a:latin typeface="Minion Pro" panose="02040503050306020203" pitchFamily="18" charset="0"/>
            </a:endParaRPr>
          </a:p>
        </p:txBody>
      </p:sp>
      <p:sp>
        <p:nvSpPr>
          <p:cNvPr id="41" name="TextBox 40"/>
          <p:cNvSpPr txBox="1"/>
          <p:nvPr/>
        </p:nvSpPr>
        <p:spPr>
          <a:xfrm>
            <a:off x="28712904" y="13819815"/>
            <a:ext cx="11005084" cy="8463855"/>
          </a:xfrm>
          <a:prstGeom prst="rect">
            <a:avLst/>
          </a:prstGeom>
          <a:noFill/>
        </p:spPr>
        <p:txBody>
          <a:bodyPr wrap="square" rtlCol="0" anchor="t">
            <a:spAutoFit/>
          </a:bodyPr>
          <a:lstStyle/>
          <a:p>
            <a:r>
              <a:rPr lang="en-US" sz="3200" dirty="0"/>
              <a:t>The potential disparity between education students’ knowledge of CL and </a:t>
            </a:r>
            <a:r>
              <a:rPr lang="en-US" sz="3200" dirty="0" err="1"/>
              <a:t>Dillenbourg’s</a:t>
            </a:r>
            <a:r>
              <a:rPr lang="en-US" sz="3200" dirty="0"/>
              <a:t> full theoretical description, in combination with the high potential for use of CL in their future career, merits further study on what education students know and do not know regarding CL. The results of this study highlight the potential for education students to house an incomplete/shallow understanding of CL, limiting the benefits it has to offer by using an incomplete model. </a:t>
            </a:r>
          </a:p>
          <a:p>
            <a:endParaRPr lang="en-US" sz="3200" dirty="0"/>
          </a:p>
          <a:p>
            <a:r>
              <a:rPr lang="en-US" sz="3200" dirty="0"/>
              <a:t>In addition, further investigation into the relationship between knowledge of potential CL benefits and benefits truly perceived is needed. Participants in this study did not frequently report knowledge nor perception of academic and psychological benefits, which could potentially indicate a lack of achievement of these outcomes. Further study could investigate the accuracy of this result and potential correlation between knowledge and achievement. </a:t>
            </a:r>
          </a:p>
        </p:txBody>
      </p:sp>
      <p:sp>
        <p:nvSpPr>
          <p:cNvPr id="4" name="TextBox 3"/>
          <p:cNvSpPr txBox="1"/>
          <p:nvPr/>
        </p:nvSpPr>
        <p:spPr>
          <a:xfrm>
            <a:off x="15265566" y="8476211"/>
            <a:ext cx="11731793" cy="6986528"/>
          </a:xfrm>
          <a:prstGeom prst="rect">
            <a:avLst/>
          </a:prstGeom>
          <a:noFill/>
        </p:spPr>
        <p:txBody>
          <a:bodyPr wrap="square" rtlCol="0" anchor="t">
            <a:spAutoFit/>
          </a:bodyPr>
          <a:lstStyle/>
          <a:p>
            <a:r>
              <a:rPr lang="en-US" sz="3200" dirty="0"/>
              <a:t>Two anonymous surveys were administered to participants through Qualtrics, one prior to the collaborative project and one post-project. At the time of the pre-project survey, participants were provided with a document describing theoretical concepts regarding CL as supplemental material. The surveys investigated student’s knowledge of CL, their experience with the project and other group learning situations, and their thoughts on using CL in their future career.</a:t>
            </a:r>
          </a:p>
          <a:p>
            <a:endParaRPr lang="en-US" sz="3200" dirty="0"/>
          </a:p>
          <a:p>
            <a:r>
              <a:rPr lang="en-US" sz="3200" dirty="0"/>
              <a:t>An interview was conducted with the course professors prior to the project. The interview investigated the professors’ observations of student knowledge of CL, their experiences with the collaborative project, and the achievement of learning outcomes. It served to contextualize the project for the researcher and to suggest areas of focus in data analysis.</a:t>
            </a:r>
          </a:p>
        </p:txBody>
      </p:sp>
      <p:sp>
        <p:nvSpPr>
          <p:cNvPr id="42" name="TextBox 41">
            <a:extLst>
              <a:ext uri="{FF2B5EF4-FFF2-40B4-BE49-F238E27FC236}">
                <a16:creationId xmlns:a16="http://schemas.microsoft.com/office/drawing/2014/main" id="{BF0CA790-0990-8A4F-AF39-E1AB0CFEFA9B}"/>
              </a:ext>
            </a:extLst>
          </p:cNvPr>
          <p:cNvSpPr txBox="1"/>
          <p:nvPr/>
        </p:nvSpPr>
        <p:spPr>
          <a:xfrm>
            <a:off x="1617703" y="26757561"/>
            <a:ext cx="679149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Significance</a:t>
            </a:r>
          </a:p>
        </p:txBody>
      </p:sp>
      <p:sp>
        <p:nvSpPr>
          <p:cNvPr id="43" name="Subtitle 2">
            <a:extLst>
              <a:ext uri="{FF2B5EF4-FFF2-40B4-BE49-F238E27FC236}">
                <a16:creationId xmlns:a16="http://schemas.microsoft.com/office/drawing/2014/main" id="{EA144076-1DF6-CF41-B309-8FD658B6E1E1}"/>
              </a:ext>
            </a:extLst>
          </p:cNvPr>
          <p:cNvSpPr txBox="1">
            <a:spLocks/>
          </p:cNvSpPr>
          <p:nvPr/>
        </p:nvSpPr>
        <p:spPr>
          <a:xfrm>
            <a:off x="1617703" y="27430705"/>
            <a:ext cx="11731794" cy="2332567"/>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CL is becoming increasingly common in United States classrooms. It is known that student perceptions of their learning context influence consequential learning outcomes, however, little research has been done on student perspectives of CL, especially in a teacher education context (</a:t>
            </a:r>
            <a:r>
              <a:rPr lang="en-US" sz="3200" dirty="0" err="1"/>
              <a:t>Almajed</a:t>
            </a:r>
            <a:r>
              <a:rPr lang="en-US" sz="3200" dirty="0"/>
              <a:t>).</a:t>
            </a:r>
          </a:p>
        </p:txBody>
      </p:sp>
      <p:sp>
        <p:nvSpPr>
          <p:cNvPr id="44" name="TextBox 43">
            <a:extLst>
              <a:ext uri="{FF2B5EF4-FFF2-40B4-BE49-F238E27FC236}">
                <a16:creationId xmlns:a16="http://schemas.microsoft.com/office/drawing/2014/main" id="{2BA337EA-FAC3-9541-BFF9-EA067465053F}"/>
              </a:ext>
            </a:extLst>
          </p:cNvPr>
          <p:cNvSpPr txBox="1"/>
          <p:nvPr/>
        </p:nvSpPr>
        <p:spPr>
          <a:xfrm>
            <a:off x="15263820" y="31500858"/>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Effect of CL Knowledge on Learning Outcomes</a:t>
            </a:r>
          </a:p>
        </p:txBody>
      </p:sp>
      <p:sp>
        <p:nvSpPr>
          <p:cNvPr id="46" name="Subtitle 2">
            <a:extLst>
              <a:ext uri="{FF2B5EF4-FFF2-40B4-BE49-F238E27FC236}">
                <a16:creationId xmlns:a16="http://schemas.microsoft.com/office/drawing/2014/main" id="{DE26DF86-6708-9C42-AB3A-42171A140589}"/>
              </a:ext>
            </a:extLst>
          </p:cNvPr>
          <p:cNvSpPr txBox="1">
            <a:spLocks/>
          </p:cNvSpPr>
          <p:nvPr/>
        </p:nvSpPr>
        <p:spPr>
          <a:xfrm>
            <a:off x="15263823" y="32312922"/>
            <a:ext cx="11731789" cy="3528368"/>
          </a:xfrm>
          <a:prstGeom prst="rect">
            <a:avLst/>
          </a:prstGeom>
        </p:spPr>
        <p:txBody>
          <a:bodyPr anchor="t"/>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0"/>
              </a:spcBef>
            </a:pPr>
            <a:r>
              <a:rPr lang="en-US" sz="3200" dirty="0"/>
              <a:t>The vast majority of participants reported that their knowledge of CL positively affected their experience of the collaborative project. Participants said their knowledge helped guide them in their decision-making and approach to creating a collaborative situation and engaging in collaborative interactions. Participants consistently recognized an increase in social benefits as a result of their CL knowledge; however, they rarely or never identified increases in psychological and academic benefits. </a:t>
            </a:r>
          </a:p>
        </p:txBody>
      </p:sp>
      <p:sp>
        <p:nvSpPr>
          <p:cNvPr id="48" name="TextBox 47">
            <a:extLst>
              <a:ext uri="{FF2B5EF4-FFF2-40B4-BE49-F238E27FC236}">
                <a16:creationId xmlns:a16="http://schemas.microsoft.com/office/drawing/2014/main" id="{FEE52DE3-A52D-9545-8E8C-48C66F5D43D5}"/>
              </a:ext>
            </a:extLst>
          </p:cNvPr>
          <p:cNvSpPr txBox="1"/>
          <p:nvPr/>
        </p:nvSpPr>
        <p:spPr>
          <a:xfrm>
            <a:off x="28687610" y="8433655"/>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Implications for Future Use in Their Field</a:t>
            </a:r>
          </a:p>
        </p:txBody>
      </p:sp>
      <p:sp>
        <p:nvSpPr>
          <p:cNvPr id="49" name="Subtitle 2">
            <a:extLst>
              <a:ext uri="{FF2B5EF4-FFF2-40B4-BE49-F238E27FC236}">
                <a16:creationId xmlns:a16="http://schemas.microsoft.com/office/drawing/2014/main" id="{3BD8EFA5-75AC-9F42-B345-B36ECE19842A}"/>
              </a:ext>
            </a:extLst>
          </p:cNvPr>
          <p:cNvSpPr txBox="1">
            <a:spLocks/>
          </p:cNvSpPr>
          <p:nvPr/>
        </p:nvSpPr>
        <p:spPr>
          <a:xfrm>
            <a:off x="28687610" y="9180298"/>
            <a:ext cx="11731792" cy="204918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0"/>
              </a:spcBef>
            </a:pPr>
            <a:r>
              <a:rPr lang="en-US" sz="3200" dirty="0"/>
              <a:t>All participants said they would at least consider using CL as an educator. Upon reflection, each participant was able to identify ways the knowledge gained from the collaborative experience will positively inform their future use. </a:t>
            </a:r>
          </a:p>
        </p:txBody>
      </p:sp>
      <p:sp>
        <p:nvSpPr>
          <p:cNvPr id="50" name="TextBox 49">
            <a:extLst>
              <a:ext uri="{FF2B5EF4-FFF2-40B4-BE49-F238E27FC236}">
                <a16:creationId xmlns:a16="http://schemas.microsoft.com/office/drawing/2014/main" id="{0DC29547-E0FD-8E41-8AD8-D65251946C73}"/>
              </a:ext>
            </a:extLst>
          </p:cNvPr>
          <p:cNvSpPr txBox="1"/>
          <p:nvPr/>
        </p:nvSpPr>
        <p:spPr>
          <a:xfrm>
            <a:off x="28687610" y="11751376"/>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Going Forward</a:t>
            </a:r>
          </a:p>
        </p:txBody>
      </p:sp>
      <p:sp>
        <p:nvSpPr>
          <p:cNvPr id="51" name="TextBox 50">
            <a:extLst>
              <a:ext uri="{FF2B5EF4-FFF2-40B4-BE49-F238E27FC236}">
                <a16:creationId xmlns:a16="http://schemas.microsoft.com/office/drawing/2014/main" id="{C540B58B-F426-8A46-B5EA-4BE220A95B23}"/>
              </a:ext>
            </a:extLst>
          </p:cNvPr>
          <p:cNvSpPr txBox="1"/>
          <p:nvPr/>
        </p:nvSpPr>
        <p:spPr>
          <a:xfrm>
            <a:off x="28687610" y="28488450"/>
            <a:ext cx="11005084" cy="1569660"/>
          </a:xfrm>
          <a:prstGeom prst="rect">
            <a:avLst/>
          </a:prstGeom>
          <a:noFill/>
        </p:spPr>
        <p:txBody>
          <a:bodyPr wrap="square" rtlCol="0">
            <a:spAutoFit/>
          </a:bodyPr>
          <a:lstStyle/>
          <a:p>
            <a:r>
              <a:rPr lang="en-US" sz="3200" dirty="0"/>
              <a:t>I would like to thank the following for their support and contributions to my research: </a:t>
            </a:r>
            <a:r>
              <a:rPr lang="en-US" sz="3200" dirty="0" err="1"/>
              <a:t>Blugold</a:t>
            </a:r>
            <a:r>
              <a:rPr lang="en-US" sz="3200" dirty="0"/>
              <a:t> Fellowship, Learning and Technology Services, Dr. Laura Dunbar, Dr. Jennifer Chapman</a:t>
            </a:r>
          </a:p>
        </p:txBody>
      </p:sp>
      <p:sp>
        <p:nvSpPr>
          <p:cNvPr id="52" name="TextBox 51">
            <a:extLst>
              <a:ext uri="{FF2B5EF4-FFF2-40B4-BE49-F238E27FC236}">
                <a16:creationId xmlns:a16="http://schemas.microsoft.com/office/drawing/2014/main" id="{C2300FB2-C5BA-C842-8220-156E1F883BE0}"/>
              </a:ext>
            </a:extLst>
          </p:cNvPr>
          <p:cNvSpPr txBox="1"/>
          <p:nvPr/>
        </p:nvSpPr>
        <p:spPr>
          <a:xfrm>
            <a:off x="28712904" y="30485195"/>
            <a:ext cx="641807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References</a:t>
            </a:r>
          </a:p>
        </p:txBody>
      </p:sp>
      <p:sp>
        <p:nvSpPr>
          <p:cNvPr id="53" name="TextBox 52">
            <a:extLst>
              <a:ext uri="{FF2B5EF4-FFF2-40B4-BE49-F238E27FC236}">
                <a16:creationId xmlns:a16="http://schemas.microsoft.com/office/drawing/2014/main" id="{B029B434-AF07-6C49-85A0-13A951AFBC39}"/>
              </a:ext>
            </a:extLst>
          </p:cNvPr>
          <p:cNvSpPr txBox="1"/>
          <p:nvPr/>
        </p:nvSpPr>
        <p:spPr>
          <a:xfrm>
            <a:off x="28712904" y="31339337"/>
            <a:ext cx="11005084" cy="4524315"/>
          </a:xfrm>
          <a:prstGeom prst="rect">
            <a:avLst/>
          </a:prstGeom>
          <a:noFill/>
        </p:spPr>
        <p:txBody>
          <a:bodyPr wrap="square" rtlCol="0">
            <a:spAutoFit/>
          </a:bodyPr>
          <a:lstStyle/>
          <a:p>
            <a:r>
              <a:rPr lang="en-US" sz="2400" dirty="0" err="1"/>
              <a:t>Dillenbourg</a:t>
            </a:r>
            <a:r>
              <a:rPr lang="en-US" sz="2400" dirty="0"/>
              <a:t>, Pierre. “What do you mean by collaborative learning?.” P. </a:t>
            </a:r>
            <a:r>
              <a:rPr lang="en-US" sz="2400" dirty="0" err="1"/>
              <a:t>Dillenbourg</a:t>
            </a:r>
            <a:r>
              <a:rPr lang="en-US" sz="2400" dirty="0"/>
              <a:t>. Collaborative-learning: Cognitive and Computational Approaches., Oxford: Elsevier, 1999, pp.1-19.  &lt;hal-00190240&gt;</a:t>
            </a:r>
          </a:p>
          <a:p>
            <a:r>
              <a:rPr lang="en-US" sz="2400" dirty="0"/>
              <a:t> </a:t>
            </a:r>
          </a:p>
          <a:p>
            <a:r>
              <a:rPr lang="en-US" sz="2400" dirty="0"/>
              <a:t>Laal, </a:t>
            </a:r>
            <a:r>
              <a:rPr lang="en-US" sz="2400" dirty="0" err="1"/>
              <a:t>Marjan</a:t>
            </a:r>
            <a:r>
              <a:rPr lang="en-US" sz="2400" dirty="0"/>
              <a:t>, and </a:t>
            </a:r>
            <a:r>
              <a:rPr lang="en-US" sz="2400" dirty="0" err="1"/>
              <a:t>Seyed</a:t>
            </a:r>
            <a:r>
              <a:rPr lang="en-US" sz="2400" dirty="0"/>
              <a:t> Mohammad </a:t>
            </a:r>
            <a:r>
              <a:rPr lang="en-US" sz="2400" dirty="0" err="1"/>
              <a:t>Ghodsi</a:t>
            </a:r>
            <a:r>
              <a:rPr lang="en-US" sz="2400" dirty="0"/>
              <a:t>. “Benefits of Collaborative Learning.” Procedia - Social and Behavioral Sciences, vol. 31, 2012, pp. 486–490., doi:10.1016/j.sbspro.2011.12.091. Accessed 25 Mar. 2018.</a:t>
            </a:r>
          </a:p>
          <a:p>
            <a:endParaRPr lang="en-US" sz="2400" dirty="0"/>
          </a:p>
          <a:p>
            <a:r>
              <a:rPr lang="en-US" sz="2400" dirty="0" err="1"/>
              <a:t>Almajed</a:t>
            </a:r>
            <a:r>
              <a:rPr lang="en-US" sz="2400" dirty="0"/>
              <a:t>, A. , Skinner, V. , Peterson, R. , &amp; Winning, T. (2016). Collaborative Learning: Students’ Perspectives on How Learning</a:t>
            </a:r>
          </a:p>
          <a:p>
            <a:r>
              <a:rPr lang="en-US" sz="2400" dirty="0"/>
              <a:t>Happens. Interdisciplinary Journal of Problem-Based Learning, 10</a:t>
            </a:r>
          </a:p>
          <a:p>
            <a:r>
              <a:rPr lang="en-US" sz="2400" dirty="0"/>
              <a:t>(2). Available at: http://</a:t>
            </a:r>
            <a:r>
              <a:rPr lang="en-US" sz="2400" dirty="0" err="1"/>
              <a:t>dx.doi.org</a:t>
            </a:r>
            <a:r>
              <a:rPr lang="en-US" sz="2400" dirty="0"/>
              <a:t>/10.7771/1541-5015.1601</a:t>
            </a:r>
          </a:p>
        </p:txBody>
      </p:sp>
      <p:sp>
        <p:nvSpPr>
          <p:cNvPr id="9" name="TextBox 8">
            <a:extLst>
              <a:ext uri="{FF2B5EF4-FFF2-40B4-BE49-F238E27FC236}">
                <a16:creationId xmlns:a16="http://schemas.microsoft.com/office/drawing/2014/main" id="{1C44F270-77CC-D64D-B3B2-0D35B32368DD}"/>
              </a:ext>
            </a:extLst>
          </p:cNvPr>
          <p:cNvSpPr txBox="1"/>
          <p:nvPr/>
        </p:nvSpPr>
        <p:spPr>
          <a:xfrm>
            <a:off x="6202017" y="23575617"/>
            <a:ext cx="184731" cy="1262333"/>
          </a:xfrm>
          <a:prstGeom prst="rect">
            <a:avLst/>
          </a:prstGeom>
          <a:noFill/>
        </p:spPr>
        <p:txBody>
          <a:bodyPr wrap="none" rtlCol="0">
            <a:spAutoFit/>
          </a:bodyPr>
          <a:lstStyle/>
          <a:p>
            <a:endParaRPr lang="en-US" dirty="0"/>
          </a:p>
        </p:txBody>
      </p:sp>
      <p:pic>
        <p:nvPicPr>
          <p:cNvPr id="34" name="Picture 33" descr="What can we learn from visits to the FM website from ...">
            <a:extLst>
              <a:ext uri="{FF2B5EF4-FFF2-40B4-BE49-F238E27FC236}">
                <a16:creationId xmlns:a16="http://schemas.microsoft.com/office/drawing/2014/main" id="{DD9008EA-2D48-394D-9E47-F4996FB6C51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585968" y="20420360"/>
            <a:ext cx="6766560" cy="6462083"/>
          </a:xfrm>
          <a:prstGeom prst="rect">
            <a:avLst/>
          </a:prstGeom>
        </p:spPr>
      </p:pic>
      <p:sp>
        <p:nvSpPr>
          <p:cNvPr id="36" name="TextBox 35">
            <a:extLst>
              <a:ext uri="{FF2B5EF4-FFF2-40B4-BE49-F238E27FC236}">
                <a16:creationId xmlns:a16="http://schemas.microsoft.com/office/drawing/2014/main" id="{87463E94-8EA7-8042-B73E-9D1943C97A1A}"/>
              </a:ext>
            </a:extLst>
          </p:cNvPr>
          <p:cNvSpPr txBox="1"/>
          <p:nvPr/>
        </p:nvSpPr>
        <p:spPr>
          <a:xfrm>
            <a:off x="1617703" y="32562687"/>
            <a:ext cx="11731794" cy="4216988"/>
          </a:xfrm>
          <a:prstGeom prst="rect">
            <a:avLst/>
          </a:prstGeom>
          <a:noFill/>
        </p:spPr>
        <p:txBody>
          <a:bodyPr wrap="square" rtlCol="0">
            <a:spAutoFit/>
          </a:bodyPr>
          <a:lstStyle/>
          <a:p>
            <a:r>
              <a:rPr lang="en-US" sz="3200" dirty="0"/>
              <a:t>Student participants were Middle Childhood to Early Adolescence (MCEA) Education majors enrolled in a fine arts integration course. The study focused on a collaborative project required as a part of the course, however participation in the study itself was voluntary. The study is meant to serve as a preliminary investigation of the research questions.</a:t>
            </a:r>
          </a:p>
          <a:p>
            <a:endParaRPr lang="en-US" dirty="0"/>
          </a:p>
        </p:txBody>
      </p:sp>
      <p:pic>
        <p:nvPicPr>
          <p:cNvPr id="47" name="Picture 46" descr="Cogitive Psychology’s Simple Recipe for Being a Good ...">
            <a:extLst>
              <a:ext uri="{FF2B5EF4-FFF2-40B4-BE49-F238E27FC236}">
                <a16:creationId xmlns:a16="http://schemas.microsoft.com/office/drawing/2014/main" id="{445A54C4-C700-D547-9C67-6FC74540EF32}"/>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0608646" y="22640850"/>
            <a:ext cx="7213600" cy="4394200"/>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811</Words>
  <Application>Microsoft Macintosh PowerPoint</Application>
  <PresentationFormat>Custom</PresentationFormat>
  <Paragraphs>57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Education Students’ Knowledge and  Perceptions of Collaborative Learning  and Implications for Future Use in Their Field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Students’ Knowledge and  Perceptions of Collaborative Learning  and Implications for Future Use in Their Field</dc:title>
  <dc:creator/>
  <cp:revision>2</cp:revision>
  <dcterms:created xsi:type="dcterms:W3CDTF">2017-04-21T15:48:01Z</dcterms:created>
  <dcterms:modified xsi:type="dcterms:W3CDTF">2019-04-22T04:02:12Z</dcterms:modified>
</cp:coreProperties>
</file>