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254" autoAdjust="0"/>
    <p:restoredTop sz="95439" autoAdjust="0"/>
  </p:normalViewPr>
  <p:slideViewPr>
    <p:cSldViewPr snapToGrid="0">
      <p:cViewPr>
        <p:scale>
          <a:sx n="25" d="100"/>
          <a:sy n="25" d="100"/>
        </p:scale>
        <p:origin x="984" y="-1672"/>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FD44F3-1D51-2B45-B5F3-781B22FE5B7B}" type="doc">
      <dgm:prSet loTypeId="urn:microsoft.com/office/officeart/2005/8/layout/vProcess5" loCatId="" qsTypeId="urn:microsoft.com/office/officeart/2005/8/quickstyle/simple4" qsCatId="simple" csTypeId="urn:microsoft.com/office/officeart/2005/8/colors/colorful3" csCatId="colorful" phldr="1"/>
      <dgm:spPr/>
      <dgm:t>
        <a:bodyPr/>
        <a:lstStyle/>
        <a:p>
          <a:endParaRPr lang="en-US"/>
        </a:p>
      </dgm:t>
    </dgm:pt>
    <dgm:pt modelId="{A674777C-699C-D04C-B168-437774D00728}">
      <dgm:prSet phldrT="[Text]" custT="1"/>
      <dgm:spPr/>
      <dgm:t>
        <a:bodyPr/>
        <a:lstStyle/>
        <a:p>
          <a:r>
            <a:rPr lang="en-US" sz="2800" dirty="0" smtClean="0">
              <a:latin typeface="Times New Roman" charset="0"/>
              <a:ea typeface="Times New Roman" charset="0"/>
              <a:cs typeface="Times New Roman" charset="0"/>
            </a:rPr>
            <a:t>Total number of potentially relevant articles found to date during literature search: </a:t>
          </a:r>
          <a:r>
            <a:rPr lang="en-US" sz="2800" b="1" dirty="0" smtClean="0">
              <a:latin typeface="Times New Roman" charset="0"/>
              <a:ea typeface="Times New Roman" charset="0"/>
              <a:cs typeface="Times New Roman" charset="0"/>
            </a:rPr>
            <a:t>537</a:t>
          </a:r>
          <a:endParaRPr lang="en-US" sz="2800" b="1" dirty="0">
            <a:latin typeface="Times New Roman" charset="0"/>
            <a:ea typeface="Times New Roman" charset="0"/>
            <a:cs typeface="Times New Roman" charset="0"/>
          </a:endParaRPr>
        </a:p>
      </dgm:t>
    </dgm:pt>
    <dgm:pt modelId="{34E4BC00-A6F0-4044-9E01-A751C5CEFBEC}" type="parTrans" cxnId="{A21BAFBE-8EB6-344B-A8F7-5ED84B012F0D}">
      <dgm:prSet/>
      <dgm:spPr/>
      <dgm:t>
        <a:bodyPr/>
        <a:lstStyle/>
        <a:p>
          <a:endParaRPr lang="en-US"/>
        </a:p>
      </dgm:t>
    </dgm:pt>
    <dgm:pt modelId="{6DE99538-B846-7A4F-BE0C-92ACE35891D5}" type="sibTrans" cxnId="{A21BAFBE-8EB6-344B-A8F7-5ED84B012F0D}">
      <dgm:prSet/>
      <dgm:spPr/>
      <dgm:t>
        <a:bodyPr/>
        <a:lstStyle/>
        <a:p>
          <a:endParaRPr lang="en-US" dirty="0"/>
        </a:p>
      </dgm:t>
    </dgm:pt>
    <dgm:pt modelId="{E8E19BD5-C936-1E44-AD56-E808145A2076}">
      <dgm:prSet phldrT="[Text]" custT="1"/>
      <dgm:spPr/>
      <dgm:t>
        <a:bodyPr/>
        <a:lstStyle/>
        <a:p>
          <a:r>
            <a:rPr lang="en-US" sz="2800" dirty="0" smtClean="0">
              <a:latin typeface="Times New Roman" charset="0"/>
              <a:ea typeface="Times New Roman" charset="0"/>
              <a:cs typeface="Times New Roman" charset="0"/>
            </a:rPr>
            <a:t>Total number of abstracts reviewed to date while searching for articles: </a:t>
          </a:r>
          <a:r>
            <a:rPr lang="en-US" sz="2800" b="1" dirty="0" smtClean="0">
              <a:latin typeface="Times New Roman" charset="0"/>
              <a:ea typeface="Times New Roman" charset="0"/>
              <a:cs typeface="Times New Roman" charset="0"/>
            </a:rPr>
            <a:t>26</a:t>
          </a:r>
          <a:endParaRPr lang="en-US" sz="2800" dirty="0">
            <a:latin typeface="Times New Roman" charset="0"/>
            <a:ea typeface="Times New Roman" charset="0"/>
            <a:cs typeface="Times New Roman" charset="0"/>
          </a:endParaRPr>
        </a:p>
      </dgm:t>
    </dgm:pt>
    <dgm:pt modelId="{9CF3C97B-E745-0844-9604-63849FFE6326}" type="parTrans" cxnId="{D728AF60-4862-0F4F-8296-3351BFC6E5AF}">
      <dgm:prSet/>
      <dgm:spPr/>
      <dgm:t>
        <a:bodyPr/>
        <a:lstStyle/>
        <a:p>
          <a:endParaRPr lang="en-US"/>
        </a:p>
      </dgm:t>
    </dgm:pt>
    <dgm:pt modelId="{CBB1A3D6-290B-8C40-AFD5-D2FF7067B09B}" type="sibTrans" cxnId="{D728AF60-4862-0F4F-8296-3351BFC6E5AF}">
      <dgm:prSet/>
      <dgm:spPr/>
      <dgm:t>
        <a:bodyPr/>
        <a:lstStyle/>
        <a:p>
          <a:endParaRPr lang="en-US" dirty="0"/>
        </a:p>
      </dgm:t>
    </dgm:pt>
    <dgm:pt modelId="{8C239AD1-2E54-2446-A246-7D649BF49F95}">
      <dgm:prSet phldrT="[Text]" custT="1"/>
      <dgm:spPr/>
      <dgm:t>
        <a:bodyPr/>
        <a:lstStyle/>
        <a:p>
          <a:r>
            <a:rPr lang="en-US" sz="2800" dirty="0" smtClean="0">
              <a:latin typeface="Times New Roman" charset="0"/>
              <a:ea typeface="Times New Roman" charset="0"/>
              <a:cs typeface="Times New Roman" charset="0"/>
            </a:rPr>
            <a:t>Total number of articles found to date that answer research questions: 6</a:t>
          </a:r>
          <a:endParaRPr lang="en-US" sz="2800" dirty="0">
            <a:latin typeface="Times New Roman" charset="0"/>
            <a:ea typeface="Times New Roman" charset="0"/>
            <a:cs typeface="Times New Roman" charset="0"/>
          </a:endParaRPr>
        </a:p>
      </dgm:t>
    </dgm:pt>
    <dgm:pt modelId="{AB890E27-E950-2A47-B12D-10CE518B7C19}" type="parTrans" cxnId="{0AF996E1-FEC1-0A44-8DDE-4F4DC190BC5D}">
      <dgm:prSet/>
      <dgm:spPr/>
      <dgm:t>
        <a:bodyPr/>
        <a:lstStyle/>
        <a:p>
          <a:endParaRPr lang="en-US"/>
        </a:p>
      </dgm:t>
    </dgm:pt>
    <dgm:pt modelId="{2487BD71-9AED-BE42-9D08-BA5B161F8294}" type="sibTrans" cxnId="{0AF996E1-FEC1-0A44-8DDE-4F4DC190BC5D}">
      <dgm:prSet/>
      <dgm:spPr/>
      <dgm:t>
        <a:bodyPr/>
        <a:lstStyle/>
        <a:p>
          <a:endParaRPr lang="en-US"/>
        </a:p>
      </dgm:t>
    </dgm:pt>
    <dgm:pt modelId="{A1BB3D12-258B-BA49-83CD-239551F720F4}" type="pres">
      <dgm:prSet presAssocID="{3EFD44F3-1D51-2B45-B5F3-781B22FE5B7B}" presName="outerComposite" presStyleCnt="0">
        <dgm:presLayoutVars>
          <dgm:chMax val="5"/>
          <dgm:dir/>
          <dgm:resizeHandles val="exact"/>
        </dgm:presLayoutVars>
      </dgm:prSet>
      <dgm:spPr/>
      <dgm:t>
        <a:bodyPr/>
        <a:lstStyle/>
        <a:p>
          <a:endParaRPr lang="en-US"/>
        </a:p>
      </dgm:t>
    </dgm:pt>
    <dgm:pt modelId="{B5ED3D01-4251-2842-91C8-B6BC072750A2}" type="pres">
      <dgm:prSet presAssocID="{3EFD44F3-1D51-2B45-B5F3-781B22FE5B7B}" presName="dummyMaxCanvas" presStyleCnt="0">
        <dgm:presLayoutVars/>
      </dgm:prSet>
      <dgm:spPr/>
    </dgm:pt>
    <dgm:pt modelId="{8BB405D1-20BB-FF4F-9839-7FBF9E35D3AF}" type="pres">
      <dgm:prSet presAssocID="{3EFD44F3-1D51-2B45-B5F3-781B22FE5B7B}" presName="ThreeNodes_1" presStyleLbl="node1" presStyleIdx="0" presStyleCnt="3" custLinFactNeighborY="5117">
        <dgm:presLayoutVars>
          <dgm:bulletEnabled val="1"/>
        </dgm:presLayoutVars>
      </dgm:prSet>
      <dgm:spPr/>
      <dgm:t>
        <a:bodyPr/>
        <a:lstStyle/>
        <a:p>
          <a:endParaRPr lang="en-US"/>
        </a:p>
      </dgm:t>
    </dgm:pt>
    <dgm:pt modelId="{504B3421-EA2B-0347-869A-35B9C0065915}" type="pres">
      <dgm:prSet presAssocID="{3EFD44F3-1D51-2B45-B5F3-781B22FE5B7B}" presName="ThreeNodes_2" presStyleLbl="node1" presStyleIdx="1" presStyleCnt="3">
        <dgm:presLayoutVars>
          <dgm:bulletEnabled val="1"/>
        </dgm:presLayoutVars>
      </dgm:prSet>
      <dgm:spPr/>
      <dgm:t>
        <a:bodyPr/>
        <a:lstStyle/>
        <a:p>
          <a:endParaRPr lang="en-US"/>
        </a:p>
      </dgm:t>
    </dgm:pt>
    <dgm:pt modelId="{D18E3461-F25A-4F48-AB9E-30FED6891348}" type="pres">
      <dgm:prSet presAssocID="{3EFD44F3-1D51-2B45-B5F3-781B22FE5B7B}" presName="ThreeNodes_3" presStyleLbl="node1" presStyleIdx="2" presStyleCnt="3">
        <dgm:presLayoutVars>
          <dgm:bulletEnabled val="1"/>
        </dgm:presLayoutVars>
      </dgm:prSet>
      <dgm:spPr/>
      <dgm:t>
        <a:bodyPr/>
        <a:lstStyle/>
        <a:p>
          <a:endParaRPr lang="en-US"/>
        </a:p>
      </dgm:t>
    </dgm:pt>
    <dgm:pt modelId="{40BE09F0-A0D5-F34F-8CC6-833AB9EF8934}" type="pres">
      <dgm:prSet presAssocID="{3EFD44F3-1D51-2B45-B5F3-781B22FE5B7B}" presName="ThreeConn_1-2" presStyleLbl="fgAccFollowNode1" presStyleIdx="0" presStyleCnt="2">
        <dgm:presLayoutVars>
          <dgm:bulletEnabled val="1"/>
        </dgm:presLayoutVars>
      </dgm:prSet>
      <dgm:spPr/>
      <dgm:t>
        <a:bodyPr/>
        <a:lstStyle/>
        <a:p>
          <a:endParaRPr lang="en-US"/>
        </a:p>
      </dgm:t>
    </dgm:pt>
    <dgm:pt modelId="{94F7ABC0-075B-2947-BE8F-08B3EA6702B0}" type="pres">
      <dgm:prSet presAssocID="{3EFD44F3-1D51-2B45-B5F3-781B22FE5B7B}" presName="ThreeConn_2-3" presStyleLbl="fgAccFollowNode1" presStyleIdx="1" presStyleCnt="2">
        <dgm:presLayoutVars>
          <dgm:bulletEnabled val="1"/>
        </dgm:presLayoutVars>
      </dgm:prSet>
      <dgm:spPr/>
      <dgm:t>
        <a:bodyPr/>
        <a:lstStyle/>
        <a:p>
          <a:endParaRPr lang="en-US"/>
        </a:p>
      </dgm:t>
    </dgm:pt>
    <dgm:pt modelId="{2411CEE7-2922-FC4E-BF13-0D3C3AE3A374}" type="pres">
      <dgm:prSet presAssocID="{3EFD44F3-1D51-2B45-B5F3-781B22FE5B7B}" presName="ThreeNodes_1_text" presStyleLbl="node1" presStyleIdx="2" presStyleCnt="3">
        <dgm:presLayoutVars>
          <dgm:bulletEnabled val="1"/>
        </dgm:presLayoutVars>
      </dgm:prSet>
      <dgm:spPr/>
      <dgm:t>
        <a:bodyPr/>
        <a:lstStyle/>
        <a:p>
          <a:endParaRPr lang="en-US"/>
        </a:p>
      </dgm:t>
    </dgm:pt>
    <dgm:pt modelId="{98D2E106-AB5E-5B49-8E21-40EBFE1C2F20}" type="pres">
      <dgm:prSet presAssocID="{3EFD44F3-1D51-2B45-B5F3-781B22FE5B7B}" presName="ThreeNodes_2_text" presStyleLbl="node1" presStyleIdx="2" presStyleCnt="3">
        <dgm:presLayoutVars>
          <dgm:bulletEnabled val="1"/>
        </dgm:presLayoutVars>
      </dgm:prSet>
      <dgm:spPr/>
      <dgm:t>
        <a:bodyPr/>
        <a:lstStyle/>
        <a:p>
          <a:endParaRPr lang="en-US"/>
        </a:p>
      </dgm:t>
    </dgm:pt>
    <dgm:pt modelId="{A8F07312-940D-0D48-B9D8-261E1D841BD2}" type="pres">
      <dgm:prSet presAssocID="{3EFD44F3-1D51-2B45-B5F3-781B22FE5B7B}" presName="ThreeNodes_3_text" presStyleLbl="node1" presStyleIdx="2" presStyleCnt="3">
        <dgm:presLayoutVars>
          <dgm:bulletEnabled val="1"/>
        </dgm:presLayoutVars>
      </dgm:prSet>
      <dgm:spPr/>
      <dgm:t>
        <a:bodyPr/>
        <a:lstStyle/>
        <a:p>
          <a:endParaRPr lang="en-US"/>
        </a:p>
      </dgm:t>
    </dgm:pt>
  </dgm:ptLst>
  <dgm:cxnLst>
    <dgm:cxn modelId="{4AFF05E3-17E2-4ACC-BD40-69D7AE5C1C7A}" type="presOf" srcId="{A674777C-699C-D04C-B168-437774D00728}" destId="{2411CEE7-2922-FC4E-BF13-0D3C3AE3A374}" srcOrd="1" destOrd="0" presId="urn:microsoft.com/office/officeart/2005/8/layout/vProcess5"/>
    <dgm:cxn modelId="{A6548ECE-47B6-4333-9CBA-76168A78DD1D}" type="presOf" srcId="{3EFD44F3-1D51-2B45-B5F3-781B22FE5B7B}" destId="{A1BB3D12-258B-BA49-83CD-239551F720F4}" srcOrd="0" destOrd="0" presId="urn:microsoft.com/office/officeart/2005/8/layout/vProcess5"/>
    <dgm:cxn modelId="{E4BEFB71-21A5-4FA3-AC11-462D6927C868}" type="presOf" srcId="{E8E19BD5-C936-1E44-AD56-E808145A2076}" destId="{98D2E106-AB5E-5B49-8E21-40EBFE1C2F20}" srcOrd="1" destOrd="0" presId="urn:microsoft.com/office/officeart/2005/8/layout/vProcess5"/>
    <dgm:cxn modelId="{4D220447-0C19-41A5-8E63-E066B5D54841}" type="presOf" srcId="{8C239AD1-2E54-2446-A246-7D649BF49F95}" destId="{D18E3461-F25A-4F48-AB9E-30FED6891348}" srcOrd="0" destOrd="0" presId="urn:microsoft.com/office/officeart/2005/8/layout/vProcess5"/>
    <dgm:cxn modelId="{31E90BB8-7327-4195-89D0-AAB0E37AAE36}" type="presOf" srcId="{8C239AD1-2E54-2446-A246-7D649BF49F95}" destId="{A8F07312-940D-0D48-B9D8-261E1D841BD2}" srcOrd="1" destOrd="0" presId="urn:microsoft.com/office/officeart/2005/8/layout/vProcess5"/>
    <dgm:cxn modelId="{2517D252-AC89-4F9A-A95E-9BB18A2D8363}" type="presOf" srcId="{A674777C-699C-D04C-B168-437774D00728}" destId="{8BB405D1-20BB-FF4F-9839-7FBF9E35D3AF}" srcOrd="0" destOrd="0" presId="urn:microsoft.com/office/officeart/2005/8/layout/vProcess5"/>
    <dgm:cxn modelId="{85D1768C-1AB9-4550-ADA0-3214F37783E3}" type="presOf" srcId="{CBB1A3D6-290B-8C40-AFD5-D2FF7067B09B}" destId="{94F7ABC0-075B-2947-BE8F-08B3EA6702B0}" srcOrd="0" destOrd="0" presId="urn:microsoft.com/office/officeart/2005/8/layout/vProcess5"/>
    <dgm:cxn modelId="{F5A52D4E-34AE-4D92-BE9D-A30C23861FD5}" type="presOf" srcId="{E8E19BD5-C936-1E44-AD56-E808145A2076}" destId="{504B3421-EA2B-0347-869A-35B9C0065915}" srcOrd="0" destOrd="0" presId="urn:microsoft.com/office/officeart/2005/8/layout/vProcess5"/>
    <dgm:cxn modelId="{0AF996E1-FEC1-0A44-8DDE-4F4DC190BC5D}" srcId="{3EFD44F3-1D51-2B45-B5F3-781B22FE5B7B}" destId="{8C239AD1-2E54-2446-A246-7D649BF49F95}" srcOrd="2" destOrd="0" parTransId="{AB890E27-E950-2A47-B12D-10CE518B7C19}" sibTransId="{2487BD71-9AED-BE42-9D08-BA5B161F8294}"/>
    <dgm:cxn modelId="{70DD101C-CE7C-4223-B4E7-229B7618476E}" type="presOf" srcId="{6DE99538-B846-7A4F-BE0C-92ACE35891D5}" destId="{40BE09F0-A0D5-F34F-8CC6-833AB9EF8934}" srcOrd="0" destOrd="0" presId="urn:microsoft.com/office/officeart/2005/8/layout/vProcess5"/>
    <dgm:cxn modelId="{A21BAFBE-8EB6-344B-A8F7-5ED84B012F0D}" srcId="{3EFD44F3-1D51-2B45-B5F3-781B22FE5B7B}" destId="{A674777C-699C-D04C-B168-437774D00728}" srcOrd="0" destOrd="0" parTransId="{34E4BC00-A6F0-4044-9E01-A751C5CEFBEC}" sibTransId="{6DE99538-B846-7A4F-BE0C-92ACE35891D5}"/>
    <dgm:cxn modelId="{D728AF60-4862-0F4F-8296-3351BFC6E5AF}" srcId="{3EFD44F3-1D51-2B45-B5F3-781B22FE5B7B}" destId="{E8E19BD5-C936-1E44-AD56-E808145A2076}" srcOrd="1" destOrd="0" parTransId="{9CF3C97B-E745-0844-9604-63849FFE6326}" sibTransId="{CBB1A3D6-290B-8C40-AFD5-D2FF7067B09B}"/>
    <dgm:cxn modelId="{F647D74C-46D1-4329-B0D3-7E86E5E1185A}" type="presParOf" srcId="{A1BB3D12-258B-BA49-83CD-239551F720F4}" destId="{B5ED3D01-4251-2842-91C8-B6BC072750A2}" srcOrd="0" destOrd="0" presId="urn:microsoft.com/office/officeart/2005/8/layout/vProcess5"/>
    <dgm:cxn modelId="{E3D45E8A-AF60-4260-8981-2D59B44B3930}" type="presParOf" srcId="{A1BB3D12-258B-BA49-83CD-239551F720F4}" destId="{8BB405D1-20BB-FF4F-9839-7FBF9E35D3AF}" srcOrd="1" destOrd="0" presId="urn:microsoft.com/office/officeart/2005/8/layout/vProcess5"/>
    <dgm:cxn modelId="{432C2772-D845-4635-84D6-F52F5BCC0FDF}" type="presParOf" srcId="{A1BB3D12-258B-BA49-83CD-239551F720F4}" destId="{504B3421-EA2B-0347-869A-35B9C0065915}" srcOrd="2" destOrd="0" presId="urn:microsoft.com/office/officeart/2005/8/layout/vProcess5"/>
    <dgm:cxn modelId="{B9168DC7-D599-4B42-B975-18D2741013E6}" type="presParOf" srcId="{A1BB3D12-258B-BA49-83CD-239551F720F4}" destId="{D18E3461-F25A-4F48-AB9E-30FED6891348}" srcOrd="3" destOrd="0" presId="urn:microsoft.com/office/officeart/2005/8/layout/vProcess5"/>
    <dgm:cxn modelId="{B45456A9-BBF4-4A6B-BDB2-7334FF75FE03}" type="presParOf" srcId="{A1BB3D12-258B-BA49-83CD-239551F720F4}" destId="{40BE09F0-A0D5-F34F-8CC6-833AB9EF8934}" srcOrd="4" destOrd="0" presId="urn:microsoft.com/office/officeart/2005/8/layout/vProcess5"/>
    <dgm:cxn modelId="{F7E8C909-40C7-43C9-9783-681CCFC148AD}" type="presParOf" srcId="{A1BB3D12-258B-BA49-83CD-239551F720F4}" destId="{94F7ABC0-075B-2947-BE8F-08B3EA6702B0}" srcOrd="5" destOrd="0" presId="urn:microsoft.com/office/officeart/2005/8/layout/vProcess5"/>
    <dgm:cxn modelId="{5B9EB406-66C3-40DF-9C60-1F8C0B714D45}" type="presParOf" srcId="{A1BB3D12-258B-BA49-83CD-239551F720F4}" destId="{2411CEE7-2922-FC4E-BF13-0D3C3AE3A374}" srcOrd="6" destOrd="0" presId="urn:microsoft.com/office/officeart/2005/8/layout/vProcess5"/>
    <dgm:cxn modelId="{1C2A8F2A-71BE-4028-8B8F-628D93D6DFFF}" type="presParOf" srcId="{A1BB3D12-258B-BA49-83CD-239551F720F4}" destId="{98D2E106-AB5E-5B49-8E21-40EBFE1C2F20}" srcOrd="7" destOrd="0" presId="urn:microsoft.com/office/officeart/2005/8/layout/vProcess5"/>
    <dgm:cxn modelId="{F918E0E7-DCD9-4DE2-8B22-31A15DEEFE96}" type="presParOf" srcId="{A1BB3D12-258B-BA49-83CD-239551F720F4}" destId="{A8F07312-940D-0D48-B9D8-261E1D841BD2}" srcOrd="8" destOrd="0" presId="urn:microsoft.com/office/officeart/2005/8/layout/vProcess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405D1-20BB-FF4F-9839-7FBF9E35D3AF}">
      <dsp:nvSpPr>
        <dsp:cNvPr id="0" name=""/>
        <dsp:cNvSpPr/>
      </dsp:nvSpPr>
      <dsp:spPr>
        <a:xfrm>
          <a:off x="0" y="98254"/>
          <a:ext cx="9670363" cy="1920150"/>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latin typeface="Times New Roman" charset="0"/>
              <a:ea typeface="Times New Roman" charset="0"/>
              <a:cs typeface="Times New Roman" charset="0"/>
            </a:rPr>
            <a:t>Total number of potentially relevant articles found to date during literature search: </a:t>
          </a:r>
          <a:r>
            <a:rPr lang="en-US" sz="2800" b="1" kern="1200" dirty="0" smtClean="0">
              <a:latin typeface="Times New Roman" charset="0"/>
              <a:ea typeface="Times New Roman" charset="0"/>
              <a:cs typeface="Times New Roman" charset="0"/>
            </a:rPr>
            <a:t>537</a:t>
          </a:r>
          <a:endParaRPr lang="en-US" sz="2800" b="1" kern="1200" dirty="0">
            <a:latin typeface="Times New Roman" charset="0"/>
            <a:ea typeface="Times New Roman" charset="0"/>
            <a:cs typeface="Times New Roman" charset="0"/>
          </a:endParaRPr>
        </a:p>
      </dsp:txBody>
      <dsp:txXfrm>
        <a:off x="56239" y="154493"/>
        <a:ext cx="7598371" cy="1807672"/>
      </dsp:txXfrm>
    </dsp:sp>
    <dsp:sp modelId="{504B3421-EA2B-0347-869A-35B9C0065915}">
      <dsp:nvSpPr>
        <dsp:cNvPr id="0" name=""/>
        <dsp:cNvSpPr/>
      </dsp:nvSpPr>
      <dsp:spPr>
        <a:xfrm>
          <a:off x="853267" y="2240175"/>
          <a:ext cx="9670363" cy="1920150"/>
        </a:xfrm>
        <a:prstGeom prst="roundRect">
          <a:avLst>
            <a:gd name="adj" fmla="val 10000"/>
          </a:avLst>
        </a:prstGeom>
        <a:gradFill rotWithShape="0">
          <a:gsLst>
            <a:gs pos="0">
              <a:schemeClr val="accent3">
                <a:hueOff val="5625132"/>
                <a:satOff val="-8440"/>
                <a:lumOff val="-1373"/>
                <a:alphaOff val="0"/>
                <a:satMod val="103000"/>
                <a:lumMod val="102000"/>
                <a:tint val="94000"/>
              </a:schemeClr>
            </a:gs>
            <a:gs pos="50000">
              <a:schemeClr val="accent3">
                <a:hueOff val="5625132"/>
                <a:satOff val="-8440"/>
                <a:lumOff val="-1373"/>
                <a:alphaOff val="0"/>
                <a:satMod val="110000"/>
                <a:lumMod val="100000"/>
                <a:shade val="100000"/>
              </a:schemeClr>
            </a:gs>
            <a:gs pos="100000">
              <a:schemeClr val="accent3">
                <a:hueOff val="5625132"/>
                <a:satOff val="-8440"/>
                <a:lumOff val="-137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latin typeface="Times New Roman" charset="0"/>
              <a:ea typeface="Times New Roman" charset="0"/>
              <a:cs typeface="Times New Roman" charset="0"/>
            </a:rPr>
            <a:t>Total number of abstracts reviewed to date while searching for articles: </a:t>
          </a:r>
          <a:r>
            <a:rPr lang="en-US" sz="2800" b="1" kern="1200" dirty="0" smtClean="0">
              <a:latin typeface="Times New Roman" charset="0"/>
              <a:ea typeface="Times New Roman" charset="0"/>
              <a:cs typeface="Times New Roman" charset="0"/>
            </a:rPr>
            <a:t>26</a:t>
          </a:r>
          <a:endParaRPr lang="en-US" sz="2800" kern="1200" dirty="0">
            <a:latin typeface="Times New Roman" charset="0"/>
            <a:ea typeface="Times New Roman" charset="0"/>
            <a:cs typeface="Times New Roman" charset="0"/>
          </a:endParaRPr>
        </a:p>
      </dsp:txBody>
      <dsp:txXfrm>
        <a:off x="909506" y="2296414"/>
        <a:ext cx="7456520" cy="1807672"/>
      </dsp:txXfrm>
    </dsp:sp>
    <dsp:sp modelId="{D18E3461-F25A-4F48-AB9E-30FED6891348}">
      <dsp:nvSpPr>
        <dsp:cNvPr id="0" name=""/>
        <dsp:cNvSpPr/>
      </dsp:nvSpPr>
      <dsp:spPr>
        <a:xfrm>
          <a:off x="1706534" y="4480350"/>
          <a:ext cx="9670363" cy="1920150"/>
        </a:xfrm>
        <a:prstGeom prst="roundRect">
          <a:avLst>
            <a:gd name="adj" fmla="val 10000"/>
          </a:avLst>
        </a:prstGeom>
        <a:gradFill rotWithShape="0">
          <a:gsLst>
            <a:gs pos="0">
              <a:schemeClr val="accent3">
                <a:hueOff val="11250264"/>
                <a:satOff val="-16880"/>
                <a:lumOff val="-2745"/>
                <a:alphaOff val="0"/>
                <a:satMod val="103000"/>
                <a:lumMod val="102000"/>
                <a:tint val="94000"/>
              </a:schemeClr>
            </a:gs>
            <a:gs pos="50000">
              <a:schemeClr val="accent3">
                <a:hueOff val="11250264"/>
                <a:satOff val="-16880"/>
                <a:lumOff val="-2745"/>
                <a:alphaOff val="0"/>
                <a:satMod val="110000"/>
                <a:lumMod val="100000"/>
                <a:shade val="100000"/>
              </a:schemeClr>
            </a:gs>
            <a:gs pos="100000">
              <a:schemeClr val="accent3">
                <a:hueOff val="11250264"/>
                <a:satOff val="-16880"/>
                <a:lumOff val="-274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latin typeface="Times New Roman" charset="0"/>
              <a:ea typeface="Times New Roman" charset="0"/>
              <a:cs typeface="Times New Roman" charset="0"/>
            </a:rPr>
            <a:t>Total number of articles found to date that answer research questions: 6</a:t>
          </a:r>
          <a:endParaRPr lang="en-US" sz="2800" kern="1200" dirty="0">
            <a:latin typeface="Times New Roman" charset="0"/>
            <a:ea typeface="Times New Roman" charset="0"/>
            <a:cs typeface="Times New Roman" charset="0"/>
          </a:endParaRPr>
        </a:p>
      </dsp:txBody>
      <dsp:txXfrm>
        <a:off x="1762773" y="4536589"/>
        <a:ext cx="7456520" cy="1807672"/>
      </dsp:txXfrm>
    </dsp:sp>
    <dsp:sp modelId="{40BE09F0-A0D5-F34F-8CC6-833AB9EF8934}">
      <dsp:nvSpPr>
        <dsp:cNvPr id="0" name=""/>
        <dsp:cNvSpPr/>
      </dsp:nvSpPr>
      <dsp:spPr>
        <a:xfrm>
          <a:off x="8422265" y="1456113"/>
          <a:ext cx="1248097" cy="1248097"/>
        </a:xfrm>
        <a:prstGeom prst="downArrow">
          <a:avLst>
            <a:gd name="adj1" fmla="val 55000"/>
            <a:gd name="adj2" fmla="val 45000"/>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dirty="0"/>
        </a:p>
      </dsp:txBody>
      <dsp:txXfrm>
        <a:off x="8703087" y="1456113"/>
        <a:ext cx="686453" cy="939193"/>
      </dsp:txXfrm>
    </dsp:sp>
    <dsp:sp modelId="{94F7ABC0-075B-2947-BE8F-08B3EA6702B0}">
      <dsp:nvSpPr>
        <dsp:cNvPr id="0" name=""/>
        <dsp:cNvSpPr/>
      </dsp:nvSpPr>
      <dsp:spPr>
        <a:xfrm>
          <a:off x="9275532" y="3683488"/>
          <a:ext cx="1248097" cy="1248097"/>
        </a:xfrm>
        <a:prstGeom prst="downArrow">
          <a:avLst>
            <a:gd name="adj1" fmla="val 55000"/>
            <a:gd name="adj2" fmla="val 45000"/>
          </a:avLst>
        </a:prstGeom>
        <a:solidFill>
          <a:schemeClr val="accent3">
            <a:tint val="40000"/>
            <a:alpha val="90000"/>
            <a:hueOff val="10716854"/>
            <a:satOff val="-13793"/>
            <a:lumOff val="-1075"/>
            <a:alphaOff val="0"/>
          </a:schemeClr>
        </a:solidFill>
        <a:ln w="6350" cap="flat" cmpd="sng" algn="ctr">
          <a:solidFill>
            <a:schemeClr val="accent3">
              <a:tint val="40000"/>
              <a:alpha val="90000"/>
              <a:hueOff val="10716854"/>
              <a:satOff val="-13793"/>
              <a:lumOff val="-107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dirty="0"/>
        </a:p>
      </dsp:txBody>
      <dsp:txXfrm>
        <a:off x="9556354" y="3683488"/>
        <a:ext cx="686453" cy="93919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7110BC-AEE3-490E-BAF2-92AD9B78CDB5}" type="datetimeFigureOut">
              <a:rPr lang="en-US" smtClean="0"/>
              <a:t>4/17/18</a:t>
            </a:fld>
            <a:endParaRPr lang="en-US" dirty="0"/>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B4CC06-9762-41A5-B249-597B38224699}" type="slidenum">
              <a:rPr lang="en-US" smtClean="0"/>
              <a:t>‹#›</a:t>
            </a:fld>
            <a:endParaRPr lang="en-US" dirty="0"/>
          </a:p>
        </p:txBody>
      </p:sp>
    </p:spTree>
    <p:extLst>
      <p:ext uri="{BB962C8B-B14F-4D97-AF65-F5344CB8AC3E}">
        <p14:creationId xmlns:p14="http://schemas.microsoft.com/office/powerpoint/2010/main" val="6394122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B4CC06-9762-41A5-B249-597B38224699}" type="slidenum">
              <a:rPr lang="en-US" smtClean="0"/>
              <a:t>1</a:t>
            </a:fld>
            <a:endParaRPr lang="en-US" dirty="0"/>
          </a:p>
        </p:txBody>
      </p:sp>
    </p:spTree>
    <p:extLst>
      <p:ext uri="{BB962C8B-B14F-4D97-AF65-F5344CB8AC3E}">
        <p14:creationId xmlns:p14="http://schemas.microsoft.com/office/powerpoint/2010/main" val="1414816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smtClean="0"/>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smtClean="0"/>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4/17/18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4/17/18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4/17/18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4/17/18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4/17/18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4/17/18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5" Type="http://schemas.microsoft.com/office/2007/relationships/hdphoto" Target="../media/hdphoto1.wdp"/><Relationship Id="rId6" Type="http://schemas.openxmlformats.org/officeDocument/2006/relationships/diagramData" Target="../diagrams/data1.xml"/><Relationship Id="rId7" Type="http://schemas.openxmlformats.org/officeDocument/2006/relationships/diagramLayout" Target="../diagrams/layout1.xml"/><Relationship Id="rId8" Type="http://schemas.openxmlformats.org/officeDocument/2006/relationships/diagramQuickStyle" Target="../diagrams/quickStyle1.xml"/><Relationship Id="rId9" Type="http://schemas.openxmlformats.org/officeDocument/2006/relationships/diagramColors" Target="../diagrams/colors1.xml"/><Relationship Id="rId10"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035891"/>
            <a:ext cx="34198560" cy="1926476"/>
          </a:xfrm>
        </p:spPr>
        <p:txBody>
          <a:bodyPr/>
          <a:lstStyle/>
          <a:p>
            <a:pPr algn="l"/>
            <a:r>
              <a:rPr lang="en-US" sz="12800" dirty="0" smtClean="0">
                <a:latin typeface="Minion Pro" panose="02040503050306020203" pitchFamily="18" charset="0"/>
              </a:rPr>
              <a:t>How People Forgive </a:t>
            </a:r>
            <a:endParaRPr lang="en-US" sz="12800" dirty="0">
              <a:latin typeface="Minion Pro" panose="02040503050306020203" pitchFamily="18" charset="0"/>
            </a:endParaRP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smtClean="0">
                <a:solidFill>
                  <a:schemeClr val="bg1">
                    <a:lumMod val="50000"/>
                  </a:schemeClr>
                </a:solidFill>
                <a:latin typeface="Minion Pro" panose="02040503050306020203" pitchFamily="18" charset="0"/>
              </a:rPr>
              <a:t>Ann Recine, </a:t>
            </a:r>
            <a:r>
              <a:rPr lang="en-US" sz="4000" dirty="0">
                <a:solidFill>
                  <a:schemeClr val="bg1">
                    <a:lumMod val="50000"/>
                  </a:schemeClr>
                </a:solidFill>
                <a:latin typeface="Minion Pro" panose="02040503050306020203" pitchFamily="18" charset="0"/>
              </a:rPr>
              <a:t>Tenzin </a:t>
            </a:r>
            <a:r>
              <a:rPr lang="en-US" sz="4000" dirty="0" smtClean="0">
                <a:solidFill>
                  <a:schemeClr val="bg1">
                    <a:lumMod val="50000"/>
                  </a:schemeClr>
                </a:solidFill>
                <a:latin typeface="Minion Pro" panose="02040503050306020203" pitchFamily="18" charset="0"/>
              </a:rPr>
              <a:t>Paldon, and Lou Recine | University of Wisconsin-Eau Claire Department of Nursing </a:t>
            </a:r>
            <a:endParaRPr lang="en-US" sz="4000" dirty="0">
              <a:solidFill>
                <a:schemeClr val="bg1">
                  <a:lumMod val="50000"/>
                </a:schemeClr>
              </a:solidFill>
              <a:latin typeface="Minion Pro" panose="02040503050306020203" pitchFamily="18" charset="0"/>
            </a:endParaRPr>
          </a:p>
        </p:txBody>
      </p:sp>
      <p:sp>
        <p:nvSpPr>
          <p:cNvPr id="7" name="Title 1"/>
          <p:cNvSpPr txBox="1">
            <a:spLocks/>
          </p:cNvSpPr>
          <p:nvPr/>
        </p:nvSpPr>
        <p:spPr>
          <a:xfrm>
            <a:off x="2382401" y="505394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smtClean="0">
                <a:solidFill>
                  <a:srgbClr val="DD9E11"/>
                </a:solidFill>
                <a:latin typeface="Minion Pro" panose="02040503050306020203" pitchFamily="18" charset="0"/>
              </a:rPr>
              <a:t>A Critical Literature Review</a:t>
            </a:r>
            <a:endParaRPr lang="en-US" sz="6000" cap="small" dirty="0">
              <a:solidFill>
                <a:srgbClr val="DD9E11"/>
              </a:solidFill>
              <a:latin typeface="Minion Pro" panose="02040503050306020203" pitchFamily="18" charset="0"/>
            </a:endParaRPr>
          </a:p>
        </p:txBody>
      </p:sp>
      <p:sp>
        <p:nvSpPr>
          <p:cNvPr id="8" name="Subtitle 2"/>
          <p:cNvSpPr txBox="1">
            <a:spLocks/>
          </p:cNvSpPr>
          <p:nvPr/>
        </p:nvSpPr>
        <p:spPr>
          <a:xfrm>
            <a:off x="1685961" y="8982400"/>
            <a:ext cx="12056093" cy="740354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a:latin typeface="Times New Roman" charset="0"/>
                <a:ea typeface="Times New Roman" charset="0"/>
                <a:cs typeface="Times New Roman" charset="0"/>
              </a:rPr>
              <a:t>There are many studies about forgiveness and its beneficial effects on physical and psychosocial health. However, there is limited information on how someone can become able to choose forgiveness in their lives and where people get the power to forgive. Our goal is to review scholarly literature to discover how someone can get power to choose forgiveness in the midst of personal suffering and what are the cognitive, emotional, and spiritual characteristics of people who forgive and people who don’t. Forgiveness Facilitation is a well-established nursing intervention. Yet we do not know enough about what enables people to have the power to forgive. Combining knowledge of the traits of people who forgive and how people find power to do so, with specific knowledge of a patient may provide valuable insights as nurses try to facilitate forgiveness with patients who want that. We aim to contribute to the body of nursing knowledge through </a:t>
            </a:r>
            <a:r>
              <a:rPr lang="en-US" sz="2800" dirty="0" smtClean="0">
                <a:latin typeface="Times New Roman" charset="0"/>
                <a:ea typeface="Times New Roman" charset="0"/>
                <a:cs typeface="Times New Roman" charset="0"/>
              </a:rPr>
              <a:t>this </a:t>
            </a:r>
            <a:r>
              <a:rPr lang="en-US" sz="2800" dirty="0">
                <a:latin typeface="Times New Roman" charset="0"/>
                <a:ea typeface="Times New Roman" charset="0"/>
                <a:cs typeface="Times New Roman" charset="0"/>
              </a:rPr>
              <a:t>critical literature review from peer reviewed sources. We used a range of databases, limiting our search to the last seven years using key words such as “forgiveness”, “forgiveness and empowerment”, and “forgiveness and motivation”. Our research, to date, </a:t>
            </a:r>
            <a:r>
              <a:rPr lang="en-US" sz="2800" dirty="0" smtClean="0">
                <a:latin typeface="Times New Roman" charset="0"/>
                <a:ea typeface="Times New Roman" charset="0"/>
                <a:cs typeface="Times New Roman" charset="0"/>
              </a:rPr>
              <a:t>indicates </a:t>
            </a:r>
            <a:r>
              <a:rPr lang="en-US" sz="2800" dirty="0">
                <a:latin typeface="Times New Roman" charset="0"/>
                <a:ea typeface="Times New Roman" charset="0"/>
                <a:cs typeface="Times New Roman" charset="0"/>
              </a:rPr>
              <a:t>that people gain the power to forgive through justice, self-affirmation, positive reinterpretation, empathy, mindfulness, and knowledge of benefits. These findings will enable nurses to understand their patients better and facilitate forgiveness by helping patients to find the personal power to forgive and heal</a:t>
            </a:r>
            <a:r>
              <a:rPr lang="en-US" sz="2800" dirty="0" smtClean="0">
                <a:latin typeface="Times New Roman" charset="0"/>
                <a:ea typeface="Times New Roman" charset="0"/>
                <a:cs typeface="Times New Roman" charset="0"/>
              </a:rPr>
              <a:t>.</a:t>
            </a:r>
            <a:br>
              <a:rPr lang="en-US" sz="2800" dirty="0" smtClean="0">
                <a:latin typeface="Times New Roman" charset="0"/>
                <a:ea typeface="Times New Roman" charset="0"/>
                <a:cs typeface="Times New Roman" charset="0"/>
              </a:rPr>
            </a:br>
            <a:r>
              <a:rPr lang="en-US" sz="2400" dirty="0" smtClean="0">
                <a:latin typeface="Times New Roman" charset="0"/>
                <a:ea typeface="Times New Roman" charset="0"/>
                <a:cs typeface="Times New Roman" charset="0"/>
              </a:rPr>
              <a:t/>
            </a:r>
            <a:br>
              <a:rPr lang="en-US" sz="2400" dirty="0" smtClean="0">
                <a:latin typeface="Times New Roman" charset="0"/>
                <a:ea typeface="Times New Roman" charset="0"/>
                <a:cs typeface="Times New Roman" charset="0"/>
              </a:rPr>
            </a:br>
            <a:endParaRPr lang="en-US" sz="2400" dirty="0">
              <a:latin typeface="Times New Roman" charset="0"/>
              <a:ea typeface="Times New Roman" charset="0"/>
              <a:cs typeface="Times New Roman" charset="0"/>
            </a:endParaRPr>
          </a:p>
          <a:p>
            <a:pPr algn="l"/>
            <a:endParaRPr lang="en-US" sz="2400" dirty="0">
              <a:latin typeface="Times New Roman" charset="0"/>
              <a:ea typeface="Times New Roman" charset="0"/>
              <a:cs typeface="Times New Roman" charset="0"/>
            </a:endParaRPr>
          </a:p>
        </p:txBody>
      </p:sp>
      <p:sp>
        <p:nvSpPr>
          <p:cNvPr id="20" name="TextBox 19"/>
          <p:cNvSpPr txBox="1"/>
          <p:nvPr/>
        </p:nvSpPr>
        <p:spPr>
          <a:xfrm>
            <a:off x="1929819" y="12802022"/>
            <a:ext cx="11028291" cy="535531"/>
          </a:xfrm>
          <a:prstGeom prst="rect">
            <a:avLst/>
          </a:prstGeom>
          <a:noFill/>
        </p:spPr>
        <p:txBody>
          <a:bodyPr wrap="square" rtlCol="0">
            <a:spAutoFit/>
          </a:bodyPr>
          <a:lstStyle/>
          <a:p>
            <a:pPr defTabSz="4023360">
              <a:lnSpc>
                <a:spcPct val="90000"/>
              </a:lnSpc>
              <a:spcBef>
                <a:spcPts val="4400"/>
              </a:spcBef>
            </a:pPr>
            <a:endParaRPr lang="en-US" sz="3200" dirty="0"/>
          </a:p>
        </p:txBody>
      </p:sp>
      <p:pic>
        <p:nvPicPr>
          <p:cNvPr id="16" name="Picture 15"/>
          <p:cNvPicPr>
            <a:picLocks noChangeAspect="1"/>
          </p:cNvPicPr>
          <p:nvPr/>
        </p:nvPicPr>
        <p:blipFill>
          <a:blip r:embed="rId3"/>
          <a:stretch>
            <a:fillRect/>
          </a:stretch>
        </p:blipFill>
        <p:spPr>
          <a:xfrm>
            <a:off x="21018500" y="19189700"/>
            <a:ext cx="12700" cy="12700"/>
          </a:xfrm>
          <a:prstGeom prst="rect">
            <a:avLst/>
          </a:prstGeom>
        </p:spPr>
      </p:pic>
      <p:pic>
        <p:nvPicPr>
          <p:cNvPr id="22" name="Picture 21"/>
          <p:cNvPicPr>
            <a:picLocks noChangeAspect="1"/>
          </p:cNvPicPr>
          <p:nvPr/>
        </p:nvPicPr>
        <p:blipFill>
          <a:blip r:embed="rId4">
            <a:extLst>
              <a:ext uri="{BEBA8EAE-BF5A-486C-A8C5-ECC9F3942E4B}">
                <a14:imgProps xmlns:a14="http://schemas.microsoft.com/office/drawing/2010/main">
                  <a14:imgLayer r:embed="rId5">
                    <a14:imgEffect>
                      <a14:backgroundRemoval t="0" b="99257" l="0" r="100000">
                        <a14:foregroundMark x1="5315" y1="62624" x2="5315" y2="62624"/>
                      </a14:backgroundRemoval>
                    </a14:imgEffect>
                  </a14:imgLayer>
                </a14:imgProps>
              </a:ext>
              <a:ext uri="{28A0092B-C50C-407E-A947-70E740481C1C}">
                <a14:useLocalDpi xmlns:a14="http://schemas.microsoft.com/office/drawing/2010/main" val="0"/>
              </a:ext>
            </a:extLst>
          </a:blip>
          <a:stretch>
            <a:fillRect/>
          </a:stretch>
        </p:blipFill>
        <p:spPr>
          <a:xfrm>
            <a:off x="1564950" y="23437228"/>
            <a:ext cx="12162453" cy="7370660"/>
          </a:xfrm>
          <a:prstGeom prst="rect">
            <a:avLst/>
          </a:prstGeom>
        </p:spPr>
      </p:pic>
      <p:sp>
        <p:nvSpPr>
          <p:cNvPr id="5" name="TextBox 4"/>
          <p:cNvSpPr txBox="1"/>
          <p:nvPr/>
        </p:nvSpPr>
        <p:spPr>
          <a:xfrm>
            <a:off x="1697030" y="16672752"/>
            <a:ext cx="5400627"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Introduction</a:t>
            </a:r>
            <a:endParaRPr lang="en-US" sz="6000" dirty="0">
              <a:solidFill>
                <a:srgbClr val="DD9E11"/>
              </a:solidFill>
              <a:latin typeface="Times New Roman" charset="0"/>
              <a:ea typeface="Times New Roman" charset="0"/>
              <a:cs typeface="Times New Roman" charset="0"/>
            </a:endParaRPr>
          </a:p>
        </p:txBody>
      </p:sp>
      <p:sp>
        <p:nvSpPr>
          <p:cNvPr id="11" name="TextBox 10"/>
          <p:cNvSpPr txBox="1"/>
          <p:nvPr/>
        </p:nvSpPr>
        <p:spPr>
          <a:xfrm>
            <a:off x="1380219" y="30402981"/>
            <a:ext cx="184731" cy="4708981"/>
          </a:xfrm>
          <a:prstGeom prst="rect">
            <a:avLst/>
          </a:prstGeom>
          <a:noFill/>
        </p:spPr>
        <p:txBody>
          <a:bodyPr wrap="none" rtlCol="0">
            <a:spAutoFit/>
          </a:bodyPr>
          <a:lstStyle/>
          <a:p>
            <a:r>
              <a:rPr lang="en-US" sz="6000" cap="small" dirty="0" smtClean="0">
                <a:solidFill>
                  <a:srgbClr val="DD9E11"/>
                </a:solidFill>
                <a:latin typeface="Minion Pro" panose="02040503050306020203" pitchFamily="18" charset="0"/>
              </a:rPr>
              <a:t/>
            </a:r>
            <a:br>
              <a:rPr lang="en-US" sz="6000" cap="small" dirty="0" smtClean="0">
                <a:solidFill>
                  <a:srgbClr val="DD9E11"/>
                </a:solidFill>
                <a:latin typeface="Minion Pro" panose="02040503050306020203" pitchFamily="18" charset="0"/>
              </a:rPr>
            </a:br>
            <a:endParaRPr lang="en-US" sz="6000" cap="small" dirty="0" smtClean="0">
              <a:solidFill>
                <a:srgbClr val="DD9E11"/>
              </a:solidFill>
              <a:latin typeface="Minion Pro" panose="02040503050306020203" pitchFamily="18" charset="0"/>
            </a:endParaRPr>
          </a:p>
          <a:p>
            <a:endParaRPr lang="en-US" sz="6000" cap="small" dirty="0">
              <a:solidFill>
                <a:srgbClr val="DD9E11"/>
              </a:solidFill>
              <a:latin typeface="Minion Pro" panose="02040503050306020203" pitchFamily="18" charset="0"/>
              <a:ea typeface="Times New Roman" charset="0"/>
              <a:cs typeface="Times New Roman" charset="0"/>
            </a:endParaRPr>
          </a:p>
          <a:p>
            <a:endParaRPr lang="en-US" sz="6000" dirty="0">
              <a:solidFill>
                <a:srgbClr val="DD9E11"/>
              </a:solidFill>
              <a:latin typeface="Times New Roman" charset="0"/>
              <a:ea typeface="Times New Roman" charset="0"/>
              <a:cs typeface="Times New Roman" charset="0"/>
            </a:endParaRPr>
          </a:p>
          <a:p>
            <a:endParaRPr lang="en-US" sz="6000" dirty="0">
              <a:solidFill>
                <a:srgbClr val="DD9E11"/>
              </a:solidFill>
            </a:endParaRPr>
          </a:p>
        </p:txBody>
      </p:sp>
      <p:sp>
        <p:nvSpPr>
          <p:cNvPr id="13" name="TextBox 12"/>
          <p:cNvSpPr txBox="1"/>
          <p:nvPr/>
        </p:nvSpPr>
        <p:spPr>
          <a:xfrm>
            <a:off x="14978520" y="8016137"/>
            <a:ext cx="5878725" cy="707886"/>
          </a:xfrm>
          <a:prstGeom prst="rect">
            <a:avLst/>
          </a:prstGeom>
          <a:noFill/>
        </p:spPr>
        <p:txBody>
          <a:bodyPr wrap="none" rtlCol="0">
            <a:spAutoFit/>
          </a:bodyPr>
          <a:lstStyle/>
          <a:p>
            <a:r>
              <a:rPr lang="en-US" sz="4000" cap="small" dirty="0" smtClean="0">
                <a:solidFill>
                  <a:schemeClr val="tx2"/>
                </a:solidFill>
                <a:latin typeface="Minion Pro" panose="02040503050306020203" pitchFamily="18" charset="0"/>
              </a:rPr>
              <a:t>Number of articles found </a:t>
            </a:r>
            <a:endParaRPr lang="en-US" sz="4000" dirty="0">
              <a:solidFill>
                <a:schemeClr val="tx2"/>
              </a:solidFill>
              <a:latin typeface="Times New Roman" charset="0"/>
              <a:ea typeface="Times New Roman" charset="0"/>
              <a:cs typeface="Times New Roman" charset="0"/>
            </a:endParaRPr>
          </a:p>
        </p:txBody>
      </p:sp>
      <p:sp>
        <p:nvSpPr>
          <p:cNvPr id="25" name="TextBox 24"/>
          <p:cNvSpPr txBox="1"/>
          <p:nvPr/>
        </p:nvSpPr>
        <p:spPr>
          <a:xfrm>
            <a:off x="14871312" y="15370279"/>
            <a:ext cx="11971867"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Discussion/Results to Date</a:t>
            </a:r>
            <a:endParaRPr lang="en-US" sz="6000" cap="small" dirty="0">
              <a:solidFill>
                <a:srgbClr val="DD9E11"/>
              </a:solidFill>
              <a:latin typeface="Minion Pro" panose="02040503050306020203" pitchFamily="18" charset="0"/>
            </a:endParaRPr>
          </a:p>
        </p:txBody>
      </p:sp>
      <p:sp>
        <p:nvSpPr>
          <p:cNvPr id="28" name="TextBox 27"/>
          <p:cNvSpPr txBox="1"/>
          <p:nvPr/>
        </p:nvSpPr>
        <p:spPr>
          <a:xfrm>
            <a:off x="15044228" y="32266810"/>
            <a:ext cx="11973944" cy="1323439"/>
          </a:xfrm>
          <a:prstGeom prst="rect">
            <a:avLst/>
          </a:prstGeom>
          <a:noFill/>
        </p:spPr>
        <p:txBody>
          <a:bodyPr wrap="square" rtlCol="0">
            <a:spAutoFit/>
          </a:bodyPr>
          <a:lstStyle/>
          <a:p>
            <a:r>
              <a:rPr lang="en-US" sz="4000" cap="small" dirty="0" smtClean="0">
                <a:solidFill>
                  <a:schemeClr val="tx2"/>
                </a:solidFill>
                <a:latin typeface="Minion Pro" panose="02040503050306020203" pitchFamily="18" charset="0"/>
              </a:rPr>
              <a:t>What gives people power to </a:t>
            </a:r>
            <a:r>
              <a:rPr lang="en-US" sz="4000" cap="small" dirty="0">
                <a:solidFill>
                  <a:schemeClr val="tx2"/>
                </a:solidFill>
                <a:latin typeface="Minion Pro" panose="02040503050306020203" pitchFamily="18" charset="0"/>
              </a:rPr>
              <a:t>f</a:t>
            </a:r>
            <a:r>
              <a:rPr lang="en-US" sz="4000" cap="small" dirty="0" smtClean="0">
                <a:solidFill>
                  <a:schemeClr val="tx2"/>
                </a:solidFill>
                <a:latin typeface="Minion Pro" panose="02040503050306020203" pitchFamily="18" charset="0"/>
              </a:rPr>
              <a:t>orgive in the midst of personal hurt?  </a:t>
            </a:r>
            <a:endParaRPr lang="en-US" sz="4000" dirty="0">
              <a:solidFill>
                <a:schemeClr val="accent1"/>
              </a:solidFill>
            </a:endParaRPr>
          </a:p>
        </p:txBody>
      </p:sp>
      <p:sp>
        <p:nvSpPr>
          <p:cNvPr id="42" name="TextBox 41"/>
          <p:cNvSpPr txBox="1"/>
          <p:nvPr/>
        </p:nvSpPr>
        <p:spPr>
          <a:xfrm flipH="1">
            <a:off x="15075955" y="33542251"/>
            <a:ext cx="11897790" cy="3539430"/>
          </a:xfrm>
          <a:prstGeom prst="rect">
            <a:avLst/>
          </a:prstGeom>
          <a:noFill/>
        </p:spPr>
        <p:txBody>
          <a:bodyPr wrap="square" rtlCol="0">
            <a:spAutoFit/>
          </a:bodyPr>
          <a:lstStyle/>
          <a:p>
            <a:pPr marL="342900" indent="-342900">
              <a:buFont typeface="Arial" charset="0"/>
              <a:buChar char="•"/>
            </a:pPr>
            <a:r>
              <a:rPr lang="en-US" sz="2800" dirty="0" smtClean="0">
                <a:latin typeface="Times New Roman" charset="0"/>
                <a:ea typeface="Times New Roman" charset="0"/>
                <a:cs typeface="Times New Roman" charset="0"/>
              </a:rPr>
              <a:t>Using humor </a:t>
            </a:r>
            <a:r>
              <a:rPr lang="en-US" sz="2800" dirty="0">
                <a:solidFill>
                  <a:prstClr val="black"/>
                </a:solidFill>
                <a:latin typeface="Times New Roman" charset="0"/>
                <a:ea typeface="Times New Roman" charset="0"/>
                <a:cs typeface="Times New Roman" charset="0"/>
              </a:rPr>
              <a:t>(Jeter &amp; Brannon, 2016</a:t>
            </a:r>
            <a:r>
              <a:rPr lang="en-US" sz="2800" dirty="0" smtClean="0">
                <a:solidFill>
                  <a:prstClr val="black"/>
                </a:solidFill>
                <a:latin typeface="Times New Roman" charset="0"/>
                <a:ea typeface="Times New Roman" charset="0"/>
                <a:cs typeface="Times New Roman" charset="0"/>
              </a:rPr>
              <a:t>).</a:t>
            </a:r>
            <a:endParaRPr lang="en-US" sz="2800" dirty="0" smtClean="0">
              <a:latin typeface="Times New Roman" charset="0"/>
              <a:ea typeface="Times New Roman" charset="0"/>
              <a:cs typeface="Times New Roman" charset="0"/>
            </a:endParaRPr>
          </a:p>
          <a:p>
            <a:pPr marL="342900" indent="-342900">
              <a:buFont typeface="Arial" charset="0"/>
              <a:buChar char="•"/>
            </a:pPr>
            <a:r>
              <a:rPr lang="en-US" sz="2800" dirty="0" smtClean="0">
                <a:latin typeface="Times New Roman" charset="0"/>
                <a:ea typeface="Times New Roman" charset="0"/>
                <a:cs typeface="Times New Roman" charset="0"/>
              </a:rPr>
              <a:t>Receiving an apology from the person who wronged them </a:t>
            </a:r>
            <a:r>
              <a:rPr lang="en-US" sz="2800" dirty="0">
                <a:latin typeface="Times New Roman" panose="02020603050405020304" pitchFamily="18" charset="0"/>
                <a:ea typeface="Calibri" panose="020F0502020204030204" pitchFamily="34" charset="0"/>
                <a:cs typeface="Times New Roman" panose="02020603050405020304" pitchFamily="18" charset="0"/>
              </a:rPr>
              <a:t>(Riek &amp; Mania, 2012</a:t>
            </a:r>
            <a:r>
              <a:rPr lang="en-US" sz="2800" dirty="0" smtClean="0">
                <a:latin typeface="Times New Roman" panose="02020603050405020304" pitchFamily="18" charset="0"/>
                <a:ea typeface="Calibri" panose="020F0502020204030204" pitchFamily="34" charset="0"/>
                <a:cs typeface="Times New Roman" panose="02020603050405020304" pitchFamily="18" charset="0"/>
              </a:rPr>
              <a:t>).</a:t>
            </a:r>
            <a:endParaRPr lang="en-US" sz="2800" dirty="0" smtClean="0">
              <a:latin typeface="Times New Roman" charset="0"/>
              <a:ea typeface="Times New Roman" charset="0"/>
              <a:cs typeface="Times New Roman" charset="0"/>
            </a:endParaRPr>
          </a:p>
          <a:p>
            <a:pPr marL="342900" indent="-342900">
              <a:buFont typeface="Arial" charset="0"/>
              <a:buChar char="•"/>
            </a:pPr>
            <a:r>
              <a:rPr lang="en-US" sz="2800" dirty="0" smtClean="0">
                <a:latin typeface="Times New Roman" charset="0"/>
                <a:ea typeface="Times New Roman" charset="0"/>
                <a:cs typeface="Times New Roman" charset="0"/>
              </a:rPr>
              <a:t>Seeking emotional support </a:t>
            </a:r>
            <a:r>
              <a:rPr lang="en-US" sz="2800" dirty="0">
                <a:solidFill>
                  <a:prstClr val="black"/>
                </a:solidFill>
                <a:latin typeface="Times New Roman" charset="0"/>
                <a:ea typeface="Times New Roman" charset="0"/>
                <a:cs typeface="Times New Roman" charset="0"/>
              </a:rPr>
              <a:t>(Jeter &amp; Brannon, 2016</a:t>
            </a:r>
            <a:r>
              <a:rPr lang="en-US" sz="2800" dirty="0" smtClean="0">
                <a:solidFill>
                  <a:prstClr val="black"/>
                </a:solidFill>
                <a:latin typeface="Times New Roman" charset="0"/>
                <a:ea typeface="Times New Roman" charset="0"/>
                <a:cs typeface="Times New Roman" charset="0"/>
              </a:rPr>
              <a:t>).</a:t>
            </a:r>
          </a:p>
          <a:p>
            <a:pPr marL="342900" indent="-342900">
              <a:buFont typeface="Arial" charset="0"/>
              <a:buChar char="•"/>
            </a:pPr>
            <a:r>
              <a:rPr lang="en-US" sz="2800" dirty="0">
                <a:latin typeface="Times New Roman" charset="0"/>
                <a:ea typeface="Times New Roman" charset="0"/>
                <a:cs typeface="Times New Roman" charset="0"/>
              </a:rPr>
              <a:t>Positively </a:t>
            </a:r>
            <a:r>
              <a:rPr lang="en-US" sz="2800" dirty="0" smtClean="0">
                <a:latin typeface="Times New Roman" charset="0"/>
                <a:ea typeface="Times New Roman" charset="0"/>
                <a:cs typeface="Times New Roman" charset="0"/>
              </a:rPr>
              <a:t>reinterpreting </a:t>
            </a:r>
            <a:r>
              <a:rPr lang="en-US" sz="2800" dirty="0">
                <a:latin typeface="Times New Roman" charset="0"/>
                <a:ea typeface="Times New Roman" charset="0"/>
                <a:cs typeface="Times New Roman" charset="0"/>
              </a:rPr>
              <a:t>the offense in the light of personal growth </a:t>
            </a:r>
            <a:r>
              <a:rPr lang="en-US" sz="2800" dirty="0">
                <a:solidFill>
                  <a:prstClr val="black"/>
                </a:solidFill>
                <a:latin typeface="Times New Roman" charset="0"/>
                <a:ea typeface="Times New Roman" charset="0"/>
                <a:cs typeface="Times New Roman" charset="0"/>
              </a:rPr>
              <a:t>(Jeter &amp; Brannon, 2016).</a:t>
            </a:r>
            <a:endParaRPr lang="en-US" sz="2800" dirty="0">
              <a:latin typeface="Times New Roman" charset="0"/>
              <a:ea typeface="Times New Roman" charset="0"/>
              <a:cs typeface="Times New Roman" charset="0"/>
            </a:endParaRPr>
          </a:p>
          <a:p>
            <a:pPr marL="342900" indent="-342900">
              <a:buFont typeface="Arial" charset="0"/>
              <a:buChar char="•"/>
            </a:pPr>
            <a:endParaRPr lang="en-US" sz="2800" dirty="0" smtClean="0">
              <a:solidFill>
                <a:prstClr val="black"/>
              </a:solidFill>
              <a:latin typeface="Times New Roman" charset="0"/>
              <a:ea typeface="Times New Roman" charset="0"/>
              <a:cs typeface="Times New Roman" charset="0"/>
            </a:endParaRPr>
          </a:p>
          <a:p>
            <a:pPr marL="342900" indent="-342900">
              <a:buFont typeface="Arial" charset="0"/>
              <a:buChar char="•"/>
            </a:pPr>
            <a:endParaRPr lang="en-US" sz="2800" dirty="0" smtClean="0">
              <a:latin typeface="Times New Roman" charset="0"/>
              <a:ea typeface="Times New Roman" charset="0"/>
              <a:cs typeface="Times New Roman" charset="0"/>
            </a:endParaRPr>
          </a:p>
        </p:txBody>
      </p:sp>
      <p:sp>
        <p:nvSpPr>
          <p:cNvPr id="43" name="TextBox 42"/>
          <p:cNvSpPr txBox="1"/>
          <p:nvPr/>
        </p:nvSpPr>
        <p:spPr>
          <a:xfrm>
            <a:off x="14871312" y="16387937"/>
            <a:ext cx="11746106" cy="707886"/>
          </a:xfrm>
          <a:prstGeom prst="rect">
            <a:avLst/>
          </a:prstGeom>
          <a:noFill/>
        </p:spPr>
        <p:txBody>
          <a:bodyPr wrap="square" rtlCol="0">
            <a:spAutoFit/>
          </a:bodyPr>
          <a:lstStyle/>
          <a:p>
            <a:r>
              <a:rPr lang="en-US" sz="4000" cap="small" dirty="0" smtClean="0">
                <a:solidFill>
                  <a:schemeClr val="tx2"/>
                </a:solidFill>
                <a:latin typeface="Minion Pro" panose="02040503050306020203" pitchFamily="18" charset="0"/>
              </a:rPr>
              <a:t>Qualities of forgiving and unforgiving people </a:t>
            </a:r>
            <a:endParaRPr lang="en-US" sz="4000" cap="small" dirty="0">
              <a:solidFill>
                <a:schemeClr val="tx2"/>
              </a:solidFill>
              <a:latin typeface="Minion Pro" panose="02040503050306020203" pitchFamily="18" charset="0"/>
            </a:endParaRPr>
          </a:p>
        </p:txBody>
      </p:sp>
      <p:graphicFrame>
        <p:nvGraphicFramePr>
          <p:cNvPr id="46" name="Table 45"/>
          <p:cNvGraphicFramePr>
            <a:graphicFrameLocks noGrp="1"/>
          </p:cNvGraphicFramePr>
          <p:nvPr>
            <p:extLst>
              <p:ext uri="{D42A27DB-BD31-4B8C-83A1-F6EECF244321}">
                <p14:modId xmlns:p14="http://schemas.microsoft.com/office/powerpoint/2010/main" val="1986890447"/>
              </p:ext>
            </p:extLst>
          </p:nvPr>
        </p:nvGraphicFramePr>
        <p:xfrm>
          <a:off x="15031528" y="17381210"/>
          <a:ext cx="11973944" cy="14600213"/>
        </p:xfrm>
        <a:graphic>
          <a:graphicData uri="http://schemas.openxmlformats.org/drawingml/2006/table">
            <a:tbl>
              <a:tblPr firstRow="1" bandRow="1">
                <a:tableStyleId>{B301B821-A1FF-4177-AEE7-76D212191A09}</a:tableStyleId>
              </a:tblPr>
              <a:tblGrid>
                <a:gridCol w="5986972"/>
                <a:gridCol w="5986972"/>
              </a:tblGrid>
              <a:tr h="2115470">
                <a:tc>
                  <a:txBody>
                    <a:bodyPr/>
                    <a:lstStyle/>
                    <a:p>
                      <a:r>
                        <a:rPr lang="en-US" sz="4000" b="1" dirty="0" smtClean="0">
                          <a:latin typeface="Times New Roman" charset="0"/>
                          <a:ea typeface="Times New Roman" charset="0"/>
                          <a:cs typeface="Times New Roman" charset="0"/>
                        </a:rPr>
                        <a:t>QUALITIES</a:t>
                      </a:r>
                      <a:r>
                        <a:rPr lang="en-US" sz="4000" b="1" baseline="0" dirty="0" smtClean="0">
                          <a:latin typeface="Times New Roman" charset="0"/>
                          <a:ea typeface="Times New Roman" charset="0"/>
                          <a:cs typeface="Times New Roman" charset="0"/>
                        </a:rPr>
                        <a:t> OF FORGIVING PEOPLE </a:t>
                      </a:r>
                      <a:endParaRPr lang="en-US" sz="4000" b="1" dirty="0">
                        <a:latin typeface="Times New Roman" charset="0"/>
                        <a:ea typeface="Times New Roman" charset="0"/>
                        <a:cs typeface="Times New Roman" charset="0"/>
                      </a:endParaRPr>
                    </a:p>
                  </a:txBody>
                  <a:tcPr/>
                </a:tc>
                <a:tc>
                  <a:txBody>
                    <a:bodyPr/>
                    <a:lstStyle/>
                    <a:p>
                      <a:r>
                        <a:rPr lang="en-US" sz="4000" dirty="0" smtClean="0">
                          <a:latin typeface="Times New Roman" charset="0"/>
                          <a:ea typeface="Times New Roman" charset="0"/>
                          <a:cs typeface="Times New Roman" charset="0"/>
                        </a:rPr>
                        <a:t>QUALITIES</a:t>
                      </a:r>
                      <a:r>
                        <a:rPr lang="en-US" sz="4000" baseline="0" dirty="0" smtClean="0">
                          <a:latin typeface="Times New Roman" charset="0"/>
                          <a:ea typeface="Times New Roman" charset="0"/>
                          <a:cs typeface="Times New Roman" charset="0"/>
                        </a:rPr>
                        <a:t> OF UNFORGIVING PEOPLE </a:t>
                      </a:r>
                      <a:endParaRPr lang="en-US" sz="4000" dirty="0">
                        <a:latin typeface="Times New Roman" charset="0"/>
                        <a:ea typeface="Times New Roman" charset="0"/>
                        <a:cs typeface="Times New Roman" charset="0"/>
                      </a:endParaRPr>
                    </a:p>
                  </a:txBody>
                  <a:tcPr/>
                </a:tc>
              </a:tr>
              <a:tr h="12484743">
                <a:tc>
                  <a:txBody>
                    <a:bodyPr/>
                    <a:lstStyle/>
                    <a:p>
                      <a:pPr marL="342900" indent="-342900">
                        <a:buFont typeface="Arial" charset="0"/>
                        <a:buChar char="•"/>
                      </a:pPr>
                      <a:r>
                        <a:rPr lang="en-US" sz="2800" dirty="0" smtClean="0">
                          <a:latin typeface="Times New Roman" charset="0"/>
                          <a:ea typeface="Times New Roman" charset="0"/>
                          <a:cs typeface="Times New Roman" charset="0"/>
                        </a:rPr>
                        <a:t>Are “securely</a:t>
                      </a:r>
                      <a:r>
                        <a:rPr lang="en-US" sz="2800" baseline="0" dirty="0" smtClean="0">
                          <a:latin typeface="Times New Roman" charset="0"/>
                          <a:ea typeface="Times New Roman" charset="0"/>
                          <a:cs typeface="Times New Roman" charset="0"/>
                        </a:rPr>
                        <a:t> attached”</a:t>
                      </a: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2800" dirty="0" smtClean="0">
                          <a:effectLst/>
                          <a:latin typeface="Times New Roman" panose="02020603050405020304" pitchFamily="18" charset="0"/>
                          <a:ea typeface="Calibri" panose="020F0502020204030204" pitchFamily="34" charset="0"/>
                          <a:cs typeface="Times New Roman" panose="02020603050405020304" pitchFamily="18" charset="0"/>
                        </a:rPr>
                        <a:t>(Riek &amp; Mania, 2012, p. 309).</a:t>
                      </a:r>
                      <a:r>
                        <a:rPr lang="en-US" sz="2800" baseline="0" dirty="0" smtClean="0">
                          <a:latin typeface="Times New Roman" charset="0"/>
                          <a:ea typeface="Times New Roman" charset="0"/>
                          <a:cs typeface="Times New Roman" charset="0"/>
                        </a:rPr>
                        <a:t> </a:t>
                      </a:r>
                    </a:p>
                    <a:p>
                      <a:pPr marL="342900" indent="-342900">
                        <a:buFont typeface="Arial" charset="0"/>
                        <a:buChar char="•"/>
                      </a:pPr>
                      <a:r>
                        <a:rPr lang="en-US" sz="2800" baseline="0" dirty="0" smtClean="0">
                          <a:latin typeface="Times New Roman" charset="0"/>
                          <a:ea typeface="Times New Roman" charset="0"/>
                          <a:cs typeface="Times New Roman" charset="0"/>
                        </a:rPr>
                        <a:t>Want “peace of mind”</a:t>
                      </a:r>
                      <a:r>
                        <a:rPr lang="en-US" sz="28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28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(Maynard, Piferi, &amp; Jobe, 2016, p. 35)</a:t>
                      </a:r>
                      <a:r>
                        <a:rPr lang="en-US" sz="2800" baseline="0" dirty="0" smtClean="0">
                          <a:latin typeface="Times New Roman" panose="02020603050405020304" pitchFamily="18" charset="0"/>
                          <a:ea typeface="Times New Roman" charset="0"/>
                          <a:cs typeface="Times New Roman" panose="02020603050405020304" pitchFamily="18" charset="0"/>
                        </a:rPr>
                        <a:t>. </a:t>
                      </a:r>
                    </a:p>
                    <a:p>
                      <a:pPr marL="342900" indent="-342900">
                        <a:buFont typeface="Arial" charset="0"/>
                        <a:buChar char="•"/>
                      </a:pPr>
                      <a:r>
                        <a:rPr lang="en-US" sz="2800" baseline="0" dirty="0" smtClean="0">
                          <a:latin typeface="Times New Roman" charset="0"/>
                          <a:ea typeface="Times New Roman" charset="0"/>
                          <a:cs typeface="Times New Roman" charset="0"/>
                        </a:rPr>
                        <a:t>They “… felt that holding onto grudges was unhealthy, physically, emotionally, or spiritually and would cause them to be stuck in their lives and limit their human potential” </a:t>
                      </a:r>
                      <a:r>
                        <a:rPr lang="en-US" sz="2800" kern="1200" baseline="0" dirty="0" smtClean="0">
                          <a:solidFill>
                            <a:schemeClr val="dk1"/>
                          </a:solidFill>
                          <a:latin typeface="Times New Roman" charset="0"/>
                          <a:ea typeface="Times New Roman" charset="0"/>
                          <a:cs typeface="Times New Roman" charset="0"/>
                        </a:rPr>
                        <a:t>(Maynard et al., 2016, p. 36). </a:t>
                      </a:r>
                    </a:p>
                    <a:p>
                      <a:pPr marL="342900" indent="-342900">
                        <a:buFont typeface="Arial" charset="0"/>
                        <a:buChar char="•"/>
                      </a:pPr>
                      <a:r>
                        <a:rPr lang="en-US" sz="2800" baseline="0" dirty="0" smtClean="0">
                          <a:latin typeface="Times New Roman" charset="0"/>
                          <a:ea typeface="Times New Roman" charset="0"/>
                          <a:cs typeface="Times New Roman" charset="0"/>
                        </a:rPr>
                        <a:t>Are high in “agreeableness” </a:t>
                      </a:r>
                      <a:r>
                        <a:rPr lang="en-US" sz="2800" dirty="0" smtClean="0">
                          <a:effectLst/>
                          <a:latin typeface="Tahoma" panose="020B0604030504040204" pitchFamily="34" charset="0"/>
                          <a:ea typeface="Tahoma" panose="020B0604030504040204" pitchFamily="34" charset="0"/>
                          <a:cs typeface="Tahoma" panose="020B0604030504040204" pitchFamily="34" charset="0"/>
                        </a:rPr>
                        <a:t>(</a:t>
                      </a:r>
                      <a:r>
                        <a:rPr lang="en-US" sz="2800" kern="1200" dirty="0" smtClean="0">
                          <a:solidFill>
                            <a:schemeClr val="dk1"/>
                          </a:solidFill>
                          <a:latin typeface="Times New Roman" charset="0"/>
                          <a:ea typeface="Times New Roman" charset="0"/>
                          <a:cs typeface="Times New Roman" charset="0"/>
                        </a:rPr>
                        <a:t>Riek &amp; Mania, 2012, p. 306). </a:t>
                      </a:r>
                    </a:p>
                    <a:p>
                      <a:pPr marL="342900" indent="-342900">
                        <a:buFont typeface="Arial" charset="0"/>
                        <a:buChar char="•"/>
                      </a:pPr>
                      <a:r>
                        <a:rPr lang="en-US" sz="2800" baseline="0" dirty="0" smtClean="0">
                          <a:latin typeface="Times New Roman" charset="0"/>
                          <a:ea typeface="Times New Roman" charset="0"/>
                          <a:cs typeface="Times New Roman" charset="0"/>
                        </a:rPr>
                        <a:t>Have “trait level empathy</a:t>
                      </a:r>
                      <a:r>
                        <a:rPr lang="en-US" sz="2800" kern="1200" baseline="0" dirty="0" smtClean="0">
                          <a:solidFill>
                            <a:schemeClr val="dk1"/>
                          </a:solidFill>
                          <a:latin typeface="Times New Roman" charset="0"/>
                          <a:ea typeface="Times New Roman" charset="0"/>
                          <a:cs typeface="Times New Roman" charset="0"/>
                        </a:rPr>
                        <a:t>” (Riek &amp; Mania, 2012, p. 307).</a:t>
                      </a:r>
                      <a:endParaRPr lang="en-US" sz="2800" kern="1200" baseline="0" dirty="0">
                        <a:solidFill>
                          <a:schemeClr val="dk1"/>
                        </a:solidFill>
                        <a:latin typeface="Times New Roman" charset="0"/>
                        <a:ea typeface="Times New Roman" charset="0"/>
                        <a:cs typeface="Times New Roman" charset="0"/>
                      </a:endParaRPr>
                    </a:p>
                  </a:txBody>
                  <a:tcPr/>
                </a:tc>
                <a:tc>
                  <a:txBody>
                    <a:bodyPr/>
                    <a:lstStyle/>
                    <a:p>
                      <a:pPr marL="342900" indent="-342900">
                        <a:buFont typeface="Arial" charset="0"/>
                        <a:buChar char="•"/>
                      </a:pPr>
                      <a:r>
                        <a:rPr lang="en-US" sz="2800" dirty="0" smtClean="0">
                          <a:latin typeface="Times New Roman" charset="0"/>
                          <a:ea typeface="Times New Roman" charset="0"/>
                          <a:cs typeface="Times New Roman" charset="0"/>
                        </a:rPr>
                        <a:t>Have a sense of “narcissistic</a:t>
                      </a:r>
                      <a:r>
                        <a:rPr lang="en-US" sz="2800" baseline="0" dirty="0" smtClean="0">
                          <a:latin typeface="Times New Roman" charset="0"/>
                          <a:ea typeface="Times New Roman" charset="0"/>
                          <a:cs typeface="Times New Roman" charset="0"/>
                        </a:rPr>
                        <a:t> entitlement” </a:t>
                      </a:r>
                      <a:r>
                        <a:rPr lang="en-US" sz="2800" dirty="0" smtClean="0">
                          <a:effectLst/>
                          <a:latin typeface="Times New Roman" panose="02020603050405020304" pitchFamily="18" charset="0"/>
                          <a:ea typeface="Calibri" panose="020F0502020204030204" pitchFamily="34" charset="0"/>
                          <a:cs typeface="Times New Roman" panose="02020603050405020304" pitchFamily="18" charset="0"/>
                        </a:rPr>
                        <a:t>(Riek &amp; Mania, 2012, p. 306).</a:t>
                      </a:r>
                      <a:endParaRPr lang="en-US" sz="2800" baseline="0" dirty="0" smtClean="0">
                        <a:latin typeface="Times New Roman" charset="0"/>
                        <a:ea typeface="Times New Roman" charset="0"/>
                        <a:cs typeface="Times New Roman" charset="0"/>
                      </a:endParaRPr>
                    </a:p>
                    <a:p>
                      <a:pPr marL="342900" marR="0" lvl="0" indent="-342900" algn="l" defTabSz="4206240" rtl="0" eaLnBrk="1" fontAlgn="auto" latinLnBrk="0" hangingPunct="1">
                        <a:lnSpc>
                          <a:spcPct val="100000"/>
                        </a:lnSpc>
                        <a:spcBef>
                          <a:spcPts val="0"/>
                        </a:spcBef>
                        <a:spcAft>
                          <a:spcPts val="0"/>
                        </a:spcAft>
                        <a:buClrTx/>
                        <a:buSzTx/>
                        <a:buFont typeface="Arial" charset="0"/>
                        <a:buChar char="•"/>
                        <a:tabLst/>
                        <a:defRPr/>
                      </a:pPr>
                      <a:r>
                        <a:rPr lang="en-US" sz="2800" baseline="0" dirty="0" smtClean="0">
                          <a:latin typeface="Times New Roman" charset="0"/>
                          <a:ea typeface="Times New Roman" charset="0"/>
                          <a:cs typeface="Times New Roman" charset="0"/>
                        </a:rPr>
                        <a:t>Are “high in trait anger” </a:t>
                      </a:r>
                      <a:r>
                        <a:rPr lang="en-US" sz="2800" dirty="0" smtClean="0">
                          <a:effectLst/>
                          <a:latin typeface="Times New Roman" panose="02020603050405020304" pitchFamily="18" charset="0"/>
                          <a:ea typeface="Calibri" panose="020F0502020204030204" pitchFamily="34" charset="0"/>
                          <a:cs typeface="Times New Roman" panose="02020603050405020304" pitchFamily="18" charset="0"/>
                        </a:rPr>
                        <a:t>(Riek &amp; Mania, 2012, p. 306).</a:t>
                      </a:r>
                      <a:endParaRPr lang="en-US" sz="2800" baseline="0" dirty="0" smtClean="0">
                        <a:latin typeface="Times New Roman" charset="0"/>
                        <a:ea typeface="Times New Roman" charset="0"/>
                        <a:cs typeface="Times New Roman" charset="0"/>
                      </a:endParaRPr>
                    </a:p>
                    <a:p>
                      <a:pPr marL="342900" indent="-342900">
                        <a:buFont typeface="Arial" charset="0"/>
                        <a:buChar char="•"/>
                      </a:pPr>
                      <a:r>
                        <a:rPr lang="en-US" sz="2800" baseline="0" dirty="0" smtClean="0">
                          <a:latin typeface="Times New Roman" charset="0"/>
                          <a:ea typeface="Times New Roman" charset="0"/>
                          <a:cs typeface="Times New Roman" charset="0"/>
                        </a:rPr>
                        <a:t>Are “high in a need for structure” </a:t>
                      </a:r>
                      <a:r>
                        <a:rPr lang="en-US" sz="2800" dirty="0" smtClean="0">
                          <a:effectLst/>
                          <a:latin typeface="Times New Roman" panose="02020603050405020304" pitchFamily="18" charset="0"/>
                          <a:ea typeface="Calibri" panose="020F0502020204030204" pitchFamily="34" charset="0"/>
                          <a:cs typeface="Times New Roman" panose="02020603050405020304" pitchFamily="18" charset="0"/>
                        </a:rPr>
                        <a:t>(Riek &amp; Mania, 2012, p. 306).</a:t>
                      </a:r>
                      <a:endParaRPr lang="en-US" sz="2800" baseline="0" dirty="0" smtClean="0">
                        <a:latin typeface="Times New Roman" charset="0"/>
                        <a:ea typeface="Times New Roman" charset="0"/>
                        <a:cs typeface="Times New Roman" charset="0"/>
                      </a:endParaRPr>
                    </a:p>
                    <a:p>
                      <a:pPr marL="342900" indent="-342900">
                        <a:buFont typeface="Arial" charset="0"/>
                        <a:buChar char="•"/>
                      </a:pPr>
                      <a:r>
                        <a:rPr lang="en-US" sz="2800" baseline="0" dirty="0" smtClean="0">
                          <a:latin typeface="Times New Roman" charset="0"/>
                          <a:ea typeface="Times New Roman" charset="0"/>
                          <a:cs typeface="Times New Roman" charset="0"/>
                        </a:rPr>
                        <a:t>Have “higher levels of negative emotions”</a:t>
                      </a:r>
                      <a:r>
                        <a:rPr lang="en-US" sz="2800" baseline="0" dirty="0" smtClean="0">
                          <a:solidFill>
                            <a:schemeClr val="tx1"/>
                          </a:solidFill>
                          <a:latin typeface="Times New Roman" charset="0"/>
                          <a:ea typeface="Times New Roman" charset="0"/>
                          <a:cs typeface="Times New Roman" charset="0"/>
                        </a:rPr>
                        <a:t> (Riek &amp; Mania, 2012, p. 311).</a:t>
                      </a:r>
                    </a:p>
                    <a:p>
                      <a:pPr marL="342900" indent="-342900">
                        <a:buFont typeface="Arial" charset="0"/>
                        <a:buChar char="•"/>
                      </a:pPr>
                      <a:r>
                        <a:rPr lang="en-US" sz="2800" baseline="0" dirty="0" smtClean="0">
                          <a:latin typeface="Times New Roman" charset="0"/>
                          <a:ea typeface="Times New Roman" charset="0"/>
                          <a:cs typeface="Times New Roman" charset="0"/>
                        </a:rPr>
                        <a:t>Use drugs and/or alcohol for coping (Jeter &amp; Brannon, 2016).</a:t>
                      </a:r>
                    </a:p>
                    <a:p>
                      <a:pPr marL="342900" indent="-342900">
                        <a:buFont typeface="Arial" charset="0"/>
                        <a:buChar char="•"/>
                      </a:pPr>
                      <a:r>
                        <a:rPr lang="en-US" sz="2800" baseline="0" dirty="0" smtClean="0">
                          <a:solidFill>
                            <a:schemeClr val="tx1"/>
                          </a:solidFill>
                          <a:latin typeface="Times New Roman" charset="0"/>
                          <a:ea typeface="Times New Roman" charset="0"/>
                          <a:cs typeface="Times New Roman" charset="0"/>
                        </a:rPr>
                        <a:t>Over-focus on the offense (Riek &amp; Mania, 2012).</a:t>
                      </a:r>
                    </a:p>
                    <a:p>
                      <a:pPr marL="342900" indent="-342900">
                        <a:buFont typeface="Arial" charset="0"/>
                        <a:buChar char="•"/>
                      </a:pPr>
                      <a:r>
                        <a:rPr lang="en-US" sz="2800" baseline="0" dirty="0" smtClean="0">
                          <a:latin typeface="Times New Roman" charset="0"/>
                          <a:ea typeface="Times New Roman" charset="0"/>
                          <a:cs typeface="Times New Roman" charset="0"/>
                        </a:rPr>
                        <a:t>Ruminate more </a:t>
                      </a:r>
                      <a:r>
                        <a:rPr kumimoji="0" lang="en-US" sz="2800" b="0" i="0" u="none" strike="noStrike" kern="1200" cap="none" spc="0" normalizeH="0" baseline="0" noProof="0" dirty="0" smtClean="0">
                          <a:ln>
                            <a:noFill/>
                          </a:ln>
                          <a:solidFill>
                            <a:prstClr val="black"/>
                          </a:solidFill>
                          <a:effectLst/>
                          <a:uLnTx/>
                          <a:uFillTx/>
                          <a:latin typeface="Times New Roman" charset="0"/>
                          <a:ea typeface="Times New Roman" charset="0"/>
                          <a:cs typeface="Times New Roman" charset="0"/>
                        </a:rPr>
                        <a:t>(Jeter &amp; Brannon, 2016).</a:t>
                      </a:r>
                    </a:p>
                    <a:p>
                      <a:pPr marL="342900" indent="-342900">
                        <a:buFont typeface="Arial" charset="0"/>
                        <a:buChar char="•"/>
                      </a:pPr>
                      <a:r>
                        <a:rPr lang="en-US" sz="2800" baseline="0" dirty="0" smtClean="0">
                          <a:latin typeface="Times New Roman" charset="0"/>
                          <a:ea typeface="Times New Roman" charset="0"/>
                          <a:cs typeface="Times New Roman" charset="0"/>
                        </a:rPr>
                        <a:t>Are neurotic (dominated by negative feelings, are easily upset and worry about many things) </a:t>
                      </a:r>
                      <a:r>
                        <a:rPr lang="en-US" sz="2800" dirty="0" smtClean="0">
                          <a:effectLst/>
                          <a:latin typeface="Times New Roman" panose="02020603050405020304" pitchFamily="18" charset="0"/>
                          <a:ea typeface="Calibri" panose="020F0502020204030204" pitchFamily="34" charset="0"/>
                          <a:cs typeface="Times New Roman" panose="02020603050405020304" pitchFamily="18" charset="0"/>
                        </a:rPr>
                        <a:t>(Riek &amp; Mania, 2012).</a:t>
                      </a:r>
                      <a:endParaRPr lang="en-US" sz="2800" baseline="0" dirty="0" smtClean="0">
                        <a:latin typeface="Times New Roman" charset="0"/>
                        <a:ea typeface="Times New Roman" charset="0"/>
                        <a:cs typeface="Times New Roman" charset="0"/>
                      </a:endParaRPr>
                    </a:p>
                    <a:p>
                      <a:pPr marL="342900" indent="-342900">
                        <a:buFont typeface="Arial" charset="0"/>
                        <a:buChar char="•"/>
                      </a:pPr>
                      <a:r>
                        <a:rPr lang="en-US" sz="2800" baseline="0" dirty="0" smtClean="0">
                          <a:latin typeface="Times New Roman" charset="0"/>
                          <a:ea typeface="Times New Roman" charset="0"/>
                          <a:cs typeface="Times New Roman" charset="0"/>
                        </a:rPr>
                        <a:t>Feel vulnerable and not protected from future hurt </a:t>
                      </a:r>
                      <a:r>
                        <a:rPr lang="en-US" sz="2800" baseline="0" dirty="0" smtClean="0">
                          <a:solidFill>
                            <a:schemeClr val="tx1"/>
                          </a:solidFill>
                          <a:latin typeface="Times New Roman" charset="0"/>
                          <a:ea typeface="Times New Roman" charset="0"/>
                          <a:cs typeface="Times New Roman" charset="0"/>
                        </a:rPr>
                        <a:t>(Strelan, Di Fiore, &amp; Van Prooijen, 2017).</a:t>
                      </a:r>
                    </a:p>
                    <a:p>
                      <a:pPr marL="342900" indent="-342900">
                        <a:buFont typeface="Arial" charset="0"/>
                        <a:buChar char="•"/>
                      </a:pPr>
                      <a:r>
                        <a:rPr lang="en-US" sz="2800" baseline="0" dirty="0" smtClean="0">
                          <a:latin typeface="Times New Roman" charset="0"/>
                          <a:ea typeface="Times New Roman" charset="0"/>
                          <a:cs typeface="Times New Roman" charset="0"/>
                        </a:rPr>
                        <a:t>Think that it is not the right time to forgive </a:t>
                      </a:r>
                      <a:r>
                        <a:rPr lang="en-US" sz="2800" baseline="0" dirty="0" smtClean="0">
                          <a:solidFill>
                            <a:schemeClr val="tx1"/>
                          </a:solidFill>
                          <a:latin typeface="Times New Roman" charset="0"/>
                          <a:ea typeface="Times New Roman" charset="0"/>
                          <a:cs typeface="Times New Roman" charset="0"/>
                        </a:rPr>
                        <a:t>(Jeter &amp; Brannon, 2017).</a:t>
                      </a:r>
                    </a:p>
                    <a:p>
                      <a:pPr marL="342900" indent="-342900">
                        <a:buFont typeface="Arial" charset="0"/>
                        <a:buChar char="•"/>
                      </a:pPr>
                      <a:r>
                        <a:rPr lang="en-US" sz="2800" baseline="0" dirty="0" smtClean="0">
                          <a:latin typeface="Times New Roman" charset="0"/>
                          <a:ea typeface="Times New Roman" charset="0"/>
                          <a:cs typeface="Times New Roman" charset="0"/>
                        </a:rPr>
                        <a:t>Not aware of, or have limited knowledge about, the benefits of forgiveness </a:t>
                      </a:r>
                      <a:r>
                        <a:rPr lang="en-US" sz="2800" baseline="0" dirty="0" smtClean="0">
                          <a:solidFill>
                            <a:schemeClr val="tx1"/>
                          </a:solidFill>
                          <a:latin typeface="Times New Roman" charset="0"/>
                          <a:ea typeface="Times New Roman" charset="0"/>
                          <a:cs typeface="Times New Roman" charset="0"/>
                        </a:rPr>
                        <a:t>(Jeter &amp; Brannon, 2017).</a:t>
                      </a:r>
                      <a:endParaRPr lang="en-US" sz="2800" dirty="0">
                        <a:solidFill>
                          <a:schemeClr val="tx1"/>
                        </a:solidFill>
                        <a:latin typeface="Times New Roman" charset="0"/>
                        <a:ea typeface="Times New Roman" charset="0"/>
                        <a:cs typeface="Times New Roman" charset="0"/>
                      </a:endParaRPr>
                    </a:p>
                  </a:txBody>
                  <a:tcPr/>
                </a:tc>
              </a:tr>
            </a:tbl>
          </a:graphicData>
        </a:graphic>
      </p:graphicFrame>
      <p:sp>
        <p:nvSpPr>
          <p:cNvPr id="47" name="TextBox 46"/>
          <p:cNvSpPr txBox="1"/>
          <p:nvPr/>
        </p:nvSpPr>
        <p:spPr>
          <a:xfrm>
            <a:off x="1685962" y="7789734"/>
            <a:ext cx="3512500" cy="1015663"/>
          </a:xfrm>
          <a:prstGeom prst="rect">
            <a:avLst/>
          </a:prstGeom>
          <a:noFill/>
        </p:spPr>
        <p:txBody>
          <a:bodyPr wrap="none" rtlCol="0">
            <a:spAutoFit/>
          </a:bodyPr>
          <a:lstStyle/>
          <a:p>
            <a:r>
              <a:rPr lang="en-US" sz="6000" cap="small" dirty="0" smtClean="0">
                <a:solidFill>
                  <a:srgbClr val="DD9E11"/>
                </a:solidFill>
                <a:latin typeface="Minion Pro" panose="02040503050306020203" pitchFamily="18" charset="0"/>
              </a:rPr>
              <a:t>Abstract</a:t>
            </a:r>
            <a:endParaRPr lang="en-US" sz="6000" dirty="0">
              <a:solidFill>
                <a:srgbClr val="DD9E11"/>
              </a:solidFill>
              <a:latin typeface="Times New Roman" charset="0"/>
              <a:ea typeface="Times New Roman" charset="0"/>
              <a:cs typeface="Times New Roman" charset="0"/>
            </a:endParaRPr>
          </a:p>
        </p:txBody>
      </p:sp>
      <p:sp>
        <p:nvSpPr>
          <p:cNvPr id="48" name="TextBox 47"/>
          <p:cNvSpPr txBox="1"/>
          <p:nvPr/>
        </p:nvSpPr>
        <p:spPr>
          <a:xfrm>
            <a:off x="1697030" y="17736108"/>
            <a:ext cx="6922088" cy="707886"/>
          </a:xfrm>
          <a:prstGeom prst="rect">
            <a:avLst/>
          </a:prstGeom>
          <a:noFill/>
        </p:spPr>
        <p:txBody>
          <a:bodyPr wrap="none" rtlCol="0">
            <a:spAutoFit/>
          </a:bodyPr>
          <a:lstStyle/>
          <a:p>
            <a:r>
              <a:rPr lang="en-US" sz="4000" cap="small" dirty="0" smtClean="0">
                <a:solidFill>
                  <a:schemeClr val="tx2"/>
                </a:solidFill>
                <a:latin typeface="Minion Pro" panose="02040503050306020203" pitchFamily="18" charset="0"/>
              </a:rPr>
              <a:t>PROCESS OF FORGIVENESS </a:t>
            </a:r>
            <a:endParaRPr lang="en-US" sz="4000" dirty="0">
              <a:solidFill>
                <a:schemeClr val="tx2"/>
              </a:solidFill>
            </a:endParaRPr>
          </a:p>
        </p:txBody>
      </p:sp>
      <p:sp>
        <p:nvSpPr>
          <p:cNvPr id="49" name="TextBox 48"/>
          <p:cNvSpPr txBox="1"/>
          <p:nvPr/>
        </p:nvSpPr>
        <p:spPr>
          <a:xfrm>
            <a:off x="28035092" y="8028234"/>
            <a:ext cx="12048904" cy="16035159"/>
          </a:xfrm>
          <a:prstGeom prst="rect">
            <a:avLst/>
          </a:prstGeom>
          <a:noFill/>
        </p:spPr>
        <p:txBody>
          <a:bodyPr wrap="square" rtlCol="0">
            <a:spAutoFit/>
          </a:bodyPr>
          <a:lstStyle/>
          <a:p>
            <a:pPr marL="347472" indent="-347472">
              <a:buFont typeface="Arial" panose="020B0604020202020204" pitchFamily="34" charset="0"/>
              <a:buChar char="•"/>
            </a:pPr>
            <a:r>
              <a:rPr lang="en-US" sz="2800" dirty="0" smtClean="0">
                <a:latin typeface="Times New Roman" charset="0"/>
                <a:ea typeface="Times New Roman" charset="0"/>
                <a:cs typeface="Times New Roman" charset="0"/>
              </a:rPr>
              <a:t>Having </a:t>
            </a:r>
            <a:r>
              <a:rPr lang="en-US" sz="2800" dirty="0">
                <a:latin typeface="Times New Roman" charset="0"/>
                <a:ea typeface="Times New Roman" charset="0"/>
                <a:cs typeface="Times New Roman" charset="0"/>
              </a:rPr>
              <a:t>a support system. Participants in a study by Maynard et al. (2016) “felt that </a:t>
            </a:r>
            <a:r>
              <a:rPr lang="en-US" sz="2800" dirty="0" smtClean="0">
                <a:latin typeface="Times New Roman" charset="0"/>
                <a:ea typeface="Times New Roman" charset="0"/>
                <a:cs typeface="Times New Roman" charset="0"/>
              </a:rPr>
              <a:t>social support </a:t>
            </a:r>
            <a:r>
              <a:rPr lang="en-US" sz="2800" dirty="0">
                <a:latin typeface="Times New Roman" charset="0"/>
                <a:ea typeface="Times New Roman" charset="0"/>
                <a:cs typeface="Times New Roman" charset="0"/>
              </a:rPr>
              <a:t>systems were important in the forgiveness process to provide encouragement and support” (p. 37).</a:t>
            </a:r>
          </a:p>
          <a:p>
            <a:pPr marL="347472" indent="-347472">
              <a:buFont typeface="Arial" panose="020B0604020202020204" pitchFamily="34" charset="0"/>
              <a:buChar char="•"/>
            </a:pPr>
            <a:r>
              <a:rPr lang="en-US" sz="2800" dirty="0" smtClean="0">
                <a:latin typeface="Times New Roman" charset="0"/>
                <a:ea typeface="Times New Roman" charset="0"/>
                <a:cs typeface="Times New Roman" charset="0"/>
              </a:rPr>
              <a:t>Other </a:t>
            </a:r>
            <a:r>
              <a:rPr lang="en-US" sz="2800" dirty="0">
                <a:latin typeface="Times New Roman" charset="0"/>
                <a:ea typeface="Times New Roman" charset="0"/>
                <a:cs typeface="Times New Roman" charset="0"/>
              </a:rPr>
              <a:t>than support systems, </a:t>
            </a:r>
            <a:r>
              <a:rPr lang="en-US" sz="2800" dirty="0" smtClean="0">
                <a:latin typeface="Times New Roman" charset="0"/>
                <a:ea typeface="Times New Roman" charset="0"/>
                <a:cs typeface="Times New Roman" charset="0"/>
              </a:rPr>
              <a:t>use of more than one other resource </a:t>
            </a:r>
            <a:r>
              <a:rPr lang="en-US" sz="2800" dirty="0">
                <a:latin typeface="Times New Roman" charset="0"/>
                <a:ea typeface="Times New Roman" charset="0"/>
                <a:cs typeface="Times New Roman" charset="0"/>
              </a:rPr>
              <a:t>such </a:t>
            </a:r>
            <a:r>
              <a:rPr lang="en-US" sz="2800" dirty="0" smtClean="0">
                <a:latin typeface="Times New Roman" charset="0"/>
                <a:ea typeface="Times New Roman" charset="0"/>
                <a:cs typeface="Times New Roman" charset="0"/>
              </a:rPr>
              <a:t>as “seminars” (Maynard et al., 2016, p. 36) and “prayer</a:t>
            </a:r>
            <a:r>
              <a:rPr lang="en-US" sz="2800" dirty="0">
                <a:latin typeface="Times New Roman" charset="0"/>
                <a:ea typeface="Times New Roman" charset="0"/>
                <a:cs typeface="Times New Roman" charset="0"/>
              </a:rPr>
              <a:t>, meditation, and </a:t>
            </a:r>
            <a:r>
              <a:rPr lang="en-US" sz="2800" dirty="0" smtClean="0">
                <a:latin typeface="Times New Roman" charset="0"/>
                <a:ea typeface="Times New Roman" charset="0"/>
                <a:cs typeface="Times New Roman" charset="0"/>
              </a:rPr>
              <a:t>reflection…self-improvement</a:t>
            </a:r>
            <a:r>
              <a:rPr lang="en-US" sz="2800" dirty="0">
                <a:latin typeface="Times New Roman" charset="0"/>
                <a:ea typeface="Times New Roman" charset="0"/>
                <a:cs typeface="Times New Roman" charset="0"/>
              </a:rPr>
              <a:t>, spiritual works, and </a:t>
            </a:r>
            <a:r>
              <a:rPr lang="en-US" sz="2800" dirty="0" smtClean="0">
                <a:latin typeface="Times New Roman" charset="0"/>
                <a:ea typeface="Times New Roman" charset="0"/>
                <a:cs typeface="Times New Roman" charset="0"/>
              </a:rPr>
              <a:t>rituals” </a:t>
            </a:r>
            <a:r>
              <a:rPr lang="en-US" sz="2800" dirty="0">
                <a:latin typeface="Times New Roman" charset="0"/>
                <a:ea typeface="Times New Roman" charset="0"/>
                <a:cs typeface="Times New Roman" charset="0"/>
              </a:rPr>
              <a:t>(Maynard et al., 2016, p. 36</a:t>
            </a:r>
            <a:r>
              <a:rPr lang="en-US" sz="2800" dirty="0" smtClean="0">
                <a:latin typeface="Times New Roman" charset="0"/>
                <a:ea typeface="Times New Roman" charset="0"/>
                <a:cs typeface="Times New Roman" charset="0"/>
              </a:rPr>
              <a:t>). </a:t>
            </a:r>
          </a:p>
          <a:p>
            <a:pPr marL="347472" indent="-347472">
              <a:buFont typeface="Arial" panose="020B0604020202020204" pitchFamily="34" charset="0"/>
              <a:buChar char="•"/>
            </a:pPr>
            <a:r>
              <a:rPr lang="en-US" sz="2800" dirty="0" smtClean="0">
                <a:latin typeface="Times New Roman" charset="0"/>
                <a:ea typeface="Times New Roman" charset="0"/>
                <a:cs typeface="Times New Roman" charset="0"/>
              </a:rPr>
              <a:t>Level </a:t>
            </a:r>
            <a:r>
              <a:rPr lang="en-US" sz="2800" dirty="0">
                <a:latin typeface="Times New Roman" charset="0"/>
                <a:ea typeface="Times New Roman" charset="0"/>
                <a:cs typeface="Times New Roman" charset="0"/>
              </a:rPr>
              <a:t>of commitment between offender and victim in a relationship: “</a:t>
            </a:r>
            <a:r>
              <a:rPr lang="en-US" sz="2800" dirty="0" smtClean="0">
                <a:latin typeface="Times New Roman" charset="0"/>
                <a:ea typeface="Times New Roman" charset="0"/>
                <a:cs typeface="Times New Roman" charset="0"/>
              </a:rPr>
              <a:t>as the </a:t>
            </a:r>
            <a:r>
              <a:rPr lang="en-US" sz="2800" dirty="0">
                <a:latin typeface="Times New Roman" charset="0"/>
                <a:ea typeface="Times New Roman" charset="0"/>
                <a:cs typeface="Times New Roman" charset="0"/>
              </a:rPr>
              <a:t>level of commitment between two people increases, the likelihood of forgiveness also increases</a:t>
            </a:r>
            <a:r>
              <a:rPr lang="en-US" sz="2800" dirty="0" smtClean="0">
                <a:latin typeface="Times New Roman" charset="0"/>
                <a:ea typeface="Times New Roman" charset="0"/>
                <a:cs typeface="Times New Roman" charset="0"/>
              </a:rPr>
              <a:t>” </a:t>
            </a:r>
            <a:r>
              <a:rPr lang="en-US" sz="2800" dirty="0" smtClean="0">
                <a:latin typeface="Times New Roman" panose="02020603050405020304" pitchFamily="18" charset="0"/>
                <a:ea typeface="Calibri" panose="020F0502020204030204" pitchFamily="34" charset="0"/>
                <a:cs typeface="Times New Roman" panose="02020603050405020304" pitchFamily="18" charset="0"/>
              </a:rPr>
              <a:t>(</a:t>
            </a:r>
            <a:r>
              <a:rPr lang="en-US" sz="2800" dirty="0">
                <a:latin typeface="Times New Roman" panose="02020603050405020304" pitchFamily="18" charset="0"/>
                <a:ea typeface="Calibri" panose="020F0502020204030204" pitchFamily="34" charset="0"/>
                <a:cs typeface="Times New Roman" panose="02020603050405020304" pitchFamily="18" charset="0"/>
              </a:rPr>
              <a:t>Riek &amp; Mania, 2012, p. </a:t>
            </a:r>
            <a:r>
              <a:rPr lang="en-US" sz="2800" dirty="0" smtClean="0">
                <a:latin typeface="Times New Roman" panose="02020603050405020304" pitchFamily="18" charset="0"/>
                <a:ea typeface="Calibri" panose="020F0502020204030204" pitchFamily="34" charset="0"/>
                <a:cs typeface="Times New Roman" panose="02020603050405020304" pitchFamily="18" charset="0"/>
              </a:rPr>
              <a:t>307).</a:t>
            </a:r>
            <a:r>
              <a:rPr lang="en-US" sz="2800" dirty="0" smtClean="0">
                <a:solidFill>
                  <a:srgbClr val="FF0000"/>
                </a:solidFill>
                <a:latin typeface="Times New Roman" charset="0"/>
                <a:ea typeface="Times New Roman" charset="0"/>
                <a:cs typeface="Times New Roman" charset="0"/>
              </a:rPr>
              <a:t> </a:t>
            </a:r>
          </a:p>
          <a:p>
            <a:pPr marL="342900" indent="-342900">
              <a:buFont typeface="Arial" charset="0"/>
              <a:buChar char="•"/>
            </a:pPr>
            <a:r>
              <a:rPr lang="en-US" sz="2800" dirty="0" smtClean="0">
                <a:latin typeface="Times New Roman" charset="0"/>
                <a:ea typeface="Times New Roman" charset="0"/>
                <a:cs typeface="Times New Roman" charset="0"/>
              </a:rPr>
              <a:t>Empathy, </a:t>
            </a:r>
            <a:r>
              <a:rPr lang="en-US" sz="2800" dirty="0">
                <a:latin typeface="Times New Roman" charset="0"/>
                <a:ea typeface="Times New Roman" charset="0"/>
                <a:cs typeface="Times New Roman" charset="0"/>
              </a:rPr>
              <a:t>i.e., “cognitively perceiving the world from another’s perspective and emotionally experiencing what another feels</a:t>
            </a:r>
            <a:r>
              <a:rPr lang="en-US" sz="2800" dirty="0" smtClean="0">
                <a:latin typeface="Times New Roman" charset="0"/>
                <a:ea typeface="Times New Roman" charset="0"/>
                <a:cs typeface="Times New Roman" charset="0"/>
              </a:rPr>
              <a:t>” (</a:t>
            </a:r>
            <a:r>
              <a:rPr lang="en-US" sz="2800" dirty="0">
                <a:latin typeface="Times New Roman" panose="02020603050405020304" pitchFamily="18" charset="0"/>
                <a:ea typeface="Calibri" panose="020F0502020204030204" pitchFamily="34" charset="0"/>
                <a:cs typeface="Times New Roman" panose="02020603050405020304" pitchFamily="18" charset="0"/>
              </a:rPr>
              <a:t>Riek &amp; Mania, 2012, p. </a:t>
            </a:r>
            <a:r>
              <a:rPr lang="en-US" sz="2800" dirty="0" smtClean="0">
                <a:latin typeface="Times New Roman" panose="02020603050405020304" pitchFamily="18" charset="0"/>
                <a:ea typeface="Calibri" panose="020F0502020204030204" pitchFamily="34" charset="0"/>
                <a:cs typeface="Times New Roman" panose="02020603050405020304" pitchFamily="18" charset="0"/>
              </a:rPr>
              <a:t>308).</a:t>
            </a:r>
            <a:r>
              <a:rPr lang="en-US" sz="2800" dirty="0" smtClean="0">
                <a:solidFill>
                  <a:srgbClr val="FF0000"/>
                </a:solidFill>
                <a:latin typeface="Times New Roman" charset="0"/>
                <a:ea typeface="Times New Roman" charset="0"/>
                <a:cs typeface="Times New Roman" charset="0"/>
              </a:rPr>
              <a:t> </a:t>
            </a:r>
            <a:endParaRPr lang="en-US" sz="2800" dirty="0">
              <a:latin typeface="Times New Roman" charset="0"/>
              <a:ea typeface="Times New Roman" charset="0"/>
              <a:cs typeface="Times New Roman" charset="0"/>
            </a:endParaRPr>
          </a:p>
          <a:p>
            <a:pPr marL="342900" indent="-342900">
              <a:buFont typeface="Arial" charset="0"/>
              <a:buChar char="•"/>
            </a:pPr>
            <a:r>
              <a:rPr lang="en-US" sz="2800" dirty="0" smtClean="0">
                <a:latin typeface="Times New Roman" charset="0"/>
                <a:ea typeface="Times New Roman" charset="0"/>
                <a:cs typeface="Times New Roman" charset="0"/>
              </a:rPr>
              <a:t>Making “positive </a:t>
            </a:r>
            <a:r>
              <a:rPr lang="en-US" sz="2800" dirty="0">
                <a:latin typeface="Times New Roman" charset="0"/>
                <a:ea typeface="Times New Roman" charset="0"/>
                <a:cs typeface="Times New Roman" charset="0"/>
              </a:rPr>
              <a:t>attributions for </a:t>
            </a:r>
            <a:r>
              <a:rPr lang="en-US" sz="2800" dirty="0" smtClean="0">
                <a:latin typeface="Times New Roman" charset="0"/>
                <a:ea typeface="Times New Roman" charset="0"/>
                <a:cs typeface="Times New Roman" charset="0"/>
              </a:rPr>
              <a:t>an offender’s behavior” increases the chance </a:t>
            </a:r>
            <a:r>
              <a:rPr lang="en-US" sz="2800" dirty="0">
                <a:latin typeface="Times New Roman" charset="0"/>
                <a:ea typeface="Times New Roman" charset="0"/>
                <a:cs typeface="Times New Roman" charset="0"/>
              </a:rPr>
              <a:t>of </a:t>
            </a:r>
            <a:r>
              <a:rPr lang="en-US" sz="2800" dirty="0" smtClean="0">
                <a:latin typeface="Times New Roman" charset="0"/>
                <a:ea typeface="Times New Roman" charset="0"/>
                <a:cs typeface="Times New Roman" charset="0"/>
              </a:rPr>
              <a:t>being able to forgive </a:t>
            </a:r>
            <a:r>
              <a:rPr lang="en-US" sz="2800" dirty="0" smtClean="0">
                <a:latin typeface="Times New Roman" panose="02020603050405020304" pitchFamily="18" charset="0"/>
                <a:ea typeface="Calibri" panose="020F0502020204030204" pitchFamily="34" charset="0"/>
                <a:cs typeface="Times New Roman" panose="02020603050405020304" pitchFamily="18" charset="0"/>
              </a:rPr>
              <a:t>(Riek </a:t>
            </a:r>
            <a:r>
              <a:rPr lang="en-US" sz="2800" dirty="0">
                <a:latin typeface="Times New Roman" panose="02020603050405020304" pitchFamily="18" charset="0"/>
                <a:ea typeface="Calibri" panose="020F0502020204030204" pitchFamily="34" charset="0"/>
                <a:cs typeface="Times New Roman" panose="02020603050405020304" pitchFamily="18" charset="0"/>
              </a:rPr>
              <a:t>&amp; Mania, 2012, p. </a:t>
            </a:r>
            <a:r>
              <a:rPr lang="en-US" sz="2800" dirty="0" smtClean="0">
                <a:latin typeface="Times New Roman" panose="02020603050405020304" pitchFamily="18" charset="0"/>
                <a:ea typeface="Calibri" panose="020F0502020204030204" pitchFamily="34" charset="0"/>
                <a:cs typeface="Times New Roman" panose="02020603050405020304" pitchFamily="18" charset="0"/>
              </a:rPr>
              <a:t>309).</a:t>
            </a:r>
            <a:r>
              <a:rPr lang="en-US" sz="2800" dirty="0" smtClean="0">
                <a:solidFill>
                  <a:srgbClr val="FF0000"/>
                </a:solidFill>
                <a:latin typeface="Times New Roman" charset="0"/>
                <a:ea typeface="Times New Roman" charset="0"/>
                <a:cs typeface="Times New Roman" charset="0"/>
              </a:rPr>
              <a:t> </a:t>
            </a:r>
            <a:endParaRPr lang="en-US" sz="2800" dirty="0">
              <a:solidFill>
                <a:srgbClr val="FF0000"/>
              </a:solidFill>
              <a:latin typeface="Times New Roman" charset="0"/>
              <a:ea typeface="Times New Roman" charset="0"/>
              <a:cs typeface="Times New Roman" charset="0"/>
            </a:endParaRPr>
          </a:p>
          <a:p>
            <a:pPr marL="342900" indent="-342900">
              <a:buFont typeface="Arial" charset="0"/>
              <a:buChar char="•"/>
            </a:pPr>
            <a:r>
              <a:rPr lang="en-US" sz="2800" dirty="0">
                <a:latin typeface="Times New Roman" charset="0"/>
                <a:ea typeface="Times New Roman" charset="0"/>
                <a:cs typeface="Times New Roman" charset="0"/>
              </a:rPr>
              <a:t>Punishment, for instance, when victims are able to punish the offender, they feel that a sense of justice has been restored and they feel empowered, which enables them to forgive </a:t>
            </a:r>
            <a:r>
              <a:rPr lang="en-US" sz="2800" dirty="0" smtClean="0">
                <a:latin typeface="Times New Roman" charset="0"/>
                <a:ea typeface="Times New Roman" charset="0"/>
                <a:cs typeface="Times New Roman" charset="0"/>
              </a:rPr>
              <a:t>offenders </a:t>
            </a:r>
            <a:r>
              <a:rPr lang="en-US" sz="2800" dirty="0">
                <a:latin typeface="Times New Roman" charset="0"/>
                <a:ea typeface="Times New Roman" charset="0"/>
                <a:cs typeface="Times New Roman" charset="0"/>
              </a:rPr>
              <a:t>(</a:t>
            </a:r>
            <a:r>
              <a:rPr lang="en-US" sz="2800" dirty="0" smtClean="0">
                <a:latin typeface="Times New Roman" charset="0"/>
                <a:ea typeface="Times New Roman" charset="0"/>
                <a:cs typeface="Times New Roman" charset="0"/>
              </a:rPr>
              <a:t>Strelan et al., 2017). </a:t>
            </a:r>
            <a:endParaRPr lang="en-US" sz="2800" dirty="0">
              <a:latin typeface="Times New Roman" charset="0"/>
              <a:ea typeface="Times New Roman" charset="0"/>
              <a:cs typeface="Times New Roman" charset="0"/>
            </a:endParaRPr>
          </a:p>
          <a:p>
            <a:pPr marL="342900" indent="-342900">
              <a:buFont typeface="Arial" charset="0"/>
              <a:buChar char="•"/>
            </a:pPr>
            <a:r>
              <a:rPr lang="en-US" sz="2800" dirty="0" smtClean="0">
                <a:latin typeface="Times New Roman" charset="0"/>
                <a:ea typeface="Times New Roman" charset="0"/>
                <a:cs typeface="Times New Roman" charset="0"/>
              </a:rPr>
              <a:t>Value affirmation by an offender, </a:t>
            </a:r>
            <a:r>
              <a:rPr lang="en-US" sz="2800" dirty="0">
                <a:latin typeface="Times New Roman" charset="0"/>
                <a:ea typeface="Times New Roman" charset="0"/>
                <a:cs typeface="Times New Roman" charset="0"/>
              </a:rPr>
              <a:t>i.e., reaffirming the values that they have violated and acknowledging that one’s violation of those values is not </a:t>
            </a:r>
            <a:r>
              <a:rPr lang="en-US" sz="2800" dirty="0" smtClean="0">
                <a:latin typeface="Times New Roman" charset="0"/>
                <a:ea typeface="Times New Roman" charset="0"/>
                <a:cs typeface="Times New Roman" charset="0"/>
              </a:rPr>
              <a:t>representative </a:t>
            </a:r>
            <a:r>
              <a:rPr lang="en-US" sz="2800" dirty="0">
                <a:latin typeface="Times New Roman" charset="0"/>
                <a:ea typeface="Times New Roman" charset="0"/>
                <a:cs typeface="Times New Roman" charset="0"/>
              </a:rPr>
              <a:t>of who one truly is, after </a:t>
            </a:r>
            <a:r>
              <a:rPr lang="en-US" sz="2800" dirty="0" smtClean="0">
                <a:latin typeface="Times New Roman" charset="0"/>
                <a:ea typeface="Times New Roman" charset="0"/>
                <a:cs typeface="Times New Roman" charset="0"/>
              </a:rPr>
              <a:t>a transgression</a:t>
            </a:r>
            <a:r>
              <a:rPr lang="en-US" sz="2800" dirty="0">
                <a:latin typeface="Times New Roman" charset="0"/>
                <a:ea typeface="Times New Roman" charset="0"/>
                <a:cs typeface="Times New Roman" charset="0"/>
              </a:rPr>
              <a:t>. This gives </a:t>
            </a:r>
            <a:r>
              <a:rPr lang="en-US" sz="2800" dirty="0" smtClean="0">
                <a:latin typeface="Times New Roman" charset="0"/>
                <a:ea typeface="Times New Roman" charset="0"/>
                <a:cs typeface="Times New Roman" charset="0"/>
              </a:rPr>
              <a:t>offenders a </a:t>
            </a:r>
            <a:r>
              <a:rPr lang="en-US" sz="2800" dirty="0">
                <a:latin typeface="Times New Roman" charset="0"/>
                <a:ea typeface="Times New Roman" charset="0"/>
                <a:cs typeface="Times New Roman" charset="0"/>
              </a:rPr>
              <a:t>chance to repair their moral identity through reaffirmation of violated value, which </a:t>
            </a:r>
            <a:r>
              <a:rPr lang="en-US" sz="2800" dirty="0" smtClean="0">
                <a:latin typeface="Times New Roman" charset="0"/>
                <a:ea typeface="Times New Roman" charset="0"/>
                <a:cs typeface="Times New Roman" charset="0"/>
              </a:rPr>
              <a:t>promotes </a:t>
            </a:r>
            <a:r>
              <a:rPr lang="en-US" sz="2800" dirty="0">
                <a:latin typeface="Times New Roman" charset="0"/>
                <a:ea typeface="Times New Roman" charset="0"/>
                <a:cs typeface="Times New Roman" charset="0"/>
              </a:rPr>
              <a:t>genuine self-forgiving, which in turn </a:t>
            </a:r>
            <a:r>
              <a:rPr lang="en-US" sz="2800" dirty="0" smtClean="0">
                <a:latin typeface="Times New Roman" charset="0"/>
                <a:ea typeface="Times New Roman" charset="0"/>
                <a:cs typeface="Times New Roman" charset="0"/>
              </a:rPr>
              <a:t>helps a </a:t>
            </a:r>
            <a:r>
              <a:rPr lang="en-US" sz="2800" dirty="0">
                <a:latin typeface="Times New Roman" charset="0"/>
                <a:ea typeface="Times New Roman" charset="0"/>
                <a:cs typeface="Times New Roman" charset="0"/>
              </a:rPr>
              <a:t>person to forgive </a:t>
            </a:r>
            <a:r>
              <a:rPr lang="en-US" sz="2800" dirty="0" smtClean="0">
                <a:latin typeface="Times New Roman" charset="0"/>
                <a:ea typeface="Times New Roman" charset="0"/>
                <a:cs typeface="Times New Roman" charset="0"/>
              </a:rPr>
              <a:t>others (Woodyatt &amp; Wenzel, 2014).</a:t>
            </a:r>
          </a:p>
          <a:p>
            <a:pPr marL="342900" indent="-342900">
              <a:buFont typeface="Arial" charset="0"/>
              <a:buChar char="•"/>
            </a:pPr>
            <a:r>
              <a:rPr lang="en-US" sz="2800" dirty="0" smtClean="0">
                <a:latin typeface="Times New Roman" charset="0"/>
                <a:ea typeface="Times New Roman" charset="0"/>
                <a:cs typeface="Times New Roman" charset="0"/>
              </a:rPr>
              <a:t>By “acts such as confession</a:t>
            </a:r>
            <a:r>
              <a:rPr lang="en-US" sz="2800" dirty="0">
                <a:latin typeface="Times New Roman" charset="0"/>
                <a:ea typeface="Times New Roman" charset="0"/>
                <a:cs typeface="Times New Roman" charset="0"/>
              </a:rPr>
              <a:t>, </a:t>
            </a:r>
            <a:r>
              <a:rPr lang="en-US" sz="2800" dirty="0" smtClean="0">
                <a:latin typeface="Times New Roman" charset="0"/>
                <a:ea typeface="Times New Roman" charset="0"/>
                <a:cs typeface="Times New Roman" charset="0"/>
              </a:rPr>
              <a:t>apology, or reparation” </a:t>
            </a:r>
            <a:r>
              <a:rPr lang="en-US" sz="2800" dirty="0">
                <a:latin typeface="Times New Roman" charset="0"/>
                <a:ea typeface="Times New Roman" charset="0"/>
                <a:cs typeface="Times New Roman" charset="0"/>
              </a:rPr>
              <a:t>(Woodyatt &amp; Wenzel, </a:t>
            </a:r>
            <a:r>
              <a:rPr lang="en-US" sz="2800" dirty="0" smtClean="0">
                <a:latin typeface="Times New Roman" charset="0"/>
                <a:ea typeface="Times New Roman" charset="0"/>
                <a:cs typeface="Times New Roman" charset="0"/>
              </a:rPr>
              <a:t>2014, p. 128) which help </a:t>
            </a:r>
            <a:r>
              <a:rPr lang="en-US" sz="2800" dirty="0">
                <a:latin typeface="Times New Roman" charset="0"/>
                <a:ea typeface="Times New Roman" charset="0"/>
                <a:cs typeface="Times New Roman" charset="0"/>
              </a:rPr>
              <a:t>or give offenders </a:t>
            </a:r>
            <a:r>
              <a:rPr lang="en-US" sz="2800" dirty="0" smtClean="0">
                <a:latin typeface="Times New Roman" charset="0"/>
                <a:ea typeface="Times New Roman" charset="0"/>
                <a:cs typeface="Times New Roman" charset="0"/>
              </a:rPr>
              <a:t>a chance </a:t>
            </a:r>
            <a:r>
              <a:rPr lang="en-US" sz="2800" dirty="0">
                <a:latin typeface="Times New Roman" charset="0"/>
                <a:ea typeface="Times New Roman" charset="0"/>
                <a:cs typeface="Times New Roman" charset="0"/>
              </a:rPr>
              <a:t>to repair moral identity, which encourages </a:t>
            </a:r>
            <a:r>
              <a:rPr lang="en-US" sz="2800" dirty="0" smtClean="0">
                <a:latin typeface="Times New Roman" charset="0"/>
                <a:ea typeface="Times New Roman" charset="0"/>
                <a:cs typeface="Times New Roman" charset="0"/>
              </a:rPr>
              <a:t>self-forgiveness</a:t>
            </a:r>
            <a:r>
              <a:rPr lang="en-US" sz="2800" dirty="0" smtClean="0">
                <a:solidFill>
                  <a:srgbClr val="FF0000"/>
                </a:solidFill>
                <a:latin typeface="Times New Roman" charset="0"/>
                <a:ea typeface="Times New Roman" charset="0"/>
                <a:cs typeface="Times New Roman" charset="0"/>
              </a:rPr>
              <a:t>.</a:t>
            </a:r>
            <a:endParaRPr lang="en-US" sz="2800" dirty="0">
              <a:solidFill>
                <a:srgbClr val="FF0000"/>
              </a:solidFill>
              <a:latin typeface="Times New Roman" charset="0"/>
              <a:ea typeface="Times New Roman" charset="0"/>
              <a:cs typeface="Times New Roman" charset="0"/>
            </a:endParaRPr>
          </a:p>
          <a:p>
            <a:pPr marL="342900" indent="-342900">
              <a:buFont typeface="Arial" charset="0"/>
              <a:buChar char="•"/>
            </a:pPr>
            <a:r>
              <a:rPr lang="en-US" sz="2800" dirty="0">
                <a:latin typeface="Times New Roman" charset="0"/>
                <a:ea typeface="Times New Roman" charset="0"/>
                <a:cs typeface="Times New Roman" charset="0"/>
              </a:rPr>
              <a:t>Receiving </a:t>
            </a:r>
            <a:r>
              <a:rPr lang="en-US" sz="2800" dirty="0" smtClean="0">
                <a:latin typeface="Times New Roman" charset="0"/>
                <a:ea typeface="Times New Roman" charset="0"/>
                <a:cs typeface="Times New Roman" charset="0"/>
              </a:rPr>
              <a:t>messages </a:t>
            </a:r>
            <a:r>
              <a:rPr lang="en-US" sz="2800" dirty="0">
                <a:latin typeface="Times New Roman" charset="0"/>
                <a:ea typeface="Times New Roman" charset="0"/>
                <a:cs typeface="Times New Roman" charset="0"/>
              </a:rPr>
              <a:t>that </a:t>
            </a:r>
            <a:r>
              <a:rPr lang="en-US" sz="2800" dirty="0" smtClean="0">
                <a:latin typeface="Times New Roman" charset="0"/>
                <a:ea typeface="Times New Roman" charset="0"/>
                <a:cs typeface="Times New Roman" charset="0"/>
              </a:rPr>
              <a:t>stress </a:t>
            </a:r>
            <a:r>
              <a:rPr lang="en-US" sz="2800" dirty="0">
                <a:latin typeface="Times New Roman" charset="0"/>
                <a:ea typeface="Times New Roman" charset="0"/>
                <a:cs typeface="Times New Roman" charset="0"/>
              </a:rPr>
              <a:t>the importance and benefits of practicing </a:t>
            </a:r>
            <a:r>
              <a:rPr lang="en-US" sz="2800" dirty="0" smtClean="0">
                <a:latin typeface="Times New Roman" charset="0"/>
                <a:ea typeface="Times New Roman" charset="0"/>
                <a:cs typeface="Times New Roman" charset="0"/>
              </a:rPr>
              <a:t>forgiveness (Jeter &amp; Brannon, 2017).</a:t>
            </a:r>
            <a:r>
              <a:rPr lang="en-US" sz="2800" dirty="0" smtClean="0">
                <a:solidFill>
                  <a:srgbClr val="FF0000"/>
                </a:solidFill>
                <a:latin typeface="Times New Roman" charset="0"/>
                <a:ea typeface="Times New Roman" charset="0"/>
                <a:cs typeface="Times New Roman" charset="0"/>
              </a:rPr>
              <a:t> </a:t>
            </a:r>
            <a:endParaRPr lang="en-US" sz="2800" dirty="0">
              <a:solidFill>
                <a:srgbClr val="FF0000"/>
              </a:solidFill>
              <a:latin typeface="Times New Roman" charset="0"/>
              <a:ea typeface="Times New Roman" charset="0"/>
              <a:cs typeface="Times New Roman" charset="0"/>
            </a:endParaRPr>
          </a:p>
          <a:p>
            <a:pPr marL="342900" indent="-342900">
              <a:buFont typeface="Arial" charset="0"/>
              <a:buChar char="•"/>
            </a:pPr>
            <a:r>
              <a:rPr lang="en-US" sz="2800" dirty="0" smtClean="0">
                <a:latin typeface="Times New Roman" charset="0"/>
                <a:ea typeface="Times New Roman" charset="0"/>
                <a:cs typeface="Times New Roman" charset="0"/>
              </a:rPr>
              <a:t>Implementing </a:t>
            </a:r>
            <a:r>
              <a:rPr lang="en-US" sz="2800" dirty="0">
                <a:latin typeface="Times New Roman" charset="0"/>
                <a:ea typeface="Times New Roman" charset="0"/>
                <a:cs typeface="Times New Roman" charset="0"/>
              </a:rPr>
              <a:t>planning </a:t>
            </a:r>
            <a:r>
              <a:rPr lang="en-US" sz="2800" dirty="0" smtClean="0">
                <a:latin typeface="Times New Roman" charset="0"/>
                <a:ea typeface="Times New Roman" charset="0"/>
                <a:cs typeface="Times New Roman" charset="0"/>
              </a:rPr>
              <a:t>techniques, i.e</a:t>
            </a:r>
            <a:r>
              <a:rPr lang="en-US" sz="2800" dirty="0">
                <a:latin typeface="Times New Roman" charset="0"/>
                <a:ea typeface="Times New Roman" charset="0"/>
                <a:cs typeface="Times New Roman" charset="0"/>
              </a:rPr>
              <a:t>., </a:t>
            </a:r>
            <a:r>
              <a:rPr lang="en-US" sz="2800" dirty="0" smtClean="0">
                <a:latin typeface="Times New Roman" charset="0"/>
                <a:ea typeface="Times New Roman" charset="0"/>
                <a:cs typeface="Times New Roman" charset="0"/>
              </a:rPr>
              <a:t>an “action plan” (Jeter and Brannon, 2017, p. 1308); a plan that “</a:t>
            </a:r>
            <a:r>
              <a:rPr lang="en-US" sz="2800" dirty="0">
                <a:latin typeface="Times New Roman" charset="0"/>
                <a:ea typeface="Times New Roman" charset="0"/>
                <a:cs typeface="Times New Roman" charset="0"/>
              </a:rPr>
              <a:t>includes making if-then statements about feelings or behaviors that may result from the transgression experience, such as </a:t>
            </a:r>
            <a:r>
              <a:rPr lang="en-US" sz="2800" dirty="0" smtClean="0">
                <a:latin typeface="Times New Roman" charset="0"/>
                <a:ea typeface="Times New Roman" charset="0"/>
                <a:cs typeface="Times New Roman" charset="0"/>
              </a:rPr>
              <a:t>‘if </a:t>
            </a:r>
            <a:r>
              <a:rPr lang="en-US" sz="2800" dirty="0">
                <a:latin typeface="Times New Roman" charset="0"/>
                <a:ea typeface="Times New Roman" charset="0"/>
                <a:cs typeface="Times New Roman" charset="0"/>
              </a:rPr>
              <a:t>I feel angry toward </a:t>
            </a:r>
            <a:r>
              <a:rPr lang="en-US" sz="2800" dirty="0" smtClean="0">
                <a:latin typeface="Times New Roman" charset="0"/>
                <a:ea typeface="Times New Roman" charset="0"/>
                <a:cs typeface="Times New Roman" charset="0"/>
              </a:rPr>
              <a:t>____, </a:t>
            </a:r>
            <a:r>
              <a:rPr lang="en-US" sz="2800" dirty="0">
                <a:latin typeface="Times New Roman" charset="0"/>
                <a:ea typeface="Times New Roman" charset="0"/>
                <a:cs typeface="Times New Roman" charset="0"/>
              </a:rPr>
              <a:t>then I will </a:t>
            </a:r>
            <a:r>
              <a:rPr lang="en-US" sz="2800" dirty="0" smtClean="0">
                <a:latin typeface="Times New Roman" charset="0"/>
                <a:ea typeface="Times New Roman" charset="0"/>
                <a:cs typeface="Times New Roman" charset="0"/>
              </a:rPr>
              <a:t>____’ </a:t>
            </a:r>
            <a:r>
              <a:rPr lang="en-US" sz="2800" dirty="0">
                <a:latin typeface="Times New Roman" charset="0"/>
                <a:ea typeface="Times New Roman" charset="0"/>
                <a:cs typeface="Times New Roman" charset="0"/>
              </a:rPr>
              <a:t>or </a:t>
            </a:r>
            <a:r>
              <a:rPr lang="en-US" sz="2800" dirty="0" smtClean="0">
                <a:latin typeface="Times New Roman" charset="0"/>
                <a:ea typeface="Times New Roman" charset="0"/>
                <a:cs typeface="Times New Roman" charset="0"/>
              </a:rPr>
              <a:t>‘if </a:t>
            </a:r>
            <a:r>
              <a:rPr lang="en-US" sz="2800" dirty="0">
                <a:latin typeface="Times New Roman" charset="0"/>
                <a:ea typeface="Times New Roman" charset="0"/>
                <a:cs typeface="Times New Roman" charset="0"/>
              </a:rPr>
              <a:t>I see </a:t>
            </a:r>
            <a:r>
              <a:rPr lang="en-US" sz="2800" dirty="0" smtClean="0">
                <a:latin typeface="Times New Roman" charset="0"/>
                <a:ea typeface="Times New Roman" charset="0"/>
                <a:cs typeface="Times New Roman" charset="0"/>
              </a:rPr>
              <a:t>____ </a:t>
            </a:r>
            <a:r>
              <a:rPr lang="en-US" sz="2800" dirty="0">
                <a:latin typeface="Times New Roman" charset="0"/>
                <a:ea typeface="Times New Roman" charset="0"/>
                <a:cs typeface="Times New Roman" charset="0"/>
              </a:rPr>
              <a:t>in public, then I will </a:t>
            </a:r>
            <a:r>
              <a:rPr lang="en-US" sz="2800" dirty="0" smtClean="0">
                <a:latin typeface="Times New Roman" charset="0"/>
                <a:ea typeface="Times New Roman" charset="0"/>
                <a:cs typeface="Times New Roman" charset="0"/>
              </a:rPr>
              <a:t>____.’ ” (Jeter and Brannon, 2017, p. 1308).</a:t>
            </a:r>
          </a:p>
          <a:p>
            <a:pPr marL="342900" lvl="0" indent="-342900">
              <a:buFont typeface="Arial" charset="0"/>
              <a:buChar char="•"/>
            </a:pPr>
            <a:r>
              <a:rPr lang="en-US" sz="2800" dirty="0" smtClean="0">
                <a:latin typeface="Times New Roman" charset="0"/>
                <a:ea typeface="Times New Roman" charset="0"/>
                <a:cs typeface="Times New Roman" charset="0"/>
              </a:rPr>
              <a:t>Mindfulness exercises </a:t>
            </a:r>
            <a:r>
              <a:rPr lang="en-US" sz="2800" dirty="0">
                <a:latin typeface="Times New Roman" charset="0"/>
                <a:ea typeface="Times New Roman" charset="0"/>
                <a:cs typeface="Times New Roman" charset="0"/>
              </a:rPr>
              <a:t>such as </a:t>
            </a:r>
            <a:r>
              <a:rPr lang="en-US" sz="2800" dirty="0" smtClean="0">
                <a:latin typeface="Times New Roman" charset="0"/>
                <a:ea typeface="Times New Roman" charset="0"/>
                <a:cs typeface="Times New Roman" charset="0"/>
              </a:rPr>
              <a:t>mindfulness breathing techniques helps </a:t>
            </a:r>
            <a:r>
              <a:rPr lang="en-US" sz="2800" dirty="0">
                <a:latin typeface="Times New Roman" charset="0"/>
                <a:ea typeface="Times New Roman" charset="0"/>
                <a:cs typeface="Times New Roman" charset="0"/>
              </a:rPr>
              <a:t>to promote forgiveness by regulating </a:t>
            </a:r>
            <a:r>
              <a:rPr lang="en-US" sz="2800" dirty="0" smtClean="0">
                <a:latin typeface="Times New Roman" charset="0"/>
                <a:ea typeface="Times New Roman" charset="0"/>
                <a:cs typeface="Times New Roman" charset="0"/>
              </a:rPr>
              <a:t>emotions </a:t>
            </a:r>
            <a:r>
              <a:rPr lang="en-US" sz="2800" dirty="0">
                <a:latin typeface="Times New Roman" charset="0"/>
                <a:ea typeface="Times New Roman" charset="0"/>
                <a:cs typeface="Times New Roman" charset="0"/>
              </a:rPr>
              <a:t>better or redirecting negative thoughts and feelings to </a:t>
            </a:r>
            <a:r>
              <a:rPr lang="en-US" sz="2800" dirty="0" smtClean="0">
                <a:latin typeface="Times New Roman" charset="0"/>
                <a:ea typeface="Times New Roman" charset="0"/>
                <a:cs typeface="Times New Roman" charset="0"/>
              </a:rPr>
              <a:t>positive </a:t>
            </a:r>
            <a:r>
              <a:rPr lang="en-US" sz="2800" dirty="0">
                <a:latin typeface="Times New Roman" charset="0"/>
                <a:ea typeface="Times New Roman" charset="0"/>
                <a:cs typeface="Times New Roman" charset="0"/>
              </a:rPr>
              <a:t>(Jeter &amp; </a:t>
            </a:r>
            <a:r>
              <a:rPr lang="en-US" sz="2800" dirty="0" smtClean="0">
                <a:latin typeface="Times New Roman" charset="0"/>
                <a:ea typeface="Times New Roman" charset="0"/>
                <a:cs typeface="Times New Roman" charset="0"/>
              </a:rPr>
              <a:t>Brannon, 2017). </a:t>
            </a:r>
            <a:endParaRPr lang="en-US" sz="2800" dirty="0">
              <a:latin typeface="Times New Roman" charset="0"/>
              <a:ea typeface="Times New Roman" charset="0"/>
              <a:cs typeface="Times New Roman" charset="0"/>
            </a:endParaRPr>
          </a:p>
        </p:txBody>
      </p:sp>
      <p:sp>
        <p:nvSpPr>
          <p:cNvPr id="51" name="TextBox 50"/>
          <p:cNvSpPr txBox="1"/>
          <p:nvPr/>
        </p:nvSpPr>
        <p:spPr>
          <a:xfrm>
            <a:off x="28020441" y="23555561"/>
            <a:ext cx="4222631" cy="1015663"/>
          </a:xfrm>
          <a:prstGeom prst="rect">
            <a:avLst/>
          </a:prstGeom>
          <a:noFill/>
        </p:spPr>
        <p:txBody>
          <a:bodyPr wrap="none" rtlCol="0">
            <a:spAutoFit/>
          </a:bodyPr>
          <a:lstStyle/>
          <a:p>
            <a:r>
              <a:rPr lang="en-US" sz="6000" cap="small" dirty="0" smtClean="0">
                <a:solidFill>
                  <a:srgbClr val="DD9E11"/>
                </a:solidFill>
                <a:latin typeface="Minion Pro" panose="02040503050306020203" pitchFamily="18" charset="0"/>
              </a:rPr>
              <a:t>References</a:t>
            </a:r>
            <a:endParaRPr lang="en-US" sz="6000" dirty="0"/>
          </a:p>
        </p:txBody>
      </p:sp>
      <p:sp>
        <p:nvSpPr>
          <p:cNvPr id="9" name="TextBox 8"/>
          <p:cNvSpPr txBox="1"/>
          <p:nvPr/>
        </p:nvSpPr>
        <p:spPr>
          <a:xfrm>
            <a:off x="28035092" y="24376509"/>
            <a:ext cx="12302429" cy="7478970"/>
          </a:xfrm>
          <a:prstGeom prst="rect">
            <a:avLst/>
          </a:prstGeom>
          <a:noFill/>
        </p:spPr>
        <p:txBody>
          <a:bodyPr wrap="square" rtlCol="0">
            <a:spAutoFit/>
          </a:bodyPr>
          <a:lstStyle/>
          <a:p>
            <a:pPr>
              <a:tabLst>
                <a:tab pos="457200" algn="l"/>
              </a:tabLst>
            </a:pPr>
            <a:r>
              <a:rPr lang="en-US" sz="2400" dirty="0">
                <a:latin typeface="Times New Roman" charset="0"/>
                <a:ea typeface="Times New Roman" charset="0"/>
                <a:cs typeface="Times New Roman" charset="0"/>
              </a:rPr>
              <a:t>Jeter, W. K., &amp; Brannon, L. A. (2016). Perceived and actual effectiveness of coping strategies  </a:t>
            </a:r>
            <a:r>
              <a:rPr lang="en-US" sz="2400" dirty="0" smtClean="0">
                <a:latin typeface="Times New Roman" charset="0"/>
                <a:ea typeface="Times New Roman" charset="0"/>
                <a:cs typeface="Times New Roman" charset="0"/>
              </a:rPr>
              <a:t/>
            </a:r>
            <a:br>
              <a:rPr lang="en-US" sz="2400" dirty="0" smtClean="0">
                <a:latin typeface="Times New Roman" charset="0"/>
                <a:ea typeface="Times New Roman" charset="0"/>
                <a:cs typeface="Times New Roman" charset="0"/>
              </a:rPr>
            </a:br>
            <a:r>
              <a:rPr lang="en-US" sz="2400" dirty="0" smtClean="0">
                <a:latin typeface="Times New Roman" charset="0"/>
                <a:ea typeface="Times New Roman" charset="0"/>
                <a:cs typeface="Times New Roman" charset="0"/>
              </a:rPr>
              <a:t>	used </a:t>
            </a:r>
            <a:r>
              <a:rPr lang="en-US" sz="2400" dirty="0">
                <a:latin typeface="Times New Roman" charset="0"/>
                <a:ea typeface="Times New Roman" charset="0"/>
                <a:cs typeface="Times New Roman" charset="0"/>
              </a:rPr>
              <a:t>when forgiving. </a:t>
            </a:r>
            <a:r>
              <a:rPr lang="en-US" sz="2400" i="1" dirty="0">
                <a:latin typeface="Times New Roman" charset="0"/>
                <a:ea typeface="Times New Roman" charset="0"/>
                <a:cs typeface="Times New Roman" charset="0"/>
              </a:rPr>
              <a:t>Counseling &amp; Values</a:t>
            </a:r>
            <a:r>
              <a:rPr lang="en-US" sz="2400" dirty="0">
                <a:latin typeface="Times New Roman" charset="0"/>
                <a:ea typeface="Times New Roman" charset="0"/>
                <a:cs typeface="Times New Roman" charset="0"/>
              </a:rPr>
              <a:t>, </a:t>
            </a:r>
            <a:r>
              <a:rPr lang="en-US" sz="2400" i="1" dirty="0">
                <a:latin typeface="Times New Roman" charset="0"/>
                <a:ea typeface="Times New Roman" charset="0"/>
                <a:cs typeface="Times New Roman" charset="0"/>
              </a:rPr>
              <a:t>61</a:t>
            </a:r>
            <a:r>
              <a:rPr lang="en-US" sz="2400" dirty="0">
                <a:latin typeface="Times New Roman" charset="0"/>
                <a:ea typeface="Times New Roman" charset="0"/>
                <a:cs typeface="Times New Roman" charset="0"/>
              </a:rPr>
              <a:t>(2), 176-191. doi:10.1002/cvj.12036</a:t>
            </a:r>
          </a:p>
          <a:p>
            <a:pPr>
              <a:tabLst>
                <a:tab pos="457200" algn="l"/>
              </a:tabLst>
            </a:pPr>
            <a:r>
              <a:rPr lang="en-US" sz="2400" dirty="0" smtClean="0">
                <a:latin typeface="Times New Roman" charset="0"/>
                <a:ea typeface="Times New Roman" charset="0"/>
                <a:cs typeface="Times New Roman" charset="0"/>
              </a:rPr>
              <a:t>Jeter</a:t>
            </a:r>
            <a:r>
              <a:rPr lang="en-US" sz="2400" dirty="0">
                <a:latin typeface="Times New Roman" charset="0"/>
                <a:ea typeface="Times New Roman" charset="0"/>
                <a:cs typeface="Times New Roman" charset="0"/>
              </a:rPr>
              <a:t>, W. K., &amp; Brannon, L. A. (</a:t>
            </a:r>
            <a:r>
              <a:rPr lang="en-US" sz="2400" dirty="0" smtClean="0">
                <a:latin typeface="Times New Roman" charset="0"/>
                <a:ea typeface="Times New Roman" charset="0"/>
                <a:cs typeface="Times New Roman" charset="0"/>
              </a:rPr>
              <a:t>2017). </a:t>
            </a:r>
            <a:r>
              <a:rPr lang="en-US" sz="2400" dirty="0">
                <a:latin typeface="Times New Roman" charset="0"/>
                <a:ea typeface="Times New Roman" charset="0"/>
                <a:cs typeface="Times New Roman" charset="0"/>
              </a:rPr>
              <a:t>The effect of mindfulness and implementation planning on </a:t>
            </a:r>
            <a:r>
              <a:rPr lang="en-US" sz="2400" dirty="0" smtClean="0">
                <a:latin typeface="Times New Roman" charset="0"/>
                <a:ea typeface="Times New Roman" charset="0"/>
                <a:cs typeface="Times New Roman" charset="0"/>
              </a:rPr>
              <a:t>	the </a:t>
            </a:r>
            <a:r>
              <a:rPr lang="en-US" sz="2400" dirty="0">
                <a:latin typeface="Times New Roman" charset="0"/>
                <a:ea typeface="Times New Roman" charset="0"/>
                <a:cs typeface="Times New Roman" charset="0"/>
              </a:rPr>
              <a:t>process of granting and seeking forgiveness among young adults. </a:t>
            </a:r>
            <a:r>
              <a:rPr lang="en-US" sz="2400" i="1" dirty="0">
                <a:latin typeface="Times New Roman" charset="0"/>
                <a:ea typeface="Times New Roman" charset="0"/>
                <a:cs typeface="Times New Roman" charset="0"/>
              </a:rPr>
              <a:t>Mindfulness, 8</a:t>
            </a:r>
            <a:r>
              <a:rPr lang="en-US" sz="2400" dirty="0">
                <a:latin typeface="Times New Roman" charset="0"/>
                <a:ea typeface="Times New Roman" charset="0"/>
                <a:cs typeface="Times New Roman" charset="0"/>
              </a:rPr>
              <a:t>(5), </a:t>
            </a:r>
            <a:r>
              <a:rPr lang="en-US" sz="2400" dirty="0" smtClean="0">
                <a:latin typeface="Times New Roman" charset="0"/>
                <a:ea typeface="Times New Roman" charset="0"/>
                <a:cs typeface="Times New Roman" charset="0"/>
              </a:rPr>
              <a:t>1304-	1318</a:t>
            </a: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doi:10.1007/s12671-017-0706-1</a:t>
            </a:r>
            <a:endParaRPr lang="en-US" sz="2400" dirty="0">
              <a:latin typeface="Times New Roman" charset="0"/>
              <a:ea typeface="Times New Roman" charset="0"/>
              <a:cs typeface="Times New Roman" charset="0"/>
            </a:endParaRPr>
          </a:p>
          <a:p>
            <a:r>
              <a:rPr lang="en-US" sz="2400" dirty="0" smtClean="0">
                <a:latin typeface="Times New Roman" charset="0"/>
                <a:ea typeface="Times New Roman" charset="0"/>
                <a:cs typeface="Times New Roman" charset="0"/>
              </a:rPr>
              <a:t>Maynard</a:t>
            </a:r>
            <a:r>
              <a:rPr lang="en-US" sz="2400" dirty="0">
                <a:latin typeface="Times New Roman" charset="0"/>
                <a:ea typeface="Times New Roman" charset="0"/>
                <a:cs typeface="Times New Roman" charset="0"/>
              </a:rPr>
              <a:t>, C., Piferi, R. L., &amp; Jobe, R. L. (2016). Role of Supportive Others in the </a:t>
            </a:r>
            <a:r>
              <a:rPr lang="en-US" sz="2400" dirty="0" smtClean="0">
                <a:latin typeface="Times New Roman" charset="0"/>
                <a:ea typeface="Times New Roman" charset="0"/>
                <a:cs typeface="Times New Roman" charset="0"/>
              </a:rPr>
              <a:t>Forgiveness</a:t>
            </a:r>
          </a:p>
          <a:p>
            <a:pPr>
              <a:tabLst>
                <a:tab pos="457200" algn="l"/>
              </a:tabLst>
            </a:pP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Process</a:t>
            </a:r>
            <a:r>
              <a:rPr lang="en-US" sz="2400" dirty="0">
                <a:latin typeface="Times New Roman" charset="0"/>
                <a:ea typeface="Times New Roman" charset="0"/>
                <a:cs typeface="Times New Roman" charset="0"/>
              </a:rPr>
              <a:t>. </a:t>
            </a:r>
            <a:r>
              <a:rPr lang="en-US" sz="2400" i="1" dirty="0">
                <a:latin typeface="Times New Roman" charset="0"/>
                <a:ea typeface="Times New Roman" charset="0"/>
                <a:cs typeface="Times New Roman" charset="0"/>
              </a:rPr>
              <a:t>Counseling &amp; Values</a:t>
            </a:r>
            <a:r>
              <a:rPr lang="en-US" sz="2400" dirty="0">
                <a:latin typeface="Times New Roman" charset="0"/>
                <a:ea typeface="Times New Roman" charset="0"/>
                <a:cs typeface="Times New Roman" charset="0"/>
              </a:rPr>
              <a:t>, </a:t>
            </a:r>
            <a:r>
              <a:rPr lang="en-US" sz="2400" i="1" dirty="0">
                <a:latin typeface="Times New Roman" charset="0"/>
                <a:ea typeface="Times New Roman" charset="0"/>
                <a:cs typeface="Times New Roman" charset="0"/>
              </a:rPr>
              <a:t>61</a:t>
            </a:r>
            <a:r>
              <a:rPr lang="en-US" sz="2400" dirty="0">
                <a:latin typeface="Times New Roman" charset="0"/>
                <a:ea typeface="Times New Roman" charset="0"/>
                <a:cs typeface="Times New Roman" charset="0"/>
              </a:rPr>
              <a:t>(1), 28-43. doi:10.1002/cvj.12024</a:t>
            </a:r>
            <a:br>
              <a:rPr lang="en-US" sz="2400" dirty="0">
                <a:latin typeface="Times New Roman" charset="0"/>
                <a:ea typeface="Times New Roman" charset="0"/>
                <a:cs typeface="Times New Roman" charset="0"/>
              </a:rPr>
            </a:br>
            <a:r>
              <a:rPr lang="en-US" sz="2400" dirty="0" smtClean="0">
                <a:latin typeface="Times New Roman" charset="0"/>
                <a:ea typeface="Times New Roman" charset="0"/>
                <a:cs typeface="Times New Roman" charset="0"/>
              </a:rPr>
              <a:t>Recine, A. G., Werner, J. S., &amp; Recine, L. (2007). Concept analysis of forgiveness with a multi-	cultural emphasis. </a:t>
            </a:r>
            <a:r>
              <a:rPr lang="en-US" sz="2400" i="1" dirty="0">
                <a:latin typeface="Times New Roman" charset="0"/>
                <a:ea typeface="Times New Roman" charset="0"/>
                <a:cs typeface="Times New Roman" charset="0"/>
              </a:rPr>
              <a:t>Journal of Advanced Nursing, 59</a:t>
            </a:r>
            <a:r>
              <a:rPr lang="en-US" sz="2400" dirty="0">
                <a:latin typeface="Times New Roman" charset="0"/>
                <a:ea typeface="Times New Roman" charset="0"/>
                <a:cs typeface="Times New Roman" charset="0"/>
              </a:rPr>
              <a:t>(3), </a:t>
            </a:r>
            <a:r>
              <a:rPr lang="en-US" sz="2400" dirty="0" smtClean="0">
                <a:latin typeface="Times New Roman" charset="0"/>
                <a:ea typeface="Times New Roman" charset="0"/>
                <a:cs typeface="Times New Roman" charset="0"/>
              </a:rPr>
              <a:t>308–316.</a:t>
            </a:r>
            <a:endParaRPr lang="en-US" sz="2400" dirty="0">
              <a:latin typeface="Times New Roman" charset="0"/>
              <a:ea typeface="Times New Roman" charset="0"/>
              <a:cs typeface="Times New Roman" charset="0"/>
            </a:endParaRPr>
          </a:p>
          <a:p>
            <a:pPr>
              <a:tabLst>
                <a:tab pos="457200" algn="l"/>
              </a:tabLst>
            </a:pPr>
            <a:r>
              <a:rPr lang="en-US" sz="2400" dirty="0" smtClean="0">
                <a:latin typeface="Times New Roman" charset="0"/>
                <a:ea typeface="Times New Roman" charset="0"/>
                <a:cs typeface="Times New Roman" charset="0"/>
              </a:rPr>
              <a:t>	doi:10.1111/j.1365-2648.2007.04343.x</a:t>
            </a:r>
            <a:r>
              <a:rPr lang="en-US" sz="2400" u="sng" dirty="0" smtClean="0"/>
              <a:t/>
            </a:r>
            <a:br>
              <a:rPr lang="en-US" sz="2400" u="sng" dirty="0" smtClean="0"/>
            </a:br>
            <a:r>
              <a:rPr lang="en-US" sz="2400" dirty="0" smtClean="0">
                <a:latin typeface="Times New Roman" charset="0"/>
                <a:ea typeface="Times New Roman" charset="0"/>
                <a:cs typeface="Times New Roman" charset="0"/>
              </a:rPr>
              <a:t>Riek, B. M., &amp; Mania, E. W. (2012). The antecedents and consequences of interpersonal 	forgiveness: A meta-analytic review. </a:t>
            </a:r>
            <a:r>
              <a:rPr lang="en-US" sz="2400" i="1" dirty="0" smtClean="0">
                <a:latin typeface="Times New Roman" charset="0"/>
                <a:ea typeface="Times New Roman" charset="0"/>
                <a:cs typeface="Times New Roman" charset="0"/>
              </a:rPr>
              <a:t>Personal Relationships</a:t>
            </a:r>
            <a:r>
              <a:rPr lang="en-US" sz="2400" dirty="0" smtClean="0">
                <a:latin typeface="Times New Roman" charset="0"/>
                <a:ea typeface="Times New Roman" charset="0"/>
                <a:cs typeface="Times New Roman" charset="0"/>
              </a:rPr>
              <a:t>, </a:t>
            </a:r>
            <a:r>
              <a:rPr lang="en-US" sz="2400" i="1" dirty="0" smtClean="0">
                <a:latin typeface="Times New Roman" charset="0"/>
                <a:ea typeface="Times New Roman" charset="0"/>
                <a:cs typeface="Times New Roman" charset="0"/>
              </a:rPr>
              <a:t>19</a:t>
            </a:r>
            <a:r>
              <a:rPr lang="en-US" sz="2400" dirty="0" smtClean="0">
                <a:latin typeface="Times New Roman" charset="0"/>
                <a:ea typeface="Times New Roman" charset="0"/>
                <a:cs typeface="Times New Roman" charset="0"/>
              </a:rPr>
              <a:t>(2), 304-325. 	doi:10.1111/j.1475-6811.2011.01363.x</a:t>
            </a:r>
          </a:p>
          <a:p>
            <a:pPr>
              <a:tabLst>
                <a:tab pos="457200" algn="l"/>
              </a:tabLst>
            </a:pPr>
            <a:r>
              <a:rPr lang="en-US" sz="2400" dirty="0" smtClean="0">
                <a:latin typeface="Times New Roman" charset="0"/>
                <a:ea typeface="Times New Roman" charset="0"/>
                <a:cs typeface="Times New Roman" charset="0"/>
              </a:rPr>
              <a:t>Strelan</a:t>
            </a:r>
            <a:r>
              <a:rPr lang="en-US" sz="2400" dirty="0">
                <a:latin typeface="Times New Roman" charset="0"/>
                <a:ea typeface="Times New Roman" charset="0"/>
                <a:cs typeface="Times New Roman" charset="0"/>
              </a:rPr>
              <a:t>, P., </a:t>
            </a:r>
            <a:r>
              <a:rPr lang="en-US" sz="2400" dirty="0" smtClean="0">
                <a:latin typeface="Times New Roman" charset="0"/>
                <a:ea typeface="Times New Roman" charset="0"/>
                <a:cs typeface="Times New Roman" charset="0"/>
              </a:rPr>
              <a:t>Di Fiore</a:t>
            </a:r>
            <a:r>
              <a:rPr lang="en-US" sz="2400" dirty="0">
                <a:latin typeface="Times New Roman" charset="0"/>
                <a:ea typeface="Times New Roman" charset="0"/>
                <a:cs typeface="Times New Roman" charset="0"/>
              </a:rPr>
              <a:t>, C</a:t>
            </a:r>
            <a:r>
              <a:rPr lang="en-US" sz="2400" dirty="0" smtClean="0">
                <a:latin typeface="Times New Roman" charset="0"/>
                <a:ea typeface="Times New Roman" charset="0"/>
                <a:cs typeface="Times New Roman" charset="0"/>
              </a:rPr>
              <a:t>., </a:t>
            </a:r>
            <a:r>
              <a:rPr lang="en-US" sz="2400" dirty="0">
                <a:latin typeface="Times New Roman" charset="0"/>
                <a:ea typeface="Times New Roman" charset="0"/>
                <a:cs typeface="Times New Roman" charset="0"/>
              </a:rPr>
              <a:t>&amp; </a:t>
            </a:r>
            <a:r>
              <a:rPr lang="en-US" sz="2400" dirty="0" smtClean="0">
                <a:latin typeface="Times New Roman" charset="0"/>
                <a:ea typeface="Times New Roman" charset="0"/>
                <a:cs typeface="Times New Roman" charset="0"/>
              </a:rPr>
              <a:t>Van Prooijen</a:t>
            </a:r>
            <a:r>
              <a:rPr lang="en-US" sz="2400" dirty="0">
                <a:latin typeface="Times New Roman" charset="0"/>
                <a:ea typeface="Times New Roman" charset="0"/>
                <a:cs typeface="Times New Roman" charset="0"/>
              </a:rPr>
              <a:t>,</a:t>
            </a:r>
            <a:r>
              <a:rPr lang="en-US" sz="2400" dirty="0" smtClean="0">
                <a:latin typeface="Times New Roman" charset="0"/>
                <a:ea typeface="Times New Roman" charset="0"/>
                <a:cs typeface="Times New Roman" charset="0"/>
              </a:rPr>
              <a:t> J.-W</a:t>
            </a: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2017). </a:t>
            </a:r>
            <a:r>
              <a:rPr lang="en-US" sz="2400" dirty="0">
                <a:latin typeface="Times New Roman" charset="0"/>
                <a:ea typeface="Times New Roman" charset="0"/>
                <a:cs typeface="Times New Roman" charset="0"/>
              </a:rPr>
              <a:t>The empowering effect of punishment on </a:t>
            </a:r>
            <a:r>
              <a:rPr lang="en-US" sz="2400" dirty="0" smtClean="0">
                <a:latin typeface="Times New Roman" charset="0"/>
                <a:ea typeface="Times New Roman" charset="0"/>
                <a:cs typeface="Times New Roman" charset="0"/>
              </a:rPr>
              <a:t>	forgiveness</a:t>
            </a:r>
            <a:r>
              <a:rPr lang="en-US" sz="2400" dirty="0">
                <a:latin typeface="Times New Roman" charset="0"/>
                <a:ea typeface="Times New Roman" charset="0"/>
                <a:cs typeface="Times New Roman" charset="0"/>
              </a:rPr>
              <a:t>. </a:t>
            </a:r>
            <a:r>
              <a:rPr lang="en-US" sz="2400" i="1" dirty="0">
                <a:latin typeface="Times New Roman" charset="0"/>
                <a:ea typeface="Times New Roman" charset="0"/>
                <a:cs typeface="Times New Roman" charset="0"/>
              </a:rPr>
              <a:t>European Journal of Social </a:t>
            </a:r>
            <a:r>
              <a:rPr lang="en-US" sz="2400" i="1" dirty="0" smtClean="0">
                <a:latin typeface="Times New Roman" charset="0"/>
                <a:ea typeface="Times New Roman" charset="0"/>
                <a:cs typeface="Times New Roman" charset="0"/>
              </a:rPr>
              <a:t>Psychology, 47</a:t>
            </a:r>
            <a:r>
              <a:rPr lang="en-US" sz="2400" dirty="0" smtClean="0">
                <a:latin typeface="Times New Roman" charset="0"/>
                <a:ea typeface="Times New Roman" charset="0"/>
                <a:cs typeface="Times New Roman" charset="0"/>
              </a:rPr>
              <a:t>(4), </a:t>
            </a:r>
            <a:r>
              <a:rPr lang="en-US" sz="2400" dirty="0">
                <a:latin typeface="Times New Roman" charset="0"/>
                <a:ea typeface="Times New Roman" charset="0"/>
                <a:cs typeface="Times New Roman" charset="0"/>
              </a:rPr>
              <a:t>472-487. </a:t>
            </a:r>
            <a:r>
              <a:rPr lang="en-US" sz="2400" dirty="0" smtClean="0">
                <a:latin typeface="Times New Roman" charset="0"/>
                <a:ea typeface="Times New Roman" charset="0"/>
                <a:cs typeface="Times New Roman" charset="0"/>
              </a:rPr>
              <a:t>	</a:t>
            </a:r>
            <a:r>
              <a:rPr lang="en-US" sz="2400" dirty="0">
                <a:latin typeface="Times New Roman" charset="0"/>
                <a:ea typeface="Times New Roman" charset="0"/>
                <a:cs typeface="Times New Roman" charset="0"/>
              </a:rPr>
              <a:t>http://</a:t>
            </a:r>
            <a:r>
              <a:rPr lang="en-US" sz="2400" dirty="0" smtClean="0">
                <a:latin typeface="Times New Roman" charset="0"/>
                <a:ea typeface="Times New Roman" charset="0"/>
                <a:cs typeface="Times New Roman" charset="0"/>
              </a:rPr>
              <a:t>dx.doi.org/10.1002/ejsp.2254</a:t>
            </a:r>
          </a:p>
          <a:p>
            <a:pPr>
              <a:tabLst>
                <a:tab pos="457200" algn="l"/>
              </a:tabLst>
            </a:pPr>
            <a:r>
              <a:rPr lang="en-US" sz="2400" dirty="0">
                <a:latin typeface="Times New Roman" charset="0"/>
                <a:ea typeface="Times New Roman" charset="0"/>
                <a:cs typeface="Times New Roman" charset="0"/>
              </a:rPr>
              <a:t>Woodyatt, L., &amp; Wenzel, M. (2014). A needs-based perspective on self-forgiveness: Addressing 	threat to moral identity as a means of encouraging interpersonal and intrapersonal 	restoration. </a:t>
            </a:r>
            <a:r>
              <a:rPr lang="en-US" sz="2400" i="1" dirty="0">
                <a:latin typeface="Times New Roman" charset="0"/>
                <a:ea typeface="Times New Roman" charset="0"/>
                <a:cs typeface="Times New Roman" charset="0"/>
              </a:rPr>
              <a:t>Journal of Experimental Social Psychology</a:t>
            </a:r>
            <a:r>
              <a:rPr lang="en-US" sz="2400" dirty="0">
                <a:latin typeface="Times New Roman" charset="0"/>
                <a:ea typeface="Times New Roman" charset="0"/>
                <a:cs typeface="Times New Roman" charset="0"/>
              </a:rPr>
              <a:t>, 50, 125-135. </a:t>
            </a:r>
            <a:r>
              <a:rPr lang="en-US" sz="2400" dirty="0"/>
              <a:t>	</a:t>
            </a:r>
            <a:r>
              <a:rPr lang="en-US" sz="2400" dirty="0">
                <a:latin typeface="Times New Roman" charset="0"/>
                <a:ea typeface="Times New Roman" charset="0"/>
                <a:cs typeface="Times New Roman" charset="0"/>
              </a:rPr>
              <a:t>doi:http://dx.doi.org/10.1016/j.jesp.2013.09.012</a:t>
            </a:r>
          </a:p>
        </p:txBody>
      </p:sp>
      <p:sp>
        <p:nvSpPr>
          <p:cNvPr id="12" name="TextBox 11"/>
          <p:cNvSpPr txBox="1"/>
          <p:nvPr/>
        </p:nvSpPr>
        <p:spPr>
          <a:xfrm>
            <a:off x="28022392" y="31834840"/>
            <a:ext cx="6539611" cy="1015663"/>
          </a:xfrm>
          <a:prstGeom prst="rect">
            <a:avLst/>
          </a:prstGeom>
          <a:noFill/>
        </p:spPr>
        <p:txBody>
          <a:bodyPr wrap="none" rtlCol="0">
            <a:spAutoFit/>
          </a:bodyPr>
          <a:lstStyle/>
          <a:p>
            <a:r>
              <a:rPr lang="en-US" sz="6000" cap="small" dirty="0" smtClean="0">
                <a:solidFill>
                  <a:srgbClr val="DD9E11"/>
                </a:solidFill>
                <a:latin typeface="Minion Pro" panose="02040503050306020203" pitchFamily="18" charset="0"/>
              </a:rPr>
              <a:t>Acknowledgements</a:t>
            </a:r>
            <a:endParaRPr lang="en-US" sz="6000" dirty="0"/>
          </a:p>
        </p:txBody>
      </p:sp>
      <p:sp>
        <p:nvSpPr>
          <p:cNvPr id="3" name="TextBox 2"/>
          <p:cNvSpPr txBox="1"/>
          <p:nvPr/>
        </p:nvSpPr>
        <p:spPr>
          <a:xfrm>
            <a:off x="28035092" y="32655875"/>
            <a:ext cx="12226217" cy="3970318"/>
          </a:xfrm>
          <a:prstGeom prst="rect">
            <a:avLst/>
          </a:prstGeom>
          <a:noFill/>
        </p:spPr>
        <p:txBody>
          <a:bodyPr wrap="square" rtlCol="0">
            <a:spAutoFit/>
          </a:bodyPr>
          <a:lstStyle/>
          <a:p>
            <a:r>
              <a:rPr lang="en-US" sz="2800" dirty="0" smtClean="0">
                <a:latin typeface="Times New Roman" charset="0"/>
                <a:ea typeface="Times New Roman" charset="0"/>
                <a:cs typeface="Times New Roman" charset="0"/>
              </a:rPr>
              <a:t>I </a:t>
            </a:r>
            <a:r>
              <a:rPr lang="en-US" sz="2800" dirty="0">
                <a:latin typeface="Times New Roman" charset="0"/>
                <a:ea typeface="Times New Roman" charset="0"/>
                <a:cs typeface="Times New Roman" charset="0"/>
              </a:rPr>
              <a:t>would like to express my deep gratitude to my research </a:t>
            </a:r>
            <a:r>
              <a:rPr lang="en-US" sz="2800" dirty="0" smtClean="0">
                <a:latin typeface="Times New Roman" charset="0"/>
                <a:ea typeface="Times New Roman" charset="0"/>
                <a:cs typeface="Times New Roman" charset="0"/>
              </a:rPr>
              <a:t>advisor and Primary Investigator, </a:t>
            </a:r>
            <a:r>
              <a:rPr lang="en-US" sz="2800" dirty="0">
                <a:latin typeface="Times New Roman" charset="0"/>
                <a:ea typeface="Times New Roman" charset="0"/>
                <a:cs typeface="Times New Roman" charset="0"/>
              </a:rPr>
              <a:t>Dr. Ann Recine and Lou </a:t>
            </a:r>
            <a:r>
              <a:rPr lang="en-US" sz="2800" dirty="0" smtClean="0">
                <a:latin typeface="Times New Roman" charset="0"/>
                <a:ea typeface="Times New Roman" charset="0"/>
                <a:cs typeface="Times New Roman" charset="0"/>
              </a:rPr>
              <a:t>Recine, co-researcher, for </a:t>
            </a:r>
            <a:r>
              <a:rPr lang="en-US" sz="2800" dirty="0">
                <a:latin typeface="Times New Roman" charset="0"/>
                <a:ea typeface="Times New Roman" charset="0"/>
                <a:cs typeface="Times New Roman" charset="0"/>
              </a:rPr>
              <a:t>their extraordinary support, encouragement, advice, and guidance throughout this research work. I would also like to thank my academic advisor Dr. Rita Sperstad for connecting me with this research </a:t>
            </a:r>
            <a:r>
              <a:rPr lang="en-US" sz="2800" dirty="0" smtClean="0">
                <a:latin typeface="Times New Roman" charset="0"/>
                <a:ea typeface="Times New Roman" charset="0"/>
                <a:cs typeface="Times New Roman" charset="0"/>
              </a:rPr>
              <a:t>work. </a:t>
            </a:r>
            <a:r>
              <a:rPr lang="en-US" sz="2800" dirty="0">
                <a:latin typeface="Times New Roman" charset="0"/>
                <a:ea typeface="Times New Roman" charset="0"/>
                <a:cs typeface="Times New Roman" charset="0"/>
              </a:rPr>
              <a:t>I would also to extend my thanks to Hans Kishel for his assistance and taking </a:t>
            </a:r>
            <a:r>
              <a:rPr lang="en-US" sz="2800" dirty="0" smtClean="0">
                <a:latin typeface="Times New Roman" charset="0"/>
                <a:ea typeface="Times New Roman" charset="0"/>
                <a:cs typeface="Times New Roman" charset="0"/>
              </a:rPr>
              <a:t>time </a:t>
            </a:r>
            <a:r>
              <a:rPr lang="en-US" sz="2800" dirty="0">
                <a:latin typeface="Times New Roman" charset="0"/>
                <a:ea typeface="Times New Roman" charset="0"/>
                <a:cs typeface="Times New Roman" charset="0"/>
              </a:rPr>
              <a:t>to teach </a:t>
            </a:r>
            <a:r>
              <a:rPr lang="en-US" sz="2800" dirty="0" smtClean="0">
                <a:latin typeface="Times New Roman" charset="0"/>
                <a:ea typeface="Times New Roman" charset="0"/>
                <a:cs typeface="Times New Roman" charset="0"/>
              </a:rPr>
              <a:t>us </a:t>
            </a:r>
            <a:r>
              <a:rPr lang="en-US" sz="2800" dirty="0">
                <a:latin typeface="Times New Roman" charset="0"/>
                <a:ea typeface="Times New Roman" charset="0"/>
                <a:cs typeface="Times New Roman" charset="0"/>
              </a:rPr>
              <a:t>how to use library resources to answer </a:t>
            </a:r>
            <a:r>
              <a:rPr lang="en-US" sz="2800" dirty="0" smtClean="0">
                <a:latin typeface="Times New Roman" charset="0"/>
                <a:ea typeface="Times New Roman" charset="0"/>
                <a:cs typeface="Times New Roman" charset="0"/>
              </a:rPr>
              <a:t>our </a:t>
            </a:r>
            <a:r>
              <a:rPr lang="en-US" sz="2800" dirty="0">
                <a:latin typeface="Times New Roman" charset="0"/>
                <a:ea typeface="Times New Roman" charset="0"/>
                <a:cs typeface="Times New Roman" charset="0"/>
              </a:rPr>
              <a:t>research questions. </a:t>
            </a:r>
            <a:r>
              <a:rPr lang="en-US" sz="2800" dirty="0" smtClean="0">
                <a:latin typeface="Times New Roman" charset="0"/>
                <a:ea typeface="Times New Roman" charset="0"/>
                <a:cs typeface="Times New Roman" charset="0"/>
              </a:rPr>
              <a:t>I also </a:t>
            </a:r>
            <a:r>
              <a:rPr lang="en-US" sz="2800" dirty="0">
                <a:latin typeface="Times New Roman" charset="0"/>
                <a:ea typeface="Times New Roman" charset="0"/>
                <a:cs typeface="Times New Roman" charset="0"/>
              </a:rPr>
              <a:t>thank Celebration of Excellence in Research and Creative Activity (CERCA) - Office of Research and Sponsored </a:t>
            </a:r>
            <a:r>
              <a:rPr lang="en-US" sz="2800" dirty="0" smtClean="0">
                <a:latin typeface="Times New Roman" charset="0"/>
                <a:ea typeface="Times New Roman" charset="0"/>
                <a:cs typeface="Times New Roman" charset="0"/>
              </a:rPr>
              <a:t>Programs for supporting this study.</a:t>
            </a:r>
            <a:endParaRPr lang="en-US" sz="2800" dirty="0">
              <a:latin typeface="Times New Roman" charset="0"/>
              <a:ea typeface="Times New Roman" charset="0"/>
              <a:cs typeface="Times New Roman" charset="0"/>
            </a:endParaRPr>
          </a:p>
        </p:txBody>
      </p:sp>
      <p:sp>
        <p:nvSpPr>
          <p:cNvPr id="27" name="TextBox 26"/>
          <p:cNvSpPr txBox="1"/>
          <p:nvPr/>
        </p:nvSpPr>
        <p:spPr>
          <a:xfrm>
            <a:off x="1380219" y="32444686"/>
            <a:ext cx="12127490" cy="3170099"/>
          </a:xfrm>
          <a:prstGeom prst="rect">
            <a:avLst/>
          </a:prstGeom>
          <a:noFill/>
        </p:spPr>
        <p:txBody>
          <a:bodyPr wrap="square" rtlCol="0">
            <a:spAutoFit/>
          </a:bodyPr>
          <a:lstStyle/>
          <a:p>
            <a:pPr marL="514350" indent="-514350">
              <a:buFont typeface="+mj-lt"/>
              <a:buAutoNum type="arabicPeriod"/>
            </a:pPr>
            <a:r>
              <a:rPr lang="en-US" sz="2800" dirty="0" smtClean="0">
                <a:latin typeface="Times New Roman" charset="0"/>
                <a:ea typeface="Times New Roman" charset="0"/>
                <a:cs typeface="Times New Roman" charset="0"/>
              </a:rPr>
              <a:t>Literature search parameters: articles from peer-reviewed journals and scholarly books written in the last seven years. </a:t>
            </a:r>
          </a:p>
          <a:p>
            <a:pPr marL="514350" indent="-514350">
              <a:buFont typeface="+mj-lt"/>
              <a:buAutoNum type="arabicPeriod"/>
            </a:pPr>
            <a:r>
              <a:rPr lang="en-US" sz="2800" dirty="0" smtClean="0">
                <a:latin typeface="Times New Roman" charset="0"/>
                <a:ea typeface="Times New Roman" charset="0"/>
                <a:cs typeface="Times New Roman" charset="0"/>
              </a:rPr>
              <a:t>Databases searched include: Academic Search Complete, Academic Premier, and Web of Science. </a:t>
            </a:r>
          </a:p>
          <a:p>
            <a:pPr marL="514350" indent="-514350">
              <a:buFont typeface="+mj-lt"/>
              <a:buAutoNum type="arabicPeriod"/>
            </a:pPr>
            <a:r>
              <a:rPr lang="en-US" sz="2800" dirty="0" smtClean="0">
                <a:latin typeface="Times New Roman" charset="0"/>
                <a:ea typeface="Times New Roman" charset="0"/>
                <a:cs typeface="Times New Roman" charset="0"/>
              </a:rPr>
              <a:t>Search terms used include: forgiv*, forgiv* and coping strategies, forgiveness, forgiveness and motivation, and forgiveness process. </a:t>
            </a:r>
          </a:p>
          <a:p>
            <a:pPr marL="457200" indent="-457200">
              <a:buFont typeface="Arial" charset="0"/>
              <a:buChar char="•"/>
            </a:pPr>
            <a:endParaRPr lang="en-US" sz="3200" dirty="0">
              <a:latin typeface="Times New Roman" charset="0"/>
              <a:ea typeface="Times New Roman" charset="0"/>
              <a:cs typeface="Times New Roman" charset="0"/>
            </a:endParaRPr>
          </a:p>
        </p:txBody>
      </p:sp>
      <p:graphicFrame>
        <p:nvGraphicFramePr>
          <p:cNvPr id="30" name="Diagram 29"/>
          <p:cNvGraphicFramePr/>
          <p:nvPr>
            <p:extLst>
              <p:ext uri="{D42A27DB-BD31-4B8C-83A1-F6EECF244321}">
                <p14:modId xmlns:p14="http://schemas.microsoft.com/office/powerpoint/2010/main" val="1523725265"/>
              </p:ext>
            </p:extLst>
          </p:nvPr>
        </p:nvGraphicFramePr>
        <p:xfrm>
          <a:off x="15101343" y="8867714"/>
          <a:ext cx="11376898" cy="6400501"/>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6" name="Subtitle 2"/>
          <p:cNvSpPr txBox="1">
            <a:spLocks/>
          </p:cNvSpPr>
          <p:nvPr/>
        </p:nvSpPr>
        <p:spPr>
          <a:xfrm>
            <a:off x="1685962" y="18539380"/>
            <a:ext cx="12056093" cy="466461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smtClean="0">
                <a:latin typeface="Times New Roman" charset="0"/>
                <a:ea typeface="Times New Roman" charset="0"/>
                <a:cs typeface="Times New Roman" charset="0"/>
              </a:rPr>
              <a:t>This model of the forgiveness process was created by Ann and Lou Recine as a result of a concept analysis of forgiveness (Recine, Werner, &amp; Recine, 2007) and focus groups. The gap discovered in this process model is described in the following questions: </a:t>
            </a:r>
            <a:br>
              <a:rPr lang="en-US" sz="2800" dirty="0" smtClean="0">
                <a:latin typeface="Times New Roman" charset="0"/>
                <a:ea typeface="Times New Roman" charset="0"/>
                <a:cs typeface="Times New Roman" charset="0"/>
              </a:rPr>
            </a:br>
            <a:r>
              <a:rPr lang="en-US" sz="2800" dirty="0" smtClean="0">
                <a:latin typeface="Times New Roman" charset="0"/>
                <a:ea typeface="Times New Roman" charset="0"/>
                <a:cs typeface="Times New Roman" charset="0"/>
              </a:rPr>
              <a:t>1) What are the cognitive, emotional, and spiritual characteristics or traits of people who don’t forgive and/or people who forgive? </a:t>
            </a:r>
            <a:br>
              <a:rPr lang="en-US" sz="2800" dirty="0" smtClean="0">
                <a:latin typeface="Times New Roman" charset="0"/>
                <a:ea typeface="Times New Roman" charset="0"/>
                <a:cs typeface="Times New Roman" charset="0"/>
              </a:rPr>
            </a:br>
            <a:r>
              <a:rPr lang="en-US" sz="2800" dirty="0" smtClean="0">
                <a:latin typeface="Times New Roman" charset="0"/>
                <a:ea typeface="Times New Roman" charset="0"/>
                <a:cs typeface="Times New Roman" charset="0"/>
              </a:rPr>
              <a:t>2) Where/how does a person get the power to choose forgiveness in the midst of personal suffering?</a:t>
            </a:r>
            <a:br>
              <a:rPr lang="en-US" sz="2800" dirty="0" smtClean="0">
                <a:latin typeface="Times New Roman" charset="0"/>
                <a:ea typeface="Times New Roman" charset="0"/>
                <a:cs typeface="Times New Roman" charset="0"/>
              </a:rPr>
            </a:br>
            <a:r>
              <a:rPr lang="en-US" sz="2800" dirty="0" smtClean="0">
                <a:latin typeface="Times New Roman" charset="0"/>
                <a:ea typeface="Times New Roman" charset="0"/>
                <a:cs typeface="Times New Roman" charset="0"/>
              </a:rPr>
              <a:t>These questions guided our critical literature review. The literature review is the first step in the development of a qualitative study to more fully answer these questions. </a:t>
            </a:r>
          </a:p>
          <a:p>
            <a:pPr algn="l"/>
            <a:endParaRPr lang="en-US" sz="2400" dirty="0">
              <a:latin typeface="Times New Roman" charset="0"/>
              <a:ea typeface="Times New Roman" charset="0"/>
              <a:cs typeface="Times New Roman" charset="0"/>
            </a:endParaRPr>
          </a:p>
        </p:txBody>
      </p:sp>
      <p:sp>
        <p:nvSpPr>
          <p:cNvPr id="4" name="Rectangle 3"/>
          <p:cNvSpPr/>
          <p:nvPr/>
        </p:nvSpPr>
        <p:spPr>
          <a:xfrm>
            <a:off x="1564950" y="31327009"/>
            <a:ext cx="5107488" cy="1015663"/>
          </a:xfrm>
          <a:prstGeom prst="rect">
            <a:avLst/>
          </a:prstGeom>
        </p:spPr>
        <p:txBody>
          <a:bodyPr wrap="none">
            <a:spAutoFit/>
          </a:bodyPr>
          <a:lstStyle/>
          <a:p>
            <a:r>
              <a:rPr lang="en-US" sz="6000" cap="small" dirty="0">
                <a:solidFill>
                  <a:srgbClr val="DD9E11"/>
                </a:solidFill>
                <a:latin typeface="Minion Pro" panose="02040503050306020203" pitchFamily="18" charset="0"/>
              </a:rPr>
              <a:t>Methodology</a:t>
            </a:r>
            <a:endParaRPr lang="en-US" sz="6000" dirty="0"/>
          </a:p>
        </p:txBody>
      </p:sp>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 id="{ACBFB2F0-17C2-5E40-9CCB-7ECE594D150D}" vid="{09EB8ECC-AE25-0244-A618-BB8295DE025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Template>
  <TotalTime>0</TotalTime>
  <Words>1448</Words>
  <Application>Microsoft Macintosh PowerPoint</Application>
  <PresentationFormat>Custom</PresentationFormat>
  <Paragraphs>65</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Minion Pro</vt:lpstr>
      <vt:lpstr>Tahoma</vt:lpstr>
      <vt:lpstr>Times New Roman</vt:lpstr>
      <vt:lpstr>Office Theme</vt:lpstr>
      <vt:lpstr>How People Forgive </vt:lpstr>
    </vt:vector>
  </TitlesOfParts>
  <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2018-04-08T19:28:11Z</dcterms:created>
  <dcterms:modified xsi:type="dcterms:W3CDTF">2018-04-17T19:12:34Z</dcterms:modified>
</cp:coreProperties>
</file>