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7315200" cy="96012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235" autoAdjust="0"/>
    <p:restoredTop sz="94599"/>
  </p:normalViewPr>
  <p:slideViewPr>
    <p:cSldViewPr snapToGrid="0">
      <p:cViewPr varScale="1">
        <p:scale>
          <a:sx n="18" d="100"/>
          <a:sy n="18" d="100"/>
        </p:scale>
        <p:origin x="2430" y="108"/>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Times New Roman"/>
                <a:ea typeface="+mn-ea"/>
                <a:cs typeface="+mn-cs"/>
              </a:defRPr>
            </a:pPr>
            <a:r>
              <a:rPr lang="en-US" sz="2800" b="1">
                <a:solidFill>
                  <a:sysClr val="windowText" lastClr="000000"/>
                </a:solidFill>
                <a:latin typeface="+mn-lt"/>
              </a:rPr>
              <a:t>Number ID</a:t>
            </a:r>
          </a:p>
        </c:rich>
      </c:tx>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Times New Roman"/>
              <a:ea typeface="+mn-ea"/>
              <a:cs typeface="+mn-cs"/>
            </a:defRPr>
          </a:pPr>
          <a:endParaRPr lang="en-US"/>
        </a:p>
      </c:txPr>
    </c:title>
    <c:autoTitleDeleted val="0"/>
    <c:plotArea>
      <c:layout/>
      <c:lineChart>
        <c:grouping val="standard"/>
        <c:varyColors val="0"/>
        <c:ser>
          <c:idx val="1"/>
          <c:order val="0"/>
          <c:tx>
            <c:strRef>
              <c:f>'[melissas thesis data 4_12_19.xlsx]Number ID'!$B$1</c:f>
              <c:strCache>
                <c:ptCount val="1"/>
                <c:pt idx="0">
                  <c:v>Lola</c:v>
                </c:pt>
              </c:strCache>
            </c:strRef>
          </c:tx>
          <c:spPr>
            <a:ln w="28575" cap="rnd">
              <a:solidFill>
                <a:schemeClr val="tx1"/>
              </a:solidFill>
              <a:round/>
            </a:ln>
            <a:effectLst/>
          </c:spPr>
          <c:marker>
            <c:symbol val="square"/>
            <c:size val="6"/>
            <c:spPr>
              <a:solidFill>
                <a:schemeClr val="tx1"/>
              </a:solidFill>
              <a:ln w="9525">
                <a:solidFill>
                  <a:schemeClr val="tx1"/>
                </a:solidFill>
              </a:ln>
              <a:effectLst/>
            </c:spPr>
          </c:marker>
          <c:dPt>
            <c:idx val="3"/>
            <c:marker>
              <c:symbol val="square"/>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01-633D-4531-B00F-002AA582F4B0}"/>
              </c:ext>
            </c:extLst>
          </c:dPt>
          <c:dPt>
            <c:idx val="8"/>
            <c:marker>
              <c:symbol val="square"/>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03-633D-4531-B00F-002AA582F4B0}"/>
              </c:ext>
            </c:extLst>
          </c:dPt>
          <c:dPt>
            <c:idx val="12"/>
            <c:marker>
              <c:symbol val="square"/>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05-633D-4531-B00F-002AA582F4B0}"/>
              </c:ext>
            </c:extLst>
          </c:dPt>
          <c:cat>
            <c:numRef>
              <c:f>'[melissas thesis data 4_12_19.xlsx]Number ID'!$A$2:$A$20</c:f>
              <c:numCache>
                <c:formatCode>General</c:formatCode>
                <c:ptCount val="19"/>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numCache>
            </c:numRef>
          </c:cat>
          <c:val>
            <c:numRef>
              <c:f>'[melissas thesis data 4_12_19.xlsx]Number ID'!$B$2:$B$20</c:f>
              <c:numCache>
                <c:formatCode>General</c:formatCode>
                <c:ptCount val="19"/>
                <c:pt idx="0">
                  <c:v>15</c:v>
                </c:pt>
                <c:pt idx="1">
                  <c:v>29</c:v>
                </c:pt>
                <c:pt idx="2">
                  <c:v>29</c:v>
                </c:pt>
                <c:pt idx="3">
                  <c:v>30</c:v>
                </c:pt>
                <c:pt idx="6">
                  <c:v>35</c:v>
                </c:pt>
                <c:pt idx="8">
                  <c:v>33</c:v>
                </c:pt>
                <c:pt idx="9">
                  <c:v>37</c:v>
                </c:pt>
                <c:pt idx="10">
                  <c:v>37</c:v>
                </c:pt>
                <c:pt idx="12">
                  <c:v>46</c:v>
                </c:pt>
                <c:pt idx="13">
                  <c:v>45</c:v>
                </c:pt>
                <c:pt idx="14">
                  <c:v>49</c:v>
                </c:pt>
                <c:pt idx="17">
                  <c:v>54</c:v>
                </c:pt>
                <c:pt idx="18">
                  <c:v>54</c:v>
                </c:pt>
              </c:numCache>
            </c:numRef>
          </c:val>
          <c:smooth val="0"/>
          <c:extLst>
            <c:ext xmlns:c16="http://schemas.microsoft.com/office/drawing/2014/chart" uri="{C3380CC4-5D6E-409C-BE32-E72D297353CC}">
              <c16:uniqueId val="{00000006-633D-4531-B00F-002AA582F4B0}"/>
            </c:ext>
          </c:extLst>
        </c:ser>
        <c:ser>
          <c:idx val="3"/>
          <c:order val="2"/>
          <c:tx>
            <c:strRef>
              <c:f>'[melissas thesis data 4_12_19.xlsx]Number ID'!$D$1</c:f>
              <c:strCache>
                <c:ptCount val="1"/>
                <c:pt idx="0">
                  <c:v>Nova</c:v>
                </c:pt>
              </c:strCache>
            </c:strRef>
          </c:tx>
          <c:spPr>
            <a:ln w="28575" cap="rnd">
              <a:solidFill>
                <a:schemeClr val="tx1"/>
              </a:solidFill>
              <a:round/>
            </a:ln>
            <a:effectLst/>
          </c:spPr>
          <c:marker>
            <c:symbol val="triangle"/>
            <c:size val="6"/>
            <c:spPr>
              <a:solidFill>
                <a:schemeClr val="tx1"/>
              </a:solidFill>
              <a:ln w="9525">
                <a:solidFill>
                  <a:schemeClr val="tx1"/>
                </a:solidFill>
              </a:ln>
              <a:effectLst/>
            </c:spPr>
          </c:marker>
          <c:dPt>
            <c:idx val="3"/>
            <c:marker>
              <c:symbol val="triangle"/>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08-633D-4531-B00F-002AA582F4B0}"/>
              </c:ext>
            </c:extLst>
          </c:dPt>
          <c:dPt>
            <c:idx val="8"/>
            <c:marker>
              <c:symbol val="triangle"/>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0A-633D-4531-B00F-002AA582F4B0}"/>
              </c:ext>
            </c:extLst>
          </c:dPt>
          <c:dPt>
            <c:idx val="11"/>
            <c:marker>
              <c:symbol val="triangle"/>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0C-633D-4531-B00F-002AA582F4B0}"/>
              </c:ext>
            </c:extLst>
          </c:dPt>
          <c:cat>
            <c:numRef>
              <c:f>'[melissas thesis data 4_12_19.xlsx]Number ID'!$A$2:$A$20</c:f>
              <c:numCache>
                <c:formatCode>General</c:formatCode>
                <c:ptCount val="19"/>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numCache>
            </c:numRef>
          </c:cat>
          <c:val>
            <c:numRef>
              <c:f>'[melissas thesis data 4_12_19.xlsx]Number ID'!$D$2:$D$20</c:f>
              <c:numCache>
                <c:formatCode>General</c:formatCode>
                <c:ptCount val="19"/>
                <c:pt idx="0">
                  <c:v>28</c:v>
                </c:pt>
                <c:pt idx="1">
                  <c:v>30</c:v>
                </c:pt>
                <c:pt idx="2">
                  <c:v>30</c:v>
                </c:pt>
                <c:pt idx="3">
                  <c:v>32</c:v>
                </c:pt>
                <c:pt idx="6">
                  <c:v>35</c:v>
                </c:pt>
                <c:pt idx="8">
                  <c:v>42</c:v>
                </c:pt>
                <c:pt idx="9">
                  <c:v>45</c:v>
                </c:pt>
                <c:pt idx="10">
                  <c:v>35</c:v>
                </c:pt>
                <c:pt idx="11">
                  <c:v>41</c:v>
                </c:pt>
                <c:pt idx="12">
                  <c:v>42</c:v>
                </c:pt>
                <c:pt idx="13">
                  <c:v>42</c:v>
                </c:pt>
                <c:pt idx="17">
                  <c:v>57</c:v>
                </c:pt>
                <c:pt idx="18">
                  <c:v>63</c:v>
                </c:pt>
              </c:numCache>
            </c:numRef>
          </c:val>
          <c:smooth val="0"/>
          <c:extLst>
            <c:ext xmlns:c16="http://schemas.microsoft.com/office/drawing/2014/chart" uri="{C3380CC4-5D6E-409C-BE32-E72D297353CC}">
              <c16:uniqueId val="{0000000D-633D-4531-B00F-002AA582F4B0}"/>
            </c:ext>
          </c:extLst>
        </c:ser>
        <c:dLbls>
          <c:showLegendKey val="0"/>
          <c:showVal val="0"/>
          <c:showCatName val="0"/>
          <c:showSerName val="0"/>
          <c:showPercent val="0"/>
          <c:showBubbleSize val="0"/>
        </c:dLbls>
        <c:marker val="1"/>
        <c:smooth val="0"/>
        <c:axId val="-310790768"/>
        <c:axId val="-310782032"/>
        <c:extLst>
          <c:ext xmlns:c15="http://schemas.microsoft.com/office/drawing/2012/chart" uri="{02D57815-91ED-43cb-92C2-25804820EDAC}">
            <c15:filteredLineSeries>
              <c15:ser>
                <c:idx val="2"/>
                <c:order val="1"/>
                <c:tx>
                  <c:strRef>
                    <c:extLst>
                      <c:ext uri="{02D57815-91ED-43cb-92C2-25804820EDAC}">
                        <c15:formulaRef>
                          <c15:sqref>'[melissas thesis data 4_12_19.xlsx]Number ID'!$C$1</c15:sqref>
                        </c15:formulaRef>
                      </c:ext>
                    </c:extLst>
                    <c:strCache>
                      <c:ptCount val="1"/>
                      <c:pt idx="0">
                        <c:v>Megan</c:v>
                      </c:pt>
                    </c:strCache>
                  </c:strRef>
                </c:tx>
                <c:spPr>
                  <a:ln w="28575" cap="rnd">
                    <a:solidFill>
                      <a:schemeClr val="tx1"/>
                    </a:solidFill>
                    <a:round/>
                  </a:ln>
                  <a:effectLst/>
                </c:spPr>
                <c:marker>
                  <c:symbol val="diamond"/>
                  <c:size val="6"/>
                  <c:spPr>
                    <a:solidFill>
                      <a:schemeClr val="tx1"/>
                    </a:solidFill>
                    <a:ln w="9525">
                      <a:solidFill>
                        <a:schemeClr val="tx1"/>
                      </a:solidFill>
                    </a:ln>
                    <a:effectLst/>
                  </c:spPr>
                </c:marker>
                <c:dPt>
                  <c:idx val="3"/>
                  <c:marker>
                    <c:symbol val="diamond"/>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0F-633D-4531-B00F-002AA582F4B0}"/>
                    </c:ext>
                  </c:extLst>
                </c:dPt>
                <c:dPt>
                  <c:idx val="8"/>
                  <c:marker>
                    <c:symbol val="diamond"/>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11-633D-4531-B00F-002AA582F4B0}"/>
                    </c:ext>
                  </c:extLst>
                </c:dPt>
                <c:dPt>
                  <c:idx val="11"/>
                  <c:marker>
                    <c:symbol val="diamond"/>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13-633D-4531-B00F-002AA582F4B0}"/>
                    </c:ext>
                  </c:extLst>
                </c:dPt>
                <c:cat>
                  <c:numRef>
                    <c:extLst>
                      <c:ext uri="{02D57815-91ED-43cb-92C2-25804820EDAC}">
                        <c15:formulaRef>
                          <c15:sqref>'[melissas thesis data 4_12_19.xlsx]Number ID'!$A$2:$A$20</c15:sqref>
                        </c15:formulaRef>
                      </c:ext>
                    </c:extLst>
                    <c:numCache>
                      <c:formatCode>General</c:formatCode>
                      <c:ptCount val="19"/>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numCache>
                  </c:numRef>
                </c:cat>
                <c:val>
                  <c:numRef>
                    <c:extLst>
                      <c:ext uri="{02D57815-91ED-43cb-92C2-25804820EDAC}">
                        <c15:formulaRef>
                          <c15:sqref>'[melissas thesis data 4_12_19.xlsx]Number ID'!$C$2:$C$20</c15:sqref>
                        </c15:formulaRef>
                      </c:ext>
                    </c:extLst>
                    <c:numCache>
                      <c:formatCode>General</c:formatCode>
                      <c:ptCount val="19"/>
                      <c:pt idx="0">
                        <c:v>10</c:v>
                      </c:pt>
                      <c:pt idx="1">
                        <c:v>8</c:v>
                      </c:pt>
                      <c:pt idx="2">
                        <c:v>8</c:v>
                      </c:pt>
                      <c:pt idx="3">
                        <c:v>8</c:v>
                      </c:pt>
                      <c:pt idx="6">
                        <c:v>9</c:v>
                      </c:pt>
                      <c:pt idx="8">
                        <c:v>6</c:v>
                      </c:pt>
                      <c:pt idx="9">
                        <c:v>7</c:v>
                      </c:pt>
                      <c:pt idx="10">
                        <c:v>7</c:v>
                      </c:pt>
                      <c:pt idx="11">
                        <c:v>7</c:v>
                      </c:pt>
                      <c:pt idx="12">
                        <c:v>9</c:v>
                      </c:pt>
                      <c:pt idx="13">
                        <c:v>9</c:v>
                      </c:pt>
                      <c:pt idx="14">
                        <c:v>9</c:v>
                      </c:pt>
                      <c:pt idx="17">
                        <c:v>12</c:v>
                      </c:pt>
                      <c:pt idx="18">
                        <c:v>13</c:v>
                      </c:pt>
                    </c:numCache>
                  </c:numRef>
                </c:val>
                <c:smooth val="0"/>
                <c:extLst>
                  <c:ext xmlns:c16="http://schemas.microsoft.com/office/drawing/2014/chart" uri="{C3380CC4-5D6E-409C-BE32-E72D297353CC}">
                    <c16:uniqueId val="{00000014-633D-4531-B00F-002AA582F4B0}"/>
                  </c:ext>
                </c:extLst>
              </c15:ser>
            </c15:filteredLineSeries>
            <c15:filteredLineSeries>
              <c15:ser>
                <c:idx val="4"/>
                <c:order val="3"/>
                <c:tx>
                  <c:strRef>
                    <c:extLst xmlns:c15="http://schemas.microsoft.com/office/drawing/2012/chart">
                      <c:ext xmlns:c15="http://schemas.microsoft.com/office/drawing/2012/chart" uri="{02D57815-91ED-43cb-92C2-25804820EDAC}">
                        <c15:formulaRef>
                          <c15:sqref>'[melissas thesis data 4_12_19.xlsx]Number ID'!$E$1</c15:sqref>
                        </c15:formulaRef>
                      </c:ext>
                    </c:extLst>
                    <c:strCache>
                      <c:ptCount val="1"/>
                      <c:pt idx="0">
                        <c:v>Olive</c:v>
                      </c:pt>
                    </c:strCache>
                  </c:strRef>
                </c:tx>
                <c:spPr>
                  <a:ln w="28575" cap="rnd">
                    <a:solidFill>
                      <a:schemeClr val="tx1"/>
                    </a:solidFill>
                    <a:round/>
                  </a:ln>
                  <a:effectLst/>
                </c:spPr>
                <c:marker>
                  <c:symbol val="circle"/>
                  <c:size val="6"/>
                  <c:spPr>
                    <a:solidFill>
                      <a:schemeClr val="tx1"/>
                    </a:solidFill>
                    <a:ln w="9525">
                      <a:solidFill>
                        <a:schemeClr val="tx1"/>
                      </a:solidFill>
                    </a:ln>
                    <a:effectLst/>
                  </c:spPr>
                </c:marker>
                <c:dPt>
                  <c:idx val="3"/>
                  <c:marker>
                    <c:symbol val="circle"/>
                    <c:size val="6"/>
                    <c:spPr>
                      <a:solidFill>
                        <a:schemeClr val="tx1"/>
                      </a:solid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16-633D-4531-B00F-002AA582F4B0}"/>
                    </c:ext>
                  </c:extLst>
                </c:dPt>
                <c:dPt>
                  <c:idx val="8"/>
                  <c:marker>
                    <c:symbol val="circle"/>
                    <c:size val="6"/>
                    <c:spPr>
                      <a:solidFill>
                        <a:schemeClr val="tx1"/>
                      </a:solid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18-633D-4531-B00F-002AA582F4B0}"/>
                    </c:ext>
                  </c:extLst>
                </c:dPt>
                <c:dPt>
                  <c:idx val="11"/>
                  <c:marker>
                    <c:symbol val="circle"/>
                    <c:size val="6"/>
                    <c:spPr>
                      <a:solidFill>
                        <a:schemeClr val="tx1"/>
                      </a:solid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1A-633D-4531-B00F-002AA582F4B0}"/>
                    </c:ext>
                  </c:extLst>
                </c:dPt>
                <c:cat>
                  <c:numRef>
                    <c:extLst xmlns:c15="http://schemas.microsoft.com/office/drawing/2012/chart">
                      <c:ext xmlns:c15="http://schemas.microsoft.com/office/drawing/2012/chart" uri="{02D57815-91ED-43cb-92C2-25804820EDAC}">
                        <c15:formulaRef>
                          <c15:sqref>'[melissas thesis data 4_12_19.xlsx]Number ID'!$A$2:$A$20</c15:sqref>
                        </c15:formulaRef>
                      </c:ext>
                    </c:extLst>
                    <c:numCache>
                      <c:formatCode>General</c:formatCode>
                      <c:ptCount val="19"/>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numCache>
                  </c:numRef>
                </c:cat>
                <c:val>
                  <c:numRef>
                    <c:extLst xmlns:c15="http://schemas.microsoft.com/office/drawing/2012/chart">
                      <c:ext xmlns:c15="http://schemas.microsoft.com/office/drawing/2012/chart" uri="{02D57815-91ED-43cb-92C2-25804820EDAC}">
                        <c15:formulaRef>
                          <c15:sqref>'[melissas thesis data 4_12_19.xlsx]Number ID'!$E$2:$E$20</c15:sqref>
                        </c15:formulaRef>
                      </c:ext>
                    </c:extLst>
                    <c:numCache>
                      <c:formatCode>General</c:formatCode>
                      <c:ptCount val="19"/>
                      <c:pt idx="0">
                        <c:v>8</c:v>
                      </c:pt>
                      <c:pt idx="1">
                        <c:v>9</c:v>
                      </c:pt>
                      <c:pt idx="2">
                        <c:v>7</c:v>
                      </c:pt>
                      <c:pt idx="3">
                        <c:v>9</c:v>
                      </c:pt>
                      <c:pt idx="6">
                        <c:v>8</c:v>
                      </c:pt>
                      <c:pt idx="8">
                        <c:v>6</c:v>
                      </c:pt>
                      <c:pt idx="9">
                        <c:v>7</c:v>
                      </c:pt>
                      <c:pt idx="10">
                        <c:v>9</c:v>
                      </c:pt>
                      <c:pt idx="11">
                        <c:v>8</c:v>
                      </c:pt>
                      <c:pt idx="14">
                        <c:v>10</c:v>
                      </c:pt>
                      <c:pt idx="17">
                        <c:v>12</c:v>
                      </c:pt>
                      <c:pt idx="18">
                        <c:v>16</c:v>
                      </c:pt>
                    </c:numCache>
                  </c:numRef>
                </c:val>
                <c:smooth val="0"/>
                <c:extLst xmlns:c15="http://schemas.microsoft.com/office/drawing/2012/chart">
                  <c:ext xmlns:c16="http://schemas.microsoft.com/office/drawing/2014/chart" uri="{C3380CC4-5D6E-409C-BE32-E72D297353CC}">
                    <c16:uniqueId val="{0000001B-633D-4531-B00F-002AA582F4B0}"/>
                  </c:ext>
                </c:extLst>
              </c15:ser>
            </c15:filteredLineSeries>
            <c15:filteredLineSeries>
              <c15:ser>
                <c:idx val="5"/>
                <c:order val="4"/>
                <c:tx>
                  <c:strRef>
                    <c:extLst xmlns:c15="http://schemas.microsoft.com/office/drawing/2012/chart">
                      <c:ext xmlns:c15="http://schemas.microsoft.com/office/drawing/2012/chart" uri="{02D57815-91ED-43cb-92C2-25804820EDAC}">
                        <c15:formulaRef>
                          <c15:sqref>'[melissas thesis data 4_12_19.xlsx]Number ID'!$F$1</c15:sqref>
                        </c15:formulaRef>
                      </c:ext>
                    </c:extLst>
                    <c:strCache>
                      <c:ptCount val="1"/>
                      <c:pt idx="0">
                        <c:v>Polly</c:v>
                      </c:pt>
                    </c:strCache>
                  </c:strRef>
                </c:tx>
                <c:spPr>
                  <a:ln w="28575" cap="rnd">
                    <a:solidFill>
                      <a:schemeClr val="tx1"/>
                    </a:solidFill>
                    <a:round/>
                  </a:ln>
                  <a:effectLst/>
                </c:spPr>
                <c:marker>
                  <c:symbol val="x"/>
                  <c:size val="7"/>
                  <c:spPr>
                    <a:noFill/>
                    <a:ln w="9525">
                      <a:solidFill>
                        <a:schemeClr val="tx1"/>
                      </a:solidFill>
                    </a:ln>
                    <a:effectLst/>
                  </c:spPr>
                </c:marker>
                <c:dPt>
                  <c:idx val="3"/>
                  <c:marker>
                    <c:symbol val="x"/>
                    <c:size val="7"/>
                    <c:spPr>
                      <a:no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1D-633D-4531-B00F-002AA582F4B0}"/>
                    </c:ext>
                  </c:extLst>
                </c:dPt>
                <c:dPt>
                  <c:idx val="8"/>
                  <c:marker>
                    <c:symbol val="x"/>
                    <c:size val="7"/>
                    <c:spPr>
                      <a:no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1F-633D-4531-B00F-002AA582F4B0}"/>
                    </c:ext>
                  </c:extLst>
                </c:dPt>
                <c:dPt>
                  <c:idx val="11"/>
                  <c:marker>
                    <c:symbol val="x"/>
                    <c:size val="7"/>
                    <c:spPr>
                      <a:no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21-633D-4531-B00F-002AA582F4B0}"/>
                    </c:ext>
                  </c:extLst>
                </c:dPt>
                <c:cat>
                  <c:numRef>
                    <c:extLst xmlns:c15="http://schemas.microsoft.com/office/drawing/2012/chart">
                      <c:ext xmlns:c15="http://schemas.microsoft.com/office/drawing/2012/chart" uri="{02D57815-91ED-43cb-92C2-25804820EDAC}">
                        <c15:formulaRef>
                          <c15:sqref>'[melissas thesis data 4_12_19.xlsx]Number ID'!$A$2:$A$20</c15:sqref>
                        </c15:formulaRef>
                      </c:ext>
                    </c:extLst>
                    <c:numCache>
                      <c:formatCode>General</c:formatCode>
                      <c:ptCount val="19"/>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numCache>
                  </c:numRef>
                </c:cat>
                <c:val>
                  <c:numRef>
                    <c:extLst xmlns:c15="http://schemas.microsoft.com/office/drawing/2012/chart">
                      <c:ext xmlns:c15="http://schemas.microsoft.com/office/drawing/2012/chart" uri="{02D57815-91ED-43cb-92C2-25804820EDAC}">
                        <c15:formulaRef>
                          <c15:sqref>'[melissas thesis data 4_12_19.xlsx]Number ID'!$F$2:$F$20</c15:sqref>
                        </c15:formulaRef>
                      </c:ext>
                    </c:extLst>
                    <c:numCache>
                      <c:formatCode>General</c:formatCode>
                      <c:ptCount val="19"/>
                      <c:pt idx="1">
                        <c:v>15</c:v>
                      </c:pt>
                      <c:pt idx="2">
                        <c:v>14</c:v>
                      </c:pt>
                      <c:pt idx="3">
                        <c:v>22</c:v>
                      </c:pt>
                      <c:pt idx="6">
                        <c:v>28</c:v>
                      </c:pt>
                      <c:pt idx="8">
                        <c:v>24</c:v>
                      </c:pt>
                      <c:pt idx="9">
                        <c:v>27</c:v>
                      </c:pt>
                      <c:pt idx="10">
                        <c:v>27</c:v>
                      </c:pt>
                      <c:pt idx="11">
                        <c:v>29</c:v>
                      </c:pt>
                      <c:pt idx="12">
                        <c:v>29</c:v>
                      </c:pt>
                      <c:pt idx="13">
                        <c:v>20</c:v>
                      </c:pt>
                      <c:pt idx="14">
                        <c:v>27</c:v>
                      </c:pt>
                      <c:pt idx="17">
                        <c:v>25</c:v>
                      </c:pt>
                      <c:pt idx="18">
                        <c:v>33</c:v>
                      </c:pt>
                    </c:numCache>
                  </c:numRef>
                </c:val>
                <c:smooth val="0"/>
                <c:extLst xmlns:c15="http://schemas.microsoft.com/office/drawing/2012/chart">
                  <c:ext xmlns:c16="http://schemas.microsoft.com/office/drawing/2014/chart" uri="{C3380CC4-5D6E-409C-BE32-E72D297353CC}">
                    <c16:uniqueId val="{00000022-633D-4531-B00F-002AA582F4B0}"/>
                  </c:ext>
                </c:extLst>
              </c15:ser>
            </c15:filteredLineSeries>
          </c:ext>
        </c:extLst>
      </c:lineChart>
      <c:catAx>
        <c:axId val="-310790768"/>
        <c:scaling>
          <c:orientation val="minMax"/>
        </c:scaling>
        <c:delete val="0"/>
        <c:axPos val="b"/>
        <c:title>
          <c:tx>
            <c:rich>
              <a:bodyPr rot="0" spcFirstLastPara="1" vertOverflow="ellipsis" vert="horz" wrap="square" anchor="ctr" anchorCtr="1"/>
              <a:lstStyle/>
              <a:p>
                <a:pPr>
                  <a:defRPr sz="2400" b="0" i="0" u="none" strike="noStrike" kern="1200" baseline="0">
                    <a:solidFill>
                      <a:schemeClr val="tx1">
                        <a:lumMod val="65000"/>
                        <a:lumOff val="35000"/>
                      </a:schemeClr>
                    </a:solidFill>
                    <a:latin typeface="Times New Roman"/>
                    <a:ea typeface="+mn-ea"/>
                    <a:cs typeface="+mn-cs"/>
                  </a:defRPr>
                </a:pPr>
                <a:r>
                  <a:rPr lang="en-US" sz="2400" b="0" dirty="0">
                    <a:solidFill>
                      <a:sysClr val="windowText" lastClr="000000"/>
                    </a:solidFill>
                    <a:latin typeface="+mn-lt"/>
                  </a:rPr>
                  <a:t>Week</a:t>
                </a:r>
              </a:p>
            </c:rich>
          </c:tx>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Times New Roman"/>
                  <a:ea typeface="+mn-ea"/>
                  <a:cs typeface="+mn-cs"/>
                </a:defRPr>
              </a:pPr>
              <a:endParaRPr lang="en-US"/>
            </a:p>
          </c:txPr>
        </c:title>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crossAx val="-310782032"/>
        <c:crosses val="autoZero"/>
        <c:auto val="1"/>
        <c:lblAlgn val="ctr"/>
        <c:lblOffset val="100"/>
        <c:noMultiLvlLbl val="0"/>
      </c:catAx>
      <c:valAx>
        <c:axId val="-310782032"/>
        <c:scaling>
          <c:orientation val="minMax"/>
          <c:max val="70"/>
          <c:min val="0"/>
        </c:scaling>
        <c:delete val="0"/>
        <c:axPos val="l"/>
        <c:title>
          <c:tx>
            <c:rich>
              <a:bodyPr rot="-54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r>
                  <a:rPr lang="en-US" sz="2400" b="0">
                    <a:solidFill>
                      <a:sysClr val="windowText" lastClr="000000"/>
                    </a:solidFill>
                    <a:latin typeface="+mn-lt"/>
                  </a:rPr>
                  <a:t>Correct Per Minute</a:t>
                </a:r>
              </a:p>
            </c:rich>
          </c:tx>
          <c:layout>
            <c:manualLayout>
              <c:xMode val="edge"/>
              <c:yMode val="edge"/>
              <c:x val="1.0416708923382499E-2"/>
              <c:y val="0.213936688336748"/>
            </c:manualLayout>
          </c:layout>
          <c:overlay val="0"/>
          <c:spPr>
            <a:noFill/>
            <a:ln>
              <a:noFill/>
            </a:ln>
            <a:effectLst/>
          </c:spPr>
          <c:txPr>
            <a:bodyPr rot="-54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crossAx val="-310790768"/>
        <c:crosses val="autoZero"/>
        <c:crossBetween val="between"/>
        <c:majorUnit val="5"/>
      </c:valAx>
      <c:spPr>
        <a:noFill/>
        <a:ln>
          <a:noFill/>
        </a:ln>
        <a:effectLst/>
      </c:spPr>
    </c:plotArea>
    <c:legend>
      <c:legendPos val="b"/>
      <c:layout>
        <c:manualLayout>
          <c:xMode val="edge"/>
          <c:yMode val="edge"/>
          <c:x val="0.71846008256875804"/>
          <c:y val="0.56892592907560202"/>
          <c:w val="0.20168052639776601"/>
          <c:h val="9.0670526360400294E-2"/>
        </c:manualLayout>
      </c:layout>
      <c:overlay val="0"/>
      <c:spPr>
        <a:noFill/>
        <a:ln w="25400">
          <a:solidFill>
            <a:schemeClr val="tx1"/>
          </a:solidFill>
        </a:ln>
        <a:effectLst/>
      </c:spPr>
      <c:txPr>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legend>
    <c:plotVisOnly val="1"/>
    <c:dispBlanksAs val="span"/>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1">
          <a:latin typeface="Times New Roman"/>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ysClr val="windowText" lastClr="000000"/>
                </a:solidFill>
                <a:latin typeface="+mn-lt"/>
                <a:ea typeface="+mn-ea"/>
                <a:cs typeface="+mn-cs"/>
              </a:defRPr>
            </a:pPr>
            <a:r>
              <a:rPr lang="en-US" sz="2800" b="1">
                <a:solidFill>
                  <a:sysClr val="windowText" lastClr="000000"/>
                </a:solidFill>
                <a:latin typeface="+mn-lt"/>
              </a:rPr>
              <a:t>Place</a:t>
            </a:r>
            <a:r>
              <a:rPr lang="en-US" sz="2800">
                <a:solidFill>
                  <a:sysClr val="windowText" lastClr="000000"/>
                </a:solidFill>
                <a:latin typeface="+mn-lt"/>
              </a:rPr>
              <a:t> </a:t>
            </a:r>
            <a:r>
              <a:rPr lang="en-US" sz="2800" b="1">
                <a:solidFill>
                  <a:sysClr val="windowText" lastClr="000000"/>
                </a:solidFill>
                <a:latin typeface="+mn-lt"/>
              </a:rPr>
              <a:t>Value</a:t>
            </a:r>
          </a:p>
        </c:rich>
      </c:tx>
      <c:overlay val="0"/>
      <c:spPr>
        <a:noFill/>
        <a:ln>
          <a:noFill/>
        </a:ln>
        <a:effectLst/>
      </c:spPr>
      <c:txPr>
        <a:bodyPr rot="0" spcFirstLastPara="1" vertOverflow="ellipsis" vert="horz" wrap="square" anchor="ctr" anchorCtr="1"/>
        <a:lstStyle/>
        <a:p>
          <a:pPr>
            <a:defRPr sz="2800" b="0" i="0" u="none" strike="noStrike" kern="1200" spc="0" baseline="0">
              <a:solidFill>
                <a:sysClr val="windowText" lastClr="000000"/>
              </a:solidFill>
              <a:latin typeface="+mn-lt"/>
              <a:ea typeface="+mn-ea"/>
              <a:cs typeface="+mn-cs"/>
            </a:defRPr>
          </a:pPr>
          <a:endParaRPr lang="en-US"/>
        </a:p>
      </c:txPr>
    </c:title>
    <c:autoTitleDeleted val="0"/>
    <c:plotArea>
      <c:layout/>
      <c:lineChart>
        <c:grouping val="standard"/>
        <c:varyColors val="0"/>
        <c:ser>
          <c:idx val="1"/>
          <c:order val="0"/>
          <c:tx>
            <c:strRef>
              <c:f>'[melissas thesis data 4_12_19.xlsx]Place Value'!$B$1</c:f>
              <c:strCache>
                <c:ptCount val="1"/>
                <c:pt idx="0">
                  <c:v>Lola</c:v>
                </c:pt>
              </c:strCache>
            </c:strRef>
          </c:tx>
          <c:spPr>
            <a:ln w="28575" cap="rnd">
              <a:solidFill>
                <a:schemeClr val="tx1"/>
              </a:solidFill>
              <a:round/>
            </a:ln>
            <a:effectLst/>
          </c:spPr>
          <c:marker>
            <c:symbol val="square"/>
            <c:size val="6"/>
            <c:spPr>
              <a:solidFill>
                <a:schemeClr val="tx1"/>
              </a:solidFill>
              <a:ln w="9525">
                <a:solidFill>
                  <a:schemeClr val="tx1"/>
                </a:solidFill>
              </a:ln>
              <a:effectLst/>
            </c:spPr>
          </c:marker>
          <c:dPt>
            <c:idx val="3"/>
            <c:marker>
              <c:symbol val="square"/>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01-4FEB-403F-930C-BC5993A4F0E7}"/>
              </c:ext>
            </c:extLst>
          </c:dPt>
          <c:dPt>
            <c:idx val="8"/>
            <c:marker>
              <c:symbol val="square"/>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03-4FEB-403F-930C-BC5993A4F0E7}"/>
              </c:ext>
            </c:extLst>
          </c:dPt>
          <c:dPt>
            <c:idx val="11"/>
            <c:marker>
              <c:symbol val="square"/>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05-4FEB-403F-930C-BC5993A4F0E7}"/>
              </c:ext>
            </c:extLst>
          </c:dPt>
          <c:val>
            <c:numRef>
              <c:f>'[melissas thesis data 4_12_19.xlsx]Place Value'!$B$2:$B$20</c:f>
              <c:numCache>
                <c:formatCode>General</c:formatCode>
                <c:ptCount val="19"/>
                <c:pt idx="0">
                  <c:v>0</c:v>
                </c:pt>
                <c:pt idx="1">
                  <c:v>0</c:v>
                </c:pt>
                <c:pt idx="2">
                  <c:v>0</c:v>
                </c:pt>
                <c:pt idx="3">
                  <c:v>1</c:v>
                </c:pt>
                <c:pt idx="4">
                  <c:v>0</c:v>
                </c:pt>
                <c:pt idx="5">
                  <c:v>0</c:v>
                </c:pt>
                <c:pt idx="6">
                  <c:v>2</c:v>
                </c:pt>
                <c:pt idx="7">
                  <c:v>6</c:v>
                </c:pt>
                <c:pt idx="8">
                  <c:v>8</c:v>
                </c:pt>
                <c:pt idx="9">
                  <c:v>4</c:v>
                </c:pt>
                <c:pt idx="10">
                  <c:v>5</c:v>
                </c:pt>
                <c:pt idx="11">
                  <c:v>8</c:v>
                </c:pt>
                <c:pt idx="12">
                  <c:v>7</c:v>
                </c:pt>
                <c:pt idx="13">
                  <c:v>6</c:v>
                </c:pt>
                <c:pt idx="15">
                  <c:v>7</c:v>
                </c:pt>
                <c:pt idx="17">
                  <c:v>9</c:v>
                </c:pt>
                <c:pt idx="18">
                  <c:v>9</c:v>
                </c:pt>
              </c:numCache>
            </c:numRef>
          </c:val>
          <c:smooth val="0"/>
          <c:extLst>
            <c:ext xmlns:c16="http://schemas.microsoft.com/office/drawing/2014/chart" uri="{C3380CC4-5D6E-409C-BE32-E72D297353CC}">
              <c16:uniqueId val="{00000006-4FEB-403F-930C-BC5993A4F0E7}"/>
            </c:ext>
          </c:extLst>
        </c:ser>
        <c:ser>
          <c:idx val="0"/>
          <c:order val="2"/>
          <c:tx>
            <c:strRef>
              <c:f>'[melissas thesis data 4_12_19.xlsx]Place Value'!$D$1</c:f>
              <c:strCache>
                <c:ptCount val="1"/>
                <c:pt idx="0">
                  <c:v>Nova</c:v>
                </c:pt>
              </c:strCache>
            </c:strRef>
          </c:tx>
          <c:spPr>
            <a:ln w="34925" cap="rnd">
              <a:solidFill>
                <a:schemeClr val="tx1"/>
              </a:solidFill>
              <a:round/>
            </a:ln>
            <a:effectLst/>
          </c:spPr>
          <c:marker>
            <c:symbol val="triangle"/>
            <c:size val="5"/>
            <c:spPr>
              <a:solidFill>
                <a:schemeClr val="tx1"/>
              </a:solidFill>
              <a:ln w="31750">
                <a:solidFill>
                  <a:schemeClr val="tx1"/>
                </a:solidFill>
              </a:ln>
              <a:effectLst/>
            </c:spPr>
          </c:marker>
          <c:dPt>
            <c:idx val="3"/>
            <c:marker>
              <c:symbol val="triangle"/>
              <c:size val="5"/>
              <c:spPr>
                <a:solidFill>
                  <a:schemeClr val="tx1"/>
                </a:solidFill>
                <a:ln w="31750">
                  <a:solidFill>
                    <a:schemeClr val="tx1"/>
                  </a:solidFill>
                </a:ln>
                <a:effectLst/>
              </c:spPr>
            </c:marker>
            <c:bubble3D val="0"/>
            <c:spPr>
              <a:ln w="34925" cap="rnd">
                <a:noFill/>
                <a:round/>
              </a:ln>
              <a:effectLst/>
            </c:spPr>
            <c:extLst>
              <c:ext xmlns:c16="http://schemas.microsoft.com/office/drawing/2014/chart" uri="{C3380CC4-5D6E-409C-BE32-E72D297353CC}">
                <c16:uniqueId val="{00000008-4FEB-403F-930C-BC5993A4F0E7}"/>
              </c:ext>
            </c:extLst>
          </c:dPt>
          <c:dPt>
            <c:idx val="8"/>
            <c:marker>
              <c:symbol val="triangle"/>
              <c:size val="5"/>
              <c:spPr>
                <a:solidFill>
                  <a:schemeClr val="tx1"/>
                </a:solidFill>
                <a:ln w="38100">
                  <a:solidFill>
                    <a:schemeClr val="tx1"/>
                  </a:solidFill>
                </a:ln>
                <a:effectLst/>
              </c:spPr>
            </c:marker>
            <c:bubble3D val="0"/>
            <c:spPr>
              <a:ln w="34925" cap="rnd">
                <a:noFill/>
                <a:round/>
              </a:ln>
              <a:effectLst/>
            </c:spPr>
            <c:extLst>
              <c:ext xmlns:c16="http://schemas.microsoft.com/office/drawing/2014/chart" uri="{C3380CC4-5D6E-409C-BE32-E72D297353CC}">
                <c16:uniqueId val="{0000000A-4FEB-403F-930C-BC5993A4F0E7}"/>
              </c:ext>
            </c:extLst>
          </c:dPt>
          <c:dPt>
            <c:idx val="11"/>
            <c:marker>
              <c:symbol val="triangle"/>
              <c:size val="5"/>
              <c:spPr>
                <a:solidFill>
                  <a:schemeClr val="tx1"/>
                </a:solidFill>
                <a:ln w="31750">
                  <a:solidFill>
                    <a:schemeClr val="tx1"/>
                  </a:solidFill>
                </a:ln>
                <a:effectLst/>
              </c:spPr>
            </c:marker>
            <c:bubble3D val="0"/>
            <c:spPr>
              <a:ln w="34925" cap="rnd">
                <a:noFill/>
                <a:round/>
              </a:ln>
              <a:effectLst/>
            </c:spPr>
            <c:extLst>
              <c:ext xmlns:c16="http://schemas.microsoft.com/office/drawing/2014/chart" uri="{C3380CC4-5D6E-409C-BE32-E72D297353CC}">
                <c16:uniqueId val="{0000000C-4FEB-403F-930C-BC5993A4F0E7}"/>
              </c:ext>
            </c:extLst>
          </c:dPt>
          <c:val>
            <c:numRef>
              <c:f>'[melissas thesis data 4_12_19.xlsx]Place Value'!$D$2:$D$20</c:f>
              <c:numCache>
                <c:formatCode>General</c:formatCode>
                <c:ptCount val="19"/>
                <c:pt idx="0">
                  <c:v>3</c:v>
                </c:pt>
                <c:pt idx="1">
                  <c:v>3</c:v>
                </c:pt>
                <c:pt idx="2">
                  <c:v>3</c:v>
                </c:pt>
                <c:pt idx="3">
                  <c:v>5</c:v>
                </c:pt>
                <c:pt idx="5">
                  <c:v>7</c:v>
                </c:pt>
                <c:pt idx="6">
                  <c:v>8</c:v>
                </c:pt>
                <c:pt idx="7">
                  <c:v>9</c:v>
                </c:pt>
                <c:pt idx="8">
                  <c:v>11</c:v>
                </c:pt>
                <c:pt idx="9">
                  <c:v>7</c:v>
                </c:pt>
                <c:pt idx="10">
                  <c:v>9</c:v>
                </c:pt>
                <c:pt idx="11">
                  <c:v>12</c:v>
                </c:pt>
                <c:pt idx="12">
                  <c:v>7</c:v>
                </c:pt>
                <c:pt idx="13">
                  <c:v>10</c:v>
                </c:pt>
                <c:pt idx="15">
                  <c:v>14</c:v>
                </c:pt>
                <c:pt idx="17">
                  <c:v>10</c:v>
                </c:pt>
                <c:pt idx="18">
                  <c:v>13</c:v>
                </c:pt>
              </c:numCache>
            </c:numRef>
          </c:val>
          <c:smooth val="0"/>
          <c:extLst>
            <c:ext xmlns:c16="http://schemas.microsoft.com/office/drawing/2014/chart" uri="{C3380CC4-5D6E-409C-BE32-E72D297353CC}">
              <c16:uniqueId val="{0000000D-4FEB-403F-930C-BC5993A4F0E7}"/>
            </c:ext>
          </c:extLst>
        </c:ser>
        <c:dLbls>
          <c:showLegendKey val="0"/>
          <c:showVal val="0"/>
          <c:showCatName val="0"/>
          <c:showSerName val="0"/>
          <c:showPercent val="0"/>
          <c:showBubbleSize val="0"/>
        </c:dLbls>
        <c:marker val="1"/>
        <c:smooth val="0"/>
        <c:axId val="-289693568"/>
        <c:axId val="-289685296"/>
        <c:extLst>
          <c:ext xmlns:c15="http://schemas.microsoft.com/office/drawing/2012/chart" uri="{02D57815-91ED-43cb-92C2-25804820EDAC}">
            <c15:filteredLineSeries>
              <c15:ser>
                <c:idx val="2"/>
                <c:order val="1"/>
                <c:tx>
                  <c:strRef>
                    <c:extLst>
                      <c:ext uri="{02D57815-91ED-43cb-92C2-25804820EDAC}">
                        <c15:formulaRef>
                          <c15:sqref>'[melissas thesis data 4_12_19.xlsx]Place Value'!$C$1</c15:sqref>
                        </c15:formulaRef>
                      </c:ext>
                    </c:extLst>
                    <c:strCache>
                      <c:ptCount val="1"/>
                      <c:pt idx="0">
                        <c:v>Megan</c:v>
                      </c:pt>
                    </c:strCache>
                  </c:strRef>
                </c:tx>
                <c:spPr>
                  <a:ln w="28575" cap="rnd">
                    <a:solidFill>
                      <a:schemeClr val="tx1"/>
                    </a:solidFill>
                    <a:round/>
                  </a:ln>
                  <a:effectLst/>
                </c:spPr>
                <c:marker>
                  <c:symbol val="diamond"/>
                  <c:size val="6"/>
                  <c:spPr>
                    <a:solidFill>
                      <a:schemeClr val="tx1"/>
                    </a:solidFill>
                    <a:ln w="9525">
                      <a:solidFill>
                        <a:schemeClr val="tx1"/>
                      </a:solidFill>
                    </a:ln>
                    <a:effectLst/>
                  </c:spPr>
                </c:marker>
                <c:dPt>
                  <c:idx val="3"/>
                  <c:marker>
                    <c:symbol val="diamond"/>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0F-4FEB-403F-930C-BC5993A4F0E7}"/>
                    </c:ext>
                  </c:extLst>
                </c:dPt>
                <c:dPt>
                  <c:idx val="8"/>
                  <c:marker>
                    <c:symbol val="diamond"/>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11-4FEB-403F-930C-BC5993A4F0E7}"/>
                    </c:ext>
                  </c:extLst>
                </c:dPt>
                <c:dPt>
                  <c:idx val="13"/>
                  <c:marker>
                    <c:symbol val="diamond"/>
                    <c:size val="6"/>
                    <c:spPr>
                      <a:solidFill>
                        <a:schemeClr val="tx1"/>
                      </a:solidFill>
                      <a:ln w="9525">
                        <a:solidFill>
                          <a:schemeClr val="tx1"/>
                        </a:solidFill>
                      </a:ln>
                      <a:effectLst/>
                    </c:spPr>
                  </c:marker>
                  <c:bubble3D val="0"/>
                  <c:spPr>
                    <a:ln w="28575" cap="rnd">
                      <a:noFill/>
                      <a:round/>
                    </a:ln>
                    <a:effectLst/>
                  </c:spPr>
                  <c:extLst>
                    <c:ext xmlns:c16="http://schemas.microsoft.com/office/drawing/2014/chart" uri="{C3380CC4-5D6E-409C-BE32-E72D297353CC}">
                      <c16:uniqueId val="{00000013-4FEB-403F-930C-BC5993A4F0E7}"/>
                    </c:ext>
                  </c:extLst>
                </c:dPt>
                <c:val>
                  <c:numRef>
                    <c:extLst>
                      <c:ext uri="{02D57815-91ED-43cb-92C2-25804820EDAC}">
                        <c15:formulaRef>
                          <c15:sqref>'[melissas thesis data 4_12_19.xlsx]Place Value'!$C$2:$C$20</c15:sqref>
                        </c15:formulaRef>
                      </c:ext>
                    </c:extLst>
                    <c:numCache>
                      <c:formatCode>General</c:formatCode>
                      <c:ptCount val="19"/>
                      <c:pt idx="0">
                        <c:v>0</c:v>
                      </c:pt>
                      <c:pt idx="1">
                        <c:v>0</c:v>
                      </c:pt>
                      <c:pt idx="2">
                        <c:v>0</c:v>
                      </c:pt>
                      <c:pt idx="3">
                        <c:v>0</c:v>
                      </c:pt>
                      <c:pt idx="4">
                        <c:v>0</c:v>
                      </c:pt>
                      <c:pt idx="5">
                        <c:v>0</c:v>
                      </c:pt>
                      <c:pt idx="6">
                        <c:v>0</c:v>
                      </c:pt>
                      <c:pt idx="7">
                        <c:v>1</c:v>
                      </c:pt>
                      <c:pt idx="8">
                        <c:v>0</c:v>
                      </c:pt>
                      <c:pt idx="9">
                        <c:v>1</c:v>
                      </c:pt>
                      <c:pt idx="10">
                        <c:v>0</c:v>
                      </c:pt>
                      <c:pt idx="13">
                        <c:v>0</c:v>
                      </c:pt>
                      <c:pt idx="15">
                        <c:v>1</c:v>
                      </c:pt>
                      <c:pt idx="17">
                        <c:v>1</c:v>
                      </c:pt>
                      <c:pt idx="18">
                        <c:v>1</c:v>
                      </c:pt>
                    </c:numCache>
                  </c:numRef>
                </c:val>
                <c:smooth val="0"/>
                <c:extLst>
                  <c:ext xmlns:c16="http://schemas.microsoft.com/office/drawing/2014/chart" uri="{C3380CC4-5D6E-409C-BE32-E72D297353CC}">
                    <c16:uniqueId val="{00000014-4FEB-403F-930C-BC5993A4F0E7}"/>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'[melissas thesis data 4_12_19.xlsx]Place Value'!$E$1</c15:sqref>
                        </c15:formulaRef>
                      </c:ext>
                    </c:extLst>
                    <c:strCache>
                      <c:ptCount val="1"/>
                      <c:pt idx="0">
                        <c:v>Olive</c:v>
                      </c:pt>
                    </c:strCache>
                  </c:strRef>
                </c:tx>
                <c:spPr>
                  <a:ln w="28575" cap="rnd">
                    <a:solidFill>
                      <a:schemeClr val="tx1"/>
                    </a:solidFill>
                    <a:round/>
                  </a:ln>
                  <a:effectLst/>
                </c:spPr>
                <c:marker>
                  <c:symbol val="circle"/>
                  <c:size val="6"/>
                  <c:spPr>
                    <a:solidFill>
                      <a:schemeClr val="tx1"/>
                    </a:solidFill>
                    <a:ln w="9525">
                      <a:solidFill>
                        <a:schemeClr val="tx1"/>
                      </a:solidFill>
                    </a:ln>
                    <a:effectLst/>
                  </c:spPr>
                </c:marker>
                <c:dPt>
                  <c:idx val="3"/>
                  <c:marker>
                    <c:symbol val="circle"/>
                    <c:size val="6"/>
                    <c:spPr>
                      <a:solidFill>
                        <a:schemeClr val="tx1"/>
                      </a:solid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16-4FEB-403F-930C-BC5993A4F0E7}"/>
                    </c:ext>
                  </c:extLst>
                </c:dPt>
                <c:dPt>
                  <c:idx val="8"/>
                  <c:marker>
                    <c:symbol val="circle"/>
                    <c:size val="6"/>
                    <c:spPr>
                      <a:solidFill>
                        <a:schemeClr val="tx1"/>
                      </a:solid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18-4FEB-403F-930C-BC5993A4F0E7}"/>
                    </c:ext>
                  </c:extLst>
                </c:dPt>
                <c:dPt>
                  <c:idx val="11"/>
                  <c:marker>
                    <c:symbol val="circle"/>
                    <c:size val="6"/>
                    <c:spPr>
                      <a:solidFill>
                        <a:schemeClr val="tx1"/>
                      </a:solid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1A-4FEB-403F-930C-BC5993A4F0E7}"/>
                    </c:ext>
                  </c:extLst>
                </c:dPt>
                <c:val>
                  <c:numRef>
                    <c:extLst xmlns:c15="http://schemas.microsoft.com/office/drawing/2012/chart">
                      <c:ext xmlns:c15="http://schemas.microsoft.com/office/drawing/2012/chart" uri="{02D57815-91ED-43cb-92C2-25804820EDAC}">
                        <c15:formulaRef>
                          <c15:sqref>'[melissas thesis data 4_12_19.xlsx]Place Value'!$E$2:$E$20</c15:sqref>
                        </c15:formulaRef>
                      </c:ext>
                    </c:extLst>
                    <c:numCache>
                      <c:formatCode>General</c:formatCode>
                      <c:ptCount val="19"/>
                      <c:pt idx="0">
                        <c:v>0</c:v>
                      </c:pt>
                      <c:pt idx="1">
                        <c:v>0</c:v>
                      </c:pt>
                      <c:pt idx="2">
                        <c:v>0</c:v>
                      </c:pt>
                      <c:pt idx="3">
                        <c:v>0</c:v>
                      </c:pt>
                      <c:pt idx="4">
                        <c:v>1</c:v>
                      </c:pt>
                      <c:pt idx="5">
                        <c:v>4</c:v>
                      </c:pt>
                      <c:pt idx="6">
                        <c:v>8</c:v>
                      </c:pt>
                      <c:pt idx="7">
                        <c:v>6</c:v>
                      </c:pt>
                      <c:pt idx="8">
                        <c:v>6</c:v>
                      </c:pt>
                      <c:pt idx="9">
                        <c:v>4</c:v>
                      </c:pt>
                      <c:pt idx="10">
                        <c:v>5</c:v>
                      </c:pt>
                      <c:pt idx="11">
                        <c:v>13</c:v>
                      </c:pt>
                      <c:pt idx="12">
                        <c:v>4</c:v>
                      </c:pt>
                      <c:pt idx="15">
                        <c:v>8</c:v>
                      </c:pt>
                      <c:pt idx="17">
                        <c:v>8</c:v>
                      </c:pt>
                      <c:pt idx="18">
                        <c:v>13</c:v>
                      </c:pt>
                    </c:numCache>
                  </c:numRef>
                </c:val>
                <c:smooth val="0"/>
                <c:extLst xmlns:c15="http://schemas.microsoft.com/office/drawing/2012/chart">
                  <c:ext xmlns:c16="http://schemas.microsoft.com/office/drawing/2014/chart" uri="{C3380CC4-5D6E-409C-BE32-E72D297353CC}">
                    <c16:uniqueId val="{0000001B-4FEB-403F-930C-BC5993A4F0E7}"/>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'[melissas thesis data 4_12_19.xlsx]Place Value'!$F$1</c15:sqref>
                        </c15:formulaRef>
                      </c:ext>
                    </c:extLst>
                    <c:strCache>
                      <c:ptCount val="1"/>
                      <c:pt idx="0">
                        <c:v>Polly</c:v>
                      </c:pt>
                    </c:strCache>
                  </c:strRef>
                </c:tx>
                <c:spPr>
                  <a:ln w="28575" cap="rnd">
                    <a:solidFill>
                      <a:schemeClr val="tx1"/>
                    </a:solidFill>
                    <a:round/>
                  </a:ln>
                  <a:effectLst/>
                </c:spPr>
                <c:marker>
                  <c:symbol val="x"/>
                  <c:size val="7"/>
                  <c:spPr>
                    <a:noFill/>
                    <a:ln w="9525">
                      <a:solidFill>
                        <a:schemeClr val="tx1"/>
                      </a:solidFill>
                    </a:ln>
                    <a:effectLst/>
                  </c:spPr>
                </c:marker>
                <c:dPt>
                  <c:idx val="3"/>
                  <c:marker>
                    <c:symbol val="x"/>
                    <c:size val="7"/>
                    <c:spPr>
                      <a:no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1D-4FEB-403F-930C-BC5993A4F0E7}"/>
                    </c:ext>
                  </c:extLst>
                </c:dPt>
                <c:dPt>
                  <c:idx val="8"/>
                  <c:marker>
                    <c:symbol val="x"/>
                    <c:size val="7"/>
                    <c:spPr>
                      <a:no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1F-4FEB-403F-930C-BC5993A4F0E7}"/>
                    </c:ext>
                  </c:extLst>
                </c:dPt>
                <c:dPt>
                  <c:idx val="11"/>
                  <c:marker>
                    <c:symbol val="x"/>
                    <c:size val="7"/>
                    <c:spPr>
                      <a:noFill/>
                      <a:ln w="9525">
                        <a:solidFill>
                          <a:schemeClr val="tx1"/>
                        </a:solidFill>
                      </a:ln>
                      <a:effectLst/>
                    </c:spPr>
                  </c:marker>
                  <c:bubble3D val="0"/>
                  <c:spPr>
                    <a:ln w="28575" cap="rnd">
                      <a:noFill/>
                      <a:round/>
                    </a:ln>
                    <a:effectLst/>
                  </c:spPr>
                  <c:extLst xmlns:c15="http://schemas.microsoft.com/office/drawing/2012/chart">
                    <c:ext xmlns:c16="http://schemas.microsoft.com/office/drawing/2014/chart" uri="{C3380CC4-5D6E-409C-BE32-E72D297353CC}">
                      <c16:uniqueId val="{00000021-4FEB-403F-930C-BC5993A4F0E7}"/>
                    </c:ext>
                  </c:extLst>
                </c:dPt>
                <c:val>
                  <c:numRef>
                    <c:extLst xmlns:c15="http://schemas.microsoft.com/office/drawing/2012/chart">
                      <c:ext xmlns:c15="http://schemas.microsoft.com/office/drawing/2012/chart" uri="{02D57815-91ED-43cb-92C2-25804820EDAC}">
                        <c15:formulaRef>
                          <c15:sqref>'[melissas thesis data 4_12_19.xlsx]Place Value'!$F$2:$F$20</c15:sqref>
                        </c15:formulaRef>
                      </c:ext>
                    </c:extLst>
                    <c:numCache>
                      <c:formatCode>General</c:formatCode>
                      <c:ptCount val="19"/>
                      <c:pt idx="1">
                        <c:v>0</c:v>
                      </c:pt>
                      <c:pt idx="2">
                        <c:v>0</c:v>
                      </c:pt>
                      <c:pt idx="3">
                        <c:v>0</c:v>
                      </c:pt>
                      <c:pt idx="4">
                        <c:v>0</c:v>
                      </c:pt>
                      <c:pt idx="5">
                        <c:v>7</c:v>
                      </c:pt>
                      <c:pt idx="6">
                        <c:v>7</c:v>
                      </c:pt>
                      <c:pt idx="8">
                        <c:v>7</c:v>
                      </c:pt>
                      <c:pt idx="9">
                        <c:v>4</c:v>
                      </c:pt>
                      <c:pt idx="10">
                        <c:v>3</c:v>
                      </c:pt>
                      <c:pt idx="11">
                        <c:v>5</c:v>
                      </c:pt>
                      <c:pt idx="13">
                        <c:v>4</c:v>
                      </c:pt>
                      <c:pt idx="15">
                        <c:v>8</c:v>
                      </c:pt>
                      <c:pt idx="17">
                        <c:v>6</c:v>
                      </c:pt>
                    </c:numCache>
                  </c:numRef>
                </c:val>
                <c:smooth val="0"/>
                <c:extLst xmlns:c15="http://schemas.microsoft.com/office/drawing/2012/chart">
                  <c:ext xmlns:c16="http://schemas.microsoft.com/office/drawing/2014/chart" uri="{C3380CC4-5D6E-409C-BE32-E72D297353CC}">
                    <c16:uniqueId val="{00000022-4FEB-403F-930C-BC5993A4F0E7}"/>
                  </c:ext>
                </c:extLst>
              </c15:ser>
            </c15:filteredLineSeries>
          </c:ext>
        </c:extLst>
      </c:lineChart>
      <c:catAx>
        <c:axId val="-289693568"/>
        <c:scaling>
          <c:orientation val="minMax"/>
        </c:scaling>
        <c:delete val="0"/>
        <c:axPos val="b"/>
        <c:title>
          <c:tx>
            <c:rich>
              <a:bodyPr rot="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r>
                  <a:rPr lang="en-US" sz="2400" dirty="0">
                    <a:solidFill>
                      <a:sysClr val="windowText" lastClr="000000"/>
                    </a:solidFill>
                    <a:latin typeface="+mn-lt"/>
                  </a:rPr>
                  <a:t>Week</a:t>
                </a:r>
              </a:p>
            </c:rich>
          </c:tx>
          <c:overlay val="0"/>
          <c:spPr>
            <a:noFill/>
            <a:ln>
              <a:noFill/>
            </a:ln>
            <a:effectLst/>
          </c:spPr>
          <c:txPr>
            <a:bodyPr rot="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crossAx val="-289685296"/>
        <c:crosses val="autoZero"/>
        <c:auto val="1"/>
        <c:lblAlgn val="ctr"/>
        <c:lblOffset val="100"/>
        <c:noMultiLvlLbl val="0"/>
      </c:catAx>
      <c:valAx>
        <c:axId val="-289685296"/>
        <c:scaling>
          <c:orientation val="minMax"/>
          <c:max val="16"/>
        </c:scaling>
        <c:delete val="0"/>
        <c:axPos val="l"/>
        <c:title>
          <c:tx>
            <c:rich>
              <a:bodyPr rot="-54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r>
                  <a:rPr lang="en-US" sz="2400">
                    <a:solidFill>
                      <a:sysClr val="windowText" lastClr="000000"/>
                    </a:solidFill>
                    <a:latin typeface="+mn-lt"/>
                    <a:cs typeface="Al Bayan Plain" pitchFamily="2" charset="-78"/>
                  </a:rPr>
                  <a:t>Correct</a:t>
                </a:r>
              </a:p>
            </c:rich>
          </c:tx>
          <c:layout>
            <c:manualLayout>
              <c:xMode val="edge"/>
              <c:yMode val="edge"/>
              <c:x val="1.0923750714198301E-2"/>
              <c:y val="0.31517295789448002"/>
            </c:manualLayout>
          </c:layout>
          <c:overlay val="0"/>
          <c:spPr>
            <a:noFill/>
            <a:ln>
              <a:noFill/>
            </a:ln>
            <a:effectLst/>
          </c:spPr>
          <c:txPr>
            <a:bodyPr rot="-54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crossAx val="-289693568"/>
        <c:crosses val="autoZero"/>
        <c:crossBetween val="between"/>
        <c:majorUnit val="1"/>
      </c:valAx>
      <c:spPr>
        <a:noFill/>
        <a:ln>
          <a:noFill/>
        </a:ln>
        <a:effectLst/>
      </c:spPr>
    </c:plotArea>
    <c:legend>
      <c:legendPos val="b"/>
      <c:layout>
        <c:manualLayout>
          <c:xMode val="edge"/>
          <c:yMode val="edge"/>
          <c:x val="0.72479015343070696"/>
          <c:y val="0.59744362055718103"/>
          <c:w val="0.220246768107347"/>
          <c:h val="9.2450484304820002E-2"/>
        </c:manualLayout>
      </c:layout>
      <c:overlay val="0"/>
      <c:spPr>
        <a:noFill/>
        <a:ln>
          <a:solidFill>
            <a:schemeClr val="tx1"/>
          </a:solidFill>
        </a:ln>
        <a:effectLst/>
      </c:spPr>
      <c:txPr>
        <a:bodyPr rot="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legend>
    <c:plotVisOnly val="1"/>
    <c:dispBlanksAs val="span"/>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0.2413</cdr:x>
      <cdr:y>0.10718</cdr:y>
    </cdr:from>
    <cdr:to>
      <cdr:x>0.24215</cdr:x>
      <cdr:y>0.76971</cdr:y>
    </cdr:to>
    <cdr:cxnSp macro="">
      <cdr:nvCxnSpPr>
        <cdr:cNvPr id="2" name="Straight Connector 1">
          <a:extLst xmlns:a="http://schemas.openxmlformats.org/drawingml/2006/main">
            <a:ext uri="{FF2B5EF4-FFF2-40B4-BE49-F238E27FC236}">
              <a16:creationId xmlns:a16="http://schemas.microsoft.com/office/drawing/2014/main" id="{0EDC204B-EF52-F341-8F7B-9F6374B1ED7A}"/>
            </a:ext>
          </a:extLst>
        </cdr:cNvPr>
        <cdr:cNvCxnSpPr/>
      </cdr:nvCxnSpPr>
      <cdr:spPr>
        <a:xfrm xmlns:a="http://schemas.openxmlformats.org/drawingml/2006/main" flipH="1" flipV="1">
          <a:off x="2660291" y="787921"/>
          <a:ext cx="9371" cy="4870513"/>
        </a:xfrm>
        <a:prstGeom xmlns:a="http://schemas.openxmlformats.org/drawingml/2006/main" prst="line">
          <a:avLst/>
        </a:prstGeom>
        <a:ln xmlns:a="http://schemas.openxmlformats.org/drawingml/2006/main" w="31750">
          <a:solidFill>
            <a:sysClr val="windowText" lastClr="00000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0.11458</cdr:x>
      <cdr:y>0.0948</cdr:y>
    </cdr:from>
    <cdr:to>
      <cdr:x>0.26241</cdr:x>
      <cdr:y>0.16577</cdr:y>
    </cdr:to>
    <cdr:sp macro="" textlink="">
      <cdr:nvSpPr>
        <cdr:cNvPr id="10" name="TextBox 1">
          <a:extLst xmlns:a="http://schemas.openxmlformats.org/drawingml/2006/main">
            <a:ext uri="{FF2B5EF4-FFF2-40B4-BE49-F238E27FC236}">
              <a16:creationId xmlns:a16="http://schemas.microsoft.com/office/drawing/2014/main" id="{0D2E0D06-B42C-8748-BFAF-DC5F2631893E}"/>
            </a:ext>
          </a:extLst>
        </cdr:cNvPr>
        <cdr:cNvSpPr txBox="1"/>
      </cdr:nvSpPr>
      <cdr:spPr>
        <a:xfrm xmlns:a="http://schemas.openxmlformats.org/drawingml/2006/main">
          <a:off x="1214566" y="675543"/>
          <a:ext cx="1566982" cy="50572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400" dirty="0">
              <a:latin typeface="+mn-lt"/>
            </a:rPr>
            <a:t>Baseline</a:t>
          </a:r>
          <a:endParaRPr lang="en-US" sz="2800" dirty="0">
            <a:latin typeface="+mn-lt"/>
          </a:endParaRPr>
        </a:p>
      </cdr:txBody>
    </cdr:sp>
  </cdr:relSizeAnchor>
  <cdr:relSizeAnchor xmlns:cdr="http://schemas.openxmlformats.org/drawingml/2006/chartDrawing">
    <cdr:from>
      <cdr:x>0.48556</cdr:x>
      <cdr:y>0.0948</cdr:y>
    </cdr:from>
    <cdr:to>
      <cdr:x>0.63339</cdr:x>
      <cdr:y>0.16577</cdr:y>
    </cdr:to>
    <cdr:sp macro="" textlink="">
      <cdr:nvSpPr>
        <cdr:cNvPr id="11" name="TextBox 1">
          <a:extLst xmlns:a="http://schemas.openxmlformats.org/drawingml/2006/main">
            <a:ext uri="{FF2B5EF4-FFF2-40B4-BE49-F238E27FC236}">
              <a16:creationId xmlns:a16="http://schemas.microsoft.com/office/drawing/2014/main" id="{0D2E0D06-B42C-8748-BFAF-DC5F2631893E}"/>
            </a:ext>
          </a:extLst>
        </cdr:cNvPr>
        <cdr:cNvSpPr txBox="1"/>
      </cdr:nvSpPr>
      <cdr:spPr>
        <a:xfrm xmlns:a="http://schemas.openxmlformats.org/drawingml/2006/main">
          <a:off x="5146892" y="675543"/>
          <a:ext cx="1566982" cy="50572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400" dirty="0">
              <a:latin typeface="+mn-lt"/>
            </a:rPr>
            <a:t>Baseline</a:t>
          </a:r>
          <a:endParaRPr lang="en-US" sz="2800" dirty="0">
            <a:latin typeface="+mn-lt"/>
          </a:endParaRPr>
        </a:p>
      </cdr:txBody>
    </cdr:sp>
  </cdr:relSizeAnchor>
  <cdr:relSizeAnchor xmlns:cdr="http://schemas.openxmlformats.org/drawingml/2006/chartDrawing">
    <cdr:from>
      <cdr:x>0.24976</cdr:x>
      <cdr:y>0.09511</cdr:y>
    </cdr:from>
    <cdr:to>
      <cdr:x>0.44368</cdr:x>
      <cdr:y>0.18221</cdr:y>
    </cdr:to>
    <cdr:sp macro="" textlink="">
      <cdr:nvSpPr>
        <cdr:cNvPr id="12" name="TextBox 1">
          <a:extLst xmlns:a="http://schemas.openxmlformats.org/drawingml/2006/main">
            <a:ext uri="{FF2B5EF4-FFF2-40B4-BE49-F238E27FC236}">
              <a16:creationId xmlns:a16="http://schemas.microsoft.com/office/drawing/2014/main" id="{3ADE5B0F-5C4C-8045-89A7-0293DEB92E25}"/>
            </a:ext>
          </a:extLst>
        </cdr:cNvPr>
        <cdr:cNvSpPr txBox="1"/>
      </cdr:nvSpPr>
      <cdr:spPr>
        <a:xfrm xmlns:a="http://schemas.openxmlformats.org/drawingml/2006/main">
          <a:off x="2647390" y="677748"/>
          <a:ext cx="2055531" cy="62067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400" dirty="0">
              <a:latin typeface="+mn-lt"/>
            </a:rPr>
            <a:t>Intervention A</a:t>
          </a:r>
          <a:endParaRPr lang="en-US" sz="2800" dirty="0">
            <a:latin typeface="+mn-lt"/>
          </a:endParaRPr>
        </a:p>
      </cdr:txBody>
    </cdr:sp>
  </cdr:relSizeAnchor>
  <cdr:relSizeAnchor xmlns:cdr="http://schemas.openxmlformats.org/drawingml/2006/chartDrawing">
    <cdr:from>
      <cdr:x>0.62279</cdr:x>
      <cdr:y>0.09702</cdr:y>
    </cdr:from>
    <cdr:to>
      <cdr:x>0.81671</cdr:x>
      <cdr:y>0.18412</cdr:y>
    </cdr:to>
    <cdr:sp macro="" textlink="">
      <cdr:nvSpPr>
        <cdr:cNvPr id="9" name="TextBox 1">
          <a:extLst xmlns:a="http://schemas.openxmlformats.org/drawingml/2006/main">
            <a:ext uri="{FF2B5EF4-FFF2-40B4-BE49-F238E27FC236}">
              <a16:creationId xmlns:a16="http://schemas.microsoft.com/office/drawing/2014/main" id="{F91AA805-287F-B34C-9341-1CA5D98B2191}"/>
            </a:ext>
          </a:extLst>
        </cdr:cNvPr>
        <cdr:cNvSpPr txBox="1"/>
      </cdr:nvSpPr>
      <cdr:spPr>
        <a:xfrm xmlns:a="http://schemas.openxmlformats.org/drawingml/2006/main">
          <a:off x="6601547" y="691350"/>
          <a:ext cx="2055531" cy="62067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400" dirty="0">
              <a:latin typeface="+mn-lt"/>
            </a:rPr>
            <a:t>Intervention B</a:t>
          </a:r>
          <a:endParaRPr lang="en-US" sz="2800" dirty="0">
            <a:latin typeface="+mn-lt"/>
          </a:endParaRPr>
        </a:p>
      </cdr:txBody>
    </cdr:sp>
  </cdr:relSizeAnchor>
  <cdr:relSizeAnchor xmlns:cdr="http://schemas.openxmlformats.org/drawingml/2006/chartDrawing">
    <cdr:from>
      <cdr:x>0.46981</cdr:x>
      <cdr:y>0.1088</cdr:y>
    </cdr:from>
    <cdr:to>
      <cdr:x>0.47066</cdr:x>
      <cdr:y>0.77133</cdr:y>
    </cdr:to>
    <cdr:cxnSp macro="">
      <cdr:nvCxnSpPr>
        <cdr:cNvPr id="15" name="Straight Connector 14">
          <a:extLst xmlns:a="http://schemas.openxmlformats.org/drawingml/2006/main">
            <a:ext uri="{FF2B5EF4-FFF2-40B4-BE49-F238E27FC236}">
              <a16:creationId xmlns:a16="http://schemas.microsoft.com/office/drawing/2014/main" id="{7EDD6C0A-6A12-4162-A45E-2919680E04BF}"/>
            </a:ext>
          </a:extLst>
        </cdr:cNvPr>
        <cdr:cNvCxnSpPr/>
      </cdr:nvCxnSpPr>
      <cdr:spPr>
        <a:xfrm xmlns:a="http://schemas.openxmlformats.org/drawingml/2006/main" flipH="1" flipV="1">
          <a:off x="5179640" y="799837"/>
          <a:ext cx="9371" cy="4870512"/>
        </a:xfrm>
        <a:prstGeom xmlns:a="http://schemas.openxmlformats.org/drawingml/2006/main" prst="line">
          <a:avLst/>
        </a:prstGeom>
        <a:ln xmlns:a="http://schemas.openxmlformats.org/drawingml/2006/main" w="31750">
          <a:solidFill>
            <a:sysClr val="windowText" lastClr="00000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0.6139</cdr:x>
      <cdr:y>0.10632</cdr:y>
    </cdr:from>
    <cdr:to>
      <cdr:x>0.61475</cdr:x>
      <cdr:y>0.76885</cdr:y>
    </cdr:to>
    <cdr:cxnSp macro="">
      <cdr:nvCxnSpPr>
        <cdr:cNvPr id="16" name="Straight Connector 15">
          <a:extLst xmlns:a="http://schemas.openxmlformats.org/drawingml/2006/main">
            <a:ext uri="{FF2B5EF4-FFF2-40B4-BE49-F238E27FC236}">
              <a16:creationId xmlns:a16="http://schemas.microsoft.com/office/drawing/2014/main" id="{7EDD6C0A-6A12-4162-A45E-2919680E04BF}"/>
            </a:ext>
          </a:extLst>
        </cdr:cNvPr>
        <cdr:cNvCxnSpPr/>
      </cdr:nvCxnSpPr>
      <cdr:spPr>
        <a:xfrm xmlns:a="http://schemas.openxmlformats.org/drawingml/2006/main" flipH="1" flipV="1">
          <a:off x="6507298" y="757630"/>
          <a:ext cx="9010" cy="4721144"/>
        </a:xfrm>
        <a:prstGeom xmlns:a="http://schemas.openxmlformats.org/drawingml/2006/main" prst="line">
          <a:avLst/>
        </a:prstGeom>
        <a:ln xmlns:a="http://schemas.openxmlformats.org/drawingml/2006/main" w="31750">
          <a:solidFill>
            <a:sysClr val="windowText" lastClr="00000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0.10938</cdr:x>
      <cdr:y>0.10661</cdr:y>
    </cdr:from>
    <cdr:to>
      <cdr:x>0.25513</cdr:x>
      <cdr:y>0.17452</cdr:y>
    </cdr:to>
    <cdr:sp macro="" textlink="">
      <cdr:nvSpPr>
        <cdr:cNvPr id="14" name="TextBox 13">
          <a:extLst xmlns:a="http://schemas.openxmlformats.org/drawingml/2006/main">
            <a:ext uri="{FF2B5EF4-FFF2-40B4-BE49-F238E27FC236}">
              <a16:creationId xmlns:a16="http://schemas.microsoft.com/office/drawing/2014/main" id="{4FEDFEC2-BC34-1E46-985B-CD09238EBE8D}"/>
            </a:ext>
          </a:extLst>
        </cdr:cNvPr>
        <cdr:cNvSpPr txBox="1"/>
      </cdr:nvSpPr>
      <cdr:spPr>
        <a:xfrm xmlns:a="http://schemas.openxmlformats.org/drawingml/2006/main">
          <a:off x="1130268" y="738003"/>
          <a:ext cx="1506073" cy="4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dirty="0">
              <a:latin typeface="+mn-lt"/>
            </a:rPr>
            <a:t>Baseline</a:t>
          </a:r>
        </a:p>
      </cdr:txBody>
    </cdr:sp>
  </cdr:relSizeAnchor>
  <cdr:relSizeAnchor xmlns:cdr="http://schemas.openxmlformats.org/drawingml/2006/chartDrawing">
    <cdr:from>
      <cdr:x>0.25029</cdr:x>
      <cdr:y>0.10262</cdr:y>
    </cdr:from>
    <cdr:to>
      <cdr:x>0.44148</cdr:x>
      <cdr:y>0.18595</cdr:y>
    </cdr:to>
    <cdr:sp macro="" textlink="">
      <cdr:nvSpPr>
        <cdr:cNvPr id="15" name="TextBox 14">
          <a:extLst xmlns:a="http://schemas.openxmlformats.org/drawingml/2006/main">
            <a:ext uri="{FF2B5EF4-FFF2-40B4-BE49-F238E27FC236}">
              <a16:creationId xmlns:a16="http://schemas.microsoft.com/office/drawing/2014/main" id="{48C22A4E-58FB-E14F-B2B7-D9C7EBAD5F55}"/>
            </a:ext>
          </a:extLst>
        </cdr:cNvPr>
        <cdr:cNvSpPr txBox="1"/>
      </cdr:nvSpPr>
      <cdr:spPr>
        <a:xfrm xmlns:a="http://schemas.openxmlformats.org/drawingml/2006/main">
          <a:off x="2586295" y="710400"/>
          <a:ext cx="1975616" cy="57686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dirty="0">
              <a:latin typeface="+mn-lt"/>
            </a:rPr>
            <a:t>Intervention A</a:t>
          </a:r>
        </a:p>
      </cdr:txBody>
    </cdr:sp>
  </cdr:relSizeAnchor>
  <cdr:relSizeAnchor xmlns:cdr="http://schemas.openxmlformats.org/drawingml/2006/chartDrawing">
    <cdr:from>
      <cdr:x>0.47607</cdr:x>
      <cdr:y>0.10231</cdr:y>
    </cdr:from>
    <cdr:to>
      <cdr:x>0.62182</cdr:x>
      <cdr:y>0.17021</cdr:y>
    </cdr:to>
    <cdr:sp macro="" textlink="">
      <cdr:nvSpPr>
        <cdr:cNvPr id="16" name="TextBox 1">
          <a:extLst xmlns:a="http://schemas.openxmlformats.org/drawingml/2006/main">
            <a:ext uri="{FF2B5EF4-FFF2-40B4-BE49-F238E27FC236}">
              <a16:creationId xmlns:a16="http://schemas.microsoft.com/office/drawing/2014/main" id="{0D2E0D06-B42C-8748-BFAF-DC5F2631893E}"/>
            </a:ext>
          </a:extLst>
        </cdr:cNvPr>
        <cdr:cNvSpPr txBox="1"/>
      </cdr:nvSpPr>
      <cdr:spPr>
        <a:xfrm xmlns:a="http://schemas.openxmlformats.org/drawingml/2006/main">
          <a:off x="4919405" y="708252"/>
          <a:ext cx="1506073" cy="47004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400" dirty="0">
              <a:latin typeface="+mn-lt"/>
            </a:rPr>
            <a:t>Baseline</a:t>
          </a:r>
        </a:p>
      </cdr:txBody>
    </cdr:sp>
  </cdr:relSizeAnchor>
  <cdr:relSizeAnchor xmlns:cdr="http://schemas.openxmlformats.org/drawingml/2006/chartDrawing">
    <cdr:from>
      <cdr:x>0.62517</cdr:x>
      <cdr:y>0.10096</cdr:y>
    </cdr:from>
    <cdr:to>
      <cdr:x>0.86808</cdr:x>
      <cdr:y>0.16249</cdr:y>
    </cdr:to>
    <cdr:sp macro="" textlink="">
      <cdr:nvSpPr>
        <cdr:cNvPr id="9" name="TextBox 1">
          <a:extLst xmlns:a="http://schemas.openxmlformats.org/drawingml/2006/main">
            <a:ext uri="{FF2B5EF4-FFF2-40B4-BE49-F238E27FC236}">
              <a16:creationId xmlns:a16="http://schemas.microsoft.com/office/drawing/2014/main" id="{21D8546D-AFFF-174A-81E1-C9C5B0AFAAC6}"/>
            </a:ext>
          </a:extLst>
        </cdr:cNvPr>
        <cdr:cNvSpPr txBox="1"/>
      </cdr:nvSpPr>
      <cdr:spPr>
        <a:xfrm xmlns:a="http://schemas.openxmlformats.org/drawingml/2006/main">
          <a:off x="6460052" y="719465"/>
          <a:ext cx="2510022" cy="43839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400" dirty="0">
              <a:latin typeface="+mn-lt"/>
            </a:rPr>
            <a:t>Intervention B</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CAF09C30-6187-427A-8D9A-9BCCB920EE7F}" type="datetimeFigureOut">
              <a:rPr lang="en-US" smtClean="0"/>
              <a:t>4/25/2019</a:t>
            </a:fld>
            <a:endParaRPr lang="en-US"/>
          </a:p>
        </p:txBody>
      </p:sp>
      <p:sp>
        <p:nvSpPr>
          <p:cNvPr id="4" name="Slide Image Placeholder 3"/>
          <p:cNvSpPr>
            <a:spLocks noGrp="1" noRot="1" noChangeAspect="1"/>
          </p:cNvSpPr>
          <p:nvPr>
            <p:ph type="sldImg" idx="2"/>
          </p:nvPr>
        </p:nvSpPr>
        <p:spPr>
          <a:xfrm>
            <a:off x="1882775" y="1200150"/>
            <a:ext cx="35496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C4CE95CC-F181-4440-AD07-4C7EE3969B07}" type="slidenum">
              <a:rPr lang="en-US" smtClean="0"/>
              <a:t>‹#›</a:t>
            </a:fld>
            <a:endParaRPr lang="en-US"/>
          </a:p>
        </p:txBody>
      </p:sp>
    </p:spTree>
    <p:extLst>
      <p:ext uri="{BB962C8B-B14F-4D97-AF65-F5344CB8AC3E}">
        <p14:creationId xmlns:p14="http://schemas.microsoft.com/office/powerpoint/2010/main" val="1300116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CE95CC-F181-4440-AD07-4C7EE3969B07}" type="slidenum">
              <a:rPr lang="en-US" smtClean="0"/>
              <a:t>1</a:t>
            </a:fld>
            <a:endParaRPr lang="en-US"/>
          </a:p>
        </p:txBody>
      </p:sp>
    </p:spTree>
    <p:extLst>
      <p:ext uri="{BB962C8B-B14F-4D97-AF65-F5344CB8AC3E}">
        <p14:creationId xmlns:p14="http://schemas.microsoft.com/office/powerpoint/2010/main" val="3813021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4/25/2019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4/25/2019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4/25/2019</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0" name="Straight Connector 9"/>
          <p:cNvCxnSpPr/>
          <p:nvPr userDrawn="1"/>
        </p:nvCxnSpPr>
        <p:spPr>
          <a:xfrm>
            <a:off x="934189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1764266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9639407"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17944700" y="8232082"/>
            <a:ext cx="22809540"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5"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9090841" y="36966042"/>
            <a:ext cx="12254933" cy="337144"/>
          </a:xfrm>
          <a:prstGeom prst="rect">
            <a:avLst/>
          </a:prstGeom>
        </p:spPr>
        <p:txBody>
          <a:bodyPr wrap="square">
            <a:spAutoFit/>
          </a:bodyPr>
          <a:lstStyle/>
          <a:p>
            <a:r>
              <a:rPr lang="en-US" sz="1591" i="1">
                <a:solidFill>
                  <a:schemeClr val="bg1"/>
                </a:solidFill>
              </a:rPr>
              <a:t>We thank the Office of Research and Sponsored Programs for supporting this research, and Learning &amp; Technology Services for printing this poster.</a:t>
            </a:r>
            <a:r>
              <a:rPr lang="en-US" sz="1591">
                <a:solidFill>
                  <a:schemeClr val="bg1"/>
                </a:solidFill>
              </a:rPr>
              <a:t> </a:t>
            </a:r>
          </a:p>
        </p:txBody>
      </p:sp>
      <p:pic>
        <p:nvPicPr>
          <p:cNvPr id="22" name="Picture 21">
            <a:extLst>
              <a:ext uri="{FF2B5EF4-FFF2-40B4-BE49-F238E27FC236}">
                <a16:creationId xmlns:a16="http://schemas.microsoft.com/office/drawing/2014/main" id="{B7FDB4D9-72DA-8940-A397-F50CE9A05AC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3586" y="3209364"/>
            <a:ext cx="32644080" cy="1838909"/>
          </a:xfrm>
        </p:spPr>
        <p:txBody>
          <a:bodyPr>
            <a:noAutofit/>
          </a:bodyPr>
          <a:lstStyle/>
          <a:p>
            <a:pPr algn="l"/>
            <a:r>
              <a:rPr lang="en-US" sz="12800">
                <a:solidFill>
                  <a:schemeClr val="accent5">
                    <a:lumMod val="50000"/>
                  </a:schemeClr>
                </a:solidFill>
                <a:latin typeface="Minion Pro" panose="02040503050306020203" pitchFamily="18" charset="0"/>
              </a:rPr>
              <a:t>Early Numeracy Intervention</a:t>
            </a:r>
          </a:p>
        </p:txBody>
      </p:sp>
      <p:sp>
        <p:nvSpPr>
          <p:cNvPr id="6" name="Title 1"/>
          <p:cNvSpPr txBox="1">
            <a:spLocks/>
          </p:cNvSpPr>
          <p:nvPr/>
        </p:nvSpPr>
        <p:spPr>
          <a:xfrm>
            <a:off x="2437374" y="6171500"/>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tx1">
                    <a:lumMod val="50000"/>
                    <a:lumOff val="50000"/>
                  </a:schemeClr>
                </a:solidFill>
                <a:latin typeface="Minion Pro" panose="02040503050306020203" pitchFamily="18" charset="0"/>
              </a:rPr>
              <a:t>Emma Drangstveit &amp; Noelle Wozniak | Psychology     Natasha Hanke | Education     Oriana Vile | Communication Sciences and Disorders </a:t>
            </a:r>
          </a:p>
          <a:p>
            <a:pPr algn="l"/>
            <a:r>
              <a:rPr lang="en-US" sz="4000" dirty="0">
                <a:solidFill>
                  <a:schemeClr val="tx1">
                    <a:lumMod val="50000"/>
                    <a:lumOff val="50000"/>
                  </a:schemeClr>
                </a:solidFill>
                <a:latin typeface="Minion Pro" panose="02040503050306020203" pitchFamily="18" charset="0"/>
              </a:rPr>
              <a:t>Mary Beth Tusing, Faculty Mentor</a:t>
            </a:r>
          </a:p>
        </p:txBody>
      </p:sp>
      <p:sp>
        <p:nvSpPr>
          <p:cNvPr id="7" name="Title 1"/>
          <p:cNvSpPr txBox="1">
            <a:spLocks/>
          </p:cNvSpPr>
          <p:nvPr/>
        </p:nvSpPr>
        <p:spPr>
          <a:xfrm>
            <a:off x="2383586" y="5001080"/>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a:solidFill>
                  <a:srgbClr val="DD9E11"/>
                </a:solidFill>
                <a:latin typeface="Minion Pro" panose="02040503050306020203" pitchFamily="18" charset="0"/>
              </a:rPr>
              <a:t>Evaluating the Efficacy of a First Grade Math Tutoring Program in a Montessori Context</a:t>
            </a:r>
          </a:p>
        </p:txBody>
      </p:sp>
      <p:sp>
        <p:nvSpPr>
          <p:cNvPr id="8" name="Subtitle 2"/>
          <p:cNvSpPr txBox="1">
            <a:spLocks/>
          </p:cNvSpPr>
          <p:nvPr/>
        </p:nvSpPr>
        <p:spPr>
          <a:xfrm>
            <a:off x="1863930" y="8574246"/>
            <a:ext cx="7304134" cy="11241646"/>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0"/>
              </a:spcBef>
            </a:pPr>
            <a:r>
              <a:rPr lang="en-US" sz="2800" dirty="0"/>
              <a:t>Students who struggle with early numeracy skills are at risk for later challenges when learning math. Research shows early numeracy skills (e.g., number identification, understanding quantity, counting, and number sequencing) are strong predictors of future math success (Bryant et al., 2008). </a:t>
            </a:r>
          </a:p>
          <a:p>
            <a:pPr algn="l">
              <a:spcBef>
                <a:spcPts val="0"/>
              </a:spcBef>
            </a:pPr>
            <a:endParaRPr lang="en-US" sz="2800" dirty="0"/>
          </a:p>
          <a:p>
            <a:pPr algn="l">
              <a:spcBef>
                <a:spcPts val="0"/>
              </a:spcBef>
            </a:pPr>
            <a:r>
              <a:rPr lang="en-US" sz="2800" dirty="0"/>
              <a:t>Early Numeracy Intervention (ENI; Bryant et al., 2011) is a supplemental math program that targets early numeracy skills. It was developed from Jordan and colleagues’ (2003; 2006) research on early numeracy growth in kindergarten and first grade.  After 19 weeks of intervention, Bryant and colleagues (2011) showed that students at-risk for math delays improved number sequencing skills and place value knowledge,</a:t>
            </a:r>
            <a:r>
              <a:rPr lang="en-US" sz="2800" dirty="0">
                <a:solidFill>
                  <a:srgbClr val="C00000"/>
                </a:solidFill>
              </a:rPr>
              <a:t> </a:t>
            </a:r>
            <a:r>
              <a:rPr lang="en-US" sz="2800" dirty="0"/>
              <a:t>as well as overall math achievement.</a:t>
            </a:r>
            <a:endParaRPr lang="en-US" sz="2800" dirty="0">
              <a:highlight>
                <a:srgbClr val="FFFF00"/>
              </a:highlight>
              <a:cs typeface="Calibri"/>
            </a:endParaRPr>
          </a:p>
          <a:p>
            <a:pPr algn="l">
              <a:spcBef>
                <a:spcPts val="0"/>
              </a:spcBef>
            </a:pPr>
            <a:endParaRPr lang="en-US" sz="2800" dirty="0"/>
          </a:p>
          <a:p>
            <a:pPr algn="l">
              <a:spcBef>
                <a:spcPts val="0"/>
              </a:spcBef>
            </a:pPr>
            <a:r>
              <a:rPr lang="en-US" sz="2800" dirty="0"/>
              <a:t>Although limited research exists on the effectiveness of ENI in alternative school settings, it is described as easily adjusted to different educational settings. This study evaluates ENI’s effectiveness as a supplemental math intervention program in a Montessori setting.</a:t>
            </a:r>
          </a:p>
        </p:txBody>
      </p:sp>
      <p:sp>
        <p:nvSpPr>
          <p:cNvPr id="10" name="Subtitle 2"/>
          <p:cNvSpPr txBox="1">
            <a:spLocks/>
          </p:cNvSpPr>
          <p:nvPr/>
        </p:nvSpPr>
        <p:spPr>
          <a:xfrm>
            <a:off x="18498975" y="21188216"/>
            <a:ext cx="9601200" cy="2456683"/>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0"/>
              </a:spcBef>
            </a:pPr>
            <a:r>
              <a:rPr lang="en-US" sz="2800" b="1" dirty="0">
                <a:cs typeface="Calibri"/>
              </a:rPr>
              <a:t>NID:</a:t>
            </a:r>
            <a:r>
              <a:rPr lang="en-US" sz="2800" dirty="0">
                <a:cs typeface="Calibri"/>
              </a:rPr>
              <a:t>  There was a minimal change in level from baseline to Intervention A and a neutral trend in both. An upward trend in the baseline confounds interpretation. Upon return to baseline, level of performance increased rather than decreased, but did show a negative trend.  There was a higher level and positive trend in performance in Intervention B.</a:t>
            </a:r>
          </a:p>
          <a:p>
            <a:pPr algn="l">
              <a:spcBef>
                <a:spcPts val="0"/>
              </a:spcBef>
            </a:pPr>
            <a:endParaRPr lang="en-US" sz="1600" dirty="0">
              <a:cs typeface="Calibri"/>
            </a:endParaRPr>
          </a:p>
          <a:p>
            <a:pPr algn="l">
              <a:spcBef>
                <a:spcPts val="0"/>
              </a:spcBef>
            </a:pPr>
            <a:r>
              <a:rPr lang="en-US" sz="2800" b="1" dirty="0">
                <a:cs typeface="Calibri"/>
              </a:rPr>
              <a:t>PV:  </a:t>
            </a:r>
            <a:r>
              <a:rPr lang="en-US" sz="2800" dirty="0">
                <a:cs typeface="Calibri"/>
              </a:rPr>
              <a:t>There was a clear change in level and trend from baseline to Intervention A and again in the reversal to baseline. Performance in Intervention B was more variable, but showed a change in level and trend relative to baseline. In both intervention conditions a positive moderate trend was evident.</a:t>
            </a:r>
          </a:p>
          <a:p>
            <a:pPr algn="l">
              <a:spcBef>
                <a:spcPts val="0"/>
              </a:spcBef>
            </a:pPr>
            <a:endParaRPr lang="en-US" sz="2800" dirty="0">
              <a:cs typeface="Calibri"/>
            </a:endParaRPr>
          </a:p>
          <a:p>
            <a:pPr algn="l">
              <a:spcBef>
                <a:spcPts val="0"/>
              </a:spcBef>
            </a:pPr>
            <a:endParaRPr lang="en-US" sz="2800" dirty="0">
              <a:cs typeface="Calibri"/>
            </a:endParaRPr>
          </a:p>
          <a:p>
            <a:pPr>
              <a:spcBef>
                <a:spcPts val="0"/>
              </a:spcBef>
            </a:pPr>
            <a:r>
              <a:rPr lang="en-US" sz="2800" dirty="0">
                <a:cs typeface="Calibri"/>
              </a:rPr>
              <a:t>  </a:t>
            </a:r>
          </a:p>
        </p:txBody>
      </p:sp>
      <p:sp>
        <p:nvSpPr>
          <p:cNvPr id="3" name="TextBox 2"/>
          <p:cNvSpPr txBox="1"/>
          <p:nvPr/>
        </p:nvSpPr>
        <p:spPr>
          <a:xfrm>
            <a:off x="1857915" y="7810981"/>
            <a:ext cx="6482795"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Introduction</a:t>
            </a:r>
          </a:p>
        </p:txBody>
      </p:sp>
      <p:sp>
        <p:nvSpPr>
          <p:cNvPr id="17" name="TextBox 16"/>
          <p:cNvSpPr txBox="1"/>
          <p:nvPr/>
        </p:nvSpPr>
        <p:spPr>
          <a:xfrm>
            <a:off x="29230530" y="20624568"/>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LOLA</a:t>
            </a:r>
          </a:p>
        </p:txBody>
      </p:sp>
      <p:sp>
        <p:nvSpPr>
          <p:cNvPr id="18" name="TextBox 17"/>
          <p:cNvSpPr txBox="1"/>
          <p:nvPr/>
        </p:nvSpPr>
        <p:spPr>
          <a:xfrm>
            <a:off x="9802212" y="23420436"/>
            <a:ext cx="7019489" cy="8900898"/>
          </a:xfrm>
          <a:prstGeom prst="rect">
            <a:avLst/>
          </a:prstGeom>
          <a:noFill/>
        </p:spPr>
        <p:txBody>
          <a:bodyPr wrap="square" rtlCol="0" anchor="t">
            <a:spAutoFit/>
          </a:bodyPr>
          <a:lstStyle/>
          <a:p>
            <a:pPr defTabSz="3840297">
              <a:lnSpc>
                <a:spcPct val="90000"/>
              </a:lnSpc>
            </a:pPr>
            <a:r>
              <a:rPr lang="en-US" sz="2800" dirty="0">
                <a:cs typeface="Calibri"/>
              </a:rPr>
              <a:t>Trained university students delivered 45-min. lessons, 3 times/week, for 13 weeks. This included ENI Units 1-5. Sessions typically included a warm up activity and two lessons. Lessons incorporated interventionist modeling of a skill, guided practice with corrective feedback, and independent practice. A lead interventionist and 1-2 support interventionists were present each day. Progress monitoring occurred after lessons.  </a:t>
            </a:r>
          </a:p>
          <a:p>
            <a:pPr defTabSz="3840297">
              <a:lnSpc>
                <a:spcPct val="90000"/>
              </a:lnSpc>
            </a:pPr>
            <a:endParaRPr lang="en-US" sz="1600" dirty="0">
              <a:cs typeface="Calibri"/>
            </a:endParaRPr>
          </a:p>
          <a:p>
            <a:pPr defTabSz="3840297">
              <a:lnSpc>
                <a:spcPct val="90000"/>
              </a:lnSpc>
            </a:pPr>
            <a:r>
              <a:rPr lang="en-US" sz="2800" b="1" dirty="0"/>
              <a:t>Baseline: </a:t>
            </a:r>
            <a:r>
              <a:rPr lang="en-US" sz="2800" dirty="0"/>
              <a:t>No intervention was provided. Typical math instruction in the Montessori classroom continued.  </a:t>
            </a:r>
            <a:endParaRPr lang="en-US" sz="2800" dirty="0">
              <a:cs typeface="Calibri"/>
            </a:endParaRPr>
          </a:p>
          <a:p>
            <a:pPr defTabSz="3840297">
              <a:lnSpc>
                <a:spcPct val="90000"/>
              </a:lnSpc>
            </a:pPr>
            <a:endParaRPr lang="en-US" sz="1600" dirty="0">
              <a:cs typeface="Calibri"/>
            </a:endParaRPr>
          </a:p>
          <a:p>
            <a:pPr defTabSz="3840297">
              <a:lnSpc>
                <a:spcPct val="90000"/>
              </a:lnSpc>
            </a:pPr>
            <a:r>
              <a:rPr lang="en-US" sz="2800" b="1" dirty="0">
                <a:cs typeface="Calibri"/>
              </a:rPr>
              <a:t>Intervention A: </a:t>
            </a:r>
            <a:r>
              <a:rPr lang="en-US" sz="2800" dirty="0">
                <a:cs typeface="Calibri"/>
              </a:rPr>
              <a:t>Five weeks consisting of lessons addressing ordering and comparing numbers, single digit addition and subtraction and word problems. </a:t>
            </a:r>
          </a:p>
          <a:p>
            <a:pPr defTabSz="3840297">
              <a:lnSpc>
                <a:spcPct val="90000"/>
              </a:lnSpc>
            </a:pPr>
            <a:endParaRPr lang="en-US" sz="1600" dirty="0">
              <a:cs typeface="Calibri"/>
            </a:endParaRPr>
          </a:p>
          <a:p>
            <a:pPr defTabSz="3840297">
              <a:lnSpc>
                <a:spcPct val="90000"/>
              </a:lnSpc>
            </a:pPr>
            <a:r>
              <a:rPr lang="en-US" sz="2800" b="1" dirty="0">
                <a:cs typeface="Calibri"/>
              </a:rPr>
              <a:t>Intervention B: </a:t>
            </a:r>
            <a:r>
              <a:rPr lang="en-US" sz="2800" dirty="0">
                <a:cs typeface="Calibri"/>
              </a:rPr>
              <a:t>Eight weeks consisting of lessons addressing single digit addition and subtraction, ordering and comparing numbers, relationships of ten, and word problems. </a:t>
            </a:r>
          </a:p>
        </p:txBody>
      </p:sp>
      <p:sp>
        <p:nvSpPr>
          <p:cNvPr id="19" name="TextBox 18"/>
          <p:cNvSpPr txBox="1"/>
          <p:nvPr/>
        </p:nvSpPr>
        <p:spPr>
          <a:xfrm>
            <a:off x="18461495" y="20624569"/>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NOVA</a:t>
            </a:r>
          </a:p>
        </p:txBody>
      </p:sp>
      <p:sp>
        <p:nvSpPr>
          <p:cNvPr id="21" name="TextBox 20"/>
          <p:cNvSpPr txBox="1"/>
          <p:nvPr/>
        </p:nvSpPr>
        <p:spPr>
          <a:xfrm>
            <a:off x="9771083" y="22961234"/>
            <a:ext cx="6482795" cy="590931"/>
          </a:xfrm>
          <a:prstGeom prst="rect">
            <a:avLst/>
          </a:prstGeom>
          <a:noFill/>
        </p:spPr>
        <p:txBody>
          <a:bodyPr wrap="square" rtlCol="0" anchor="t">
            <a:spAutoFit/>
          </a:bodyPr>
          <a:lstStyle/>
          <a:p>
            <a:pPr defTabSz="3840297">
              <a:lnSpc>
                <a:spcPct val="90000"/>
              </a:lnSpc>
              <a:spcBef>
                <a:spcPts val="4200"/>
              </a:spcBef>
            </a:pPr>
            <a:r>
              <a:rPr lang="en-US" sz="3600" cap="small" dirty="0">
                <a:solidFill>
                  <a:schemeClr val="accent1">
                    <a:lumMod val="50000"/>
                  </a:schemeClr>
                </a:solidFill>
                <a:latin typeface="Minion Pro"/>
              </a:rPr>
              <a:t>PROCEDURE</a:t>
            </a:r>
          </a:p>
        </p:txBody>
      </p:sp>
      <p:sp>
        <p:nvSpPr>
          <p:cNvPr id="30" name="TextBox 29"/>
          <p:cNvSpPr txBox="1"/>
          <p:nvPr/>
        </p:nvSpPr>
        <p:spPr>
          <a:xfrm>
            <a:off x="18498975" y="26348501"/>
            <a:ext cx="7122815"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Discussion / Implications</a:t>
            </a:r>
          </a:p>
        </p:txBody>
      </p:sp>
      <p:sp>
        <p:nvSpPr>
          <p:cNvPr id="9" name="TextBox 8"/>
          <p:cNvSpPr txBox="1"/>
          <p:nvPr/>
        </p:nvSpPr>
        <p:spPr>
          <a:xfrm>
            <a:off x="18540226" y="27181410"/>
            <a:ext cx="9601200" cy="6574107"/>
          </a:xfrm>
          <a:prstGeom prst="rect">
            <a:avLst/>
          </a:prstGeom>
          <a:noFill/>
        </p:spPr>
        <p:txBody>
          <a:bodyPr wrap="square" rtlCol="0" anchor="t">
            <a:spAutoFit/>
          </a:bodyPr>
          <a:lstStyle/>
          <a:p>
            <a:pPr>
              <a:lnSpc>
                <a:spcPct val="90000"/>
              </a:lnSpc>
              <a:buClr>
                <a:schemeClr val="tx2">
                  <a:lumMod val="75000"/>
                </a:schemeClr>
              </a:buClr>
            </a:pPr>
            <a:r>
              <a:rPr lang="en-US" sz="2800" dirty="0">
                <a:cs typeface="Calibri"/>
              </a:rPr>
              <a:t>Results offer beginning support for the use of ENI as a supplemental math intervention with students in a Montessori setting. </a:t>
            </a:r>
          </a:p>
          <a:p>
            <a:pPr>
              <a:lnSpc>
                <a:spcPct val="90000"/>
              </a:lnSpc>
              <a:buClr>
                <a:schemeClr val="tx2">
                  <a:lumMod val="75000"/>
                </a:schemeClr>
              </a:buClr>
            </a:pPr>
            <a:endParaRPr lang="en-US" sz="1600" i="1" dirty="0">
              <a:cs typeface="Calibri"/>
            </a:endParaRPr>
          </a:p>
          <a:p>
            <a:pPr marL="457200" indent="-457200">
              <a:lnSpc>
                <a:spcPct val="90000"/>
              </a:lnSpc>
              <a:buClr>
                <a:schemeClr val="tx2">
                  <a:lumMod val="75000"/>
                </a:schemeClr>
              </a:buClr>
              <a:buFont typeface="Wingdings" panose="05000000000000000000" pitchFamily="2" charset="2"/>
              <a:buChar char="v"/>
            </a:pPr>
            <a:r>
              <a:rPr lang="en-US" sz="2800" dirty="0">
                <a:cs typeface="Calibri"/>
              </a:rPr>
              <a:t>The intervention was able to be delivered with fidelity in the Montessori setting, as fidelity checks showed 100% accuracy.</a:t>
            </a:r>
          </a:p>
          <a:p>
            <a:pPr>
              <a:lnSpc>
                <a:spcPct val="90000"/>
              </a:lnSpc>
              <a:buClr>
                <a:schemeClr val="tx2">
                  <a:lumMod val="75000"/>
                </a:schemeClr>
              </a:buClr>
            </a:pPr>
            <a:endParaRPr lang="en-US" sz="1600" dirty="0">
              <a:cs typeface="Calibri"/>
            </a:endParaRPr>
          </a:p>
          <a:p>
            <a:pPr marL="457200" indent="-457200">
              <a:lnSpc>
                <a:spcPct val="90000"/>
              </a:lnSpc>
              <a:buClr>
                <a:schemeClr val="tx2">
                  <a:lumMod val="75000"/>
                </a:schemeClr>
              </a:buClr>
              <a:buFont typeface="Wingdings" panose="05000000000000000000" pitchFamily="2" charset="2"/>
              <a:buChar char="v"/>
            </a:pPr>
            <a:r>
              <a:rPr lang="en-US" sz="2800" dirty="0">
                <a:cs typeface="Calibri"/>
              </a:rPr>
              <a:t>Clear effects of the intervention on place  value, or base-10, skills were evident for both participants.  Applications with base-10 was one instructional target of ENI, particularly during Intervention B. </a:t>
            </a:r>
          </a:p>
          <a:p>
            <a:pPr marL="457200" indent="-457200">
              <a:lnSpc>
                <a:spcPct val="90000"/>
              </a:lnSpc>
              <a:buClr>
                <a:schemeClr val="tx2">
                  <a:lumMod val="75000"/>
                </a:schemeClr>
              </a:buClr>
              <a:buFont typeface="Wingdings" panose="05000000000000000000" pitchFamily="2" charset="2"/>
              <a:buChar char="v"/>
            </a:pPr>
            <a:endParaRPr lang="en-US" sz="1600" dirty="0">
              <a:cs typeface="Calibri"/>
            </a:endParaRPr>
          </a:p>
          <a:p>
            <a:pPr marL="457200" indent="-457200">
              <a:lnSpc>
                <a:spcPct val="90000"/>
              </a:lnSpc>
              <a:buClr>
                <a:schemeClr val="tx2">
                  <a:lumMod val="75000"/>
                </a:schemeClr>
              </a:buClr>
              <a:buFont typeface="Wingdings" panose="05000000000000000000" pitchFamily="2" charset="2"/>
              <a:buChar char="v"/>
            </a:pPr>
            <a:r>
              <a:rPr lang="en-US" sz="2800" dirty="0">
                <a:cs typeface="Calibri"/>
              </a:rPr>
              <a:t>Participants also showed positive gains in Number Identification skills over the course of the intervention. This is noteworthy, because the intervention did not directly practice reading numbers.</a:t>
            </a:r>
          </a:p>
          <a:p>
            <a:pPr marL="457200" indent="-457200">
              <a:lnSpc>
                <a:spcPct val="90000"/>
              </a:lnSpc>
              <a:buClr>
                <a:schemeClr val="tx2">
                  <a:lumMod val="75000"/>
                </a:schemeClr>
              </a:buClr>
              <a:buFont typeface="Wingdings" panose="05000000000000000000" pitchFamily="2" charset="2"/>
              <a:buChar char="v"/>
            </a:pPr>
            <a:endParaRPr lang="en-US" sz="2800" dirty="0">
              <a:cs typeface="Calibri"/>
            </a:endParaRPr>
          </a:p>
          <a:p>
            <a:pPr>
              <a:lnSpc>
                <a:spcPct val="90000"/>
              </a:lnSpc>
              <a:buClr>
                <a:schemeClr val="tx2">
                  <a:lumMod val="75000"/>
                </a:schemeClr>
              </a:buClr>
            </a:pPr>
            <a:endParaRPr lang="en-US" sz="2800" i="1" dirty="0">
              <a:cs typeface="Calibri"/>
            </a:endParaRPr>
          </a:p>
        </p:txBody>
      </p:sp>
      <p:sp>
        <p:nvSpPr>
          <p:cNvPr id="31" name="TextBox 30"/>
          <p:cNvSpPr txBox="1"/>
          <p:nvPr/>
        </p:nvSpPr>
        <p:spPr>
          <a:xfrm>
            <a:off x="29294324" y="27107011"/>
            <a:ext cx="6337319"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LIMITATIONS</a:t>
            </a:r>
          </a:p>
        </p:txBody>
      </p:sp>
      <p:sp>
        <p:nvSpPr>
          <p:cNvPr id="37" name="TextBox 36"/>
          <p:cNvSpPr txBox="1"/>
          <p:nvPr/>
        </p:nvSpPr>
        <p:spPr>
          <a:xfrm>
            <a:off x="18439762" y="19862299"/>
            <a:ext cx="7034640"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Results</a:t>
            </a:r>
          </a:p>
        </p:txBody>
      </p:sp>
      <p:sp>
        <p:nvSpPr>
          <p:cNvPr id="36" name="TextBox 35">
            <a:extLst>
              <a:ext uri="{FF2B5EF4-FFF2-40B4-BE49-F238E27FC236}">
                <a16:creationId xmlns:a16="http://schemas.microsoft.com/office/drawing/2014/main" id="{B8538A13-6192-4397-8977-C9B374BBA9A0}"/>
              </a:ext>
            </a:extLst>
          </p:cNvPr>
          <p:cNvSpPr txBox="1"/>
          <p:nvPr/>
        </p:nvSpPr>
        <p:spPr>
          <a:xfrm>
            <a:off x="9763694" y="7810981"/>
            <a:ext cx="7304134"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Methodology</a:t>
            </a:r>
          </a:p>
        </p:txBody>
      </p:sp>
      <p:sp>
        <p:nvSpPr>
          <p:cNvPr id="42" name="TextBox 41">
            <a:extLst>
              <a:ext uri="{FF2B5EF4-FFF2-40B4-BE49-F238E27FC236}">
                <a16:creationId xmlns:a16="http://schemas.microsoft.com/office/drawing/2014/main" id="{14B863A2-44F6-40E6-A648-BAE479E9EBAD}"/>
              </a:ext>
            </a:extLst>
          </p:cNvPr>
          <p:cNvSpPr txBox="1"/>
          <p:nvPr/>
        </p:nvSpPr>
        <p:spPr>
          <a:xfrm>
            <a:off x="9771084" y="8541589"/>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PARTICIPANTS AND SETTING</a:t>
            </a:r>
          </a:p>
        </p:txBody>
      </p:sp>
      <p:sp>
        <p:nvSpPr>
          <p:cNvPr id="43" name="TextBox 42">
            <a:extLst>
              <a:ext uri="{FF2B5EF4-FFF2-40B4-BE49-F238E27FC236}">
                <a16:creationId xmlns:a16="http://schemas.microsoft.com/office/drawing/2014/main" id="{70C4201F-7262-4402-9FF8-98B7AD01B0B5}"/>
              </a:ext>
            </a:extLst>
          </p:cNvPr>
          <p:cNvSpPr txBox="1"/>
          <p:nvPr/>
        </p:nvSpPr>
        <p:spPr>
          <a:xfrm>
            <a:off x="9765207" y="14276910"/>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DEPENDENT VARIABLES</a:t>
            </a:r>
          </a:p>
        </p:txBody>
      </p:sp>
      <p:sp>
        <p:nvSpPr>
          <p:cNvPr id="46" name="TextBox 45">
            <a:extLst>
              <a:ext uri="{FF2B5EF4-FFF2-40B4-BE49-F238E27FC236}">
                <a16:creationId xmlns:a16="http://schemas.microsoft.com/office/drawing/2014/main" id="{DAF87F01-1E1D-4F36-88E8-2F05E3AD2637}"/>
              </a:ext>
            </a:extLst>
          </p:cNvPr>
          <p:cNvSpPr txBox="1"/>
          <p:nvPr/>
        </p:nvSpPr>
        <p:spPr>
          <a:xfrm>
            <a:off x="9773801" y="14812973"/>
            <a:ext cx="6842041" cy="3053144"/>
          </a:xfrm>
          <a:prstGeom prst="rect">
            <a:avLst/>
          </a:prstGeom>
          <a:noFill/>
        </p:spPr>
        <p:txBody>
          <a:bodyPr wrap="square" rtlCol="0" anchor="t">
            <a:spAutoFit/>
          </a:bodyPr>
          <a:lstStyle/>
          <a:p>
            <a:pPr defTabSz="3840297">
              <a:lnSpc>
                <a:spcPct val="90000"/>
              </a:lnSpc>
              <a:spcBef>
                <a:spcPts val="4200"/>
              </a:spcBef>
            </a:pPr>
            <a:r>
              <a:rPr lang="en-US" sz="2800" b="1" dirty="0"/>
              <a:t>Place Value (PV):</a:t>
            </a:r>
            <a:r>
              <a:rPr lang="en-US" sz="2800" dirty="0"/>
              <a:t>  Assesses ability to write numbers represented in base-10 blocks and select the correct grouping of base-10 blocks to represent a number.  The task is timed.</a:t>
            </a:r>
          </a:p>
          <a:p>
            <a:pPr defTabSz="3840297"/>
            <a:endParaRPr lang="en-US" sz="1600" dirty="0"/>
          </a:p>
          <a:p>
            <a:pPr defTabSz="3840297">
              <a:lnSpc>
                <a:spcPct val="90000"/>
              </a:lnSpc>
            </a:pPr>
            <a:r>
              <a:rPr lang="en-US" sz="2800" b="1" dirty="0"/>
              <a:t>Number Identification (NID):</a:t>
            </a:r>
            <a:r>
              <a:rPr lang="en-US" sz="2800" dirty="0"/>
              <a:t>  Assesses the ability to correctly read single digit to triple digit numbers.  The task is timed.</a:t>
            </a:r>
            <a:endParaRPr lang="en-US" sz="2800" dirty="0">
              <a:cs typeface="Calibri"/>
            </a:endParaRPr>
          </a:p>
        </p:txBody>
      </p:sp>
      <p:sp>
        <p:nvSpPr>
          <p:cNvPr id="48" name="TextBox 47">
            <a:extLst>
              <a:ext uri="{FF2B5EF4-FFF2-40B4-BE49-F238E27FC236}">
                <a16:creationId xmlns:a16="http://schemas.microsoft.com/office/drawing/2014/main" id="{D2E3F997-DFBF-4D30-97B0-6D0C4DBB03DB}"/>
              </a:ext>
            </a:extLst>
          </p:cNvPr>
          <p:cNvSpPr txBox="1"/>
          <p:nvPr/>
        </p:nvSpPr>
        <p:spPr>
          <a:xfrm>
            <a:off x="9771084" y="9050826"/>
            <a:ext cx="7058007" cy="4801314"/>
          </a:xfrm>
          <a:prstGeom prst="rect">
            <a:avLst/>
          </a:prstGeom>
          <a:noFill/>
        </p:spPr>
        <p:txBody>
          <a:bodyPr wrap="square" rtlCol="0" anchor="t">
            <a:spAutoFit/>
          </a:bodyPr>
          <a:lstStyle/>
          <a:p>
            <a:pPr defTabSz="3840297">
              <a:lnSpc>
                <a:spcPct val="90000"/>
              </a:lnSpc>
            </a:pPr>
            <a:r>
              <a:rPr lang="en-US" sz="2800" dirty="0">
                <a:cs typeface="Calibri"/>
              </a:rPr>
              <a:t>Intervention took place at a Montessori elementary. Montessori education offers hands-on learning at one’s own pace. </a:t>
            </a:r>
          </a:p>
          <a:p>
            <a:pPr defTabSz="3840297">
              <a:lnSpc>
                <a:spcPct val="90000"/>
              </a:lnSpc>
            </a:pPr>
            <a:endParaRPr lang="en-US" sz="1600" dirty="0">
              <a:cs typeface="Calibri"/>
            </a:endParaRPr>
          </a:p>
          <a:p>
            <a:pPr defTabSz="3840297">
              <a:lnSpc>
                <a:spcPct val="90000"/>
              </a:lnSpc>
            </a:pPr>
            <a:r>
              <a:rPr lang="en-US" sz="2800" dirty="0">
                <a:cs typeface="Calibri"/>
              </a:rPr>
              <a:t>Participants were two 1</a:t>
            </a:r>
            <a:r>
              <a:rPr lang="en-US" sz="2800" baseline="30000" dirty="0">
                <a:cs typeface="Calibri"/>
              </a:rPr>
              <a:t>st</a:t>
            </a:r>
            <a:r>
              <a:rPr lang="en-US" sz="2800" dirty="0">
                <a:cs typeface="Calibri"/>
              </a:rPr>
              <a:t> graders from different cross-age classrooms of 1</a:t>
            </a:r>
            <a:r>
              <a:rPr lang="en-US" sz="2800" baseline="30000" dirty="0">
                <a:cs typeface="Calibri"/>
              </a:rPr>
              <a:t>st</a:t>
            </a:r>
            <a:r>
              <a:rPr lang="en-US" sz="2800" dirty="0">
                <a:cs typeface="Calibri"/>
              </a:rPr>
              <a:t>-3</a:t>
            </a:r>
            <a:r>
              <a:rPr lang="en-US" sz="2800" baseline="30000" dirty="0">
                <a:cs typeface="Calibri"/>
              </a:rPr>
              <a:t>rd</a:t>
            </a:r>
            <a:r>
              <a:rPr lang="en-US" sz="2800" dirty="0">
                <a:cs typeface="Calibri"/>
              </a:rPr>
              <a:t> graders.</a:t>
            </a:r>
            <a:r>
              <a:rPr lang="en-US" sz="2800" dirty="0">
                <a:solidFill>
                  <a:srgbClr val="FF0000"/>
                </a:solidFill>
                <a:cs typeface="Calibri"/>
              </a:rPr>
              <a:t> </a:t>
            </a:r>
            <a:r>
              <a:rPr lang="en-US" sz="2800" dirty="0">
                <a:cs typeface="Calibri"/>
              </a:rPr>
              <a:t>They were identified by school screenings and teacher nomination as at-risk in math. </a:t>
            </a:r>
          </a:p>
          <a:p>
            <a:pPr defTabSz="3840297">
              <a:lnSpc>
                <a:spcPct val="90000"/>
              </a:lnSpc>
            </a:pPr>
            <a:endParaRPr lang="en-US" sz="1600" dirty="0">
              <a:cs typeface="Calibri"/>
            </a:endParaRPr>
          </a:p>
          <a:p>
            <a:pPr defTabSz="3840297">
              <a:lnSpc>
                <a:spcPct val="90000"/>
              </a:lnSpc>
            </a:pPr>
            <a:r>
              <a:rPr lang="en-US" sz="2800" dirty="0">
                <a:cs typeface="Calibri"/>
              </a:rPr>
              <a:t>ENI was delivered to a group of 5 students in a cafeteria. Another group met in the cafeteria at the same time.  ENI was the students’ last activity of the day. </a:t>
            </a:r>
            <a:endParaRPr lang="en-US" dirty="0"/>
          </a:p>
        </p:txBody>
      </p:sp>
      <p:graphicFrame>
        <p:nvGraphicFramePr>
          <p:cNvPr id="45" name="Chart 44">
            <a:extLst>
              <a:ext uri="{FF2B5EF4-FFF2-40B4-BE49-F238E27FC236}">
                <a16:creationId xmlns:a16="http://schemas.microsoft.com/office/drawing/2014/main" id="{263EA1BE-41B3-4BB4-86F0-1ECD59C33AD7}"/>
              </a:ext>
            </a:extLst>
          </p:cNvPr>
          <p:cNvGraphicFramePr>
            <a:graphicFrameLocks/>
          </p:cNvGraphicFramePr>
          <p:nvPr>
            <p:extLst>
              <p:ext uri="{D42A27DB-BD31-4B8C-83A1-F6EECF244321}">
                <p14:modId xmlns:p14="http://schemas.microsoft.com/office/powerpoint/2010/main" val="1200578037"/>
              </p:ext>
            </p:extLst>
          </p:nvPr>
        </p:nvGraphicFramePr>
        <p:xfrm>
          <a:off x="18439762" y="9194450"/>
          <a:ext cx="11025019" cy="73513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7" name="Chart 46">
            <a:extLst>
              <a:ext uri="{FF2B5EF4-FFF2-40B4-BE49-F238E27FC236}">
                <a16:creationId xmlns:a16="http://schemas.microsoft.com/office/drawing/2014/main" id="{29F6F974-35F6-425F-A315-0FAAA979F22F}"/>
              </a:ext>
            </a:extLst>
          </p:cNvPr>
          <p:cNvGraphicFramePr>
            <a:graphicFrameLocks/>
          </p:cNvGraphicFramePr>
          <p:nvPr>
            <p:extLst>
              <p:ext uri="{D42A27DB-BD31-4B8C-83A1-F6EECF244321}">
                <p14:modId xmlns:p14="http://schemas.microsoft.com/office/powerpoint/2010/main" val="711633999"/>
              </p:ext>
            </p:extLst>
          </p:nvPr>
        </p:nvGraphicFramePr>
        <p:xfrm>
          <a:off x="29294324" y="9194450"/>
          <a:ext cx="11025019" cy="7351384"/>
        </p:xfrm>
        <a:graphic>
          <a:graphicData uri="http://schemas.openxmlformats.org/drawingml/2006/chart">
            <c:chart xmlns:c="http://schemas.openxmlformats.org/drawingml/2006/chart" xmlns:r="http://schemas.openxmlformats.org/officeDocument/2006/relationships" r:id="rId4"/>
          </a:graphicData>
        </a:graphic>
      </p:graphicFrame>
      <p:cxnSp>
        <p:nvCxnSpPr>
          <p:cNvPr id="49" name="Straight Connector 48">
            <a:extLst>
              <a:ext uri="{FF2B5EF4-FFF2-40B4-BE49-F238E27FC236}">
                <a16:creationId xmlns:a16="http://schemas.microsoft.com/office/drawing/2014/main" id="{3681B8A1-11FF-4E77-8DF6-6D5324244A07}"/>
              </a:ext>
            </a:extLst>
          </p:cNvPr>
          <p:cNvCxnSpPr/>
          <p:nvPr/>
        </p:nvCxnSpPr>
        <p:spPr>
          <a:xfrm flipH="1" flipV="1">
            <a:off x="31956140" y="10124486"/>
            <a:ext cx="9010" cy="4721144"/>
          </a:xfrm>
          <a:prstGeom prst="line">
            <a:avLst/>
          </a:prstGeom>
          <a:ln w="31750">
            <a:solidFill>
              <a:sysClr val="windowText" lastClr="000000"/>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8A7E192-671C-4431-B689-C083A97CF333}"/>
              </a:ext>
            </a:extLst>
          </p:cNvPr>
          <p:cNvCxnSpPr/>
          <p:nvPr/>
        </p:nvCxnSpPr>
        <p:spPr>
          <a:xfrm flipH="1" flipV="1">
            <a:off x="34508375" y="10164146"/>
            <a:ext cx="9010" cy="4721144"/>
          </a:xfrm>
          <a:prstGeom prst="line">
            <a:avLst/>
          </a:prstGeom>
          <a:ln w="31750">
            <a:solidFill>
              <a:sysClr val="windowText" lastClr="000000"/>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E770DC9C-3664-41C3-B1B2-32851E69A34E}"/>
              </a:ext>
            </a:extLst>
          </p:cNvPr>
          <p:cNvCxnSpPr/>
          <p:nvPr/>
        </p:nvCxnSpPr>
        <p:spPr>
          <a:xfrm flipH="1" flipV="1">
            <a:off x="36039770" y="10124486"/>
            <a:ext cx="9010" cy="4721144"/>
          </a:xfrm>
          <a:prstGeom prst="line">
            <a:avLst/>
          </a:prstGeom>
          <a:ln w="31750">
            <a:solidFill>
              <a:sysClr val="windowText" lastClr="000000"/>
            </a:solidFill>
            <a:prstDash val="sysDot"/>
          </a:ln>
        </p:spPr>
        <p:style>
          <a:lnRef idx="1">
            <a:schemeClr val="accent1"/>
          </a:lnRef>
          <a:fillRef idx="0">
            <a:schemeClr val="accent1"/>
          </a:fillRef>
          <a:effectRef idx="0">
            <a:schemeClr val="accent1"/>
          </a:effectRef>
          <a:fontRef idx="minor">
            <a:schemeClr val="tx1"/>
          </a:fontRef>
        </p:style>
      </p:cxnSp>
      <p:sp>
        <p:nvSpPr>
          <p:cNvPr id="52" name="Subtitle 2">
            <a:extLst>
              <a:ext uri="{FF2B5EF4-FFF2-40B4-BE49-F238E27FC236}">
                <a16:creationId xmlns:a16="http://schemas.microsoft.com/office/drawing/2014/main" id="{07AB07C5-E461-4542-BB7E-92984AA63884}"/>
              </a:ext>
            </a:extLst>
          </p:cNvPr>
          <p:cNvSpPr txBox="1">
            <a:spLocks/>
          </p:cNvSpPr>
          <p:nvPr/>
        </p:nvSpPr>
        <p:spPr>
          <a:xfrm>
            <a:off x="9829008" y="33053780"/>
            <a:ext cx="7074024" cy="179244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lnSpc>
                <a:spcPct val="100000"/>
              </a:lnSpc>
              <a:spcBef>
                <a:spcPts val="0"/>
              </a:spcBef>
            </a:pPr>
            <a:r>
              <a:rPr lang="en-US" sz="2800" dirty="0"/>
              <a:t>A single case ABAB design (Kennedy, 2005) examined the effects of participation in ENI on early numeracy skills for both students.</a:t>
            </a:r>
          </a:p>
        </p:txBody>
      </p:sp>
      <p:sp>
        <p:nvSpPr>
          <p:cNvPr id="53" name="TextBox 52">
            <a:extLst>
              <a:ext uri="{FF2B5EF4-FFF2-40B4-BE49-F238E27FC236}">
                <a16:creationId xmlns:a16="http://schemas.microsoft.com/office/drawing/2014/main" id="{A1418D37-EEAC-441C-BFCC-45725C233952}"/>
              </a:ext>
            </a:extLst>
          </p:cNvPr>
          <p:cNvSpPr txBox="1"/>
          <p:nvPr/>
        </p:nvSpPr>
        <p:spPr>
          <a:xfrm>
            <a:off x="9806457" y="18310369"/>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VALIDITY MEASURES</a:t>
            </a:r>
          </a:p>
        </p:txBody>
      </p:sp>
      <p:sp>
        <p:nvSpPr>
          <p:cNvPr id="54" name="TextBox 53">
            <a:extLst>
              <a:ext uri="{FF2B5EF4-FFF2-40B4-BE49-F238E27FC236}">
                <a16:creationId xmlns:a16="http://schemas.microsoft.com/office/drawing/2014/main" id="{1EFE7F8A-3270-448F-B8AB-351BCDA40CD2}"/>
              </a:ext>
            </a:extLst>
          </p:cNvPr>
          <p:cNvSpPr txBox="1"/>
          <p:nvPr/>
        </p:nvSpPr>
        <p:spPr>
          <a:xfrm>
            <a:off x="9796351" y="18854129"/>
            <a:ext cx="7058007" cy="3637919"/>
          </a:xfrm>
          <a:prstGeom prst="rect">
            <a:avLst/>
          </a:prstGeom>
          <a:noFill/>
        </p:spPr>
        <p:txBody>
          <a:bodyPr wrap="square" rtlCol="0" anchor="t">
            <a:spAutoFit/>
          </a:bodyPr>
          <a:lstStyle/>
          <a:p>
            <a:pPr defTabSz="3840297">
              <a:lnSpc>
                <a:spcPct val="90000"/>
              </a:lnSpc>
            </a:pPr>
            <a:r>
              <a:rPr lang="en-US" sz="2800" dirty="0"/>
              <a:t>Trained researchers evaluated interobserver agreement and procedural integrity for assessments and intervention delivery.</a:t>
            </a:r>
          </a:p>
          <a:p>
            <a:pPr defTabSz="3840297">
              <a:lnSpc>
                <a:spcPct val="90000"/>
              </a:lnSpc>
            </a:pPr>
            <a:endParaRPr lang="en-US" sz="1600" b="1" dirty="0"/>
          </a:p>
          <a:p>
            <a:pPr defTabSz="3840297">
              <a:lnSpc>
                <a:spcPct val="90000"/>
              </a:lnSpc>
            </a:pPr>
            <a:r>
              <a:rPr lang="en-US" sz="2800" b="1" dirty="0"/>
              <a:t>Interobserver Agreement:</a:t>
            </a:r>
            <a:r>
              <a:rPr lang="en-US" sz="2800" dirty="0"/>
              <a:t>  100% for all assessments.</a:t>
            </a:r>
          </a:p>
          <a:p>
            <a:pPr defTabSz="3840297">
              <a:lnSpc>
                <a:spcPct val="90000"/>
              </a:lnSpc>
            </a:pPr>
            <a:endParaRPr lang="en-US" sz="1600" dirty="0">
              <a:cs typeface="Calibri"/>
            </a:endParaRPr>
          </a:p>
          <a:p>
            <a:pPr defTabSz="3840297">
              <a:lnSpc>
                <a:spcPct val="90000"/>
              </a:lnSpc>
            </a:pPr>
            <a:r>
              <a:rPr lang="en-US" sz="2800" b="1" dirty="0"/>
              <a:t>Intervention Integrity:</a:t>
            </a:r>
            <a:r>
              <a:rPr lang="en-US" sz="2800" dirty="0"/>
              <a:t> Individual integrity checklists were created specific for each lesson to develop accuracy of stages of modeling</a:t>
            </a:r>
            <a:endParaRPr lang="en-US" sz="2800" dirty="0">
              <a:cs typeface="Calibri"/>
            </a:endParaRPr>
          </a:p>
        </p:txBody>
      </p:sp>
      <p:sp>
        <p:nvSpPr>
          <p:cNvPr id="55" name="TextBox 54">
            <a:extLst>
              <a:ext uri="{FF2B5EF4-FFF2-40B4-BE49-F238E27FC236}">
                <a16:creationId xmlns:a16="http://schemas.microsoft.com/office/drawing/2014/main" id="{4569EE1B-7B6E-4DA4-821F-CE1B4961F771}"/>
              </a:ext>
            </a:extLst>
          </p:cNvPr>
          <p:cNvSpPr txBox="1"/>
          <p:nvPr/>
        </p:nvSpPr>
        <p:spPr>
          <a:xfrm rot="10800000" flipV="1">
            <a:off x="9773801" y="32593477"/>
            <a:ext cx="6382169" cy="590931"/>
          </a:xfrm>
          <a:prstGeom prst="rect">
            <a:avLst/>
          </a:prstGeom>
          <a:noFill/>
        </p:spPr>
        <p:txBody>
          <a:bodyPr wrap="square" rtlCol="0">
            <a:spAutoFit/>
          </a:bodyPr>
          <a:lstStyle/>
          <a:p>
            <a:pPr defTabSz="3840297">
              <a:lnSpc>
                <a:spcPct val="90000"/>
              </a:lnSpc>
              <a:spcBef>
                <a:spcPts val="4200"/>
              </a:spcBef>
            </a:pPr>
            <a:r>
              <a:rPr lang="en-US" sz="3600" cap="small" dirty="0">
                <a:solidFill>
                  <a:schemeClr val="accent1">
                    <a:lumMod val="50000"/>
                  </a:schemeClr>
                </a:solidFill>
                <a:latin typeface="Minion Pro" panose="02040503050306020203" pitchFamily="18" charset="0"/>
              </a:rPr>
              <a:t>EXPERIMENTAL DESIGN</a:t>
            </a:r>
          </a:p>
        </p:txBody>
      </p:sp>
      <p:graphicFrame>
        <p:nvGraphicFramePr>
          <p:cNvPr id="5" name="Table 4">
            <a:extLst>
              <a:ext uri="{FF2B5EF4-FFF2-40B4-BE49-F238E27FC236}">
                <a16:creationId xmlns:a16="http://schemas.microsoft.com/office/drawing/2014/main" id="{132E1031-0255-4F9E-A33E-9800003FB5BE}"/>
              </a:ext>
            </a:extLst>
          </p:cNvPr>
          <p:cNvGraphicFramePr>
            <a:graphicFrameLocks noGrp="1"/>
          </p:cNvGraphicFramePr>
          <p:nvPr>
            <p:extLst>
              <p:ext uri="{D42A27DB-BD31-4B8C-83A1-F6EECF244321}">
                <p14:modId xmlns:p14="http://schemas.microsoft.com/office/powerpoint/2010/main" val="1628045435"/>
              </p:ext>
            </p:extLst>
          </p:nvPr>
        </p:nvGraphicFramePr>
        <p:xfrm>
          <a:off x="19412104" y="16440578"/>
          <a:ext cx="20233215" cy="2529840"/>
        </p:xfrm>
        <a:graphic>
          <a:graphicData uri="http://schemas.openxmlformats.org/drawingml/2006/table">
            <a:tbl>
              <a:tblPr firstRow="1" bandRow="1">
                <a:tableStyleId>{5C22544A-7EE6-4342-B048-85BDC9FD1C3A}</a:tableStyleId>
              </a:tblPr>
              <a:tblGrid>
                <a:gridCol w="2248135">
                  <a:extLst>
                    <a:ext uri="{9D8B030D-6E8A-4147-A177-3AD203B41FA5}">
                      <a16:colId xmlns:a16="http://schemas.microsoft.com/office/drawing/2014/main" val="423770178"/>
                    </a:ext>
                  </a:extLst>
                </a:gridCol>
                <a:gridCol w="2248135">
                  <a:extLst>
                    <a:ext uri="{9D8B030D-6E8A-4147-A177-3AD203B41FA5}">
                      <a16:colId xmlns:a16="http://schemas.microsoft.com/office/drawing/2014/main" val="3461969981"/>
                    </a:ext>
                  </a:extLst>
                </a:gridCol>
                <a:gridCol w="2248135">
                  <a:extLst>
                    <a:ext uri="{9D8B030D-6E8A-4147-A177-3AD203B41FA5}">
                      <a16:colId xmlns:a16="http://schemas.microsoft.com/office/drawing/2014/main" val="2812941304"/>
                    </a:ext>
                  </a:extLst>
                </a:gridCol>
                <a:gridCol w="2248135">
                  <a:extLst>
                    <a:ext uri="{9D8B030D-6E8A-4147-A177-3AD203B41FA5}">
                      <a16:colId xmlns:a16="http://schemas.microsoft.com/office/drawing/2014/main" val="3388844195"/>
                    </a:ext>
                  </a:extLst>
                </a:gridCol>
                <a:gridCol w="2248135">
                  <a:extLst>
                    <a:ext uri="{9D8B030D-6E8A-4147-A177-3AD203B41FA5}">
                      <a16:colId xmlns:a16="http://schemas.microsoft.com/office/drawing/2014/main" val="2708267409"/>
                    </a:ext>
                  </a:extLst>
                </a:gridCol>
                <a:gridCol w="2248135">
                  <a:extLst>
                    <a:ext uri="{9D8B030D-6E8A-4147-A177-3AD203B41FA5}">
                      <a16:colId xmlns:a16="http://schemas.microsoft.com/office/drawing/2014/main" val="1107784299"/>
                    </a:ext>
                  </a:extLst>
                </a:gridCol>
                <a:gridCol w="2248135">
                  <a:extLst>
                    <a:ext uri="{9D8B030D-6E8A-4147-A177-3AD203B41FA5}">
                      <a16:colId xmlns:a16="http://schemas.microsoft.com/office/drawing/2014/main" val="3854682357"/>
                    </a:ext>
                  </a:extLst>
                </a:gridCol>
                <a:gridCol w="2248135">
                  <a:extLst>
                    <a:ext uri="{9D8B030D-6E8A-4147-A177-3AD203B41FA5}">
                      <a16:colId xmlns:a16="http://schemas.microsoft.com/office/drawing/2014/main" val="1177898644"/>
                    </a:ext>
                  </a:extLst>
                </a:gridCol>
                <a:gridCol w="2248135">
                  <a:extLst>
                    <a:ext uri="{9D8B030D-6E8A-4147-A177-3AD203B41FA5}">
                      <a16:colId xmlns:a16="http://schemas.microsoft.com/office/drawing/2014/main" val="1343261938"/>
                    </a:ext>
                  </a:extLst>
                </a:gridCol>
              </a:tblGrid>
              <a:tr h="370840">
                <a:tc>
                  <a:txBody>
                    <a:bodyPr/>
                    <a:lstStyle/>
                    <a:p>
                      <a:endParaRPr lang="en-US" sz="2400"/>
                    </a:p>
                  </a:txBody>
                  <a:tcPr>
                    <a:lnB w="28575" cap="flat" cmpd="sng" algn="ctr">
                      <a:solidFill>
                        <a:schemeClr val="tx1"/>
                      </a:solidFill>
                      <a:prstDash val="solid"/>
                      <a:round/>
                      <a:headEnd type="none" w="med" len="med"/>
                      <a:tailEnd type="none" w="med" len="med"/>
                    </a:lnB>
                    <a:solidFill>
                      <a:schemeClr val="bg1"/>
                    </a:solidFill>
                  </a:tcPr>
                </a:tc>
                <a:tc gridSpan="8">
                  <a:txBody>
                    <a:bodyPr/>
                    <a:lstStyle/>
                    <a:p>
                      <a:pPr algn="ctr"/>
                      <a:r>
                        <a:rPr lang="en-US" sz="2800" b="1" dirty="0">
                          <a:solidFill>
                            <a:schemeClr val="tx1"/>
                          </a:solidFill>
                        </a:rPr>
                        <a:t>Mean Scores by Phase</a:t>
                      </a:r>
                    </a:p>
                  </a:txBody>
                  <a:tcPr>
                    <a:lnB w="28575" cap="flat" cmpd="sng" algn="ctr">
                      <a:solidFill>
                        <a:schemeClr val="tx1"/>
                      </a:solidFill>
                      <a:prstDash val="solid"/>
                      <a:round/>
                      <a:headEnd type="none" w="med" len="med"/>
                      <a:tailEnd type="none" w="med" len="med"/>
                    </a:lnB>
                    <a:solidFill>
                      <a:schemeClr val="bg1"/>
                    </a:solidFill>
                  </a:tcPr>
                </a:tc>
                <a:tc hMerge="1">
                  <a:txBody>
                    <a:bodyPr/>
                    <a:lstStyle/>
                    <a:p>
                      <a:endParaRPr lang="en-US" sz="2400"/>
                    </a:p>
                  </a:txBody>
                  <a:tcPr/>
                </a:tc>
                <a:tc hMerge="1">
                  <a:txBody>
                    <a:bodyPr/>
                    <a:lstStyle/>
                    <a:p>
                      <a:endParaRPr lang="en-US" sz="2400"/>
                    </a:p>
                  </a:txBody>
                  <a:tcPr/>
                </a:tc>
                <a:tc hMerge="1">
                  <a:txBody>
                    <a:bodyPr/>
                    <a:lstStyle/>
                    <a:p>
                      <a:endParaRPr lang="en-US" sz="2400"/>
                    </a:p>
                  </a:txBody>
                  <a:tcPr/>
                </a:tc>
                <a:tc hMerge="1">
                  <a:txBody>
                    <a:bodyPr/>
                    <a:lstStyle/>
                    <a:p>
                      <a:endParaRPr lang="en-US" sz="2400"/>
                    </a:p>
                  </a:txBody>
                  <a:tcPr/>
                </a:tc>
                <a:tc hMerge="1">
                  <a:txBody>
                    <a:bodyPr/>
                    <a:lstStyle/>
                    <a:p>
                      <a:endParaRPr lang="en-US" sz="2400"/>
                    </a:p>
                  </a:txBody>
                  <a:tcPr/>
                </a:tc>
                <a:tc hMerge="1">
                  <a:txBody>
                    <a:bodyPr/>
                    <a:lstStyle/>
                    <a:p>
                      <a:endParaRPr lang="en-US" sz="2400"/>
                    </a:p>
                  </a:txBody>
                  <a:tcPr/>
                </a:tc>
                <a:tc hMerge="1">
                  <a:txBody>
                    <a:bodyPr/>
                    <a:lstStyle/>
                    <a:p>
                      <a:endParaRPr lang="en-US" sz="2400"/>
                    </a:p>
                  </a:txBody>
                  <a:tcPr/>
                </a:tc>
                <a:extLst>
                  <a:ext uri="{0D108BD9-81ED-4DB2-BD59-A6C34878D82A}">
                    <a16:rowId xmlns:a16="http://schemas.microsoft.com/office/drawing/2014/main" val="2882105864"/>
                  </a:ext>
                </a:extLst>
              </a:tr>
              <a:tr h="370840">
                <a:tc>
                  <a:txBody>
                    <a:bodyPr/>
                    <a:lstStyle/>
                    <a:p>
                      <a:pPr algn="r"/>
                      <a:endParaRPr lang="en-US" sz="2800" u="sng"/>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algn="ctr"/>
                      <a:r>
                        <a:rPr lang="en-US" sz="2800" b="1" u="none"/>
                        <a:t>Number ID (Number Correct Per Minute)</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sz="2400"/>
                    </a:p>
                  </a:txBody>
                  <a:tcPr/>
                </a:tc>
                <a:tc hMerge="1">
                  <a:txBody>
                    <a:bodyPr/>
                    <a:lstStyle/>
                    <a:p>
                      <a:endParaRPr lang="en-US" sz="2400"/>
                    </a:p>
                  </a:txBody>
                  <a:tcPr/>
                </a:tc>
                <a:tc hMerge="1">
                  <a:txBody>
                    <a:bodyPr/>
                    <a:lstStyle/>
                    <a:p>
                      <a:endParaRPr lang="en-US" sz="2400"/>
                    </a:p>
                  </a:txBody>
                  <a:tcPr/>
                </a:tc>
                <a:tc gridSpan="4">
                  <a:txBody>
                    <a:bodyPr/>
                    <a:lstStyle/>
                    <a:p>
                      <a:pPr algn="ctr"/>
                      <a:r>
                        <a:rPr lang="en-US" sz="2800" b="1" u="none" dirty="0">
                          <a:solidFill>
                            <a:sysClr val="windowText" lastClr="000000"/>
                          </a:solidFill>
                        </a:rPr>
                        <a:t>Place Value (Number Correct)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sz="2400"/>
                    </a:p>
                  </a:txBody>
                  <a:tcPr/>
                </a:tc>
                <a:tc hMerge="1">
                  <a:txBody>
                    <a:bodyPr/>
                    <a:lstStyle/>
                    <a:p>
                      <a:endParaRPr lang="en-US" sz="2400"/>
                    </a:p>
                  </a:txBody>
                  <a:tcPr/>
                </a:tc>
                <a:tc hMerge="1">
                  <a:txBody>
                    <a:bodyPr/>
                    <a:lstStyle/>
                    <a:p>
                      <a:endParaRPr lang="en-US" sz="2400"/>
                    </a:p>
                  </a:txBody>
                  <a:tcPr/>
                </a:tc>
                <a:extLst>
                  <a:ext uri="{0D108BD9-81ED-4DB2-BD59-A6C34878D82A}">
                    <a16:rowId xmlns:a16="http://schemas.microsoft.com/office/drawing/2014/main" val="933614492"/>
                  </a:ext>
                </a:extLst>
              </a:tr>
              <a:tr h="370840">
                <a:tc>
                  <a:txBody>
                    <a:bodyPr/>
                    <a:lstStyle/>
                    <a:p>
                      <a:pPr algn="ctr"/>
                      <a:r>
                        <a:rPr lang="en-US" sz="2400"/>
                        <a:t>Condition</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dirty="0"/>
                        <a:t>Baseline</a:t>
                      </a: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dirty="0"/>
                        <a:t>Intervention A</a:t>
                      </a:r>
                    </a:p>
                  </a:txBody>
                  <a:tcP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dirty="0"/>
                        <a:t>Baseline</a:t>
                      </a:r>
                    </a:p>
                  </a:txBody>
                  <a:tcP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dirty="0"/>
                        <a:t>Intervention B</a:t>
                      </a: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dirty="0"/>
                        <a:t>Baseline</a:t>
                      </a: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dirty="0"/>
                        <a:t>Intervention A</a:t>
                      </a:r>
                    </a:p>
                  </a:txBody>
                  <a:tcP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dirty="0"/>
                        <a:t>Baseline</a:t>
                      </a:r>
                    </a:p>
                  </a:txBody>
                  <a:tcP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dirty="0"/>
                        <a:t>Intervention B</a:t>
                      </a: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5736612"/>
                  </a:ext>
                </a:extLst>
              </a:tr>
              <a:tr h="370840">
                <a:tc>
                  <a:txBody>
                    <a:bodyPr/>
                    <a:lstStyle/>
                    <a:p>
                      <a:pPr algn="ctr"/>
                      <a:r>
                        <a:rPr lang="en-US" sz="2800"/>
                        <a:t>Lola</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algn="ctr"/>
                      <a:r>
                        <a:rPr lang="en-US" sz="2800"/>
                        <a:t>24.3</a:t>
                      </a: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solidFill>
                      <a:schemeClr val="bg1"/>
                    </a:solidFill>
                  </a:tcPr>
                </a:tc>
                <a:tc>
                  <a:txBody>
                    <a:bodyPr/>
                    <a:lstStyle/>
                    <a:p>
                      <a:pPr algn="ctr"/>
                      <a:r>
                        <a:rPr lang="en-US" sz="2800"/>
                        <a:t>32.5</a:t>
                      </a:r>
                    </a:p>
                  </a:txBody>
                  <a:tcPr>
                    <a:lnT w="28575" cap="flat" cmpd="sng" algn="ctr">
                      <a:solidFill>
                        <a:schemeClr val="tx1"/>
                      </a:solidFill>
                      <a:prstDash val="solid"/>
                      <a:round/>
                      <a:headEnd type="none" w="med" len="med"/>
                      <a:tailEnd type="none" w="med" len="med"/>
                    </a:lnT>
                    <a:solidFill>
                      <a:schemeClr val="bg1"/>
                    </a:solidFill>
                  </a:tcPr>
                </a:tc>
                <a:tc>
                  <a:txBody>
                    <a:bodyPr/>
                    <a:lstStyle/>
                    <a:p>
                      <a:pPr algn="ctr"/>
                      <a:r>
                        <a:rPr lang="en-US" sz="2800"/>
                        <a:t>35.7</a:t>
                      </a:r>
                    </a:p>
                  </a:txBody>
                  <a:tcPr>
                    <a:lnT w="28575" cap="flat" cmpd="sng" algn="ctr">
                      <a:solidFill>
                        <a:schemeClr val="tx1"/>
                      </a:solidFill>
                      <a:prstDash val="solid"/>
                      <a:round/>
                      <a:headEnd type="none" w="med" len="med"/>
                      <a:tailEnd type="none" w="med" len="med"/>
                    </a:lnT>
                    <a:solidFill>
                      <a:schemeClr val="bg1"/>
                    </a:solidFill>
                  </a:tcPr>
                </a:tc>
                <a:tc>
                  <a:txBody>
                    <a:bodyPr/>
                    <a:lstStyle/>
                    <a:p>
                      <a:pPr algn="ctr"/>
                      <a:r>
                        <a:rPr lang="en-US" sz="2800"/>
                        <a:t>49.6</a:t>
                      </a: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algn="ctr"/>
                      <a:r>
                        <a:rPr lang="en-US" sz="2800"/>
                        <a:t>0</a:t>
                      </a: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solidFill>
                      <a:schemeClr val="bg1"/>
                    </a:solidFill>
                  </a:tcPr>
                </a:tc>
                <a:tc>
                  <a:txBody>
                    <a:bodyPr/>
                    <a:lstStyle/>
                    <a:p>
                      <a:pPr algn="ctr"/>
                      <a:r>
                        <a:rPr lang="en-US" sz="2800"/>
                        <a:t>1.8</a:t>
                      </a:r>
                    </a:p>
                  </a:txBody>
                  <a:tcPr>
                    <a:lnT w="28575" cap="flat" cmpd="sng" algn="ctr">
                      <a:solidFill>
                        <a:schemeClr val="tx1"/>
                      </a:solidFill>
                      <a:prstDash val="solid"/>
                      <a:round/>
                      <a:headEnd type="none" w="med" len="med"/>
                      <a:tailEnd type="none" w="med" len="med"/>
                    </a:lnT>
                    <a:solidFill>
                      <a:schemeClr val="bg1"/>
                    </a:solidFill>
                  </a:tcPr>
                </a:tc>
                <a:tc>
                  <a:txBody>
                    <a:bodyPr/>
                    <a:lstStyle/>
                    <a:p>
                      <a:pPr algn="ctr"/>
                      <a:r>
                        <a:rPr lang="en-US" sz="2800"/>
                        <a:t>6</a:t>
                      </a:r>
                    </a:p>
                  </a:txBody>
                  <a:tcPr>
                    <a:lnT w="28575" cap="flat" cmpd="sng" algn="ctr">
                      <a:solidFill>
                        <a:schemeClr val="tx1"/>
                      </a:solidFill>
                      <a:prstDash val="solid"/>
                      <a:round/>
                      <a:headEnd type="none" w="med" len="med"/>
                      <a:tailEnd type="none" w="med" len="med"/>
                    </a:lnT>
                    <a:solidFill>
                      <a:schemeClr val="bg1"/>
                    </a:solidFill>
                  </a:tcPr>
                </a:tc>
                <a:tc>
                  <a:txBody>
                    <a:bodyPr/>
                    <a:lstStyle/>
                    <a:p>
                      <a:pPr algn="ctr"/>
                      <a:r>
                        <a:rPr lang="en-US" sz="2800"/>
                        <a:t>7.3</a:t>
                      </a: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2298965219"/>
                  </a:ext>
                </a:extLst>
              </a:tr>
              <a:tr h="370840">
                <a:tc>
                  <a:txBody>
                    <a:bodyPr/>
                    <a:lstStyle/>
                    <a:p>
                      <a:pPr algn="ctr"/>
                      <a:r>
                        <a:rPr lang="en-US" sz="2800"/>
                        <a:t>Nova</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800"/>
                        <a:t>29.3</a:t>
                      </a:r>
                    </a:p>
                  </a:txBody>
                  <a:tcP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800"/>
                        <a:t>33.5</a:t>
                      </a:r>
                    </a:p>
                  </a:txBody>
                  <a:tcPr>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800"/>
                        <a:t>40.7</a:t>
                      </a:r>
                    </a:p>
                  </a:txBody>
                  <a:tcPr>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800" dirty="0"/>
                        <a:t>49</a:t>
                      </a:r>
                    </a:p>
                  </a:txBody>
                  <a:tcP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800"/>
                        <a:t>3</a:t>
                      </a:r>
                    </a:p>
                  </a:txBody>
                  <a:tcP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800"/>
                        <a:t>7.3</a:t>
                      </a:r>
                    </a:p>
                  </a:txBody>
                  <a:tcPr>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800"/>
                        <a:t>9</a:t>
                      </a:r>
                    </a:p>
                  </a:txBody>
                  <a:tcPr>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800" dirty="0"/>
                        <a:t>11</a:t>
                      </a:r>
                    </a:p>
                  </a:txBody>
                  <a:tcP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5514302"/>
                  </a:ext>
                </a:extLst>
              </a:tr>
            </a:tbl>
          </a:graphicData>
        </a:graphic>
      </p:graphicFrame>
      <p:sp>
        <p:nvSpPr>
          <p:cNvPr id="11" name="TextBox 10">
            <a:extLst>
              <a:ext uri="{FF2B5EF4-FFF2-40B4-BE49-F238E27FC236}">
                <a16:creationId xmlns:a16="http://schemas.microsoft.com/office/drawing/2014/main" id="{30E6C7D3-EEB3-4586-95EF-029ED6E58288}"/>
              </a:ext>
            </a:extLst>
          </p:cNvPr>
          <p:cNvSpPr txBox="1"/>
          <p:nvPr/>
        </p:nvSpPr>
        <p:spPr>
          <a:xfrm>
            <a:off x="29230530" y="21188216"/>
            <a:ext cx="9601200" cy="535531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pPr>
            <a:r>
              <a:rPr lang="en-US" sz="2800" b="1" dirty="0">
                <a:latin typeface="Calibri"/>
                <a:ea typeface="MingLiU"/>
                <a:cs typeface="Calibri"/>
              </a:rPr>
              <a:t>NID:  </a:t>
            </a:r>
            <a:r>
              <a:rPr lang="en-US" sz="2800" dirty="0"/>
              <a:t>There was a change in level from baseline to Intervention A; however, both showed a moderate positive trend confounding interpretation. Further, performance did not decrease in the second baseline. There was a clear change in level and trend in Intervention B.</a:t>
            </a:r>
          </a:p>
          <a:p>
            <a:pPr>
              <a:lnSpc>
                <a:spcPct val="90000"/>
              </a:lnSpc>
            </a:pPr>
            <a:endParaRPr lang="en-US" sz="1600" dirty="0"/>
          </a:p>
          <a:p>
            <a:pPr>
              <a:lnSpc>
                <a:spcPct val="90000"/>
              </a:lnSpc>
            </a:pPr>
            <a:r>
              <a:rPr lang="en-US" sz="2800" b="1" dirty="0"/>
              <a:t>PV:  </a:t>
            </a:r>
            <a:r>
              <a:rPr lang="en-US" sz="2800" dirty="0"/>
              <a:t>There was a clear change in level and, though not immediate, a change in trend from baseline to Intervention A. There was also an expected change in level and trend in reversal. Reapplication of the intervention showed a  change in level and trend.  Both intervention phases had a positive moderate trend.</a:t>
            </a:r>
          </a:p>
        </p:txBody>
      </p:sp>
      <p:sp>
        <p:nvSpPr>
          <p:cNvPr id="39" name="TextBox 38">
            <a:extLst>
              <a:ext uri="{FF2B5EF4-FFF2-40B4-BE49-F238E27FC236}">
                <a16:creationId xmlns:a16="http://schemas.microsoft.com/office/drawing/2014/main" id="{8A29CD6A-C118-4923-A6EE-BAB2DFEB2A5C}"/>
              </a:ext>
            </a:extLst>
          </p:cNvPr>
          <p:cNvSpPr txBox="1"/>
          <p:nvPr/>
        </p:nvSpPr>
        <p:spPr>
          <a:xfrm>
            <a:off x="1857913" y="19264182"/>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REFERENCES</a:t>
            </a:r>
          </a:p>
        </p:txBody>
      </p:sp>
      <p:sp>
        <p:nvSpPr>
          <p:cNvPr id="41" name="Subtitle 2">
            <a:extLst>
              <a:ext uri="{FF2B5EF4-FFF2-40B4-BE49-F238E27FC236}">
                <a16:creationId xmlns:a16="http://schemas.microsoft.com/office/drawing/2014/main" id="{0EC3D6A4-F961-4DC9-A7CE-508C10B0C456}"/>
              </a:ext>
            </a:extLst>
          </p:cNvPr>
          <p:cNvSpPr txBox="1">
            <a:spLocks/>
          </p:cNvSpPr>
          <p:nvPr/>
        </p:nvSpPr>
        <p:spPr>
          <a:xfrm>
            <a:off x="1896587" y="19778864"/>
            <a:ext cx="7304134" cy="3637919"/>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0"/>
              </a:spcBef>
            </a:pPr>
            <a:r>
              <a:rPr lang="en-US" sz="2400" dirty="0"/>
              <a:t>Bryant, D. P., Bryant, B. R., </a:t>
            </a:r>
            <a:r>
              <a:rPr lang="en-US" sz="2400" dirty="0" err="1"/>
              <a:t>Gersten</a:t>
            </a:r>
            <a:r>
              <a:rPr lang="en-US" sz="2400" dirty="0"/>
              <a:t>, R., </a:t>
            </a:r>
            <a:r>
              <a:rPr lang="en-US" sz="2400" dirty="0" err="1"/>
              <a:t>Scammacca</a:t>
            </a:r>
            <a:r>
              <a:rPr lang="en-US" sz="2400" dirty="0"/>
              <a:t>, N., &amp; Chavez, M. M. (2008).  Mathematics instruction for first-and second-grade students with mathematics difficulties:  The effects of tier 2 intervention delivered as booster lessons.  </a:t>
            </a:r>
            <a:r>
              <a:rPr lang="en-US" sz="2400" i="1" dirty="0"/>
              <a:t>Remedial and Special Education</a:t>
            </a:r>
            <a:r>
              <a:rPr lang="en-US" sz="2400" dirty="0"/>
              <a:t>, </a:t>
            </a:r>
            <a:r>
              <a:rPr lang="en-US" sz="2400" i="1" dirty="0"/>
              <a:t>29</a:t>
            </a:r>
            <a:r>
              <a:rPr lang="en-US" sz="2400" dirty="0"/>
              <a:t>(1), 20-32.</a:t>
            </a:r>
          </a:p>
          <a:p>
            <a:pPr algn="l">
              <a:spcBef>
                <a:spcPts val="0"/>
              </a:spcBef>
            </a:pPr>
            <a:endParaRPr lang="en-US" sz="1600" dirty="0"/>
          </a:p>
          <a:p>
            <a:pPr algn="l">
              <a:spcBef>
                <a:spcPts val="0"/>
              </a:spcBef>
            </a:pPr>
            <a:r>
              <a:rPr lang="en-US" sz="2400" dirty="0"/>
              <a:t>Bryant, D. P, Bryant, B. R., Roberts, G., Vaughn, S., </a:t>
            </a:r>
            <a:r>
              <a:rPr lang="en-US" sz="2400" dirty="0" err="1"/>
              <a:t>Pfannestiel</a:t>
            </a:r>
            <a:r>
              <a:rPr lang="en-US" sz="2400" dirty="0"/>
              <a:t>, K. H., Porterfield, J., </a:t>
            </a:r>
            <a:r>
              <a:rPr lang="en-US" sz="2400" dirty="0" err="1"/>
              <a:t>Gersten</a:t>
            </a:r>
            <a:r>
              <a:rPr lang="en-US" sz="2400" dirty="0"/>
              <a:t>, R. (2011).  Early numeracy intervention program for first-grade students with mathematics difficulties.  </a:t>
            </a:r>
            <a:r>
              <a:rPr lang="en-US" sz="2400" i="1" dirty="0"/>
              <a:t>Council for Exceptional Children</a:t>
            </a:r>
            <a:r>
              <a:rPr lang="en-US" sz="2400" dirty="0"/>
              <a:t>, 78(1), 7-23.</a:t>
            </a:r>
          </a:p>
          <a:p>
            <a:pPr algn="l">
              <a:spcBef>
                <a:spcPts val="0"/>
              </a:spcBef>
            </a:pPr>
            <a:endParaRPr lang="en-US" sz="1600" dirty="0"/>
          </a:p>
          <a:p>
            <a:pPr algn="l">
              <a:spcBef>
                <a:spcPts val="0"/>
              </a:spcBef>
            </a:pPr>
            <a:r>
              <a:rPr lang="en-US" sz="2400" dirty="0"/>
              <a:t>Jordan, N. C., Kaplan, D., &amp; </a:t>
            </a:r>
            <a:r>
              <a:rPr lang="en-US" sz="2400" dirty="0" err="1"/>
              <a:t>Hanich</a:t>
            </a:r>
            <a:r>
              <a:rPr lang="en-US" sz="2400" dirty="0"/>
              <a:t>, L. B.  (2002). Achievement growth in children with learning difficulties in mathematics:  Findings of a two year-year longitudinal study.  </a:t>
            </a:r>
            <a:r>
              <a:rPr lang="en-US" sz="2400" i="1" dirty="0"/>
              <a:t>Journal of Educational Psychology</a:t>
            </a:r>
            <a:r>
              <a:rPr lang="en-US" sz="2400" dirty="0"/>
              <a:t>, 94, 586-597.</a:t>
            </a:r>
          </a:p>
          <a:p>
            <a:pPr algn="l">
              <a:spcBef>
                <a:spcPts val="0"/>
              </a:spcBef>
            </a:pPr>
            <a:endParaRPr lang="en-US" sz="1600" dirty="0"/>
          </a:p>
          <a:p>
            <a:pPr algn="l">
              <a:spcBef>
                <a:spcPts val="0"/>
              </a:spcBef>
            </a:pPr>
            <a:r>
              <a:rPr lang="en-US" sz="2400" dirty="0"/>
              <a:t>Jordan, N. C., </a:t>
            </a:r>
            <a:r>
              <a:rPr lang="en-US" sz="2400" dirty="0" err="1"/>
              <a:t>Hanich</a:t>
            </a:r>
            <a:r>
              <a:rPr lang="en-US" sz="2400" dirty="0"/>
              <a:t>, L. B., &amp; Kaplan, D. (2003).  Arithmetic fact mastery in young children:  A longitudinal investigation.  </a:t>
            </a:r>
            <a:r>
              <a:rPr lang="en-US" sz="2400" i="1" dirty="0"/>
              <a:t>Journal of Experimental Child Psychology</a:t>
            </a:r>
            <a:r>
              <a:rPr lang="en-US" sz="2400" dirty="0"/>
              <a:t>, 85, 103-119.</a:t>
            </a:r>
            <a:endParaRPr lang="en-US" sz="2800" dirty="0"/>
          </a:p>
        </p:txBody>
      </p:sp>
      <p:sp>
        <p:nvSpPr>
          <p:cNvPr id="57" name="TextBox 56">
            <a:extLst>
              <a:ext uri="{FF2B5EF4-FFF2-40B4-BE49-F238E27FC236}">
                <a16:creationId xmlns:a16="http://schemas.microsoft.com/office/drawing/2014/main" id="{48F61B37-A58E-4955-BCBE-42265F97B2B6}"/>
              </a:ext>
            </a:extLst>
          </p:cNvPr>
          <p:cNvSpPr txBox="1"/>
          <p:nvPr/>
        </p:nvSpPr>
        <p:spPr>
          <a:xfrm>
            <a:off x="1857913" y="26916504"/>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ACKNOWLEDGEMENTS</a:t>
            </a:r>
          </a:p>
        </p:txBody>
      </p:sp>
      <p:sp>
        <p:nvSpPr>
          <p:cNvPr id="58" name="TextBox 57">
            <a:extLst>
              <a:ext uri="{FF2B5EF4-FFF2-40B4-BE49-F238E27FC236}">
                <a16:creationId xmlns:a16="http://schemas.microsoft.com/office/drawing/2014/main" id="{9524E5A3-089C-423B-BAD2-59D443D62F1A}"/>
              </a:ext>
            </a:extLst>
          </p:cNvPr>
          <p:cNvSpPr txBox="1"/>
          <p:nvPr/>
        </p:nvSpPr>
        <p:spPr>
          <a:xfrm>
            <a:off x="1895049" y="27450531"/>
            <a:ext cx="7019489" cy="5438412"/>
          </a:xfrm>
          <a:prstGeom prst="rect">
            <a:avLst/>
          </a:prstGeom>
          <a:noFill/>
        </p:spPr>
        <p:txBody>
          <a:bodyPr wrap="square" rtlCol="0" anchor="t">
            <a:spAutoFit/>
          </a:bodyPr>
          <a:lstStyle/>
          <a:p>
            <a:pPr defTabSz="3840297">
              <a:lnSpc>
                <a:spcPct val="90000"/>
              </a:lnSpc>
            </a:pPr>
            <a:r>
              <a:rPr lang="en-US" sz="2800" dirty="0">
                <a:cs typeface="Calibri"/>
              </a:rPr>
              <a:t>Thank you to staff and students at Chippewa Valley Montessori Elementary for allowing us to complete this project at your school.</a:t>
            </a:r>
          </a:p>
          <a:p>
            <a:pPr defTabSz="3840297">
              <a:lnSpc>
                <a:spcPct val="90000"/>
              </a:lnSpc>
            </a:pPr>
            <a:endParaRPr lang="en-US" sz="1600" dirty="0">
              <a:cs typeface="Calibri"/>
            </a:endParaRPr>
          </a:p>
          <a:p>
            <a:pPr defTabSz="3840297">
              <a:lnSpc>
                <a:spcPct val="90000"/>
              </a:lnSpc>
            </a:pPr>
            <a:r>
              <a:rPr lang="en-US" sz="2800" dirty="0">
                <a:cs typeface="Calibri"/>
              </a:rPr>
              <a:t>Thank you to the Human Development Center’s Academic Intervention Clinic and interventionists for supporting this project.</a:t>
            </a:r>
          </a:p>
          <a:p>
            <a:pPr defTabSz="3840297">
              <a:lnSpc>
                <a:spcPct val="90000"/>
              </a:lnSpc>
            </a:pPr>
            <a:endParaRPr lang="en-US" sz="1600" dirty="0">
              <a:cs typeface="Calibri"/>
            </a:endParaRPr>
          </a:p>
          <a:p>
            <a:pPr defTabSz="3840297">
              <a:lnSpc>
                <a:spcPct val="90000"/>
              </a:lnSpc>
            </a:pPr>
            <a:r>
              <a:rPr lang="en-US" sz="2800" dirty="0">
                <a:cs typeface="Calibri"/>
              </a:rPr>
              <a:t>A special thank you to Melissa Trites, UW-</a:t>
            </a:r>
            <a:r>
              <a:rPr lang="en-US" sz="2800" dirty="0" err="1">
                <a:cs typeface="Calibri"/>
              </a:rPr>
              <a:t>Eau</a:t>
            </a:r>
            <a:r>
              <a:rPr lang="en-US" sz="2800" dirty="0">
                <a:cs typeface="Calibri"/>
              </a:rPr>
              <a:t> Claire School Psychology graduate student for collaborating on this project.</a:t>
            </a:r>
          </a:p>
          <a:p>
            <a:pPr defTabSz="3840297">
              <a:lnSpc>
                <a:spcPct val="90000"/>
              </a:lnSpc>
            </a:pPr>
            <a:endParaRPr lang="en-US" sz="1600" dirty="0">
              <a:cs typeface="Calibri"/>
            </a:endParaRPr>
          </a:p>
          <a:p>
            <a:pPr defTabSz="3840297">
              <a:lnSpc>
                <a:spcPct val="90000"/>
              </a:lnSpc>
            </a:pPr>
            <a:r>
              <a:rPr lang="en-US" sz="2800" dirty="0">
                <a:cs typeface="Calibri"/>
              </a:rPr>
              <a:t>Portions of this project were presented earlier at the 2019 conference of the National Association of School Psychologists.</a:t>
            </a:r>
          </a:p>
        </p:txBody>
      </p:sp>
      <p:sp>
        <p:nvSpPr>
          <p:cNvPr id="59" name="TextBox 58">
            <a:extLst>
              <a:ext uri="{FF2B5EF4-FFF2-40B4-BE49-F238E27FC236}">
                <a16:creationId xmlns:a16="http://schemas.microsoft.com/office/drawing/2014/main" id="{574C94D4-FF34-4931-AD85-F8928A602395}"/>
              </a:ext>
            </a:extLst>
          </p:cNvPr>
          <p:cNvSpPr txBox="1"/>
          <p:nvPr/>
        </p:nvSpPr>
        <p:spPr>
          <a:xfrm>
            <a:off x="29318387" y="27673961"/>
            <a:ext cx="9601200" cy="6740307"/>
          </a:xfrm>
          <a:prstGeom prst="rect">
            <a:avLst/>
          </a:prstGeom>
          <a:noFill/>
        </p:spPr>
        <p:txBody>
          <a:bodyPr wrap="square" rtlCol="0" anchor="t">
            <a:spAutoFit/>
          </a:bodyPr>
          <a:lstStyle/>
          <a:p>
            <a:pPr marL="457200" indent="-457200">
              <a:lnSpc>
                <a:spcPct val="90000"/>
              </a:lnSpc>
              <a:buClr>
                <a:schemeClr val="tx2">
                  <a:lumMod val="75000"/>
                </a:schemeClr>
              </a:buClr>
              <a:buFont typeface="Wingdings" panose="05000000000000000000" pitchFamily="2" charset="2"/>
              <a:buChar char="v"/>
            </a:pPr>
            <a:r>
              <a:rPr lang="en-US" sz="2800" dirty="0">
                <a:cs typeface="Calibri"/>
              </a:rPr>
              <a:t>Weekly progress monitoring with Number Identification did not occur during the first intervention condition due to school vacation days. Therefore, a causal relationship between ENI participation and NID gains cannot be determined.  Outside factors may explain participant growth.</a:t>
            </a:r>
          </a:p>
          <a:p>
            <a:pPr>
              <a:lnSpc>
                <a:spcPct val="90000"/>
              </a:lnSpc>
              <a:buClr>
                <a:schemeClr val="tx2">
                  <a:lumMod val="75000"/>
                </a:schemeClr>
              </a:buClr>
            </a:pPr>
            <a:endParaRPr lang="en-US" sz="1600" dirty="0">
              <a:cs typeface="Calibri"/>
            </a:endParaRPr>
          </a:p>
          <a:p>
            <a:pPr marL="457200" indent="-457200">
              <a:lnSpc>
                <a:spcPct val="90000"/>
              </a:lnSpc>
              <a:buClr>
                <a:schemeClr val="tx2">
                  <a:lumMod val="75000"/>
                </a:schemeClr>
              </a:buClr>
              <a:buFont typeface="Wingdings" panose="05000000000000000000" pitchFamily="2" charset="2"/>
              <a:buChar char="v"/>
            </a:pPr>
            <a:r>
              <a:rPr lang="en-US" sz="2800" dirty="0">
                <a:cs typeface="Calibri"/>
              </a:rPr>
              <a:t>The dependent variables for this study did not address all skills targeted by ENI.  Future research is needed to explore additional early numeracy outcomes when ENI is used in a Montessori setting.</a:t>
            </a:r>
          </a:p>
          <a:p>
            <a:pPr marL="457200" indent="-457200">
              <a:lnSpc>
                <a:spcPct val="90000"/>
              </a:lnSpc>
              <a:buClr>
                <a:schemeClr val="tx2">
                  <a:lumMod val="75000"/>
                </a:schemeClr>
              </a:buClr>
              <a:buFont typeface="Wingdings" panose="05000000000000000000" pitchFamily="2" charset="2"/>
              <a:buChar char="v"/>
            </a:pPr>
            <a:endParaRPr lang="en-US" sz="1600" dirty="0">
              <a:cs typeface="Calibri"/>
            </a:endParaRPr>
          </a:p>
          <a:p>
            <a:pPr marL="457200" indent="-457200">
              <a:lnSpc>
                <a:spcPct val="90000"/>
              </a:lnSpc>
              <a:buClr>
                <a:schemeClr val="tx2">
                  <a:lumMod val="75000"/>
                </a:schemeClr>
              </a:buClr>
              <a:buFont typeface="Wingdings" panose="05000000000000000000" pitchFamily="2" charset="2"/>
              <a:buChar char="v"/>
            </a:pPr>
            <a:r>
              <a:rPr lang="en-US" sz="2800" dirty="0">
                <a:cs typeface="Calibri"/>
              </a:rPr>
              <a:t>Intervention acceptability data for teacher’s was not collected. While outcomes are promising, factors including feasibility of implementation by teachers and beliefs that the intervention is effective may play a role in teacher adoption of the program.</a:t>
            </a:r>
          </a:p>
          <a:p>
            <a:pPr marL="457200" indent="-457200">
              <a:lnSpc>
                <a:spcPct val="90000"/>
              </a:lnSpc>
              <a:buClr>
                <a:schemeClr val="tx2">
                  <a:lumMod val="75000"/>
                </a:schemeClr>
              </a:buClr>
              <a:buFont typeface="Wingdings" panose="05000000000000000000" pitchFamily="2" charset="2"/>
              <a:buChar char="v"/>
            </a:pPr>
            <a:endParaRPr lang="en-US" sz="2800" dirty="0">
              <a:cs typeface="Calibri"/>
            </a:endParaRPr>
          </a:p>
          <a:p>
            <a:pPr>
              <a:lnSpc>
                <a:spcPct val="90000"/>
              </a:lnSpc>
              <a:buClr>
                <a:schemeClr val="tx2">
                  <a:lumMod val="75000"/>
                </a:schemeClr>
              </a:buClr>
            </a:pPr>
            <a:endParaRPr lang="en-US" sz="2800" i="1" dirty="0">
              <a:cs typeface="Calibri"/>
            </a:endParaRP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641</TotalTime>
  <Words>1070</Words>
  <Application>Microsoft Office PowerPoint</Application>
  <PresentationFormat>Custom</PresentationFormat>
  <Paragraphs>124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Wingdings</vt:lpstr>
      <vt:lpstr>Office Theme</vt:lpstr>
      <vt:lpstr>Early Numeracy Intervention</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Tusing, Mary Beth</cp:lastModifiedBy>
  <cp:revision>443</cp:revision>
  <cp:lastPrinted>2019-04-24T21:09:40Z</cp:lastPrinted>
  <dcterms:created xsi:type="dcterms:W3CDTF">2015-01-29T15:27:06Z</dcterms:created>
  <dcterms:modified xsi:type="dcterms:W3CDTF">2019-04-25T16:07:58Z</dcterms:modified>
</cp:coreProperties>
</file>