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020" autoAdjust="0"/>
    <p:restoredTop sz="95194" autoAdjust="0"/>
  </p:normalViewPr>
  <p:slideViewPr>
    <p:cSldViewPr snapToGrid="0">
      <p:cViewPr>
        <p:scale>
          <a:sx n="44" d="100"/>
          <a:sy n="44" d="100"/>
        </p:scale>
        <p:origin x="-2840" y="-2240"/>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BF4305-02C9-744F-911C-58209BB23359}" type="datetimeFigureOut">
              <a:rPr lang="en-US" smtClean="0"/>
              <a:t>4/17/19</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0E1C31-5CB0-8842-8C1D-0E2B292A2111}" type="slidenum">
              <a:rPr lang="en-US" smtClean="0"/>
              <a:t>‹#›</a:t>
            </a:fld>
            <a:endParaRPr lang="en-US"/>
          </a:p>
        </p:txBody>
      </p:sp>
    </p:spTree>
    <p:extLst>
      <p:ext uri="{BB962C8B-B14F-4D97-AF65-F5344CB8AC3E}">
        <p14:creationId xmlns:p14="http://schemas.microsoft.com/office/powerpoint/2010/main" val="3627426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0E1C31-5CB0-8842-8C1D-0E2B292A2111}" type="slidenum">
              <a:rPr lang="en-US" smtClean="0"/>
              <a:t>1</a:t>
            </a:fld>
            <a:endParaRPr lang="en-US"/>
          </a:p>
        </p:txBody>
      </p:sp>
    </p:spTree>
    <p:extLst>
      <p:ext uri="{BB962C8B-B14F-4D97-AF65-F5344CB8AC3E}">
        <p14:creationId xmlns:p14="http://schemas.microsoft.com/office/powerpoint/2010/main" val="4427556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4/17/19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4/17/19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4/17/19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4/17/19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4/17/19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4/17/19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4/17/19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4/17/19</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22" name="Picture 21">
            <a:extLst>
              <a:ext uri="{FF2B5EF4-FFF2-40B4-BE49-F238E27FC236}">
                <a16:creationId xmlns:a16="http://schemas.microsoft.com/office/drawing/2014/main" id="{C4BBB778-54D4-E147-AC2F-4F1D5A277161}"/>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0434116" y="2399172"/>
            <a:ext cx="9201392" cy="3635372"/>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a:extLst>
              <a:ext uri="{FF2B5EF4-FFF2-40B4-BE49-F238E27FC236}">
                <a16:creationId xmlns:a16="http://schemas.microsoft.com/office/drawing/2014/main" id="{0A59BB71-BBD5-BD4C-983C-F4B304955874}"/>
              </a:ext>
            </a:extLst>
          </p:cNvPr>
          <p:cNvPicPr>
            <a:picLocks noChangeAspect="1"/>
          </p:cNvPicPr>
          <p:nvPr/>
        </p:nvPicPr>
        <p:blipFill>
          <a:blip r:embed="rId3"/>
          <a:stretch>
            <a:fillRect/>
          </a:stretch>
        </p:blipFill>
        <p:spPr>
          <a:xfrm>
            <a:off x="1153705" y="28160133"/>
            <a:ext cx="6817113" cy="6260248"/>
          </a:xfrm>
          <a:prstGeom prst="rect">
            <a:avLst/>
          </a:prstGeom>
        </p:spPr>
      </p:pic>
      <p:sp>
        <p:nvSpPr>
          <p:cNvPr id="2" name="Title 1"/>
          <p:cNvSpPr>
            <a:spLocks noGrp="1"/>
          </p:cNvSpPr>
          <p:nvPr>
            <p:ph type="ctrTitle"/>
          </p:nvPr>
        </p:nvSpPr>
        <p:spPr>
          <a:xfrm>
            <a:off x="2382401" y="2468647"/>
            <a:ext cx="37207732" cy="1926476"/>
          </a:xfrm>
        </p:spPr>
        <p:txBody>
          <a:bodyPr>
            <a:noAutofit/>
          </a:bodyPr>
          <a:lstStyle/>
          <a:p>
            <a:pPr algn="l"/>
            <a:r>
              <a:rPr lang="en-US" sz="9600" b="1" dirty="0"/>
              <a:t>Does Low Socioeconomic Status Cause Individuals to Distrust </a:t>
            </a:r>
            <a:br>
              <a:rPr lang="en-US" sz="9600" b="1" dirty="0"/>
            </a:br>
            <a:r>
              <a:rPr lang="en-US" sz="9600" b="1" dirty="0"/>
              <a:t>the Healthcare Establishment?</a:t>
            </a:r>
            <a:endParaRPr lang="en-US" sz="9600" dirty="0">
              <a:latin typeface="Minion Pro" panose="02040503050306020203" pitchFamily="18" charset="0"/>
            </a:endParaRPr>
          </a:p>
        </p:txBody>
      </p:sp>
      <p:sp>
        <p:nvSpPr>
          <p:cNvPr id="6" name="Title 1"/>
          <p:cNvSpPr txBox="1">
            <a:spLocks/>
          </p:cNvSpPr>
          <p:nvPr/>
        </p:nvSpPr>
        <p:spPr>
          <a:xfrm>
            <a:off x="2382401" y="6443505"/>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800" dirty="0">
                <a:solidFill>
                  <a:schemeClr val="bg1">
                    <a:lumMod val="50000"/>
                  </a:schemeClr>
                </a:solidFill>
                <a:latin typeface="Minion Pro" panose="02040503050306020203" pitchFamily="18" charset="0"/>
              </a:rPr>
              <a:t>Cole Haschke;</a:t>
            </a:r>
            <a:r>
              <a:rPr lang="en-US" sz="4800" baseline="30000" dirty="0">
                <a:solidFill>
                  <a:schemeClr val="bg1">
                    <a:lumMod val="50000"/>
                  </a:schemeClr>
                </a:solidFill>
                <a:latin typeface="Minion Pro" panose="02040503050306020203" pitchFamily="18" charset="0"/>
              </a:rPr>
              <a:t>1</a:t>
            </a:r>
            <a:r>
              <a:rPr lang="en-US" sz="4800" dirty="0">
                <a:solidFill>
                  <a:schemeClr val="bg1">
                    <a:lumMod val="50000"/>
                  </a:schemeClr>
                </a:solidFill>
                <a:latin typeface="Minion Pro" panose="02040503050306020203" pitchFamily="18" charset="0"/>
              </a:rPr>
              <a:t> Ruth Cronje;</a:t>
            </a:r>
            <a:r>
              <a:rPr lang="en-US" sz="4800" baseline="30000" dirty="0">
                <a:solidFill>
                  <a:schemeClr val="bg1">
                    <a:lumMod val="50000"/>
                  </a:schemeClr>
                </a:solidFill>
                <a:latin typeface="Minion Pro" panose="02040503050306020203" pitchFamily="18" charset="0"/>
              </a:rPr>
              <a:t>2 </a:t>
            </a:r>
            <a:r>
              <a:rPr lang="en-US" sz="4800" dirty="0">
                <a:solidFill>
                  <a:schemeClr val="bg1">
                    <a:lumMod val="50000"/>
                  </a:schemeClr>
                </a:solidFill>
                <a:latin typeface="Minion Pro" panose="02040503050306020203" pitchFamily="18" charset="0"/>
              </a:rPr>
              <a:t>Eric Giordano</a:t>
            </a:r>
            <a:r>
              <a:rPr lang="en-US" sz="4800" baseline="30000" dirty="0">
                <a:solidFill>
                  <a:schemeClr val="bg1">
                    <a:lumMod val="50000"/>
                  </a:schemeClr>
                </a:solidFill>
                <a:latin typeface="Minion Pro" panose="02040503050306020203" pitchFamily="18" charset="0"/>
              </a:rPr>
              <a:t>3</a:t>
            </a:r>
            <a:endParaRPr lang="en-US" sz="4800" dirty="0">
              <a:solidFill>
                <a:schemeClr val="bg1">
                  <a:lumMod val="50000"/>
                </a:schemeClr>
              </a:solidFill>
              <a:latin typeface="Minion Pro" panose="02040503050306020203" pitchFamily="18" charset="0"/>
            </a:endParaRPr>
          </a:p>
          <a:p>
            <a:pPr marL="742950" indent="-742950" algn="l">
              <a:buAutoNum type="arabicParenR"/>
            </a:pPr>
            <a:r>
              <a:rPr lang="en-US" sz="4000" dirty="0">
                <a:solidFill>
                  <a:schemeClr val="bg1">
                    <a:lumMod val="50000"/>
                  </a:schemeClr>
                </a:solidFill>
                <a:latin typeface="Minion Pro" panose="02040503050306020203" pitchFamily="18" charset="0"/>
              </a:rPr>
              <a:t>Undergraduate Research Collaborator  </a:t>
            </a:r>
          </a:p>
          <a:p>
            <a:pPr marL="742950" indent="-742950" algn="l">
              <a:buAutoNum type="arabicParenR"/>
            </a:pPr>
            <a:r>
              <a:rPr lang="en-US" sz="4000" dirty="0">
                <a:solidFill>
                  <a:schemeClr val="bg1">
                    <a:lumMod val="50000"/>
                  </a:schemeClr>
                </a:solidFill>
                <a:latin typeface="Minion Pro" panose="02040503050306020203" pitchFamily="18" charset="0"/>
              </a:rPr>
              <a:t>PhD; English Professor</a:t>
            </a:r>
          </a:p>
          <a:p>
            <a:pPr marL="742950" indent="-742950" algn="l">
              <a:buAutoNum type="arabicParenR"/>
            </a:pPr>
            <a:r>
              <a:rPr lang="en-US" sz="4000" dirty="0">
                <a:solidFill>
                  <a:schemeClr val="bg1">
                    <a:lumMod val="50000"/>
                  </a:schemeClr>
                </a:solidFill>
                <a:latin typeface="Minion Pro" panose="02040503050306020203" pitchFamily="18" charset="0"/>
              </a:rPr>
              <a:t>PhD; Director of Wisconsin Institute for Public Policy and Service</a:t>
            </a:r>
          </a:p>
        </p:txBody>
      </p:sp>
      <p:sp>
        <p:nvSpPr>
          <p:cNvPr id="7" name="Title 1"/>
          <p:cNvSpPr txBox="1">
            <a:spLocks/>
          </p:cNvSpPr>
          <p:nvPr/>
        </p:nvSpPr>
        <p:spPr>
          <a:xfrm>
            <a:off x="2382401" y="505394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endParaRPr lang="en-US" sz="6000" cap="small" dirty="0">
              <a:solidFill>
                <a:srgbClr val="DD9E11"/>
              </a:solidFill>
              <a:latin typeface="Minion Pro" panose="02040503050306020203" pitchFamily="18" charset="0"/>
            </a:endParaRPr>
          </a:p>
        </p:txBody>
      </p:sp>
      <p:sp>
        <p:nvSpPr>
          <p:cNvPr id="10" name="Subtitle 2"/>
          <p:cNvSpPr txBox="1">
            <a:spLocks/>
          </p:cNvSpPr>
          <p:nvPr/>
        </p:nvSpPr>
        <p:spPr>
          <a:xfrm>
            <a:off x="15623817" y="9256748"/>
            <a:ext cx="10827763" cy="2332567"/>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3200" dirty="0"/>
          </a:p>
        </p:txBody>
      </p:sp>
      <p:sp>
        <p:nvSpPr>
          <p:cNvPr id="14" name="TextBox 13"/>
          <p:cNvSpPr txBox="1"/>
          <p:nvPr/>
        </p:nvSpPr>
        <p:spPr>
          <a:xfrm>
            <a:off x="1079039" y="12692465"/>
            <a:ext cx="8082309" cy="923330"/>
          </a:xfrm>
          <a:prstGeom prst="rect">
            <a:avLst/>
          </a:prstGeom>
          <a:noFill/>
        </p:spPr>
        <p:txBody>
          <a:bodyPr wrap="square" rtlCol="0">
            <a:spAutoFit/>
          </a:bodyPr>
          <a:lstStyle/>
          <a:p>
            <a:pPr defTabSz="4023360">
              <a:lnSpc>
                <a:spcPct val="90000"/>
              </a:lnSpc>
              <a:spcBef>
                <a:spcPts val="4400"/>
              </a:spcBef>
            </a:pPr>
            <a:r>
              <a:rPr lang="en-US" sz="6000" cap="small" dirty="0">
                <a:solidFill>
                  <a:srgbClr val="DD9E11"/>
                </a:solidFill>
                <a:latin typeface="Minion Pro" panose="02040503050306020203" pitchFamily="18" charset="0"/>
              </a:rPr>
              <a:t>Methods </a:t>
            </a:r>
          </a:p>
        </p:txBody>
      </p:sp>
      <p:sp>
        <p:nvSpPr>
          <p:cNvPr id="18" name="TextBox 17"/>
          <p:cNvSpPr txBox="1"/>
          <p:nvPr/>
        </p:nvSpPr>
        <p:spPr>
          <a:xfrm>
            <a:off x="1034714" y="17447668"/>
            <a:ext cx="13072354" cy="8016554"/>
          </a:xfrm>
          <a:prstGeom prst="rect">
            <a:avLst/>
          </a:prstGeom>
          <a:noFill/>
        </p:spPr>
        <p:txBody>
          <a:bodyPr wrap="square" rtlCol="0">
            <a:spAutoFit/>
          </a:bodyPr>
          <a:lstStyle/>
          <a:p>
            <a:pPr fontAlgn="base"/>
            <a:r>
              <a:rPr lang="en-US" sz="4000" b="1" dirty="0"/>
              <a:t>As it concerns health care in our community and in the United states generally, I would like you to think about the world as it is versus the world as it should be.  In other words, what would you like to see in terms of people’s health and access to good health versus what currently exists?  </a:t>
            </a:r>
          </a:p>
          <a:p>
            <a:pPr defTabSz="4023360">
              <a:lnSpc>
                <a:spcPct val="90000"/>
              </a:lnSpc>
              <a:spcBef>
                <a:spcPts val="4400"/>
              </a:spcBef>
            </a:pPr>
            <a:r>
              <a:rPr lang="en-US" sz="3200" dirty="0"/>
              <a:t>Subjects completed a drawing task in response to this question, and they also verbally explained their responses. </a:t>
            </a:r>
          </a:p>
          <a:p>
            <a:pPr defTabSz="4023360">
              <a:lnSpc>
                <a:spcPct val="90000"/>
              </a:lnSpc>
              <a:spcBef>
                <a:spcPts val="4400"/>
              </a:spcBef>
            </a:pPr>
            <a:r>
              <a:rPr lang="en-US" sz="3200" dirty="0"/>
              <a:t>We performed conventional content analysis on both their drawings and the typescript of their verbal remarks while blinded as to their socioeconomic status. We counted the number of times each interviewee mentioned stigma, distrust, and other signals of marginalization of individuals of low socioeconomics status. </a:t>
            </a:r>
          </a:p>
        </p:txBody>
      </p:sp>
      <p:sp>
        <p:nvSpPr>
          <p:cNvPr id="20" name="TextBox 19"/>
          <p:cNvSpPr txBox="1"/>
          <p:nvPr/>
        </p:nvSpPr>
        <p:spPr>
          <a:xfrm>
            <a:off x="1034715" y="13663402"/>
            <a:ext cx="13072355" cy="4031873"/>
          </a:xfrm>
          <a:prstGeom prst="rect">
            <a:avLst/>
          </a:prstGeom>
          <a:noFill/>
        </p:spPr>
        <p:txBody>
          <a:bodyPr wrap="square" rtlCol="0">
            <a:spAutoFit/>
          </a:bodyPr>
          <a:lstStyle/>
          <a:p>
            <a:r>
              <a:rPr lang="en-US" sz="3200" dirty="0"/>
              <a:t>We conducted in-depth conversational interviews with fifteen individuals in </a:t>
            </a:r>
            <a:r>
              <a:rPr lang="en-US" sz="3200" dirty="0" err="1"/>
              <a:t>Eau</a:t>
            </a:r>
            <a:r>
              <a:rPr lang="en-US" sz="3200" dirty="0"/>
              <a:t> Claire, five of whom were of low socioeconomic status.  We asked about their own lived experience with issues of health inequity and investigated the personal values and emotions that motivate them to either seek or to avoid, resist, or distrust medical care. We were also interested in learning about their vision for “fixing” United States healthcare. To elicit their vision for healthcare improvements, we asked them:</a:t>
            </a:r>
          </a:p>
          <a:p>
            <a:pPr marL="342900" indent="-342900" defTabSz="4023360">
              <a:buClr>
                <a:schemeClr val="tx2"/>
              </a:buClr>
              <a:buFont typeface="Arial" panose="020B0604020202020204" pitchFamily="34" charset="0"/>
              <a:buChar char="•"/>
            </a:pPr>
            <a:endParaRPr lang="en-US" sz="3200" dirty="0"/>
          </a:p>
        </p:txBody>
      </p:sp>
      <p:sp>
        <p:nvSpPr>
          <p:cNvPr id="30" name="TextBox 29"/>
          <p:cNvSpPr txBox="1"/>
          <p:nvPr/>
        </p:nvSpPr>
        <p:spPr>
          <a:xfrm>
            <a:off x="27955328" y="21212971"/>
            <a:ext cx="9120290"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Discussion </a:t>
            </a:r>
          </a:p>
        </p:txBody>
      </p:sp>
      <p:sp>
        <p:nvSpPr>
          <p:cNvPr id="9" name="TextBox 8"/>
          <p:cNvSpPr txBox="1"/>
          <p:nvPr/>
        </p:nvSpPr>
        <p:spPr>
          <a:xfrm>
            <a:off x="27995161" y="22347953"/>
            <a:ext cx="12606975" cy="11910953"/>
          </a:xfrm>
          <a:prstGeom prst="rect">
            <a:avLst/>
          </a:prstGeom>
          <a:noFill/>
        </p:spPr>
        <p:txBody>
          <a:bodyPr wrap="square" rtlCol="0">
            <a:spAutoFit/>
          </a:bodyPr>
          <a:lstStyle/>
          <a:p>
            <a:pPr marL="457200" indent="-457200">
              <a:buFont typeface="Arial" panose="020B0604020202020204" pitchFamily="34" charset="0"/>
              <a:buChar char="•"/>
            </a:pPr>
            <a:r>
              <a:rPr lang="en-US" sz="3200" dirty="0"/>
              <a:t>It is well known that individuals with low income have worse health outcomes than others because they can’t afford healthcare costs. Our study indicates that attitudinal barriers also influence their ability to seek medical care and likely influence their health outcomes.</a:t>
            </a:r>
          </a:p>
          <a:p>
            <a:pPr marL="457200" indent="-457200">
              <a:buFont typeface="Arial" panose="020B0604020202020204" pitchFamily="34" charset="0"/>
              <a:buChar char="•"/>
            </a:pPr>
            <a:endParaRPr lang="en-US" sz="3200" dirty="0"/>
          </a:p>
          <a:p>
            <a:pPr marL="457200" indent="-457200">
              <a:buFont typeface="Arial" panose="020B0604020202020204" pitchFamily="34" charset="0"/>
              <a:buChar char="•"/>
            </a:pPr>
            <a:r>
              <a:rPr lang="en-US" sz="3200" dirty="0"/>
              <a:t>Our study suggests that the directly affected may distrust the healthcare system and fear being stigmatized by their providers, clinic staff, and other healthcare personnel.</a:t>
            </a:r>
          </a:p>
          <a:p>
            <a:pPr marL="457200" indent="-457200">
              <a:buFont typeface="Arial" panose="020B0604020202020204" pitchFamily="34" charset="0"/>
              <a:buChar char="•"/>
            </a:pPr>
            <a:endParaRPr lang="en-US" sz="3200" dirty="0"/>
          </a:p>
          <a:p>
            <a:pPr marL="457200" indent="-457200">
              <a:buFont typeface="Arial" panose="020B0604020202020204" pitchFamily="34" charset="0"/>
              <a:buChar char="•"/>
            </a:pPr>
            <a:r>
              <a:rPr lang="en-US" sz="3200" dirty="0"/>
              <a:t>Our interview data indicate that these attitudinal barriers can prevent low-income individuals from seeking timely medical intervention, adhering to doctor’s orders, and returning to seek further care. </a:t>
            </a:r>
          </a:p>
          <a:p>
            <a:endParaRPr lang="en-US" sz="3200" dirty="0"/>
          </a:p>
          <a:p>
            <a:pPr marL="457200" indent="-457200">
              <a:buFont typeface="Arial" panose="020B0604020202020204" pitchFamily="34" charset="0"/>
              <a:buChar char="•"/>
            </a:pPr>
            <a:r>
              <a:rPr lang="en-US" sz="3200" dirty="0"/>
              <a:t>The fear of being stigmatized likely affects patient-provider communication dynamics, and is one factor explaining why </a:t>
            </a:r>
            <a:r>
              <a:rPr lang="en-US" sz="3200"/>
              <a:t>low-income individuals </a:t>
            </a:r>
            <a:r>
              <a:rPr lang="en-US" sz="3200" dirty="0"/>
              <a:t>have worse health outcomes. </a:t>
            </a:r>
          </a:p>
          <a:p>
            <a:pPr marL="457200" indent="-457200">
              <a:buFont typeface="Arial" panose="020B0604020202020204" pitchFamily="34" charset="0"/>
              <a:buChar char="•"/>
            </a:pPr>
            <a:endParaRPr lang="en-US" sz="3200" dirty="0"/>
          </a:p>
          <a:p>
            <a:pPr marL="457200" indent="-457200">
              <a:buFont typeface="Arial" panose="020B0604020202020204" pitchFamily="34" charset="0"/>
              <a:buChar char="•"/>
            </a:pPr>
            <a:endParaRPr lang="en-US" sz="3200" dirty="0"/>
          </a:p>
          <a:p>
            <a:pPr marL="457200" indent="-457200">
              <a:buFont typeface="Arial" panose="020B0604020202020204" pitchFamily="34" charset="0"/>
              <a:buChar char="•"/>
            </a:pPr>
            <a:endParaRPr lang="en-US" sz="3200" dirty="0"/>
          </a:p>
          <a:p>
            <a:pPr marL="857250" indent="-857250">
              <a:buClr>
                <a:schemeClr val="tx2">
                  <a:lumMod val="75000"/>
                </a:schemeClr>
              </a:buClr>
              <a:buFont typeface="Arial" panose="020B0604020202020204" pitchFamily="34" charset="0"/>
              <a:buChar char="•"/>
            </a:pPr>
            <a:endParaRPr lang="en-US" sz="3200" dirty="0"/>
          </a:p>
          <a:p>
            <a:pPr marL="857250" indent="-857250">
              <a:buClr>
                <a:schemeClr val="tx2">
                  <a:lumMod val="75000"/>
                </a:schemeClr>
              </a:buClr>
              <a:buFont typeface="Arial" panose="020B0604020202020204" pitchFamily="34" charset="0"/>
              <a:buChar char="•"/>
            </a:pPr>
            <a:endParaRPr lang="en-US" sz="3200" dirty="0"/>
          </a:p>
          <a:p>
            <a:pPr>
              <a:buClr>
                <a:schemeClr val="tx2">
                  <a:lumMod val="75000"/>
                </a:schemeClr>
              </a:buClr>
            </a:pPr>
            <a:r>
              <a:rPr lang="en-US" sz="3200" dirty="0"/>
              <a:t>            </a:t>
            </a:r>
          </a:p>
          <a:p>
            <a:pPr marL="857250" indent="-857250">
              <a:buClr>
                <a:schemeClr val="tx2">
                  <a:lumMod val="75000"/>
                </a:schemeClr>
              </a:buClr>
              <a:buFont typeface="Arial" panose="020B0604020202020204" pitchFamily="34" charset="0"/>
              <a:buChar char="•"/>
            </a:pPr>
            <a:endParaRPr lang="en-US" sz="3200" dirty="0"/>
          </a:p>
          <a:p>
            <a:pPr marL="857250" indent="-857250">
              <a:buClr>
                <a:schemeClr val="tx2">
                  <a:lumMod val="75000"/>
                </a:schemeClr>
              </a:buClr>
              <a:buFont typeface="Arial" panose="020B0604020202020204" pitchFamily="34" charset="0"/>
              <a:buChar char="•"/>
            </a:pPr>
            <a:endParaRPr lang="en-US" sz="3200" dirty="0"/>
          </a:p>
        </p:txBody>
      </p:sp>
      <p:sp>
        <p:nvSpPr>
          <p:cNvPr id="32" name="TextBox 31"/>
          <p:cNvSpPr txBox="1"/>
          <p:nvPr/>
        </p:nvSpPr>
        <p:spPr>
          <a:xfrm>
            <a:off x="27880569" y="30945632"/>
            <a:ext cx="641807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Acknowledgments</a:t>
            </a:r>
          </a:p>
        </p:txBody>
      </p:sp>
      <p:sp>
        <p:nvSpPr>
          <p:cNvPr id="33" name="TextBox 32"/>
          <p:cNvSpPr txBox="1"/>
          <p:nvPr/>
        </p:nvSpPr>
        <p:spPr>
          <a:xfrm>
            <a:off x="27919561" y="32228134"/>
            <a:ext cx="12370028" cy="4031873"/>
          </a:xfrm>
          <a:prstGeom prst="rect">
            <a:avLst/>
          </a:prstGeom>
          <a:noFill/>
        </p:spPr>
        <p:txBody>
          <a:bodyPr wrap="square" rtlCol="0">
            <a:spAutoFit/>
          </a:bodyPr>
          <a:lstStyle/>
          <a:p>
            <a:r>
              <a:rPr lang="en-US" sz="3200" dirty="0"/>
              <a:t>We’d like to thank the following for their support for or cooperation in this research:</a:t>
            </a:r>
          </a:p>
          <a:p>
            <a:pPr marL="457200" indent="-457200">
              <a:buFont typeface="Arial" panose="020B0604020202020204" pitchFamily="34" charset="0"/>
              <a:buChar char="•"/>
            </a:pPr>
            <a:r>
              <a:rPr lang="en-US" sz="3200" dirty="0"/>
              <a:t>The Office of Research and Sponsored Programs (ORSP) of the University of Wisconsin—</a:t>
            </a:r>
            <a:r>
              <a:rPr lang="en-US" sz="3200" dirty="0" err="1"/>
              <a:t>Eau</a:t>
            </a:r>
            <a:r>
              <a:rPr lang="en-US" sz="3200" dirty="0"/>
              <a:t> Claire</a:t>
            </a:r>
          </a:p>
          <a:p>
            <a:pPr marL="457200" indent="-457200">
              <a:buFont typeface="Arial" panose="020B0604020202020204" pitchFamily="34" charset="0"/>
              <a:buChar char="•"/>
            </a:pPr>
            <a:r>
              <a:rPr lang="en-US" sz="3200" dirty="0"/>
              <a:t>Marshfield Clinic</a:t>
            </a:r>
          </a:p>
          <a:p>
            <a:pPr marL="457200" indent="-457200">
              <a:buFont typeface="Arial" panose="020B0604020202020204" pitchFamily="34" charset="0"/>
              <a:buChar char="•"/>
            </a:pPr>
            <a:r>
              <a:rPr lang="en-US" sz="3200" dirty="0"/>
              <a:t>Family Health Center of Marshfield, Inc.</a:t>
            </a:r>
          </a:p>
          <a:p>
            <a:pPr marL="457200" indent="-457200">
              <a:buFont typeface="Arial" panose="020B0604020202020204" pitchFamily="34" charset="0"/>
              <a:buChar char="•"/>
            </a:pPr>
            <a:r>
              <a:rPr lang="en-US" sz="3200" dirty="0"/>
              <a:t>Wisconsin Institute for Public Policy and Service (WIPPS) </a:t>
            </a:r>
          </a:p>
          <a:p>
            <a:endParaRPr lang="en-US" sz="3200" dirty="0"/>
          </a:p>
        </p:txBody>
      </p:sp>
      <p:sp>
        <p:nvSpPr>
          <p:cNvPr id="37" name="TextBox 36"/>
          <p:cNvSpPr txBox="1"/>
          <p:nvPr/>
        </p:nvSpPr>
        <p:spPr>
          <a:xfrm>
            <a:off x="1034714" y="25940137"/>
            <a:ext cx="11889127"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Results</a:t>
            </a:r>
          </a:p>
        </p:txBody>
      </p:sp>
      <p:pic>
        <p:nvPicPr>
          <p:cNvPr id="48" name="Picture 47">
            <a:extLst>
              <a:ext uri="{FF2B5EF4-FFF2-40B4-BE49-F238E27FC236}">
                <a16:creationId xmlns:a16="http://schemas.microsoft.com/office/drawing/2014/main" id="{3481B73F-854E-E546-A05E-CADAD539FC0B}"/>
              </a:ext>
            </a:extLst>
          </p:cNvPr>
          <p:cNvPicPr>
            <a:picLocks noChangeAspect="1"/>
          </p:cNvPicPr>
          <p:nvPr/>
        </p:nvPicPr>
        <p:blipFill>
          <a:blip r:embed="rId4"/>
          <a:stretch>
            <a:fillRect/>
          </a:stretch>
        </p:blipFill>
        <p:spPr>
          <a:xfrm>
            <a:off x="8208462" y="27980765"/>
            <a:ext cx="6178841" cy="6439616"/>
          </a:xfrm>
          <a:prstGeom prst="rect">
            <a:avLst/>
          </a:prstGeom>
        </p:spPr>
      </p:pic>
      <p:sp>
        <p:nvSpPr>
          <p:cNvPr id="26" name="TextBox 25">
            <a:extLst>
              <a:ext uri="{FF2B5EF4-FFF2-40B4-BE49-F238E27FC236}">
                <a16:creationId xmlns:a16="http://schemas.microsoft.com/office/drawing/2014/main" id="{DAF36E5E-1D1B-5A4C-ADD7-9ECB73BA316E}"/>
              </a:ext>
            </a:extLst>
          </p:cNvPr>
          <p:cNvSpPr txBox="1"/>
          <p:nvPr/>
        </p:nvSpPr>
        <p:spPr>
          <a:xfrm>
            <a:off x="15623814" y="8420921"/>
            <a:ext cx="9606853" cy="1262333"/>
          </a:xfrm>
          <a:prstGeom prst="rect">
            <a:avLst/>
          </a:prstGeom>
          <a:noFill/>
        </p:spPr>
        <p:txBody>
          <a:bodyPr wrap="square" rtlCol="0">
            <a:spAutoFit/>
          </a:bodyPr>
          <a:lstStyle/>
          <a:p>
            <a:endParaRPr lang="en-US" dirty="0"/>
          </a:p>
        </p:txBody>
      </p:sp>
      <p:sp>
        <p:nvSpPr>
          <p:cNvPr id="61" name="TextBox 60">
            <a:extLst>
              <a:ext uri="{FF2B5EF4-FFF2-40B4-BE49-F238E27FC236}">
                <a16:creationId xmlns:a16="http://schemas.microsoft.com/office/drawing/2014/main" id="{5E3ED20E-A4BE-7B48-8727-1C00A66F8E13}"/>
              </a:ext>
            </a:extLst>
          </p:cNvPr>
          <p:cNvSpPr txBox="1"/>
          <p:nvPr/>
        </p:nvSpPr>
        <p:spPr>
          <a:xfrm>
            <a:off x="1079039" y="26886796"/>
            <a:ext cx="12562873" cy="646331"/>
          </a:xfrm>
          <a:prstGeom prst="rect">
            <a:avLst/>
          </a:prstGeom>
          <a:noFill/>
        </p:spPr>
        <p:txBody>
          <a:bodyPr wrap="square" rtlCol="0">
            <a:spAutoFit/>
          </a:bodyPr>
          <a:lstStyle/>
          <a:p>
            <a:pPr defTabSz="4023360">
              <a:lnSpc>
                <a:spcPct val="90000"/>
              </a:lnSpc>
              <a:spcBef>
                <a:spcPts val="4400"/>
              </a:spcBef>
            </a:pPr>
            <a:r>
              <a:rPr lang="en-US" sz="4000" cap="small" dirty="0">
                <a:solidFill>
                  <a:schemeClr val="accent1">
                    <a:lumMod val="50000"/>
                  </a:schemeClr>
                </a:solidFill>
                <a:latin typeface="Minion Pro" panose="02040503050306020203" pitchFamily="18" charset="0"/>
              </a:rPr>
              <a:t>How the interviewees Responded</a:t>
            </a:r>
          </a:p>
        </p:txBody>
      </p:sp>
      <p:sp>
        <p:nvSpPr>
          <p:cNvPr id="65" name="TextBox 64">
            <a:extLst>
              <a:ext uri="{FF2B5EF4-FFF2-40B4-BE49-F238E27FC236}">
                <a16:creationId xmlns:a16="http://schemas.microsoft.com/office/drawing/2014/main" id="{CB918262-31CC-7B49-B166-3C489F2C82A8}"/>
              </a:ext>
            </a:extLst>
          </p:cNvPr>
          <p:cNvSpPr txBox="1"/>
          <p:nvPr/>
        </p:nvSpPr>
        <p:spPr>
          <a:xfrm>
            <a:off x="14500050" y="16824274"/>
            <a:ext cx="13072355" cy="3539430"/>
          </a:xfrm>
          <a:prstGeom prst="rect">
            <a:avLst/>
          </a:prstGeom>
          <a:noFill/>
        </p:spPr>
        <p:txBody>
          <a:bodyPr wrap="square" rtlCol="0">
            <a:spAutoFit/>
          </a:bodyPr>
          <a:lstStyle/>
          <a:p>
            <a:r>
              <a:rPr lang="en-US" sz="3200" dirty="0"/>
              <a:t>The low-income subjects also mentioned themes of stigma, alienation, distrust, and shame in their verbal responses.  For example, one subject’s response regarding the world as it should be:</a:t>
            </a:r>
          </a:p>
          <a:p>
            <a:endParaRPr lang="en-US" sz="3200" b="1" dirty="0"/>
          </a:p>
          <a:p>
            <a:r>
              <a:rPr lang="en-US" sz="3200" b="1" dirty="0"/>
              <a:t>“Universal healthcare, paid for by our taxes, more training for healthcare staff, more experience in various sub-cultures, better transportation options, and less </a:t>
            </a:r>
            <a:r>
              <a:rPr lang="en-US" sz="3200" b="1" dirty="0">
                <a:highlight>
                  <a:srgbClr val="FFFF00"/>
                </a:highlight>
              </a:rPr>
              <a:t>stigma</a:t>
            </a:r>
            <a:r>
              <a:rPr lang="en-US" sz="3200" b="1" dirty="0"/>
              <a:t>.” (ECC7)</a:t>
            </a:r>
            <a:endParaRPr lang="en-US" dirty="0"/>
          </a:p>
        </p:txBody>
      </p:sp>
      <p:sp>
        <p:nvSpPr>
          <p:cNvPr id="68" name="TextBox 67">
            <a:extLst>
              <a:ext uri="{FF2B5EF4-FFF2-40B4-BE49-F238E27FC236}">
                <a16:creationId xmlns:a16="http://schemas.microsoft.com/office/drawing/2014/main" id="{90E77553-25CE-1344-A3FE-7A048383B984}"/>
              </a:ext>
            </a:extLst>
          </p:cNvPr>
          <p:cNvSpPr txBox="1"/>
          <p:nvPr/>
        </p:nvSpPr>
        <p:spPr>
          <a:xfrm>
            <a:off x="14489255" y="15994622"/>
            <a:ext cx="14904903" cy="701731"/>
          </a:xfrm>
          <a:prstGeom prst="rect">
            <a:avLst/>
          </a:prstGeom>
          <a:noFill/>
        </p:spPr>
        <p:txBody>
          <a:bodyPr wrap="square" rtlCol="0">
            <a:spAutoFit/>
          </a:bodyPr>
          <a:lstStyle/>
          <a:p>
            <a:pPr defTabSz="4023360">
              <a:lnSpc>
                <a:spcPct val="90000"/>
              </a:lnSpc>
              <a:spcBef>
                <a:spcPts val="4400"/>
              </a:spcBef>
            </a:pPr>
            <a:r>
              <a:rPr lang="en-US" sz="4400" cap="small" dirty="0">
                <a:solidFill>
                  <a:schemeClr val="accent1">
                    <a:lumMod val="50000"/>
                  </a:schemeClr>
                </a:solidFill>
                <a:latin typeface="Minion Pro" panose="02040503050306020203" pitchFamily="18" charset="0"/>
              </a:rPr>
              <a:t>Example of stigma from transcript</a:t>
            </a:r>
          </a:p>
        </p:txBody>
      </p:sp>
      <p:sp>
        <p:nvSpPr>
          <p:cNvPr id="69" name="TextBox 68">
            <a:extLst>
              <a:ext uri="{FF2B5EF4-FFF2-40B4-BE49-F238E27FC236}">
                <a16:creationId xmlns:a16="http://schemas.microsoft.com/office/drawing/2014/main" id="{939E2804-3990-2844-BAAA-B56A280DEEB6}"/>
              </a:ext>
            </a:extLst>
          </p:cNvPr>
          <p:cNvSpPr txBox="1"/>
          <p:nvPr/>
        </p:nvSpPr>
        <p:spPr>
          <a:xfrm>
            <a:off x="27955329" y="19608292"/>
            <a:ext cx="12686641" cy="2739661"/>
          </a:xfrm>
          <a:prstGeom prst="rect">
            <a:avLst/>
          </a:prstGeom>
          <a:noFill/>
        </p:spPr>
        <p:txBody>
          <a:bodyPr wrap="square" rtlCol="0">
            <a:spAutoFit/>
          </a:bodyPr>
          <a:lstStyle/>
          <a:p>
            <a:r>
              <a:rPr lang="en-US" sz="3200" dirty="0"/>
              <a:t>Low-income individuals who are directly affected by health inequity more frequently mentioned themes related to stigma, distrust, and alienation than the privileged did. </a:t>
            </a:r>
          </a:p>
          <a:p>
            <a:endParaRPr lang="en-US" dirty="0"/>
          </a:p>
        </p:txBody>
      </p:sp>
      <p:sp>
        <p:nvSpPr>
          <p:cNvPr id="70" name="TextBox 69">
            <a:extLst>
              <a:ext uri="{FF2B5EF4-FFF2-40B4-BE49-F238E27FC236}">
                <a16:creationId xmlns:a16="http://schemas.microsoft.com/office/drawing/2014/main" id="{E848286D-F72C-3E4E-8162-F96ACF9860A6}"/>
              </a:ext>
            </a:extLst>
          </p:cNvPr>
          <p:cNvSpPr txBox="1"/>
          <p:nvPr/>
        </p:nvSpPr>
        <p:spPr>
          <a:xfrm>
            <a:off x="14486928" y="14551368"/>
            <a:ext cx="12854256" cy="584775"/>
          </a:xfrm>
          <a:prstGeom prst="rect">
            <a:avLst/>
          </a:prstGeom>
          <a:noFill/>
        </p:spPr>
        <p:txBody>
          <a:bodyPr wrap="square" rtlCol="0">
            <a:spAutoFit/>
          </a:bodyPr>
          <a:lstStyle/>
          <a:p>
            <a:r>
              <a:rPr lang="en-US" sz="3200" dirty="0"/>
              <a:t>The arrows point toward mentions of stigma, distrust, alienation, etc. </a:t>
            </a:r>
          </a:p>
        </p:txBody>
      </p:sp>
      <p:sp>
        <p:nvSpPr>
          <p:cNvPr id="72" name="TextBox 71">
            <a:extLst>
              <a:ext uri="{FF2B5EF4-FFF2-40B4-BE49-F238E27FC236}">
                <a16:creationId xmlns:a16="http://schemas.microsoft.com/office/drawing/2014/main" id="{2E08CC04-526D-3D43-BD83-41F8D5FC8EA3}"/>
              </a:ext>
            </a:extLst>
          </p:cNvPr>
          <p:cNvSpPr txBox="1"/>
          <p:nvPr/>
        </p:nvSpPr>
        <p:spPr>
          <a:xfrm>
            <a:off x="1153704" y="9036534"/>
            <a:ext cx="13022093" cy="3539430"/>
          </a:xfrm>
          <a:prstGeom prst="rect">
            <a:avLst/>
          </a:prstGeom>
          <a:noFill/>
        </p:spPr>
        <p:txBody>
          <a:bodyPr wrap="square" rtlCol="0">
            <a:spAutoFit/>
          </a:bodyPr>
          <a:lstStyle/>
          <a:p>
            <a:r>
              <a:rPr lang="en-US" sz="3200" dirty="0"/>
              <a:t>It is well known that individuals with low socioeconomic status have worse health outcomes compared to others. One reason is they can’t afford the medical costs of their care, but current thinking acknowledges that unmet social needs have an even more significant impact on downstream health outcomes. We wondered whether low-income individuals might also have attitudinal barriers to healthcare systems that stigmatize them, thus motivating them to avoid seeking necessary medical attention. </a:t>
            </a:r>
          </a:p>
        </p:txBody>
      </p:sp>
      <p:sp>
        <p:nvSpPr>
          <p:cNvPr id="73" name="TextBox 72">
            <a:extLst>
              <a:ext uri="{FF2B5EF4-FFF2-40B4-BE49-F238E27FC236}">
                <a16:creationId xmlns:a16="http://schemas.microsoft.com/office/drawing/2014/main" id="{EE50ECFE-A87B-754A-B2A8-310AA85BDFBF}"/>
              </a:ext>
            </a:extLst>
          </p:cNvPr>
          <p:cNvSpPr txBox="1"/>
          <p:nvPr/>
        </p:nvSpPr>
        <p:spPr>
          <a:xfrm>
            <a:off x="1034716" y="7776035"/>
            <a:ext cx="838004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endParaRPr lang="en-US" sz="6000" dirty="0"/>
          </a:p>
        </p:txBody>
      </p:sp>
      <p:sp>
        <p:nvSpPr>
          <p:cNvPr id="75" name="TextBox 74">
            <a:extLst>
              <a:ext uri="{FF2B5EF4-FFF2-40B4-BE49-F238E27FC236}">
                <a16:creationId xmlns:a16="http://schemas.microsoft.com/office/drawing/2014/main" id="{1B64E817-7D61-074E-9E7E-B0588DDDC253}"/>
              </a:ext>
            </a:extLst>
          </p:cNvPr>
          <p:cNvSpPr txBox="1"/>
          <p:nvPr/>
        </p:nvSpPr>
        <p:spPr>
          <a:xfrm>
            <a:off x="14734209" y="30285655"/>
            <a:ext cx="12606975" cy="6371873"/>
          </a:xfrm>
          <a:prstGeom prst="rect">
            <a:avLst/>
          </a:prstGeom>
          <a:noFill/>
        </p:spPr>
        <p:txBody>
          <a:bodyPr wrap="square" rtlCol="0">
            <a:spAutoFit/>
          </a:bodyPr>
          <a:lstStyle/>
          <a:p>
            <a:endParaRPr lang="en-US" dirty="0"/>
          </a:p>
          <a:p>
            <a:endParaRPr lang="en-US" dirty="0"/>
          </a:p>
          <a:p>
            <a:r>
              <a:rPr lang="en-US" sz="3200" dirty="0"/>
              <a:t>In these fifteen subjects’ responses, there were a total of 14 mentions of stigma.  Of those, 64% were mentioned by low-income individuals while only 36% were mentioned by the privileged.</a:t>
            </a:r>
          </a:p>
          <a:p>
            <a:endParaRPr lang="en-US" sz="3200" dirty="0"/>
          </a:p>
          <a:p>
            <a:r>
              <a:rPr lang="en-US" sz="3200" dirty="0"/>
              <a:t>All five of the individuals of low socioeconomic status mentioned stigma. Only  three out of the ten privileged individuals mentioned stigma. </a:t>
            </a:r>
          </a:p>
          <a:p>
            <a:endParaRPr lang="en-US" sz="3200" dirty="0"/>
          </a:p>
          <a:p>
            <a:endParaRPr lang="en-US" sz="3200" dirty="0"/>
          </a:p>
        </p:txBody>
      </p:sp>
      <p:pic>
        <p:nvPicPr>
          <p:cNvPr id="79" name="Picture 78">
            <a:extLst>
              <a:ext uri="{FF2B5EF4-FFF2-40B4-BE49-F238E27FC236}">
                <a16:creationId xmlns:a16="http://schemas.microsoft.com/office/drawing/2014/main" id="{05426446-FAF2-D44D-ACE2-3705ECEC4A75}"/>
              </a:ext>
            </a:extLst>
          </p:cNvPr>
          <p:cNvPicPr>
            <a:picLocks noChangeAspect="1"/>
          </p:cNvPicPr>
          <p:nvPr/>
        </p:nvPicPr>
        <p:blipFill>
          <a:blip r:embed="rId5"/>
          <a:stretch>
            <a:fillRect/>
          </a:stretch>
        </p:blipFill>
        <p:spPr>
          <a:xfrm>
            <a:off x="27955328" y="8420921"/>
            <a:ext cx="13072355" cy="10781478"/>
          </a:xfrm>
          <a:prstGeom prst="rect">
            <a:avLst/>
          </a:prstGeom>
        </p:spPr>
      </p:pic>
      <p:pic>
        <p:nvPicPr>
          <p:cNvPr id="88" name="Picture 87">
            <a:extLst>
              <a:ext uri="{FF2B5EF4-FFF2-40B4-BE49-F238E27FC236}">
                <a16:creationId xmlns:a16="http://schemas.microsoft.com/office/drawing/2014/main" id="{33660E1C-293D-1B4B-AB9F-98401F157798}"/>
              </a:ext>
            </a:extLst>
          </p:cNvPr>
          <p:cNvPicPr>
            <a:picLocks noChangeAspect="1"/>
          </p:cNvPicPr>
          <p:nvPr/>
        </p:nvPicPr>
        <p:blipFill>
          <a:blip r:embed="rId6"/>
          <a:stretch>
            <a:fillRect/>
          </a:stretch>
        </p:blipFill>
        <p:spPr>
          <a:xfrm>
            <a:off x="14820741" y="8100505"/>
            <a:ext cx="5597509" cy="6354762"/>
          </a:xfrm>
          <a:prstGeom prst="rect">
            <a:avLst/>
          </a:prstGeom>
        </p:spPr>
      </p:pic>
      <p:pic>
        <p:nvPicPr>
          <p:cNvPr id="89" name="Picture 88">
            <a:extLst>
              <a:ext uri="{FF2B5EF4-FFF2-40B4-BE49-F238E27FC236}">
                <a16:creationId xmlns:a16="http://schemas.microsoft.com/office/drawing/2014/main" id="{8A116FFF-7BEF-5F4B-A4E7-EB65DA70DA0F}"/>
              </a:ext>
            </a:extLst>
          </p:cNvPr>
          <p:cNvPicPr>
            <a:picLocks noChangeAspect="1"/>
          </p:cNvPicPr>
          <p:nvPr/>
        </p:nvPicPr>
        <p:blipFill>
          <a:blip r:embed="rId7"/>
          <a:stretch>
            <a:fillRect/>
          </a:stretch>
        </p:blipFill>
        <p:spPr>
          <a:xfrm>
            <a:off x="20602816" y="7968907"/>
            <a:ext cx="5440652" cy="6719367"/>
          </a:xfrm>
          <a:prstGeom prst="rect">
            <a:avLst/>
          </a:prstGeom>
        </p:spPr>
      </p:pic>
      <p:sp>
        <p:nvSpPr>
          <p:cNvPr id="3" name="TextBox 2">
            <a:extLst>
              <a:ext uri="{FF2B5EF4-FFF2-40B4-BE49-F238E27FC236}">
                <a16:creationId xmlns:a16="http://schemas.microsoft.com/office/drawing/2014/main" id="{B6C0C7FE-0A17-4945-BEA6-17AEB1BE0B25}"/>
              </a:ext>
            </a:extLst>
          </p:cNvPr>
          <p:cNvSpPr txBox="1"/>
          <p:nvPr/>
        </p:nvSpPr>
        <p:spPr>
          <a:xfrm>
            <a:off x="1079039" y="34868019"/>
            <a:ext cx="13308264" cy="1754776"/>
          </a:xfrm>
          <a:prstGeom prst="rect">
            <a:avLst/>
          </a:prstGeom>
          <a:noFill/>
        </p:spPr>
        <p:txBody>
          <a:bodyPr wrap="square" rtlCol="0">
            <a:spAutoFit/>
          </a:bodyPr>
          <a:lstStyle/>
          <a:p>
            <a:r>
              <a:rPr lang="en-US" sz="3200" dirty="0"/>
              <a:t>The arrows point toward mentions of stigma, distrust, alienation, etc. </a:t>
            </a:r>
          </a:p>
          <a:p>
            <a:endParaRPr lang="en-US" dirty="0"/>
          </a:p>
        </p:txBody>
      </p:sp>
      <p:pic>
        <p:nvPicPr>
          <p:cNvPr id="5" name="Picture 4">
            <a:extLst>
              <a:ext uri="{FF2B5EF4-FFF2-40B4-BE49-F238E27FC236}">
                <a16:creationId xmlns:a16="http://schemas.microsoft.com/office/drawing/2014/main" id="{6FAE13F4-03BF-334B-9460-489C11C82058}"/>
              </a:ext>
            </a:extLst>
          </p:cNvPr>
          <p:cNvPicPr>
            <a:picLocks noChangeAspect="1"/>
          </p:cNvPicPr>
          <p:nvPr/>
        </p:nvPicPr>
        <p:blipFill>
          <a:blip r:embed="rId8"/>
          <a:stretch>
            <a:fillRect/>
          </a:stretch>
        </p:blipFill>
        <p:spPr>
          <a:xfrm>
            <a:off x="14630546" y="21493676"/>
            <a:ext cx="12859627" cy="10786239"/>
          </a:xfrm>
          <a:prstGeom prst="rect">
            <a:avLst/>
          </a:prstGeom>
        </p:spPr>
      </p:pic>
      <p:sp>
        <p:nvSpPr>
          <p:cNvPr id="8" name="Right Arrow 7">
            <a:extLst>
              <a:ext uri="{FF2B5EF4-FFF2-40B4-BE49-F238E27FC236}">
                <a16:creationId xmlns:a16="http://schemas.microsoft.com/office/drawing/2014/main" id="{CE77E7B3-7799-5444-9ED7-2C15E6641CA5}"/>
              </a:ext>
            </a:extLst>
          </p:cNvPr>
          <p:cNvSpPr/>
          <p:nvPr/>
        </p:nvSpPr>
        <p:spPr>
          <a:xfrm rot="1505094">
            <a:off x="1740466" y="28422937"/>
            <a:ext cx="1640131" cy="835827"/>
          </a:xfrm>
          <a:prstGeom prst="rightArrow">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ight Arrow 33">
            <a:extLst>
              <a:ext uri="{FF2B5EF4-FFF2-40B4-BE49-F238E27FC236}">
                <a16:creationId xmlns:a16="http://schemas.microsoft.com/office/drawing/2014/main" id="{86158886-D24C-CA41-B707-DAAA1665F2D4}"/>
              </a:ext>
            </a:extLst>
          </p:cNvPr>
          <p:cNvSpPr/>
          <p:nvPr/>
        </p:nvSpPr>
        <p:spPr>
          <a:xfrm rot="18509156">
            <a:off x="4729451" y="33099620"/>
            <a:ext cx="1697810" cy="835827"/>
          </a:xfrm>
          <a:prstGeom prst="rightArrow">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Arrow 35">
            <a:extLst>
              <a:ext uri="{FF2B5EF4-FFF2-40B4-BE49-F238E27FC236}">
                <a16:creationId xmlns:a16="http://schemas.microsoft.com/office/drawing/2014/main" id="{1ABC4FF9-1CD9-6F4F-8036-A40053C36548}"/>
              </a:ext>
            </a:extLst>
          </p:cNvPr>
          <p:cNvSpPr/>
          <p:nvPr/>
        </p:nvSpPr>
        <p:spPr>
          <a:xfrm rot="8207516">
            <a:off x="19530168" y="9585756"/>
            <a:ext cx="1624756" cy="835827"/>
          </a:xfrm>
          <a:prstGeom prst="rightArrow">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ight Arrow 34">
            <a:extLst>
              <a:ext uri="{FF2B5EF4-FFF2-40B4-BE49-F238E27FC236}">
                <a16:creationId xmlns:a16="http://schemas.microsoft.com/office/drawing/2014/main" id="{DB847B0F-FC7B-CB40-96C4-E4EA173A2182}"/>
              </a:ext>
            </a:extLst>
          </p:cNvPr>
          <p:cNvSpPr/>
          <p:nvPr/>
        </p:nvSpPr>
        <p:spPr>
          <a:xfrm rot="265005">
            <a:off x="13536107" y="10460456"/>
            <a:ext cx="1603461" cy="835827"/>
          </a:xfrm>
          <a:prstGeom prst="rightArrow">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ight Arrow 37">
            <a:extLst>
              <a:ext uri="{FF2B5EF4-FFF2-40B4-BE49-F238E27FC236}">
                <a16:creationId xmlns:a16="http://schemas.microsoft.com/office/drawing/2014/main" id="{604588DD-145A-704B-83E3-80AE016B8A3E}"/>
              </a:ext>
            </a:extLst>
          </p:cNvPr>
          <p:cNvSpPr/>
          <p:nvPr/>
        </p:nvSpPr>
        <p:spPr>
          <a:xfrm rot="596034">
            <a:off x="14481537" y="8972766"/>
            <a:ext cx="1481481" cy="835827"/>
          </a:xfrm>
          <a:prstGeom prst="rightArrow">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601</Words>
  <Application>Microsoft Macintosh PowerPoint</Application>
  <PresentationFormat>Custom</PresentationFormat>
  <Paragraphs>47</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Does Low Socioeconomic Status Cause Individuals to Distrust  the Healthcare Establishment?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2019-04-18T01:44:53Z</dcterms:modified>
</cp:coreProperties>
</file>