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7647" autoAdjust="0"/>
    <p:restoredTop sz="95739" autoAdjust="0"/>
  </p:normalViewPr>
  <p:slideViewPr>
    <p:cSldViewPr snapToGrid="0">
      <p:cViewPr>
        <p:scale>
          <a:sx n="33" d="100"/>
          <a:sy n="33" d="100"/>
        </p:scale>
        <p:origin x="16" y="-2532"/>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dirty="0"/>
              <a:t>Click icon to add picture</a:t>
            </a:r>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4/25/2018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20982360"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21542097" y="8219836"/>
            <a:ext cx="19205853" cy="278206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9205853"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32751" y="36966042"/>
            <a:ext cx="13439496"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pic>
        <p:nvPicPr>
          <p:cNvPr id="18" name="Picture 1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77599" y="3192246"/>
            <a:ext cx="34198560" cy="1926476"/>
          </a:xfrm>
        </p:spPr>
        <p:txBody>
          <a:bodyPr>
            <a:noAutofit/>
          </a:bodyPr>
          <a:lstStyle/>
          <a:p>
            <a:pPr algn="l"/>
            <a:r>
              <a:rPr lang="en-US" sz="9500" dirty="0">
                <a:solidFill>
                  <a:prstClr val="black"/>
                </a:solidFill>
                <a:latin typeface="Minion Pro" panose="02040503050306020203" pitchFamily="18" charset="0"/>
              </a:rPr>
              <a:t>The Implementation of Douglas Biber’s </a:t>
            </a:r>
            <a:br>
              <a:rPr lang="en-US" sz="9500" dirty="0">
                <a:solidFill>
                  <a:prstClr val="black"/>
                </a:solidFill>
                <a:latin typeface="Minion Pro" panose="02040503050306020203" pitchFamily="18" charset="0"/>
              </a:rPr>
            </a:br>
            <a:r>
              <a:rPr lang="en-US" sz="9500" dirty="0">
                <a:solidFill>
                  <a:prstClr val="black"/>
                </a:solidFill>
                <a:latin typeface="Minion Pro" panose="02040503050306020203" pitchFamily="18" charset="0"/>
              </a:rPr>
              <a:t>Multi-Dimensional Approach to Text Classification</a:t>
            </a:r>
            <a:endParaRPr lang="en-US" sz="9500" dirty="0">
              <a:latin typeface="Minion Pro" panose="02040503050306020203" pitchFamily="18" charset="0"/>
            </a:endParaRPr>
          </a:p>
        </p:txBody>
      </p:sp>
      <p:sp>
        <p:nvSpPr>
          <p:cNvPr id="6" name="Title 1"/>
          <p:cNvSpPr txBox="1">
            <a:spLocks/>
          </p:cNvSpPr>
          <p:nvPr/>
        </p:nvSpPr>
        <p:spPr>
          <a:xfrm>
            <a:off x="1992686" y="589665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bg1">
                    <a:lumMod val="50000"/>
                  </a:schemeClr>
                </a:solidFill>
                <a:latin typeface="Minion Pro" panose="02040503050306020203" pitchFamily="18" charset="0"/>
              </a:rPr>
              <a:t>Rachel Korkowski   |   Dr. Heather Amthauer   |   Department of Computer Science</a:t>
            </a:r>
          </a:p>
        </p:txBody>
      </p:sp>
      <p:sp>
        <p:nvSpPr>
          <p:cNvPr id="3" name="TextBox 2"/>
          <p:cNvSpPr txBox="1"/>
          <p:nvPr/>
        </p:nvSpPr>
        <p:spPr>
          <a:xfrm>
            <a:off x="1992687" y="8747177"/>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Abstract</a:t>
            </a:r>
          </a:p>
        </p:txBody>
      </p:sp>
      <p:sp>
        <p:nvSpPr>
          <p:cNvPr id="37" name="TextBox 36"/>
          <p:cNvSpPr txBox="1"/>
          <p:nvPr/>
        </p:nvSpPr>
        <p:spPr>
          <a:xfrm>
            <a:off x="2077599" y="16906778"/>
            <a:ext cx="16774605"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How the Algorithm Works</a:t>
            </a:r>
          </a:p>
        </p:txBody>
      </p:sp>
      <p:sp>
        <p:nvSpPr>
          <p:cNvPr id="46" name="Subtitle 2"/>
          <p:cNvSpPr txBox="1">
            <a:spLocks/>
          </p:cNvSpPr>
          <p:nvPr/>
        </p:nvSpPr>
        <p:spPr>
          <a:xfrm>
            <a:off x="1992686" y="25787784"/>
            <a:ext cx="17719159" cy="4860467"/>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spcBef>
                <a:spcPts val="1200"/>
              </a:spcBef>
            </a:pPr>
            <a:r>
              <a:rPr lang="en-US" sz="3600" dirty="0"/>
              <a:t>For implementing this tool, I have chosen to write my code in Python.  This enables me to use the Natural Language Toolkit platform which allows for the processing of human language.  This platform also has the capability to tokenize text files into individual words and to tag each word from the text based on its grammatical category, which is essential to Biber’s algorithm.</a:t>
            </a:r>
          </a:p>
          <a:p>
            <a:pPr algn="l">
              <a:spcBef>
                <a:spcPts val="1200"/>
              </a:spcBef>
            </a:pPr>
            <a:endParaRPr lang="en-US" sz="3600" dirty="0"/>
          </a:p>
          <a:p>
            <a:pPr algn="l">
              <a:spcBef>
                <a:spcPts val="1200"/>
              </a:spcBef>
            </a:pPr>
            <a:r>
              <a:rPr lang="en-US" sz="3600" dirty="0"/>
              <a:t>Due to the fact that I am automating this algorithm using a predefined text tagging tool, I am unable to account for the aspects of spoken text such as tone units, as these would have to be edited by hand to ensure accuracy.  </a:t>
            </a:r>
          </a:p>
        </p:txBody>
      </p:sp>
      <p:sp>
        <p:nvSpPr>
          <p:cNvPr id="48" name="TextBox 47"/>
          <p:cNvSpPr txBox="1"/>
          <p:nvPr/>
        </p:nvSpPr>
        <p:spPr>
          <a:xfrm>
            <a:off x="1992682" y="24620591"/>
            <a:ext cx="17804073" cy="1015663"/>
          </a:xfrm>
          <a:prstGeom prst="rect">
            <a:avLst/>
          </a:prstGeom>
          <a:noFill/>
        </p:spPr>
        <p:txBody>
          <a:bodyPr wrap="square" rtlCol="0">
            <a:spAutoFit/>
          </a:bodyPr>
          <a:lstStyle/>
          <a:p>
            <a:pPr lvl="0"/>
            <a:r>
              <a:rPr lang="en-US" sz="6000" cap="small" dirty="0">
                <a:solidFill>
                  <a:srgbClr val="DD9E11"/>
                </a:solidFill>
                <a:latin typeface="Minion Pro" panose="02040503050306020203" pitchFamily="18" charset="0"/>
              </a:rPr>
              <a:t>Implementation Details</a:t>
            </a:r>
          </a:p>
        </p:txBody>
      </p:sp>
      <p:sp>
        <p:nvSpPr>
          <p:cNvPr id="4" name="TextBox 3">
            <a:extLst>
              <a:ext uri="{FF2B5EF4-FFF2-40B4-BE49-F238E27FC236}">
                <a16:creationId xmlns:a16="http://schemas.microsoft.com/office/drawing/2014/main" id="{268413B1-3A46-44D7-8A28-1A09E29F6E1E}"/>
              </a:ext>
            </a:extLst>
          </p:cNvPr>
          <p:cNvSpPr txBox="1"/>
          <p:nvPr/>
        </p:nvSpPr>
        <p:spPr>
          <a:xfrm>
            <a:off x="2006258" y="9909578"/>
            <a:ext cx="17634247" cy="6186309"/>
          </a:xfrm>
          <a:prstGeom prst="rect">
            <a:avLst/>
          </a:prstGeom>
          <a:noFill/>
        </p:spPr>
        <p:txBody>
          <a:bodyPr wrap="square" rtlCol="0">
            <a:spAutoFit/>
          </a:bodyPr>
          <a:lstStyle/>
          <a:p>
            <a:pPr lvl="0"/>
            <a:r>
              <a:rPr lang="en-US" sz="3600" dirty="0">
                <a:solidFill>
                  <a:prstClr val="black"/>
                </a:solidFill>
              </a:rPr>
              <a:t>The goal for this research project is to implement the text classification algorithm described by Douglas Biber in </a:t>
            </a:r>
            <a:r>
              <a:rPr lang="en-US" sz="3600" i="1" dirty="0">
                <a:solidFill>
                  <a:prstClr val="black"/>
                </a:solidFill>
              </a:rPr>
              <a:t>Variations across speech and writing.</a:t>
            </a:r>
            <a:r>
              <a:rPr lang="en-US" sz="3600" dirty="0">
                <a:solidFill>
                  <a:prstClr val="black"/>
                </a:solidFill>
              </a:rPr>
              <a:t>  By creating this program, I will have created an automated tool to be used in and simply future research of text classification, allowing for the study of larger text samples.  Biber’s algorithm identifies seven factors on which to classify text based on the patterns of co-occurrence between linguistic features.  The program will read files and compute the factor scores for each text file, enabling the factor scores to be computed quickly and consistently.  Once the program is created and accurately generates the factor scores, the resulting factor scores will be able to be used to search for correlations between text genre and other factors, for example how different groups of people might respond differently to various genres of text.  This program will be a tool that can be used for many future research projects relating to text genres. </a:t>
            </a:r>
          </a:p>
        </p:txBody>
      </p:sp>
      <p:graphicFrame>
        <p:nvGraphicFramePr>
          <p:cNvPr id="7" name="Table 6">
            <a:extLst>
              <a:ext uri="{FF2B5EF4-FFF2-40B4-BE49-F238E27FC236}">
                <a16:creationId xmlns:a16="http://schemas.microsoft.com/office/drawing/2014/main" id="{706B3DD4-28C1-475D-A90E-E9089B2F7663}"/>
              </a:ext>
            </a:extLst>
          </p:cNvPr>
          <p:cNvGraphicFramePr>
            <a:graphicFrameLocks noGrp="1"/>
          </p:cNvGraphicFramePr>
          <p:nvPr>
            <p:extLst>
              <p:ext uri="{D42A27DB-BD31-4B8C-83A1-F6EECF244321}">
                <p14:modId xmlns:p14="http://schemas.microsoft.com/office/powerpoint/2010/main" val="3963026980"/>
              </p:ext>
            </p:extLst>
          </p:nvPr>
        </p:nvGraphicFramePr>
        <p:xfrm>
          <a:off x="22562287" y="8648066"/>
          <a:ext cx="16714382" cy="23774400"/>
        </p:xfrm>
        <a:graphic>
          <a:graphicData uri="http://schemas.openxmlformats.org/drawingml/2006/table">
            <a:tbl>
              <a:tblPr>
                <a:tableStyleId>{2D5ABB26-0587-4C30-8999-92F81FD0307C}</a:tableStyleId>
              </a:tblPr>
              <a:tblGrid>
                <a:gridCol w="16714382">
                  <a:extLst>
                    <a:ext uri="{9D8B030D-6E8A-4147-A177-3AD203B41FA5}">
                      <a16:colId xmlns:a16="http://schemas.microsoft.com/office/drawing/2014/main" val="57312857"/>
                    </a:ext>
                  </a:extLst>
                </a:gridCol>
              </a:tblGrid>
              <a:tr h="1188720">
                <a:tc>
                  <a:txBody>
                    <a:bodyPr/>
                    <a:lstStyle/>
                    <a:p>
                      <a:pPr marL="0" marR="0" lvl="0" indent="0" algn="l" defTabSz="4206240" rtl="0" eaLnBrk="1" fontAlgn="auto" latinLnBrk="0" hangingPunct="1">
                        <a:lnSpc>
                          <a:spcPct val="100000"/>
                        </a:lnSpc>
                        <a:spcBef>
                          <a:spcPts val="0"/>
                        </a:spcBef>
                        <a:spcAft>
                          <a:spcPts val="0"/>
                        </a:spcAft>
                        <a:buClrTx/>
                        <a:buSzTx/>
                        <a:buFontTx/>
                        <a:buNone/>
                        <a:tabLst/>
                        <a:defRPr/>
                      </a:pPr>
                      <a:r>
                        <a:rPr lang="en-US" sz="6000" cap="small" dirty="0">
                          <a:solidFill>
                            <a:srgbClr val="DD9E11"/>
                          </a:solidFill>
                          <a:latin typeface="Minion Pro" panose="02040503050306020203" pitchFamily="18" charset="0"/>
                        </a:rPr>
                        <a:t>Textual Dimensions</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43283604"/>
                  </a:ext>
                </a:extLst>
              </a:tr>
              <a:tr h="204027">
                <a:tc>
                  <a:txBody>
                    <a:bodyPr/>
                    <a:lstStyle/>
                    <a:p>
                      <a:pPr marL="0" marR="0" lvl="0" indent="0" algn="l" defTabSz="3862426"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black"/>
                          </a:solidFill>
                          <a:effectLst/>
                          <a:uLnTx/>
                          <a:uFillTx/>
                          <a:latin typeface="+mn-lt"/>
                          <a:ea typeface="+mn-ea"/>
                          <a:cs typeface="+mn-cs"/>
                        </a:rPr>
                        <a:t>The dimensions identified in this study represent groups of linguistic features that are commonly found co-occurring in texts, indicating that they are used together for some communicative function.  Provided below is a brief description of each dimension that Biber identified in his study.  </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14465114"/>
                  </a:ext>
                </a:extLst>
              </a:tr>
              <a:tr h="1005840">
                <a:tc>
                  <a:txBody>
                    <a:bodyPr/>
                    <a:lstStyle/>
                    <a:p>
                      <a:pPr marL="0" marR="0" lvl="0" indent="0" algn="l" defTabSz="3862426" rtl="0" eaLnBrk="1" fontAlgn="auto" latinLnBrk="0" hangingPunct="1">
                        <a:lnSpc>
                          <a:spcPct val="100000"/>
                        </a:lnSpc>
                        <a:spcBef>
                          <a:spcPts val="0"/>
                        </a:spcBef>
                        <a:spcAft>
                          <a:spcPts val="0"/>
                        </a:spcAft>
                        <a:buClrTx/>
                        <a:buSzTx/>
                        <a:buFontTx/>
                        <a:buNone/>
                        <a:tabLst/>
                        <a:defRPr/>
                      </a:pPr>
                      <a:r>
                        <a:rPr kumimoji="0" lang="en-US" sz="4400" b="0" i="0" u="none" strike="noStrike" kern="1200" cap="small" spc="0" normalizeH="0" baseline="0" noProof="0" dirty="0">
                          <a:ln>
                            <a:noFill/>
                          </a:ln>
                          <a:solidFill>
                            <a:srgbClr val="5B9BD5">
                              <a:lumMod val="50000"/>
                            </a:srgbClr>
                          </a:solidFill>
                          <a:effectLst/>
                          <a:uLnTx/>
                          <a:uFillTx/>
                          <a:latin typeface="Minion Pro" panose="02040503050306020203" pitchFamily="18" charset="0"/>
                          <a:ea typeface="+mn-ea"/>
                          <a:cs typeface="+mn-cs"/>
                        </a:rPr>
                        <a:t>Dimension 1: Informational versus Involved Production</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70452760"/>
                  </a:ext>
                </a:extLst>
              </a:tr>
              <a:tr h="370840">
                <a:tc>
                  <a:txBody>
                    <a:bodyPr/>
                    <a:lstStyle/>
                    <a:p>
                      <a:pPr marL="0" marR="0" lvl="0" indent="0" algn="l" defTabSz="3862426"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black"/>
                          </a:solidFill>
                          <a:effectLst/>
                          <a:uLnTx/>
                          <a:uFillTx/>
                          <a:latin typeface="+mn-lt"/>
                          <a:ea typeface="+mn-ea"/>
                          <a:cs typeface="+mn-cs"/>
                        </a:rPr>
                        <a:t>High scores in this dimension indicate a “high level of interaction and personal affect”.  </a:t>
                      </a:r>
                    </a:p>
                    <a:p>
                      <a:pPr marL="0" marR="0" lvl="0" indent="0" algn="l" defTabSz="3862426"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3862426"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black"/>
                          </a:solidFill>
                          <a:effectLst/>
                          <a:uLnTx/>
                          <a:uFillTx/>
                          <a:latin typeface="+mn-lt"/>
                          <a:ea typeface="+mn-ea"/>
                          <a:cs typeface="+mn-cs"/>
                        </a:rPr>
                        <a:t>This factor is characterized by frequent use of private verbs, deletion of ‘that’, contractions, present tense verbs, second person pronouns, etc.</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6190066"/>
                  </a:ext>
                </a:extLst>
              </a:tr>
              <a:tr h="1005840">
                <a:tc>
                  <a:txBody>
                    <a:bodyPr/>
                    <a:lstStyle/>
                    <a:p>
                      <a:pPr marL="0" marR="0" lvl="0" indent="0" algn="l" defTabSz="3862426" rtl="0" eaLnBrk="1" fontAlgn="auto" latinLnBrk="0" hangingPunct="1">
                        <a:lnSpc>
                          <a:spcPct val="100000"/>
                        </a:lnSpc>
                        <a:spcBef>
                          <a:spcPts val="0"/>
                        </a:spcBef>
                        <a:spcAft>
                          <a:spcPts val="0"/>
                        </a:spcAft>
                        <a:buClrTx/>
                        <a:buSzTx/>
                        <a:buFontTx/>
                        <a:buNone/>
                        <a:tabLst/>
                        <a:defRPr/>
                      </a:pPr>
                      <a:r>
                        <a:rPr kumimoji="0" lang="en-US" sz="4400" b="0" i="0" u="none" strike="noStrike" kern="1200" cap="small" spc="0" normalizeH="0" baseline="0" noProof="0" dirty="0">
                          <a:ln>
                            <a:noFill/>
                          </a:ln>
                          <a:solidFill>
                            <a:srgbClr val="5B9BD5">
                              <a:lumMod val="50000"/>
                            </a:srgbClr>
                          </a:solidFill>
                          <a:effectLst/>
                          <a:uLnTx/>
                          <a:uFillTx/>
                          <a:latin typeface="Minion Pro" panose="02040503050306020203" pitchFamily="18" charset="0"/>
                          <a:ea typeface="+mn-ea"/>
                          <a:cs typeface="+mn-cs"/>
                        </a:rPr>
                        <a:t>Dimension 2: Narrative versus Non-narrative Concerns</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46913131"/>
                  </a:ext>
                </a:extLst>
              </a:tr>
              <a:tr h="370840">
                <a:tc>
                  <a:txBody>
                    <a:bodyPr/>
                    <a:lstStyle/>
                    <a:p>
                      <a:pPr marL="0" marR="0" lvl="0" indent="0" algn="l" defTabSz="3862426"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black"/>
                          </a:solidFill>
                          <a:effectLst/>
                          <a:uLnTx/>
                          <a:uFillTx/>
                          <a:latin typeface="+mn-lt"/>
                          <a:ea typeface="+mn-ea"/>
                          <a:cs typeface="+mn-cs"/>
                        </a:rPr>
                        <a:t>High scores in this dimension indicate a narrative text, such as texts in fiction genres.</a:t>
                      </a:r>
                    </a:p>
                    <a:p>
                      <a:pPr marL="0" marR="0" lvl="0" indent="0" algn="l" defTabSz="3862426"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3862426"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black"/>
                          </a:solidFill>
                          <a:effectLst/>
                          <a:uLnTx/>
                          <a:uFillTx/>
                          <a:latin typeface="+mn-lt"/>
                          <a:ea typeface="+mn-ea"/>
                          <a:cs typeface="+mn-cs"/>
                        </a:rPr>
                        <a:t>This factor is characterized by frequent use of past tense verbs, third person pronouns, perfect aspect verbs, public verbs, etc.</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7630577"/>
                  </a:ext>
                </a:extLst>
              </a:tr>
              <a:tr h="1005840">
                <a:tc>
                  <a:txBody>
                    <a:bodyPr/>
                    <a:lstStyle/>
                    <a:p>
                      <a:pPr marL="0" marR="0" lvl="0" indent="0" algn="l" defTabSz="3862426" rtl="0" eaLnBrk="1" fontAlgn="auto" latinLnBrk="0" hangingPunct="1">
                        <a:lnSpc>
                          <a:spcPct val="100000"/>
                        </a:lnSpc>
                        <a:spcBef>
                          <a:spcPts val="0"/>
                        </a:spcBef>
                        <a:spcAft>
                          <a:spcPts val="0"/>
                        </a:spcAft>
                        <a:buClrTx/>
                        <a:buSzTx/>
                        <a:buFontTx/>
                        <a:buNone/>
                        <a:tabLst/>
                        <a:defRPr/>
                      </a:pPr>
                      <a:r>
                        <a:rPr kumimoji="0" lang="en-US" sz="4400" b="0" i="0" u="none" strike="noStrike" kern="1200" cap="small" spc="0" normalizeH="0" baseline="0" noProof="0" dirty="0">
                          <a:ln>
                            <a:noFill/>
                          </a:ln>
                          <a:solidFill>
                            <a:srgbClr val="5B9BD5">
                              <a:lumMod val="50000"/>
                            </a:srgbClr>
                          </a:solidFill>
                          <a:effectLst/>
                          <a:uLnTx/>
                          <a:uFillTx/>
                          <a:latin typeface="Minion Pro" panose="02040503050306020203" pitchFamily="18" charset="0"/>
                          <a:ea typeface="+mn-ea"/>
                          <a:cs typeface="+mn-cs"/>
                        </a:rPr>
                        <a:t>Dimension 3: Explicit versus Situation-Dependent Reference</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03032992"/>
                  </a:ext>
                </a:extLst>
              </a:tr>
              <a:tr h="370840">
                <a:tc>
                  <a:txBody>
                    <a:bodyPr/>
                    <a:lstStyle/>
                    <a:p>
                      <a:pPr marL="0" marR="0" lvl="0" indent="0" algn="l" defTabSz="3862426"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black"/>
                          </a:solidFill>
                          <a:effectLst/>
                          <a:uLnTx/>
                          <a:uFillTx/>
                          <a:latin typeface="+mn-lt"/>
                          <a:ea typeface="+mn-ea"/>
                          <a:cs typeface="+mn-cs"/>
                        </a:rPr>
                        <a:t>High scores in this dimension indicate highly explicit and elaborated reference.</a:t>
                      </a:r>
                    </a:p>
                    <a:p>
                      <a:pPr marL="0" marR="0" lvl="0" indent="0" algn="l" defTabSz="3862426"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3862426"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black"/>
                          </a:solidFill>
                          <a:effectLst/>
                          <a:uLnTx/>
                          <a:uFillTx/>
                          <a:latin typeface="+mn-lt"/>
                          <a:ea typeface="+mn-ea"/>
                          <a:cs typeface="+mn-cs"/>
                        </a:rPr>
                        <a:t>Factor is characterized by frequent use of WH relative clauses on object and subject positions, pied piping constructions, phrasal coordination, etc.</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63506433"/>
                  </a:ext>
                </a:extLst>
              </a:tr>
              <a:tr h="1005840">
                <a:tc>
                  <a:txBody>
                    <a:bodyPr/>
                    <a:lstStyle/>
                    <a:p>
                      <a:pPr marL="0" marR="0" lvl="0" indent="0" algn="l" defTabSz="3862426" rtl="0" eaLnBrk="1" fontAlgn="auto" latinLnBrk="0" hangingPunct="1">
                        <a:lnSpc>
                          <a:spcPct val="100000"/>
                        </a:lnSpc>
                        <a:spcBef>
                          <a:spcPts val="0"/>
                        </a:spcBef>
                        <a:spcAft>
                          <a:spcPts val="0"/>
                        </a:spcAft>
                        <a:buClrTx/>
                        <a:buSzTx/>
                        <a:buFontTx/>
                        <a:buNone/>
                        <a:tabLst/>
                        <a:defRPr/>
                      </a:pPr>
                      <a:r>
                        <a:rPr kumimoji="0" lang="en-US" sz="4400" b="0" i="0" u="none" strike="noStrike" kern="1200" cap="small" spc="0" normalizeH="0" baseline="0" noProof="0" dirty="0">
                          <a:ln>
                            <a:noFill/>
                          </a:ln>
                          <a:solidFill>
                            <a:srgbClr val="5B9BD5">
                              <a:lumMod val="50000"/>
                            </a:srgbClr>
                          </a:solidFill>
                          <a:effectLst/>
                          <a:uLnTx/>
                          <a:uFillTx/>
                          <a:latin typeface="Minion Pro" panose="02040503050306020203" pitchFamily="18" charset="0"/>
                          <a:ea typeface="+mn-ea"/>
                          <a:cs typeface="+mn-cs"/>
                        </a:rPr>
                        <a:t>Dimension 4: Persuasion</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27701823"/>
                  </a:ext>
                </a:extLst>
              </a:tr>
              <a:tr h="370840">
                <a:tc>
                  <a:txBody>
                    <a:bodyPr/>
                    <a:lstStyle/>
                    <a:p>
                      <a:pPr marL="0" marR="0" lvl="0" indent="0" algn="l" defTabSz="3862426"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black"/>
                          </a:solidFill>
                          <a:effectLst/>
                          <a:uLnTx/>
                          <a:uFillTx/>
                          <a:latin typeface="+mn-lt"/>
                          <a:ea typeface="+mn-ea"/>
                          <a:cs typeface="+mn-cs"/>
                        </a:rPr>
                        <a:t>High scores in this dimension indicate a high level of persuasion.</a:t>
                      </a:r>
                    </a:p>
                    <a:p>
                      <a:pPr marL="0" marR="0" lvl="0" indent="0" algn="l" defTabSz="3862426"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3862426"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black"/>
                          </a:solidFill>
                          <a:effectLst/>
                          <a:uLnTx/>
                          <a:uFillTx/>
                          <a:latin typeface="+mn-lt"/>
                          <a:ea typeface="+mn-ea"/>
                          <a:cs typeface="+mn-cs"/>
                        </a:rPr>
                        <a:t>Factor is characterized by frequent use of infinitives, prediction modals, suasive verbs, conditional subordination, etc.</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00581225"/>
                  </a:ext>
                </a:extLst>
              </a:tr>
              <a:tr h="1005840">
                <a:tc>
                  <a:txBody>
                    <a:bodyPr/>
                    <a:lstStyle/>
                    <a:p>
                      <a:pPr marL="0" marR="0" lvl="0" indent="0" algn="l" defTabSz="3862426" rtl="0" eaLnBrk="1" fontAlgn="auto" latinLnBrk="0" hangingPunct="1">
                        <a:lnSpc>
                          <a:spcPct val="100000"/>
                        </a:lnSpc>
                        <a:spcBef>
                          <a:spcPts val="0"/>
                        </a:spcBef>
                        <a:spcAft>
                          <a:spcPts val="0"/>
                        </a:spcAft>
                        <a:buClrTx/>
                        <a:buSzTx/>
                        <a:buFontTx/>
                        <a:buNone/>
                        <a:tabLst/>
                        <a:defRPr/>
                      </a:pPr>
                      <a:r>
                        <a:rPr kumimoji="0" lang="en-US" sz="4400" b="0" i="0" u="none" strike="noStrike" kern="1200" cap="small" spc="0" normalizeH="0" baseline="0" noProof="0" dirty="0">
                          <a:ln>
                            <a:noFill/>
                          </a:ln>
                          <a:solidFill>
                            <a:srgbClr val="5B9BD5">
                              <a:lumMod val="50000"/>
                            </a:srgbClr>
                          </a:solidFill>
                          <a:effectLst/>
                          <a:uLnTx/>
                          <a:uFillTx/>
                          <a:latin typeface="Minion Pro" panose="02040503050306020203" pitchFamily="18" charset="0"/>
                          <a:ea typeface="+mn-ea"/>
                          <a:cs typeface="+mn-cs"/>
                        </a:rPr>
                        <a:t>Dimension 5: Abstract versus Non-abstract Information</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08910141"/>
                  </a:ext>
                </a:extLst>
              </a:tr>
              <a:tr h="370840">
                <a:tc>
                  <a:txBody>
                    <a:bodyPr/>
                    <a:lstStyle/>
                    <a:p>
                      <a:pPr marL="0" marR="0" lvl="0" indent="0" algn="l" defTabSz="3862426"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black"/>
                          </a:solidFill>
                          <a:effectLst/>
                          <a:uLnTx/>
                          <a:uFillTx/>
                          <a:latin typeface="+mn-lt"/>
                          <a:ea typeface="+mn-ea"/>
                          <a:cs typeface="+mn-cs"/>
                        </a:rPr>
                        <a:t>High scores in this dimension indicate an abstract and technical focus.</a:t>
                      </a:r>
                    </a:p>
                    <a:p>
                      <a:pPr marL="0" marR="0" lvl="0" indent="0" algn="l" defTabSz="3862426"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3862426"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black"/>
                          </a:solidFill>
                          <a:effectLst/>
                          <a:uLnTx/>
                          <a:uFillTx/>
                          <a:latin typeface="+mn-lt"/>
                          <a:ea typeface="+mn-ea"/>
                          <a:cs typeface="+mn-cs"/>
                        </a:rPr>
                        <a:t>Factor is characterized by frequent use of conjuncts, agentless passives, past participial clauses, BY-passives, etc.</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86944959"/>
                  </a:ext>
                </a:extLst>
              </a:tr>
              <a:tr h="1005840">
                <a:tc>
                  <a:txBody>
                    <a:bodyPr/>
                    <a:lstStyle/>
                    <a:p>
                      <a:pPr marL="0" marR="0" lvl="0" indent="0" algn="l" defTabSz="3862426" rtl="0" eaLnBrk="1" fontAlgn="auto" latinLnBrk="0" hangingPunct="1">
                        <a:lnSpc>
                          <a:spcPct val="100000"/>
                        </a:lnSpc>
                        <a:spcBef>
                          <a:spcPts val="0"/>
                        </a:spcBef>
                        <a:spcAft>
                          <a:spcPts val="0"/>
                        </a:spcAft>
                        <a:buClrTx/>
                        <a:buSzTx/>
                        <a:buFontTx/>
                        <a:buNone/>
                        <a:tabLst/>
                        <a:defRPr/>
                      </a:pPr>
                      <a:r>
                        <a:rPr kumimoji="0" lang="en-US" sz="4400" b="0" i="0" u="none" strike="noStrike" kern="1200" cap="small" spc="0" normalizeH="0" baseline="0" noProof="0" dirty="0">
                          <a:ln>
                            <a:noFill/>
                          </a:ln>
                          <a:solidFill>
                            <a:srgbClr val="5B9BD5">
                              <a:lumMod val="50000"/>
                            </a:srgbClr>
                          </a:solidFill>
                          <a:effectLst/>
                          <a:uLnTx/>
                          <a:uFillTx/>
                          <a:latin typeface="Minion Pro" panose="02040503050306020203" pitchFamily="18" charset="0"/>
                          <a:ea typeface="+mn-ea"/>
                          <a:cs typeface="+mn-cs"/>
                        </a:rPr>
                        <a:t>Dimension 6: On-line Information Elaboration</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0185284"/>
                  </a:ext>
                </a:extLst>
              </a:tr>
              <a:tr h="370840">
                <a:tc>
                  <a:txBody>
                    <a:bodyPr/>
                    <a:lstStyle/>
                    <a:p>
                      <a:pPr marL="0" marR="0" lvl="0" indent="0" algn="l" defTabSz="3862426"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black"/>
                          </a:solidFill>
                          <a:effectLst/>
                          <a:uLnTx/>
                          <a:uFillTx/>
                          <a:latin typeface="+mn-lt"/>
                          <a:ea typeface="+mn-ea"/>
                          <a:cs typeface="+mn-cs"/>
                        </a:rPr>
                        <a:t>High scores in this dimension indicate high amounts of information on one’s beliefs or attitudes under real time constraints.  </a:t>
                      </a:r>
                    </a:p>
                    <a:p>
                      <a:pPr marL="0" marR="0" lvl="0" indent="0" algn="l" defTabSz="3862426"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3862426"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black"/>
                          </a:solidFill>
                          <a:effectLst/>
                          <a:uLnTx/>
                          <a:uFillTx/>
                          <a:latin typeface="+mn-lt"/>
                          <a:ea typeface="+mn-ea"/>
                          <a:cs typeface="+mn-cs"/>
                        </a:rPr>
                        <a:t>Factor is characterized by frequent use of THAT clauses as verb complements, demonstratives, etc. </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75276845"/>
                  </a:ext>
                </a:extLst>
              </a:tr>
            </a:tbl>
          </a:graphicData>
        </a:graphic>
      </p:graphicFrame>
      <p:sp>
        <p:nvSpPr>
          <p:cNvPr id="28" name="TextBox 27">
            <a:extLst>
              <a:ext uri="{FF2B5EF4-FFF2-40B4-BE49-F238E27FC236}">
                <a16:creationId xmlns:a16="http://schemas.microsoft.com/office/drawing/2014/main" id="{528CBF0D-0E8A-4D03-AB2F-F07F5DA33E70}"/>
              </a:ext>
            </a:extLst>
          </p:cNvPr>
          <p:cNvSpPr txBox="1"/>
          <p:nvPr/>
        </p:nvSpPr>
        <p:spPr>
          <a:xfrm>
            <a:off x="22562287" y="32847021"/>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Acknowledgements</a:t>
            </a:r>
          </a:p>
        </p:txBody>
      </p:sp>
      <p:sp>
        <p:nvSpPr>
          <p:cNvPr id="29" name="Subtitle 2">
            <a:extLst>
              <a:ext uri="{FF2B5EF4-FFF2-40B4-BE49-F238E27FC236}">
                <a16:creationId xmlns:a16="http://schemas.microsoft.com/office/drawing/2014/main" id="{069E58F2-A345-42AB-8204-63074F1ABF1D}"/>
              </a:ext>
            </a:extLst>
          </p:cNvPr>
          <p:cNvSpPr txBox="1">
            <a:spLocks/>
          </p:cNvSpPr>
          <p:nvPr/>
        </p:nvSpPr>
        <p:spPr>
          <a:xfrm>
            <a:off x="22562287" y="34227990"/>
            <a:ext cx="17634245" cy="1386525"/>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600" dirty="0"/>
              <a:t>I would like to thank David and Marilyn Karlgaard, Dr. Amthauer, and the UW-Eau Claire Department of Computer Science.</a:t>
            </a:r>
          </a:p>
        </p:txBody>
      </p:sp>
      <p:sp>
        <p:nvSpPr>
          <p:cNvPr id="32" name="TextBox 31">
            <a:extLst>
              <a:ext uri="{FF2B5EF4-FFF2-40B4-BE49-F238E27FC236}">
                <a16:creationId xmlns:a16="http://schemas.microsoft.com/office/drawing/2014/main" id="{A0670096-85C7-4355-9427-CB0FFE4028C4}"/>
              </a:ext>
            </a:extLst>
          </p:cNvPr>
          <p:cNvSpPr txBox="1"/>
          <p:nvPr/>
        </p:nvSpPr>
        <p:spPr>
          <a:xfrm>
            <a:off x="2077597" y="31034948"/>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Resource</a:t>
            </a:r>
          </a:p>
        </p:txBody>
      </p:sp>
      <p:sp>
        <p:nvSpPr>
          <p:cNvPr id="33" name="Subtitle 2">
            <a:extLst>
              <a:ext uri="{FF2B5EF4-FFF2-40B4-BE49-F238E27FC236}">
                <a16:creationId xmlns:a16="http://schemas.microsoft.com/office/drawing/2014/main" id="{7BEEB485-2014-4D99-97EA-5557BF066459}"/>
              </a:ext>
            </a:extLst>
          </p:cNvPr>
          <p:cNvSpPr txBox="1">
            <a:spLocks/>
          </p:cNvSpPr>
          <p:nvPr/>
        </p:nvSpPr>
        <p:spPr>
          <a:xfrm>
            <a:off x="2077597" y="32202141"/>
            <a:ext cx="17634245" cy="1386525"/>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600" dirty="0"/>
              <a:t>The main resource I have used throughout the creation of this tool has been Douglas Biber’s book, “Variation across speech and writing”.  In this book he outlines his study, the basis of his factor analysis, the dimensions he identified with interpretations, and a description of how the algorithm is performed. </a:t>
            </a:r>
          </a:p>
          <a:p>
            <a:pPr algn="l"/>
            <a:r>
              <a:rPr lang="en-US" sz="3600" dirty="0"/>
              <a:t>Biber, D. (2000). Variation across speech and writing. Cambridge Univ. Press.</a:t>
            </a:r>
          </a:p>
        </p:txBody>
      </p:sp>
      <p:sp>
        <p:nvSpPr>
          <p:cNvPr id="35" name="Subtitle 2">
            <a:extLst>
              <a:ext uri="{FF2B5EF4-FFF2-40B4-BE49-F238E27FC236}">
                <a16:creationId xmlns:a16="http://schemas.microsoft.com/office/drawing/2014/main" id="{7FB12FF6-B51B-4BA4-A1B9-0C1D3FC0793D}"/>
              </a:ext>
            </a:extLst>
          </p:cNvPr>
          <p:cNvSpPr txBox="1">
            <a:spLocks/>
          </p:cNvSpPr>
          <p:nvPr/>
        </p:nvSpPr>
        <p:spPr>
          <a:xfrm>
            <a:off x="2077597" y="18073971"/>
            <a:ext cx="17634245" cy="5361288"/>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marL="640080" indent="-571500" algn="l">
              <a:spcBef>
                <a:spcPts val="1200"/>
              </a:spcBef>
              <a:buFont typeface="Arial" panose="020B0604020202020204" pitchFamily="34" charset="0"/>
              <a:buChar char="•"/>
            </a:pPr>
            <a:r>
              <a:rPr lang="en-US" sz="3600" dirty="0"/>
              <a:t>Tag each word with the grammatical category that it belongs to using a computerized dictionary</a:t>
            </a:r>
          </a:p>
          <a:p>
            <a:pPr marL="640080" indent="-571500" algn="l">
              <a:spcBef>
                <a:spcPts val="1200"/>
              </a:spcBef>
              <a:buFont typeface="Arial" panose="020B0604020202020204" pitchFamily="34" charset="0"/>
              <a:buChar char="•"/>
            </a:pPr>
            <a:r>
              <a:rPr lang="en-US" sz="3600" dirty="0"/>
              <a:t>Identify other linguistic features that contain multiple words using the tags from the first step</a:t>
            </a:r>
          </a:p>
          <a:p>
            <a:pPr marL="640080" indent="-571500" algn="l">
              <a:spcBef>
                <a:spcPts val="1200"/>
              </a:spcBef>
              <a:buFont typeface="Arial" panose="020B0604020202020204" pitchFamily="34" charset="0"/>
              <a:buChar char="•"/>
            </a:pPr>
            <a:r>
              <a:rPr lang="en-US" sz="3600" dirty="0"/>
              <a:t>Normalize the count of each linguistic feature to a text length of 1,000 words to account for differences in text length</a:t>
            </a:r>
          </a:p>
          <a:p>
            <a:pPr marL="640080" indent="-571500" algn="l">
              <a:spcBef>
                <a:spcPts val="1200"/>
              </a:spcBef>
              <a:buFont typeface="Arial" panose="020B0604020202020204" pitchFamily="34" charset="0"/>
              <a:buChar char="•"/>
            </a:pPr>
            <a:r>
              <a:rPr lang="en-US" sz="3600" dirty="0"/>
              <a:t>Standardize each count to a mean of 0.0 and a standard deviation of 1.0 by subtracting the mean from the normalized value and dividing by the standard deviation (mean and standard deviation are given by Biber on page 77 of his book, </a:t>
            </a:r>
            <a:r>
              <a:rPr lang="en-US" sz="3600" i="1" dirty="0"/>
              <a:t>Variation across speech and writing</a:t>
            </a:r>
            <a:r>
              <a:rPr lang="en-US" sz="3600" dirty="0"/>
              <a:t>)</a:t>
            </a:r>
          </a:p>
          <a:p>
            <a:pPr marL="640080" indent="-571500" algn="l">
              <a:spcBef>
                <a:spcPts val="1200"/>
              </a:spcBef>
              <a:buFont typeface="Arial" panose="020B0604020202020204" pitchFamily="34" charset="0"/>
              <a:buChar char="•"/>
            </a:pPr>
            <a:endParaRPr lang="en-US" sz="3600" dirty="0"/>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576</TotalTime>
  <Words>821</Words>
  <Application>Microsoft Office PowerPoint</Application>
  <PresentationFormat>Custom</PresentationFormat>
  <Paragraphs>44</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Minion Pro</vt:lpstr>
      <vt:lpstr>Office Theme</vt:lpstr>
      <vt:lpstr>The Implementation of Douglas Biber’s  Multi-Dimensional Approach to Text Classification</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Rachel Korkowski</cp:lastModifiedBy>
  <cp:revision>93</cp:revision>
  <dcterms:created xsi:type="dcterms:W3CDTF">2015-01-29T15:27:06Z</dcterms:created>
  <dcterms:modified xsi:type="dcterms:W3CDTF">2018-04-25T18:14:08Z</dcterms:modified>
</cp:coreProperties>
</file>