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DC3E6"/>
    <a:srgbClr val="41719C"/>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686" autoAdjust="0"/>
    <p:restoredTop sz="94424" autoAdjust="0"/>
  </p:normalViewPr>
  <p:slideViewPr>
    <p:cSldViewPr snapToGrid="0">
      <p:cViewPr>
        <p:scale>
          <a:sx n="30" d="100"/>
          <a:sy n="30" d="100"/>
        </p:scale>
        <p:origin x="16" y="-2192"/>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4/24/2018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01652" y="1586061"/>
            <a:ext cx="28866181" cy="3743126"/>
          </a:xfrm>
        </p:spPr>
        <p:txBody>
          <a:bodyPr>
            <a:noAutofit/>
          </a:bodyPr>
          <a:lstStyle/>
          <a:p>
            <a:pPr algn="l"/>
            <a:r>
              <a:rPr lang="en-US" sz="11500" b="1" i="1" dirty="0"/>
              <a:t>College Students’ Beliefs about Myths in Psychology</a:t>
            </a:r>
            <a:endParaRPr lang="en-US" sz="11500" dirty="0">
              <a:latin typeface="Minion Pro" panose="02040503050306020203" pitchFamily="18" charset="0"/>
            </a:endParaRPr>
          </a:p>
        </p:txBody>
      </p:sp>
      <p:sp>
        <p:nvSpPr>
          <p:cNvPr id="6" name="Title 1"/>
          <p:cNvSpPr txBox="1">
            <a:spLocks/>
          </p:cNvSpPr>
          <p:nvPr/>
        </p:nvSpPr>
        <p:spPr>
          <a:xfrm>
            <a:off x="2262234" y="6323307"/>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Koren Valima, Brooklyn </a:t>
            </a:r>
            <a:r>
              <a:rPr lang="en-US" sz="4000" dirty="0" err="1">
                <a:solidFill>
                  <a:schemeClr val="bg1">
                    <a:lumMod val="50000"/>
                  </a:schemeClr>
                </a:solidFill>
                <a:latin typeface="Minion Pro" panose="02040503050306020203" pitchFamily="18" charset="0"/>
              </a:rPr>
              <a:t>Leichtnam</a:t>
            </a:r>
            <a:r>
              <a:rPr lang="en-US" sz="4000" dirty="0">
                <a:solidFill>
                  <a:schemeClr val="bg1">
                    <a:lumMod val="50000"/>
                  </a:schemeClr>
                </a:solidFill>
                <a:latin typeface="Minion Pro" panose="02040503050306020203" pitchFamily="18" charset="0"/>
              </a:rPr>
              <a:t>, Keith Jorgensen, Nick Fruit, &amp; Emily </a:t>
            </a:r>
            <a:r>
              <a:rPr lang="en-US" sz="4000" dirty="0" err="1">
                <a:solidFill>
                  <a:schemeClr val="bg1">
                    <a:lumMod val="50000"/>
                  </a:schemeClr>
                </a:solidFill>
                <a:latin typeface="Minion Pro" panose="02040503050306020203" pitchFamily="18" charset="0"/>
              </a:rPr>
              <a:t>Helwig</a:t>
            </a:r>
            <a:r>
              <a:rPr lang="en-US" sz="4000" dirty="0">
                <a:solidFill>
                  <a:schemeClr val="bg1">
                    <a:lumMod val="50000"/>
                  </a:schemeClr>
                </a:solidFill>
                <a:latin typeface="Minion Pro" panose="02040503050306020203" pitchFamily="18" charset="0"/>
              </a:rPr>
              <a:t>   |   Faculty Advisor: Dr. Michael Axelrod</a:t>
            </a:r>
          </a:p>
        </p:txBody>
      </p:sp>
      <p:sp>
        <p:nvSpPr>
          <p:cNvPr id="7" name="Title 1"/>
          <p:cNvSpPr txBox="1">
            <a:spLocks/>
          </p:cNvSpPr>
          <p:nvPr/>
        </p:nvSpPr>
        <p:spPr>
          <a:xfrm>
            <a:off x="1901652" y="5682818"/>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a:solidFill>
                  <a:srgbClr val="DD9E11"/>
                </a:solidFill>
                <a:latin typeface="Minion Pro" panose="02040503050306020203" pitchFamily="18" charset="0"/>
              </a:rPr>
              <a:t>THE MYTHBUSTERS</a:t>
            </a:r>
          </a:p>
        </p:txBody>
      </p:sp>
      <p:sp>
        <p:nvSpPr>
          <p:cNvPr id="8" name="Subtitle 2"/>
          <p:cNvSpPr txBox="1">
            <a:spLocks/>
          </p:cNvSpPr>
          <p:nvPr/>
        </p:nvSpPr>
        <p:spPr>
          <a:xfrm>
            <a:off x="1901652" y="9937808"/>
            <a:ext cx="11028290" cy="1005475"/>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3200" dirty="0"/>
          </a:p>
        </p:txBody>
      </p:sp>
      <p:sp>
        <p:nvSpPr>
          <p:cNvPr id="3" name="TextBox 2"/>
          <p:cNvSpPr txBox="1"/>
          <p:nvPr/>
        </p:nvSpPr>
        <p:spPr>
          <a:xfrm>
            <a:off x="1992687" y="7886112"/>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20" name="TextBox 19"/>
          <p:cNvSpPr txBox="1"/>
          <p:nvPr/>
        </p:nvSpPr>
        <p:spPr>
          <a:xfrm>
            <a:off x="1538571" y="8748588"/>
            <a:ext cx="12292172" cy="15296495"/>
          </a:xfrm>
          <a:prstGeom prst="rect">
            <a:avLst/>
          </a:prstGeom>
          <a:noFill/>
        </p:spPr>
        <p:txBody>
          <a:bodyPr wrap="square" rtlCol="0">
            <a:spAutoFit/>
          </a:bodyPr>
          <a:lstStyle/>
          <a:p>
            <a:pPr marL="457200" lvl="0" indent="-457200">
              <a:buFont typeface="Arial" panose="020B0604020202020204" pitchFamily="34" charset="0"/>
              <a:buChar char="•"/>
            </a:pPr>
            <a:r>
              <a:rPr lang="en-US" sz="3800" dirty="0"/>
              <a:t>The purpose of this study was to investigate undergraduate students’ beliefs about myths in psychology. </a:t>
            </a:r>
          </a:p>
          <a:p>
            <a:pPr marL="457200" lvl="0" indent="-457200">
              <a:buFont typeface="Arial" panose="020B0604020202020204" pitchFamily="34" charset="0"/>
              <a:buChar char="•"/>
            </a:pPr>
            <a:r>
              <a:rPr lang="en-US" sz="3800" dirty="0"/>
              <a:t>Research investigating undergraduate students’ beliefs about myths in psychology is limited (</a:t>
            </a:r>
            <a:r>
              <a:rPr lang="en-US" sz="3800" dirty="0" err="1"/>
              <a:t>Furnham</a:t>
            </a:r>
            <a:r>
              <a:rPr lang="en-US" sz="3800" dirty="0"/>
              <a:t>, 2018).</a:t>
            </a:r>
          </a:p>
          <a:p>
            <a:pPr marL="465138" lvl="0" indent="-444500">
              <a:buFont typeface="Arial" panose="020B0604020202020204" pitchFamily="34" charset="0"/>
              <a:buChar char="•"/>
            </a:pPr>
            <a:r>
              <a:rPr lang="en-US" sz="3800" dirty="0"/>
              <a:t>College students and parents often have a hard time distinguishing between research-supported ideas and discredited myths (Hupp, </a:t>
            </a:r>
            <a:r>
              <a:rPr lang="en-US" sz="3800" dirty="0" err="1"/>
              <a:t>Stary</a:t>
            </a:r>
            <a:r>
              <a:rPr lang="en-US" sz="3800" dirty="0"/>
              <a:t>, &amp; Jewell, 2017).</a:t>
            </a:r>
            <a:endParaRPr lang="en-US" sz="3800" dirty="0">
              <a:solidFill>
                <a:srgbClr val="C00000"/>
              </a:solidFill>
            </a:endParaRPr>
          </a:p>
          <a:p>
            <a:pPr marL="457200" lvl="0" indent="-457200">
              <a:buFont typeface="Arial" panose="020B0604020202020204" pitchFamily="34" charset="0"/>
              <a:buChar char="•"/>
            </a:pPr>
            <a:r>
              <a:rPr lang="en-US" sz="3800" dirty="0"/>
              <a:t>Understanding the types of psychological myths people endorse as true is important because perpetuating these myths can be potentially harmful. For example, Hupp et al. (2017) found college students and parents tended to believe several myths that might interfere in the selection of effective treatments, which may otherwise put children’s safety at risk. </a:t>
            </a:r>
          </a:p>
          <a:p>
            <a:pPr marL="457200" lvl="0" indent="-457200">
              <a:buFont typeface="Arial" panose="020B0604020202020204" pitchFamily="34" charset="0"/>
              <a:buChar char="•"/>
            </a:pPr>
            <a:r>
              <a:rPr lang="en-US" sz="3800" dirty="0"/>
              <a:t>Furthermore, certain myths could be indirectly harmful, especially those that could be socially divisive or detrimental to the health and well-being of oneself or others (</a:t>
            </a:r>
            <a:r>
              <a:rPr lang="en-US" sz="3800" dirty="0" err="1"/>
              <a:t>Furnham</a:t>
            </a:r>
            <a:r>
              <a:rPr lang="en-US" sz="3800" dirty="0"/>
              <a:t> &amp; Hughes, 2014). </a:t>
            </a:r>
          </a:p>
          <a:p>
            <a:pPr marL="457200" lvl="0" indent="-457200">
              <a:buFont typeface="Arial" panose="020B0604020202020204" pitchFamily="34" charset="0"/>
              <a:buChar char="•"/>
            </a:pPr>
            <a:r>
              <a:rPr lang="en-US" sz="3800" dirty="0"/>
              <a:t>We hypothesized that most college students would be able to discern myths from research-supported statements. However, we did believe students would endorse some myths as true, especially those that had long histories of </a:t>
            </a:r>
            <a:r>
              <a:rPr lang="en-US" sz="3800"/>
              <a:t>exposure via </a:t>
            </a:r>
            <a:r>
              <a:rPr lang="en-US" sz="3800" dirty="0"/>
              <a:t>the mass media, parents, and peers (e.g., school homicides are on the rise, low self-esteem is a major source of psychological problems; </a:t>
            </a:r>
            <a:r>
              <a:rPr lang="en-US" sz="3800" dirty="0" err="1"/>
              <a:t>Furnham</a:t>
            </a:r>
            <a:r>
              <a:rPr lang="en-US" sz="3800" dirty="0"/>
              <a:t> &amp; Hughes, 2014). </a:t>
            </a:r>
          </a:p>
        </p:txBody>
      </p:sp>
      <p:sp>
        <p:nvSpPr>
          <p:cNvPr id="30" name="TextBox 29"/>
          <p:cNvSpPr txBox="1"/>
          <p:nvPr/>
        </p:nvSpPr>
        <p:spPr>
          <a:xfrm>
            <a:off x="14564108" y="7836915"/>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Results</a:t>
            </a:r>
          </a:p>
        </p:txBody>
      </p:sp>
      <p:sp>
        <p:nvSpPr>
          <p:cNvPr id="37" name="TextBox 36"/>
          <p:cNvSpPr txBox="1"/>
          <p:nvPr/>
        </p:nvSpPr>
        <p:spPr>
          <a:xfrm>
            <a:off x="1992687" y="24677605"/>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Methods</a:t>
            </a:r>
          </a:p>
        </p:txBody>
      </p:sp>
      <p:sp>
        <p:nvSpPr>
          <p:cNvPr id="4" name="TextBox 3"/>
          <p:cNvSpPr txBox="1"/>
          <p:nvPr/>
        </p:nvSpPr>
        <p:spPr>
          <a:xfrm>
            <a:off x="1538571" y="25530062"/>
            <a:ext cx="12465034" cy="11356955"/>
          </a:xfrm>
          <a:prstGeom prst="rect">
            <a:avLst/>
          </a:prstGeom>
          <a:noFill/>
        </p:spPr>
        <p:txBody>
          <a:bodyPr wrap="square" rtlCol="0">
            <a:spAutoFit/>
          </a:bodyPr>
          <a:lstStyle/>
          <a:p>
            <a:pPr marL="457200" lvl="0" indent="-457200">
              <a:buFont typeface="Arial" panose="020B0604020202020204" pitchFamily="34" charset="0"/>
              <a:buChar char="•"/>
            </a:pPr>
            <a:r>
              <a:rPr lang="en-US" sz="3800" dirty="0"/>
              <a:t>Participants were 195 undergraduate students at a medium-sized university in the upper Midwest.</a:t>
            </a:r>
          </a:p>
          <a:p>
            <a:pPr marL="457200" lvl="0" indent="-457200">
              <a:buFont typeface="Arial" panose="020B0604020202020204" pitchFamily="34" charset="0"/>
              <a:buChar char="•"/>
            </a:pPr>
            <a:r>
              <a:rPr lang="en-US" sz="3800" dirty="0"/>
              <a:t>Participants’ demographics were generally representative of the university’s demographics.</a:t>
            </a:r>
          </a:p>
          <a:p>
            <a:pPr marL="457200" lvl="0" indent="-457200">
              <a:buFont typeface="Arial" panose="020B0604020202020204" pitchFamily="34" charset="0"/>
              <a:buChar char="•"/>
            </a:pPr>
            <a:r>
              <a:rPr lang="en-US" sz="3800" dirty="0"/>
              <a:t>Participants completed a 40-item, paper-pencil questionnaire that included myths and research supported statements. The questionnaire’s format was similar to the </a:t>
            </a:r>
            <a:r>
              <a:rPr lang="en-US" sz="3800" i="1" dirty="0"/>
              <a:t>Opinions About Kids Scale (OAKS; </a:t>
            </a:r>
            <a:r>
              <a:rPr lang="en-US" sz="3800" dirty="0"/>
              <a:t>Hupp et al., 2017).</a:t>
            </a:r>
          </a:p>
          <a:p>
            <a:pPr marL="457200" lvl="0" indent="-457200">
              <a:buFont typeface="Arial" panose="020B0604020202020204" pitchFamily="34" charset="0"/>
              <a:buChar char="•"/>
            </a:pPr>
            <a:r>
              <a:rPr lang="en-US" sz="3800" dirty="0"/>
              <a:t>Items were selected by the researchers using myths included in the book series </a:t>
            </a:r>
            <a:r>
              <a:rPr lang="en-US" sz="3800" i="1" dirty="0"/>
              <a:t>Great Myths of Psychology</a:t>
            </a:r>
            <a:r>
              <a:rPr lang="en-US" sz="3800" dirty="0"/>
              <a:t> (</a:t>
            </a:r>
            <a:r>
              <a:rPr lang="en-US" sz="3800" dirty="0" err="1"/>
              <a:t>Lilienfeld</a:t>
            </a:r>
            <a:r>
              <a:rPr lang="en-US" sz="3800" dirty="0"/>
              <a:t> et al., 2010)</a:t>
            </a:r>
          </a:p>
          <a:p>
            <a:pPr marL="457200" lvl="0" indent="-457200">
              <a:buFont typeface="Arial" panose="020B0604020202020204" pitchFamily="34" charset="0"/>
              <a:buChar char="•"/>
            </a:pPr>
            <a:r>
              <a:rPr lang="en-US" sz="3800" dirty="0"/>
              <a:t>Participants indicated whether they had:</a:t>
            </a:r>
          </a:p>
          <a:p>
            <a:pPr lvl="0"/>
            <a:r>
              <a:rPr lang="en-US" sz="3800" dirty="0"/>
              <a:t>    - heard the myth or research-supported statement    </a:t>
            </a:r>
            <a:r>
              <a:rPr lang="en-US" sz="3800" dirty="0" err="1">
                <a:solidFill>
                  <a:schemeClr val="bg1"/>
                </a:solidFill>
              </a:rPr>
              <a:t>kjjk</a:t>
            </a:r>
            <a:r>
              <a:rPr lang="en-US" sz="3800" dirty="0" err="1"/>
              <a:t>before</a:t>
            </a:r>
            <a:endParaRPr lang="en-US" sz="3800" dirty="0"/>
          </a:p>
          <a:p>
            <a:pPr lvl="0"/>
            <a:r>
              <a:rPr lang="en-US" sz="3800" dirty="0"/>
              <a:t>    - believed the myth or research-supported statement to </a:t>
            </a:r>
            <a:r>
              <a:rPr lang="en-US" sz="3800" dirty="0" err="1">
                <a:solidFill>
                  <a:schemeClr val="bg1"/>
                </a:solidFill>
              </a:rPr>
              <a:t>kkk</a:t>
            </a:r>
            <a:r>
              <a:rPr lang="en-US" sz="3800" dirty="0" err="1"/>
              <a:t>be</a:t>
            </a:r>
            <a:r>
              <a:rPr lang="en-US" sz="3800" dirty="0"/>
              <a:t> true </a:t>
            </a:r>
          </a:p>
          <a:p>
            <a:pPr lvl="0"/>
            <a:r>
              <a:rPr lang="en-US" sz="3800" dirty="0"/>
              <a:t>    - level of confidence in answer of believing or not believing </a:t>
            </a:r>
            <a:r>
              <a:rPr lang="en-US" sz="3800" dirty="0">
                <a:solidFill>
                  <a:schemeClr val="bg1"/>
                </a:solidFill>
              </a:rPr>
              <a:t>k  - </a:t>
            </a:r>
            <a:r>
              <a:rPr lang="en-US" sz="3800" dirty="0"/>
              <a:t>in the myth or research-supported statement </a:t>
            </a:r>
          </a:p>
          <a:p>
            <a:pPr marL="685800" indent="-685800">
              <a:buFont typeface="Arial" panose="020B0604020202020204" pitchFamily="34" charset="0"/>
              <a:buChar char="•"/>
            </a:pPr>
            <a:endParaRPr lang="en-US" sz="4800" dirty="0"/>
          </a:p>
        </p:txBody>
      </p:sp>
      <p:sp>
        <p:nvSpPr>
          <p:cNvPr id="13" name="TextBox 12"/>
          <p:cNvSpPr txBox="1"/>
          <p:nvPr/>
        </p:nvSpPr>
        <p:spPr>
          <a:xfrm flipH="1">
            <a:off x="28853168" y="7683026"/>
            <a:ext cx="11005084" cy="1323439"/>
          </a:xfrm>
          <a:prstGeom prst="rect">
            <a:avLst/>
          </a:prstGeom>
          <a:noFill/>
        </p:spPr>
        <p:txBody>
          <a:bodyPr wrap="square" rtlCol="0">
            <a:spAutoFit/>
          </a:bodyPr>
          <a:lstStyle/>
          <a:p>
            <a:r>
              <a:rPr lang="en-US" sz="6000" cap="small" dirty="0">
                <a:solidFill>
                  <a:srgbClr val="DD9E11"/>
                </a:solidFill>
                <a:latin typeface="Minion Pro" panose="02040503050306020203"/>
              </a:rPr>
              <a:t>Discussion</a:t>
            </a:r>
            <a:r>
              <a:rPr lang="en-US" sz="8000" cap="small" dirty="0">
                <a:solidFill>
                  <a:srgbClr val="DD9E11"/>
                </a:solidFill>
                <a:latin typeface="Minion Pro" panose="02040503050306020203"/>
              </a:rPr>
              <a:t> </a:t>
            </a:r>
            <a:endParaRPr lang="en-US" dirty="0">
              <a:latin typeface="Minion Pro" panose="02040503050306020203"/>
            </a:endParaRPr>
          </a:p>
        </p:txBody>
      </p:sp>
      <p:graphicFrame>
        <p:nvGraphicFramePr>
          <p:cNvPr id="43" name="Table 42"/>
          <p:cNvGraphicFramePr>
            <a:graphicFrameLocks noGrp="1"/>
          </p:cNvGraphicFramePr>
          <p:nvPr>
            <p:extLst>
              <p:ext uri="{D42A27DB-BD31-4B8C-83A1-F6EECF244321}">
                <p14:modId xmlns:p14="http://schemas.microsoft.com/office/powerpoint/2010/main" val="3640900579"/>
              </p:ext>
            </p:extLst>
          </p:nvPr>
        </p:nvGraphicFramePr>
        <p:xfrm>
          <a:off x="14376400" y="8901057"/>
          <a:ext cx="13370419" cy="26320857"/>
        </p:xfrm>
        <a:graphic>
          <a:graphicData uri="http://schemas.openxmlformats.org/drawingml/2006/table">
            <a:tbl>
              <a:tblPr firstRow="1">
                <a:tableStyleId>{5C22544A-7EE6-4342-B048-85BDC9FD1C3A}</a:tableStyleId>
              </a:tblPr>
              <a:tblGrid>
                <a:gridCol w="5038651">
                  <a:extLst>
                    <a:ext uri="{9D8B030D-6E8A-4147-A177-3AD203B41FA5}">
                      <a16:colId xmlns:a16="http://schemas.microsoft.com/office/drawing/2014/main" val="1046523316"/>
                    </a:ext>
                  </a:extLst>
                </a:gridCol>
                <a:gridCol w="1650486">
                  <a:extLst>
                    <a:ext uri="{9D8B030D-6E8A-4147-A177-3AD203B41FA5}">
                      <a16:colId xmlns:a16="http://schemas.microsoft.com/office/drawing/2014/main" val="641494131"/>
                    </a:ext>
                  </a:extLst>
                </a:gridCol>
                <a:gridCol w="5026761">
                  <a:extLst>
                    <a:ext uri="{9D8B030D-6E8A-4147-A177-3AD203B41FA5}">
                      <a16:colId xmlns:a16="http://schemas.microsoft.com/office/drawing/2014/main" val="546487307"/>
                    </a:ext>
                  </a:extLst>
                </a:gridCol>
                <a:gridCol w="1654521">
                  <a:extLst>
                    <a:ext uri="{9D8B030D-6E8A-4147-A177-3AD203B41FA5}">
                      <a16:colId xmlns:a16="http://schemas.microsoft.com/office/drawing/2014/main" val="1325309464"/>
                    </a:ext>
                  </a:extLst>
                </a:gridCol>
              </a:tblGrid>
              <a:tr h="955097">
                <a:tc>
                  <a:txBody>
                    <a:bodyPr/>
                    <a:lstStyle/>
                    <a:p>
                      <a:pPr marL="0" marR="0" algn="l">
                        <a:spcBef>
                          <a:spcPts val="0"/>
                        </a:spcBef>
                        <a:spcAft>
                          <a:spcPts val="0"/>
                        </a:spcAft>
                      </a:pPr>
                      <a:r>
                        <a:rPr lang="en-US" sz="4800" dirty="0">
                          <a:effectLst/>
                        </a:rPr>
                        <a:t>Statement </a:t>
                      </a:r>
                      <a:endParaRPr lang="en-US" sz="4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800" baseline="0" dirty="0">
                          <a:effectLst/>
                        </a:rPr>
                        <a:t>Endorsed True </a:t>
                      </a:r>
                      <a:r>
                        <a:rPr lang="en-US" sz="2800" dirty="0">
                          <a:effectLst/>
                        </a:rPr>
                        <a:t>(%)</a:t>
                      </a:r>
                      <a:endParaRPr lang="en-US" sz="2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4800" dirty="0">
                          <a:effectLst/>
                        </a:rPr>
                        <a:t>Statement</a:t>
                      </a:r>
                    </a:p>
                    <a:p>
                      <a:pPr marL="0" marR="0">
                        <a:spcBef>
                          <a:spcPts val="0"/>
                        </a:spcBef>
                        <a:spcAft>
                          <a:spcPts val="0"/>
                        </a:spcAft>
                      </a:pPr>
                      <a:r>
                        <a:rPr lang="en-US" sz="1400" dirty="0">
                          <a:effectLst/>
                        </a:rPr>
                        <a:t> </a:t>
                      </a:r>
                      <a:endParaRPr lang="en-US"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800" dirty="0">
                          <a:effectLst/>
                        </a:rPr>
                        <a:t>Endorsed True (%)</a:t>
                      </a:r>
                      <a:endParaRPr lang="en-US" sz="2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88359888"/>
                  </a:ext>
                </a:extLst>
              </a:tr>
              <a:tr h="1123543">
                <a:tc>
                  <a:txBody>
                    <a:bodyPr/>
                    <a:lstStyle/>
                    <a:p>
                      <a:pPr marL="0" marR="0">
                        <a:lnSpc>
                          <a:spcPct val="115000"/>
                        </a:lnSpc>
                        <a:spcBef>
                          <a:spcPts val="0"/>
                        </a:spcBef>
                        <a:spcAft>
                          <a:spcPts val="0"/>
                        </a:spcAft>
                      </a:pPr>
                      <a:r>
                        <a:rPr lang="en-US" sz="2600" dirty="0">
                          <a:effectLst/>
                        </a:rPr>
                        <a:t>1. Epidurals create a high risk of harm during delivery</a:t>
                      </a:r>
                      <a:r>
                        <a:rPr lang="en-US" sz="2600" baseline="0" dirty="0">
                          <a:effectLst/>
                        </a:rPr>
                        <a:t>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17.5</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600" dirty="0">
                          <a:effectLst/>
                        </a:rPr>
                        <a:t>21. Sibling relationships are stable throughout life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11.0</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862380"/>
                  </a:ext>
                </a:extLst>
              </a:tr>
              <a:tr h="896157">
                <a:tc>
                  <a:txBody>
                    <a:bodyPr/>
                    <a:lstStyle/>
                    <a:p>
                      <a:pPr marL="0" marR="0">
                        <a:lnSpc>
                          <a:spcPct val="115000"/>
                        </a:lnSpc>
                        <a:spcBef>
                          <a:spcPts val="0"/>
                        </a:spcBef>
                        <a:spcAft>
                          <a:spcPts val="0"/>
                        </a:spcAft>
                      </a:pPr>
                      <a:r>
                        <a:rPr lang="en-US" sz="2600" dirty="0">
                          <a:effectLst/>
                        </a:rPr>
                        <a:t>2. We only use 10% of our brainpower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29.0</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600" dirty="0">
                          <a:effectLst/>
                        </a:rPr>
                        <a:t>22. Only deeply depressed people commit suicide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6.5</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92684632"/>
                  </a:ext>
                </a:extLst>
              </a:tr>
              <a:tr h="1123543">
                <a:tc>
                  <a:txBody>
                    <a:bodyPr/>
                    <a:lstStyle/>
                    <a:p>
                      <a:pPr marL="0" marR="0">
                        <a:lnSpc>
                          <a:spcPct val="115000"/>
                        </a:lnSpc>
                        <a:spcBef>
                          <a:spcPts val="0"/>
                        </a:spcBef>
                        <a:spcAft>
                          <a:spcPts val="0"/>
                        </a:spcAft>
                      </a:pPr>
                      <a:r>
                        <a:rPr lang="en-US" sz="2600" dirty="0">
                          <a:effectLst/>
                        </a:rPr>
                        <a:t>3. Multitasking inhibits academic performance (True)*</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64.5</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600" dirty="0">
                          <a:effectLst/>
                        </a:rPr>
                        <a:t>23. An only child is likely to be selfish, spoiled, and socially incompetent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33.5</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51474461"/>
                  </a:ext>
                </a:extLst>
              </a:tr>
              <a:tr h="1350929">
                <a:tc>
                  <a:txBody>
                    <a:bodyPr/>
                    <a:lstStyle/>
                    <a:p>
                      <a:pPr marL="0" marR="0">
                        <a:lnSpc>
                          <a:spcPct val="115000"/>
                        </a:lnSpc>
                        <a:spcBef>
                          <a:spcPts val="0"/>
                        </a:spcBef>
                        <a:spcAft>
                          <a:spcPts val="0"/>
                        </a:spcAft>
                      </a:pPr>
                      <a:r>
                        <a:rPr lang="en-US" sz="2600" dirty="0">
                          <a:effectLst/>
                        </a:rPr>
                        <a:t>4. Mental illness is caused by an imbalance of chemicals in the brain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76.5</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600" dirty="0">
                          <a:effectLst/>
                        </a:rPr>
                        <a:t>24. Divorce ruins most kids’ lives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18.5</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53446870"/>
                  </a:ext>
                </a:extLst>
              </a:tr>
              <a:tr h="1578315">
                <a:tc>
                  <a:txBody>
                    <a:bodyPr/>
                    <a:lstStyle/>
                    <a:p>
                      <a:pPr marL="0" marR="0">
                        <a:lnSpc>
                          <a:spcPct val="115000"/>
                        </a:lnSpc>
                        <a:spcBef>
                          <a:spcPts val="0"/>
                        </a:spcBef>
                        <a:spcAft>
                          <a:spcPts val="0"/>
                        </a:spcAft>
                      </a:pPr>
                      <a:r>
                        <a:rPr lang="en-US" sz="2600" dirty="0">
                          <a:effectLst/>
                        </a:rPr>
                        <a:t>5. Letting babies cry it out during bedtime is harmful to their development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23.5</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600" dirty="0">
                          <a:effectLst/>
                        </a:rPr>
                        <a:t>25. Right-brained people are more creative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35.0</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321647460"/>
                  </a:ext>
                </a:extLst>
              </a:tr>
              <a:tr h="896157">
                <a:tc>
                  <a:txBody>
                    <a:bodyPr/>
                    <a:lstStyle/>
                    <a:p>
                      <a:pPr marL="0" marR="0">
                        <a:lnSpc>
                          <a:spcPct val="115000"/>
                        </a:lnSpc>
                        <a:spcBef>
                          <a:spcPts val="0"/>
                        </a:spcBef>
                        <a:spcAft>
                          <a:spcPts val="0"/>
                        </a:spcAft>
                      </a:pPr>
                      <a:r>
                        <a:rPr lang="en-US" sz="2600" dirty="0">
                          <a:effectLst/>
                        </a:rPr>
                        <a:t>6. Sugar intake causes children to be hyper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69.0</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600" dirty="0">
                          <a:effectLst/>
                        </a:rPr>
                        <a:t>26. The bigger the brain, the better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9.0</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38354926"/>
                  </a:ext>
                </a:extLst>
              </a:tr>
              <a:tr h="1123543">
                <a:tc>
                  <a:txBody>
                    <a:bodyPr/>
                    <a:lstStyle/>
                    <a:p>
                      <a:pPr marL="0" marR="0">
                        <a:lnSpc>
                          <a:spcPct val="115000"/>
                        </a:lnSpc>
                        <a:spcBef>
                          <a:spcPts val="0"/>
                        </a:spcBef>
                        <a:spcAft>
                          <a:spcPts val="0"/>
                        </a:spcAft>
                      </a:pPr>
                      <a:r>
                        <a:rPr lang="en-US" sz="2600" dirty="0">
                          <a:effectLst/>
                        </a:rPr>
                        <a:t>7. People tend to act strangely during full moons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26.0</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600" dirty="0">
                          <a:effectLst/>
                        </a:rPr>
                        <a:t>27. Women can’t get pregnant by two different men on the same day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36.0</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99122409"/>
                  </a:ext>
                </a:extLst>
              </a:tr>
              <a:tr h="896157">
                <a:tc>
                  <a:txBody>
                    <a:bodyPr/>
                    <a:lstStyle/>
                    <a:p>
                      <a:pPr marL="0" marR="0">
                        <a:lnSpc>
                          <a:spcPct val="115000"/>
                        </a:lnSpc>
                        <a:spcBef>
                          <a:spcPts val="0"/>
                        </a:spcBef>
                        <a:spcAft>
                          <a:spcPts val="0"/>
                        </a:spcAft>
                      </a:pPr>
                      <a:r>
                        <a:rPr lang="en-US" sz="2600" dirty="0">
                          <a:effectLst/>
                        </a:rPr>
                        <a:t>8. People are either right-brained or left-brained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30.5</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600" dirty="0">
                          <a:effectLst/>
                        </a:rPr>
                        <a:t>28. Brain training will make you smarter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75.5</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7193224"/>
                  </a:ext>
                </a:extLst>
              </a:tr>
              <a:tr h="1123543">
                <a:tc>
                  <a:txBody>
                    <a:bodyPr/>
                    <a:lstStyle/>
                    <a:p>
                      <a:pPr marL="0" marR="0">
                        <a:lnSpc>
                          <a:spcPct val="115000"/>
                        </a:lnSpc>
                        <a:spcBef>
                          <a:spcPts val="0"/>
                        </a:spcBef>
                        <a:spcAft>
                          <a:spcPts val="0"/>
                        </a:spcAft>
                      </a:pPr>
                      <a:r>
                        <a:rPr lang="en-US" sz="2600" dirty="0">
                          <a:effectLst/>
                        </a:rPr>
                        <a:t>9. Vaccines caused an increase in the rates of Autism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10.5</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600" dirty="0">
                          <a:effectLst/>
                        </a:rPr>
                        <a:t>29. People’s typical handshakes are revealing of their personality traits (True)</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66.0</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42740686"/>
                  </a:ext>
                </a:extLst>
              </a:tr>
              <a:tr h="1578315">
                <a:tc>
                  <a:txBody>
                    <a:bodyPr/>
                    <a:lstStyle/>
                    <a:p>
                      <a:pPr marL="0" marR="0">
                        <a:lnSpc>
                          <a:spcPct val="115000"/>
                        </a:lnSpc>
                        <a:spcBef>
                          <a:spcPts val="0"/>
                        </a:spcBef>
                        <a:spcAft>
                          <a:spcPts val="0"/>
                        </a:spcAft>
                      </a:pPr>
                      <a:r>
                        <a:rPr lang="en-US" sz="2600" dirty="0">
                          <a:effectLst/>
                        </a:rPr>
                        <a:t>10. Most people experience a midlife crisis in their early 40s or early 50s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54.0</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600" dirty="0">
                          <a:effectLst/>
                        </a:rPr>
                        <a:t>30. We all need 8 hours of sleep</a:t>
                      </a:r>
                    </a:p>
                    <a:p>
                      <a:pPr marL="0" marR="0">
                        <a:spcBef>
                          <a:spcPts val="0"/>
                        </a:spcBef>
                        <a:spcAft>
                          <a:spcPts val="0"/>
                        </a:spcAft>
                      </a:pPr>
                      <a:r>
                        <a:rPr lang="en-US" sz="2600" dirty="0">
                          <a:effectLst/>
                        </a:rPr>
                        <a:t>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29.0</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78798092"/>
                  </a:ext>
                </a:extLst>
              </a:tr>
              <a:tr h="1350929">
                <a:tc>
                  <a:txBody>
                    <a:bodyPr/>
                    <a:lstStyle/>
                    <a:p>
                      <a:pPr marL="0" marR="0">
                        <a:lnSpc>
                          <a:spcPct val="115000"/>
                        </a:lnSpc>
                        <a:spcBef>
                          <a:spcPts val="0"/>
                        </a:spcBef>
                        <a:spcAft>
                          <a:spcPts val="0"/>
                        </a:spcAft>
                      </a:pPr>
                      <a:r>
                        <a:rPr lang="en-US" sz="2600" dirty="0">
                          <a:effectLst/>
                        </a:rPr>
                        <a:t>11. Bed wetting is a sign of serious emotional problems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24.5</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600" dirty="0">
                          <a:effectLst/>
                        </a:rPr>
                        <a:t>31. Lecturing is broadly inferior to other teaching methods</a:t>
                      </a:r>
                    </a:p>
                    <a:p>
                      <a:pPr marL="0" marR="0">
                        <a:spcBef>
                          <a:spcPts val="0"/>
                        </a:spcBef>
                        <a:spcAft>
                          <a:spcPts val="0"/>
                        </a:spcAft>
                      </a:pPr>
                      <a:r>
                        <a:rPr lang="en-US" sz="2600" dirty="0">
                          <a:effectLst/>
                        </a:rPr>
                        <a:t>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41.5</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785245"/>
                  </a:ext>
                </a:extLst>
              </a:tr>
              <a:tr h="1578315">
                <a:tc>
                  <a:txBody>
                    <a:bodyPr/>
                    <a:lstStyle/>
                    <a:p>
                      <a:pPr marL="0" marR="0">
                        <a:lnSpc>
                          <a:spcPct val="115000"/>
                        </a:lnSpc>
                        <a:spcBef>
                          <a:spcPts val="0"/>
                        </a:spcBef>
                        <a:spcAft>
                          <a:spcPts val="0"/>
                        </a:spcAft>
                      </a:pPr>
                      <a:r>
                        <a:rPr lang="en-US" sz="2600" dirty="0">
                          <a:effectLst/>
                        </a:rPr>
                        <a:t>12. Opposites attract, we are most romantically attracted to people who differ from us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32.5</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600" dirty="0">
                          <a:effectLst/>
                        </a:rPr>
                        <a:t>32.</a:t>
                      </a:r>
                      <a:r>
                        <a:rPr lang="en-US" sz="2600" baseline="0" dirty="0"/>
                        <a:t> It is best to speak to an elder as you would to a small child-loudly, slowly, and with exaggerated emphasis (Myth</a:t>
                      </a:r>
                      <a:r>
                        <a:rPr lang="en-US" sz="2600" baseline="0" dirty="0">
                          <a:effectLst/>
                        </a:rPr>
                        <a:t>)</a:t>
                      </a:r>
                      <a:endParaRPr lang="en-US" sz="2600" baseline="0" dirty="0"/>
                    </a:p>
                  </a:txBody>
                  <a:tcPr marL="68580" marR="68580" marT="0" marB="0"/>
                </a:tc>
                <a:tc>
                  <a:txBody>
                    <a:bodyPr/>
                    <a:lstStyle/>
                    <a:p>
                      <a:pPr marL="0" marR="0" algn="ctr">
                        <a:spcBef>
                          <a:spcPts val="0"/>
                        </a:spcBef>
                        <a:spcAft>
                          <a:spcPts val="0"/>
                        </a:spcAft>
                      </a:pPr>
                      <a:r>
                        <a:rPr lang="en-US" sz="2600" dirty="0">
                          <a:effectLst/>
                        </a:rPr>
                        <a:t>17.0</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14217228"/>
                  </a:ext>
                </a:extLst>
              </a:tr>
              <a:tr h="1350929">
                <a:tc>
                  <a:txBody>
                    <a:bodyPr/>
                    <a:lstStyle/>
                    <a:p>
                      <a:pPr marL="0" marR="0">
                        <a:lnSpc>
                          <a:spcPct val="115000"/>
                        </a:lnSpc>
                        <a:spcBef>
                          <a:spcPts val="0"/>
                        </a:spcBef>
                        <a:spcAft>
                          <a:spcPts val="0"/>
                        </a:spcAft>
                      </a:pPr>
                      <a:r>
                        <a:rPr lang="en-US" sz="2600" dirty="0">
                          <a:effectLst/>
                        </a:rPr>
                        <a:t>13. Beer makes the brain release the pleasure chemical dopamine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55.0</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600" dirty="0">
                          <a:effectLst/>
                        </a:rPr>
                        <a:t>33. Fetuses respond different to their mother’s voices compared to strangers</a:t>
                      </a:r>
                    </a:p>
                    <a:p>
                      <a:pPr marL="0" marR="0">
                        <a:spcBef>
                          <a:spcPts val="0"/>
                        </a:spcBef>
                        <a:spcAft>
                          <a:spcPts val="0"/>
                        </a:spcAft>
                      </a:pPr>
                      <a:r>
                        <a:rPr lang="en-US" sz="2600" dirty="0">
                          <a:effectLst/>
                        </a:rPr>
                        <a:t> (True)</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86.5</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80435380"/>
                  </a:ext>
                </a:extLst>
              </a:tr>
              <a:tr h="1123543">
                <a:tc>
                  <a:txBody>
                    <a:bodyPr/>
                    <a:lstStyle/>
                    <a:p>
                      <a:pPr marL="0" marR="0">
                        <a:lnSpc>
                          <a:spcPct val="115000"/>
                        </a:lnSpc>
                        <a:spcBef>
                          <a:spcPts val="0"/>
                        </a:spcBef>
                        <a:spcAft>
                          <a:spcPts val="0"/>
                        </a:spcAft>
                      </a:pPr>
                      <a:r>
                        <a:rPr lang="en-US" sz="2600" dirty="0">
                          <a:effectLst/>
                        </a:rPr>
                        <a:t>14. Most toddlers go through a terrible two’s stage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64.5</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600" dirty="0">
                          <a:effectLst/>
                        </a:rPr>
                        <a:t>34. Older people do not lose interest in sex (True)</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2600" dirty="0">
                          <a:effectLst/>
                        </a:rPr>
                        <a:t> </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67.0</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30200279"/>
                  </a:ext>
                </a:extLst>
              </a:tr>
              <a:tr h="1123543">
                <a:tc>
                  <a:txBody>
                    <a:bodyPr/>
                    <a:lstStyle/>
                    <a:p>
                      <a:pPr marL="0" marR="0">
                        <a:lnSpc>
                          <a:spcPct val="115000"/>
                        </a:lnSpc>
                        <a:spcBef>
                          <a:spcPts val="0"/>
                        </a:spcBef>
                        <a:spcAft>
                          <a:spcPts val="0"/>
                        </a:spcAft>
                      </a:pPr>
                      <a:r>
                        <a:rPr lang="en-US" sz="2600" dirty="0">
                          <a:effectLst/>
                        </a:rPr>
                        <a:t>15. Memory does not work like a video recorder (True)*</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59.0</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600" dirty="0">
                          <a:effectLst/>
                        </a:rPr>
                        <a:t>35. Dogs resemble their owners</a:t>
                      </a:r>
                      <a:r>
                        <a:rPr lang="en-US" sz="2600" baseline="0" dirty="0">
                          <a:effectLst/>
                        </a:rPr>
                        <a:t> </a:t>
                      </a:r>
                      <a:r>
                        <a:rPr lang="en-US" sz="2600" dirty="0">
                          <a:effectLst/>
                        </a:rPr>
                        <a:t>(True)*</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54.5</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22716160"/>
                  </a:ext>
                </a:extLst>
              </a:tr>
              <a:tr h="1350929">
                <a:tc>
                  <a:txBody>
                    <a:bodyPr/>
                    <a:lstStyle/>
                    <a:p>
                      <a:pPr marL="0" marR="0">
                        <a:lnSpc>
                          <a:spcPct val="115000"/>
                        </a:lnSpc>
                        <a:spcBef>
                          <a:spcPts val="0"/>
                        </a:spcBef>
                        <a:spcAft>
                          <a:spcPts val="0"/>
                        </a:spcAft>
                      </a:pPr>
                      <a:r>
                        <a:rPr lang="en-US" sz="2600" dirty="0">
                          <a:effectLst/>
                        </a:rPr>
                        <a:t>16. Psychiatric labels cause harm by stigmatizing people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62.5</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600" dirty="0"/>
                        <a:t>36. </a:t>
                      </a:r>
                      <a:r>
                        <a:rPr lang="en-US" sz="2600" dirty="0">
                          <a:effectLst/>
                        </a:rPr>
                        <a:t>Brain power declines with age</a:t>
                      </a:r>
                      <a:r>
                        <a:rPr lang="en-US" sz="2600" baseline="0" dirty="0">
                          <a:effectLst/>
                        </a:rPr>
                        <a:t> </a:t>
                      </a:r>
                      <a:r>
                        <a:rPr lang="en-US" sz="2600" dirty="0">
                          <a:effectLst/>
                        </a:rPr>
                        <a:t>(Myth)*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2600" baseline="0" dirty="0"/>
                        <a:t>  </a:t>
                      </a:r>
                      <a:endParaRPr lang="en-US" sz="2600" dirty="0"/>
                    </a:p>
                  </a:txBody>
                  <a:tcPr marL="68580" marR="68580" marT="0" marB="0"/>
                </a:tc>
                <a:tc>
                  <a:txBody>
                    <a:bodyPr/>
                    <a:lstStyle/>
                    <a:p>
                      <a:pPr marL="0" marR="0" algn="ctr">
                        <a:spcBef>
                          <a:spcPts val="0"/>
                        </a:spcBef>
                        <a:spcAft>
                          <a:spcPts val="0"/>
                        </a:spcAft>
                      </a:pPr>
                      <a:r>
                        <a:rPr lang="en-US" sz="2600" dirty="0">
                          <a:effectLst/>
                        </a:rPr>
                        <a:t>50.5</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904025877"/>
                  </a:ext>
                </a:extLst>
              </a:tr>
              <a:tr h="1578315">
                <a:tc>
                  <a:txBody>
                    <a:bodyPr/>
                    <a:lstStyle/>
                    <a:p>
                      <a:pPr marL="0" marR="0">
                        <a:lnSpc>
                          <a:spcPct val="115000"/>
                        </a:lnSpc>
                        <a:spcBef>
                          <a:spcPts val="0"/>
                        </a:spcBef>
                        <a:spcAft>
                          <a:spcPts val="0"/>
                        </a:spcAft>
                      </a:pPr>
                      <a:r>
                        <a:rPr lang="en-US" sz="2600" dirty="0">
                          <a:effectLst/>
                        </a:rPr>
                        <a:t>17. Using Power Point in the classroom improves student learning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58.0</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600" dirty="0">
                          <a:effectLst/>
                        </a:rPr>
                        <a:t>37. Wisdom comes with age so older adults are wise</a:t>
                      </a:r>
                      <a:r>
                        <a:rPr lang="en-US" sz="2600" baseline="0" dirty="0">
                          <a:effectLst/>
                        </a:rPr>
                        <a:t> </a:t>
                      </a:r>
                      <a:r>
                        <a:rPr lang="en-US" sz="2600" dirty="0">
                          <a:effectLst/>
                        </a:rPr>
                        <a:t>(Myth)*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41.0</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26827063"/>
                  </a:ext>
                </a:extLst>
              </a:tr>
              <a:tr h="988635">
                <a:tc>
                  <a:txBody>
                    <a:bodyPr/>
                    <a:lstStyle/>
                    <a:p>
                      <a:pPr marL="0" marR="0">
                        <a:lnSpc>
                          <a:spcPct val="115000"/>
                        </a:lnSpc>
                        <a:spcBef>
                          <a:spcPts val="0"/>
                        </a:spcBef>
                        <a:spcAft>
                          <a:spcPts val="0"/>
                        </a:spcAft>
                      </a:pPr>
                      <a:r>
                        <a:rPr lang="en-US" sz="2600" dirty="0">
                          <a:effectLst/>
                        </a:rPr>
                        <a:t>18. Strokes affect people of all ages (True)</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83.0</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600" dirty="0">
                          <a:effectLst/>
                        </a:rPr>
                        <a:t>38. Electro convulsive shock therapy is a physically dangerous and brutal treatment</a:t>
                      </a:r>
                      <a:r>
                        <a:rPr lang="en-US" sz="2600" baseline="0" dirty="0">
                          <a:effectLst/>
                        </a:rPr>
                        <a:t> </a:t>
                      </a:r>
                      <a:r>
                        <a:rPr lang="en-US" sz="2600" dirty="0">
                          <a:effectLst/>
                        </a:rPr>
                        <a:t>(Myth)*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64.0</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010108475"/>
                  </a:ext>
                </a:extLst>
              </a:tr>
              <a:tr h="988635">
                <a:tc>
                  <a:txBody>
                    <a:bodyPr/>
                    <a:lstStyle/>
                    <a:p>
                      <a:pPr marL="0" marR="0">
                        <a:lnSpc>
                          <a:spcPct val="115000"/>
                        </a:lnSpc>
                        <a:spcBef>
                          <a:spcPts val="0"/>
                        </a:spcBef>
                        <a:spcAft>
                          <a:spcPts val="0"/>
                        </a:spcAft>
                      </a:pPr>
                      <a:r>
                        <a:rPr lang="en-US" sz="2600" dirty="0">
                          <a:effectLst/>
                        </a:rPr>
                        <a:t>19. School homicides are on the rise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80.0</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600" dirty="0">
                          <a:effectLst/>
                        </a:rPr>
                        <a:t>39. Older adults would choose to live alone than living  with kids and grandkids</a:t>
                      </a:r>
                      <a:r>
                        <a:rPr lang="en-US" sz="2600" baseline="0" dirty="0">
                          <a:effectLst/>
                        </a:rPr>
                        <a:t> </a:t>
                      </a:r>
                      <a:r>
                        <a:rPr lang="en-US" sz="2600" dirty="0">
                          <a:effectLst/>
                        </a:rPr>
                        <a:t>(True)*</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16.0</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45826898"/>
                  </a:ext>
                </a:extLst>
              </a:tr>
              <a:tr h="1122384">
                <a:tc>
                  <a:txBody>
                    <a:bodyPr/>
                    <a:lstStyle/>
                    <a:p>
                      <a:pPr marL="0" marR="0">
                        <a:lnSpc>
                          <a:spcPct val="115000"/>
                        </a:lnSpc>
                        <a:spcBef>
                          <a:spcPts val="0"/>
                        </a:spcBef>
                        <a:spcAft>
                          <a:spcPts val="0"/>
                        </a:spcAft>
                      </a:pPr>
                      <a:r>
                        <a:rPr lang="en-US" sz="2600" dirty="0">
                          <a:effectLst/>
                        </a:rPr>
                        <a:t>20. Lobotomies are an effective treatment for mental disorders (Myth)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13.5</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600" dirty="0">
                          <a:effectLst/>
                        </a:rPr>
                        <a:t>40. Low self-esteem is a major cause of psychological problems</a:t>
                      </a:r>
                      <a:r>
                        <a:rPr lang="en-US" sz="2600" baseline="0" dirty="0">
                          <a:effectLst/>
                        </a:rPr>
                        <a:t> </a:t>
                      </a:r>
                      <a:r>
                        <a:rPr lang="en-US" sz="2600" dirty="0">
                          <a:effectLst/>
                        </a:rPr>
                        <a:t>(Myth)*</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600" dirty="0">
                          <a:effectLst/>
                        </a:rPr>
                        <a:t>75.5</a:t>
                      </a:r>
                      <a:endParaRPr lang="en-US" sz="2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899558588"/>
                  </a:ext>
                </a:extLst>
              </a:tr>
            </a:tbl>
          </a:graphicData>
        </a:graphic>
      </p:graphicFrame>
      <p:sp>
        <p:nvSpPr>
          <p:cNvPr id="44" name="Rectangle 4"/>
          <p:cNvSpPr>
            <a:spLocks noChangeArrowheads="1"/>
          </p:cNvSpPr>
          <p:nvPr/>
        </p:nvSpPr>
        <p:spPr bwMode="auto">
          <a:xfrm>
            <a:off x="14369867" y="35439790"/>
            <a:ext cx="13370418" cy="954107"/>
          </a:xfrm>
          <a:prstGeom prst="rect">
            <a:avLst/>
          </a:prstGeom>
          <a:ln>
            <a:noFill/>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chemeClr val="tx1"/>
                </a:solidFill>
                <a:latin typeface="Calibri" panose="020F0502020204030204" pitchFamily="34" charset="0"/>
                <a:cs typeface="Times New Roman" panose="02020603050405020304" pitchFamily="18" charset="0"/>
              </a:rPr>
              <a:t>* Indicates myths that were endorsed as true by ≥  35% of participants or research supported statements that were endorsed as true by ≤ 65% of participants. </a:t>
            </a:r>
            <a:endParaRPr kumimoji="0" lang="en-US" altLang="en-US" sz="2800" b="0" i="0" u="none" strike="noStrike" cap="none" normalizeH="0" baseline="0" dirty="0">
              <a:ln>
                <a:noFill/>
              </a:ln>
              <a:solidFill>
                <a:schemeClr val="tx1"/>
              </a:solidFill>
              <a:effectLst/>
            </a:endParaRPr>
          </a:p>
        </p:txBody>
      </p:sp>
      <p:sp>
        <p:nvSpPr>
          <p:cNvPr id="22" name="TextBox 21"/>
          <p:cNvSpPr txBox="1"/>
          <p:nvPr/>
        </p:nvSpPr>
        <p:spPr>
          <a:xfrm>
            <a:off x="28378205" y="8748588"/>
            <a:ext cx="12454926" cy="23575685"/>
          </a:xfrm>
          <a:prstGeom prst="rect">
            <a:avLst/>
          </a:prstGeom>
          <a:noFill/>
        </p:spPr>
        <p:txBody>
          <a:bodyPr wrap="square" rtlCol="0">
            <a:spAutoFit/>
          </a:bodyPr>
          <a:lstStyle/>
          <a:p>
            <a:pPr marL="465138" lvl="0" indent="-465138">
              <a:buFont typeface="Arial" panose="020B0604020202020204" pitchFamily="34" charset="0"/>
              <a:buChar char="•"/>
            </a:pPr>
            <a:r>
              <a:rPr lang="en-US" sz="3600" dirty="0"/>
              <a:t>Subjects tended to correctly identify 16 myths as false and 4 research supported statements as true. Subjects tended to believe 16 myths were true and believe 4 research supported statements were false. </a:t>
            </a:r>
          </a:p>
          <a:p>
            <a:pPr marL="465138" lvl="0" indent="-465138">
              <a:buFont typeface="Arial" panose="020B0604020202020204" pitchFamily="34" charset="0"/>
              <a:buChar char="•"/>
            </a:pPr>
            <a:r>
              <a:rPr lang="en-US" sz="3600" dirty="0"/>
              <a:t>Findings replicate previous studies on misconceptions about psychological myths. </a:t>
            </a:r>
            <a:r>
              <a:rPr lang="en-US" sz="3600" dirty="0" err="1"/>
              <a:t>Furnham</a:t>
            </a:r>
            <a:r>
              <a:rPr lang="en-US" sz="3600" dirty="0"/>
              <a:t> &amp; Hughes (2014) reported a large number of psychological myths were widely believed, which is contrary to claims of psychological knowledge and research findings being commonsensical.   </a:t>
            </a:r>
          </a:p>
          <a:p>
            <a:pPr marL="457200" lvl="0" indent="-457200">
              <a:buFont typeface="Arial" panose="020B0604020202020204" pitchFamily="34" charset="0"/>
              <a:buChar char="•"/>
            </a:pPr>
            <a:r>
              <a:rPr lang="en-US" sz="3600" dirty="0"/>
              <a:t>Seven myths were believed to be true by 60% or more of the sample. </a:t>
            </a:r>
          </a:p>
          <a:p>
            <a:pPr marL="465138" lvl="0" indent="-465138">
              <a:buFont typeface="Arial" panose="020B0604020202020204" pitchFamily="34" charset="0"/>
              <a:buChar char="•"/>
            </a:pPr>
            <a:r>
              <a:rPr lang="en-US" sz="3600" dirty="0"/>
              <a:t>Subjects tended to believe myths that used causal language. Four myths that used causal language were endorsed as true by 60% or more of subjects. These myths included “Mental illness is caused by an imbalance of chemicals in the brain” and “Low self-esteem is a major cause of psychological problems”. </a:t>
            </a:r>
          </a:p>
          <a:p>
            <a:pPr marL="457200" lvl="0" indent="-457200">
              <a:buFont typeface="Arial" panose="020B0604020202020204" pitchFamily="34" charset="0"/>
              <a:buChar char="•"/>
            </a:pPr>
            <a:r>
              <a:rPr lang="en-US" sz="3600" dirty="0"/>
              <a:t>However, subjects correctly identified myths like “vaccines caused an increase in the rates of autism” and “only deeply depressed people commit suicide”. Although speculative, these results might be due to these specific myths being dispelled by the media. These are also myths that people may talk about more often because of their interest by the media.</a:t>
            </a:r>
          </a:p>
          <a:p>
            <a:pPr marL="457200" lvl="0" indent="-457200">
              <a:buFont typeface="Arial" panose="020B0604020202020204" pitchFamily="34" charset="0"/>
              <a:buChar char="•"/>
            </a:pPr>
            <a:r>
              <a:rPr lang="en-US" sz="3600" dirty="0"/>
              <a:t>Most of the potentially harmful and socially divisive myths were less often endorsed as true.</a:t>
            </a:r>
          </a:p>
          <a:p>
            <a:pPr marL="457200" lvl="0" indent="-457200">
              <a:buFont typeface="Arial" panose="020B0604020202020204" pitchFamily="34" charset="0"/>
              <a:buChar char="•"/>
            </a:pPr>
            <a:endParaRPr lang="en-US" sz="3800" dirty="0"/>
          </a:p>
          <a:p>
            <a:pPr marL="457200" lvl="0" indent="-457200">
              <a:buFont typeface="Arial" panose="020B0604020202020204" pitchFamily="34" charset="0"/>
              <a:buChar char="•"/>
            </a:pPr>
            <a:endParaRPr lang="en-US" sz="3800" dirty="0"/>
          </a:p>
          <a:p>
            <a:pPr marL="457200" lvl="0" indent="-457200">
              <a:buFont typeface="Arial" panose="020B0604020202020204" pitchFamily="34" charset="0"/>
              <a:buChar char="•"/>
            </a:pPr>
            <a:endParaRPr lang="en-US" sz="3800" dirty="0"/>
          </a:p>
          <a:p>
            <a:pPr marL="457200" lvl="0" indent="-457200">
              <a:buFont typeface="Arial" panose="020B0604020202020204" pitchFamily="34" charset="0"/>
              <a:buChar char="•"/>
            </a:pPr>
            <a:endParaRPr lang="en-US" sz="3800" dirty="0"/>
          </a:p>
          <a:p>
            <a:pPr marL="457200" lvl="0" indent="-457200">
              <a:buFont typeface="Arial" panose="020B0604020202020204" pitchFamily="34" charset="0"/>
              <a:buChar char="•"/>
            </a:pPr>
            <a:endParaRPr lang="en-US" sz="3800" dirty="0"/>
          </a:p>
          <a:p>
            <a:pPr marL="457200" lvl="0" indent="-457200">
              <a:buFont typeface="Arial" panose="020B0604020202020204" pitchFamily="34" charset="0"/>
              <a:buChar char="•"/>
            </a:pPr>
            <a:endParaRPr lang="en-US" sz="3800" dirty="0"/>
          </a:p>
          <a:p>
            <a:pPr marL="457200" lvl="0" indent="-457200">
              <a:buFont typeface="Arial" panose="020B0604020202020204" pitchFamily="34" charset="0"/>
              <a:buChar char="•"/>
            </a:pPr>
            <a:endParaRPr lang="en-US" sz="3800" dirty="0"/>
          </a:p>
          <a:p>
            <a:pPr marL="457200" lvl="0" indent="-457200">
              <a:buFont typeface="Arial" panose="020B0604020202020204" pitchFamily="34" charset="0"/>
              <a:buChar char="•"/>
            </a:pPr>
            <a:endParaRPr lang="en-US" sz="3600" dirty="0"/>
          </a:p>
          <a:p>
            <a:pPr marL="457200" lvl="0" indent="-457200">
              <a:buFont typeface="Arial" panose="020B0604020202020204" pitchFamily="34" charset="0"/>
              <a:buChar char="•"/>
            </a:pPr>
            <a:endParaRPr lang="en-US" sz="4000" dirty="0"/>
          </a:p>
          <a:p>
            <a:pPr marL="457200" lvl="0" indent="-457200">
              <a:buFont typeface="Arial" panose="020B0604020202020204" pitchFamily="34" charset="0"/>
              <a:buChar char="•"/>
            </a:pPr>
            <a:endParaRPr lang="en-US" sz="4000" dirty="0"/>
          </a:p>
          <a:p>
            <a:pPr marL="457200" lvl="0" indent="-457200">
              <a:buFont typeface="Arial" panose="020B0604020202020204" pitchFamily="34" charset="0"/>
              <a:buChar char="•"/>
            </a:pPr>
            <a:endParaRPr lang="en-US" sz="4000" dirty="0"/>
          </a:p>
          <a:p>
            <a:pPr marL="457200" lvl="0" indent="-457200">
              <a:buFont typeface="Arial" panose="020B0604020202020204" pitchFamily="34" charset="0"/>
              <a:buChar char="•"/>
            </a:pPr>
            <a:endParaRPr lang="en-US" sz="4000" dirty="0"/>
          </a:p>
          <a:p>
            <a:pPr marL="457200" lvl="0" indent="-457200">
              <a:buFont typeface="Arial" panose="020B0604020202020204" pitchFamily="34" charset="0"/>
              <a:buChar char="•"/>
            </a:pPr>
            <a:endParaRPr lang="en-US" sz="4000" dirty="0"/>
          </a:p>
          <a:p>
            <a:pPr marL="457200" lvl="0" indent="-457200">
              <a:buFont typeface="Arial" panose="020B0604020202020204" pitchFamily="34" charset="0"/>
              <a:buChar char="•"/>
            </a:pPr>
            <a:endParaRPr lang="en-US" sz="4000" dirty="0"/>
          </a:p>
          <a:p>
            <a:pPr marL="457200" lvl="0" indent="-457200">
              <a:buFont typeface="Arial" panose="020B0604020202020204" pitchFamily="34" charset="0"/>
              <a:buChar char="•"/>
            </a:pPr>
            <a:endParaRPr lang="en-US" sz="4000" dirty="0"/>
          </a:p>
          <a:p>
            <a:pPr marL="457200" lvl="0" indent="-457200">
              <a:buFont typeface="Arial" panose="020B0604020202020204" pitchFamily="34" charset="0"/>
              <a:buChar char="•"/>
            </a:pPr>
            <a:endParaRPr lang="en-US" sz="4000" dirty="0"/>
          </a:p>
          <a:p>
            <a:pPr marL="457200" lvl="0" indent="-457200">
              <a:buFont typeface="Arial" panose="020B0604020202020204" pitchFamily="34" charset="0"/>
              <a:buChar char="•"/>
            </a:pPr>
            <a:endParaRPr lang="en-US" sz="4000" dirty="0"/>
          </a:p>
        </p:txBody>
      </p:sp>
      <p:sp>
        <p:nvSpPr>
          <p:cNvPr id="23" name="TextBox 22"/>
          <p:cNvSpPr txBox="1"/>
          <p:nvPr/>
        </p:nvSpPr>
        <p:spPr>
          <a:xfrm flipH="1">
            <a:off x="28853168" y="21984064"/>
            <a:ext cx="11005084" cy="1323439"/>
          </a:xfrm>
          <a:prstGeom prst="rect">
            <a:avLst/>
          </a:prstGeom>
          <a:noFill/>
        </p:spPr>
        <p:txBody>
          <a:bodyPr wrap="square" rtlCol="0">
            <a:spAutoFit/>
          </a:bodyPr>
          <a:lstStyle/>
          <a:p>
            <a:r>
              <a:rPr lang="en-US" sz="6000" cap="small" dirty="0">
                <a:solidFill>
                  <a:srgbClr val="DD9E11"/>
                </a:solidFill>
                <a:latin typeface="Minion Pro" panose="02040503050306020203"/>
              </a:rPr>
              <a:t>Implications</a:t>
            </a:r>
            <a:r>
              <a:rPr lang="en-US" sz="8000" cap="small" dirty="0">
                <a:solidFill>
                  <a:srgbClr val="DD9E11"/>
                </a:solidFill>
                <a:latin typeface="Minion Pro" panose="02040503050306020203"/>
              </a:rPr>
              <a:t> </a:t>
            </a:r>
            <a:endParaRPr lang="en-US" dirty="0">
              <a:latin typeface="Minion Pro" panose="02040503050306020203"/>
            </a:endParaRPr>
          </a:p>
        </p:txBody>
      </p:sp>
      <p:sp>
        <p:nvSpPr>
          <p:cNvPr id="24" name="TextBox 23"/>
          <p:cNvSpPr txBox="1"/>
          <p:nvPr/>
        </p:nvSpPr>
        <p:spPr>
          <a:xfrm>
            <a:off x="28378205" y="23062186"/>
            <a:ext cx="11955011" cy="7109639"/>
          </a:xfrm>
          <a:prstGeom prst="rect">
            <a:avLst/>
          </a:prstGeom>
          <a:noFill/>
        </p:spPr>
        <p:txBody>
          <a:bodyPr wrap="square" rtlCol="0">
            <a:spAutoFit/>
          </a:bodyPr>
          <a:lstStyle/>
          <a:p>
            <a:pPr marL="571500" indent="-571500">
              <a:buFont typeface="Arial" panose="020B0604020202020204" pitchFamily="34" charset="0"/>
              <a:buChar char="•"/>
            </a:pPr>
            <a:r>
              <a:rPr lang="en-US" sz="3800" dirty="0"/>
              <a:t>There are some dangers associated with believing in certain psychological myths. For example, having certain diagnostic labels help individuals obtain disability services and seek out proper treatments. Professionals who believe labels are stigmatizing may be reluctant to use them in diagnostic contexts. </a:t>
            </a:r>
          </a:p>
          <a:p>
            <a:pPr marL="592138" indent="-592138">
              <a:buFont typeface="Arial" panose="020B0604020202020204" pitchFamily="34" charset="0"/>
              <a:buChar char="•"/>
            </a:pPr>
            <a:r>
              <a:rPr lang="en-US" sz="3800" dirty="0"/>
              <a:t>Universities should consider addressing the misuse of causal language in scientific literature and emphasize to students that correlation does not mean correlation.</a:t>
            </a:r>
          </a:p>
          <a:p>
            <a:pPr marL="592138" indent="-592138">
              <a:buFont typeface="Arial" panose="020B0604020202020204" pitchFamily="34" charset="0"/>
              <a:buChar char="•"/>
            </a:pPr>
            <a:r>
              <a:rPr lang="en-US" sz="3800" dirty="0"/>
              <a:t>Finally, this study adds to the growing body of literature on college students’ pseudoscientific beliefs in the field of psychology. </a:t>
            </a:r>
          </a:p>
        </p:txBody>
      </p:sp>
      <p:sp>
        <p:nvSpPr>
          <p:cNvPr id="5" name="Rectangle 4"/>
          <p:cNvSpPr/>
          <p:nvPr/>
        </p:nvSpPr>
        <p:spPr>
          <a:xfrm>
            <a:off x="14376400" y="11887200"/>
            <a:ext cx="6678676" cy="1189962"/>
          </a:xfrm>
          <a:prstGeom prst="rect">
            <a:avLst/>
          </a:prstGeom>
          <a:solidFill>
            <a:srgbClr val="9DC3E6">
              <a:alpha val="40000"/>
            </a:srgb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4376400" y="13077161"/>
            <a:ext cx="6678676" cy="1375817"/>
          </a:xfrm>
          <a:prstGeom prst="rect">
            <a:avLst/>
          </a:prstGeom>
          <a:solidFill>
            <a:srgbClr val="9DC3E6">
              <a:alpha val="40000"/>
            </a:srgb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14376400" y="16000900"/>
            <a:ext cx="6678676" cy="934550"/>
          </a:xfrm>
          <a:prstGeom prst="rect">
            <a:avLst/>
          </a:prstGeom>
          <a:solidFill>
            <a:srgbClr val="9DC3E6">
              <a:alpha val="40000"/>
            </a:srgb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14376400" y="20203164"/>
            <a:ext cx="6694920" cy="1590035"/>
          </a:xfrm>
          <a:prstGeom prst="rect">
            <a:avLst/>
          </a:prstGeom>
          <a:solidFill>
            <a:srgbClr val="9DC3E6">
              <a:alpha val="40000"/>
            </a:srgb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14376400" y="24753541"/>
            <a:ext cx="6682096" cy="1553043"/>
          </a:xfrm>
          <a:prstGeom prst="rect">
            <a:avLst/>
          </a:prstGeom>
          <a:solidFill>
            <a:srgbClr val="9DC3E6">
              <a:alpha val="40000"/>
            </a:srgb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14376400" y="26306585"/>
            <a:ext cx="6678676" cy="1205616"/>
          </a:xfrm>
          <a:prstGeom prst="rect">
            <a:avLst/>
          </a:prstGeom>
          <a:solidFill>
            <a:srgbClr val="9DC3E6">
              <a:alpha val="40000"/>
            </a:srgb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14376400" y="27512202"/>
            <a:ext cx="6678676" cy="1099628"/>
          </a:xfrm>
          <a:prstGeom prst="rect">
            <a:avLst/>
          </a:prstGeom>
          <a:solidFill>
            <a:srgbClr val="9DC3E6">
              <a:alpha val="40000"/>
            </a:srgb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14376400" y="28611829"/>
            <a:ext cx="6678676" cy="1364079"/>
          </a:xfrm>
          <a:prstGeom prst="rect">
            <a:avLst/>
          </a:prstGeom>
          <a:solidFill>
            <a:srgbClr val="9DC3E6">
              <a:alpha val="40000"/>
            </a:srgb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14376399" y="29975908"/>
            <a:ext cx="6685207" cy="1586673"/>
          </a:xfrm>
          <a:prstGeom prst="rect">
            <a:avLst/>
          </a:prstGeom>
          <a:solidFill>
            <a:srgbClr val="9DC3E6">
              <a:alpha val="40000"/>
            </a:srgb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14398186" y="32751695"/>
            <a:ext cx="6675055" cy="1198336"/>
          </a:xfrm>
          <a:prstGeom prst="rect">
            <a:avLst/>
          </a:prstGeom>
          <a:solidFill>
            <a:srgbClr val="9DC3E6">
              <a:alpha val="40000"/>
            </a:srgb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21061608" y="33950031"/>
            <a:ext cx="6685210" cy="984241"/>
          </a:xfrm>
          <a:prstGeom prst="rect">
            <a:avLst/>
          </a:prstGeom>
          <a:solidFill>
            <a:srgbClr val="9DC3E6">
              <a:alpha val="40000"/>
            </a:srgb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21061607" y="28611830"/>
            <a:ext cx="6685212" cy="1364078"/>
          </a:xfrm>
          <a:prstGeom prst="rect">
            <a:avLst/>
          </a:prstGeom>
          <a:solidFill>
            <a:srgbClr val="9DC3E6">
              <a:alpha val="40000"/>
            </a:srgb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21055076" y="29975909"/>
            <a:ext cx="6691743" cy="1586672"/>
          </a:xfrm>
          <a:prstGeom prst="rect">
            <a:avLst/>
          </a:prstGeom>
          <a:solidFill>
            <a:srgbClr val="9DC3E6">
              <a:alpha val="40000"/>
            </a:srgb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21061607" y="31562581"/>
            <a:ext cx="6685211" cy="1189114"/>
          </a:xfrm>
          <a:prstGeom prst="rect">
            <a:avLst/>
          </a:prstGeom>
          <a:solidFill>
            <a:srgbClr val="9DC3E6">
              <a:alpha val="40000"/>
            </a:srgb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21071320" y="32751695"/>
            <a:ext cx="6675498" cy="1198336"/>
          </a:xfrm>
          <a:prstGeom prst="rect">
            <a:avLst/>
          </a:prstGeom>
          <a:solidFill>
            <a:srgbClr val="9DC3E6">
              <a:alpha val="40000"/>
            </a:srgb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21055077" y="27512202"/>
            <a:ext cx="6691742" cy="1099627"/>
          </a:xfrm>
          <a:prstGeom prst="rect">
            <a:avLst/>
          </a:prstGeom>
          <a:solidFill>
            <a:srgbClr val="9DC3E6">
              <a:alpha val="40000"/>
            </a:srgb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21055077" y="21793200"/>
            <a:ext cx="6691742" cy="1348154"/>
          </a:xfrm>
          <a:prstGeom prst="rect">
            <a:avLst/>
          </a:prstGeom>
          <a:solidFill>
            <a:srgbClr val="9DC3E6">
              <a:alpha val="40000"/>
            </a:srgb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1055077" y="18130075"/>
            <a:ext cx="6691742" cy="923007"/>
          </a:xfrm>
          <a:prstGeom prst="rect">
            <a:avLst/>
          </a:prstGeom>
          <a:solidFill>
            <a:srgbClr val="9DC3E6">
              <a:alpha val="40000"/>
            </a:srgb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1055076" y="14455940"/>
            <a:ext cx="6630923" cy="1544960"/>
          </a:xfrm>
          <a:prstGeom prst="rect">
            <a:avLst/>
          </a:prstGeom>
          <a:solidFill>
            <a:srgbClr val="9DC3E6">
              <a:alpha val="40000"/>
            </a:srgb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21055077" y="16931739"/>
            <a:ext cx="6691742" cy="1198336"/>
          </a:xfrm>
          <a:prstGeom prst="rect">
            <a:avLst/>
          </a:prstGeom>
          <a:solidFill>
            <a:srgbClr val="9DC3E6">
              <a:alpha val="40000"/>
            </a:srgb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p:cNvSpPr txBox="1"/>
          <p:nvPr/>
        </p:nvSpPr>
        <p:spPr>
          <a:xfrm flipH="1">
            <a:off x="28853168" y="30268450"/>
            <a:ext cx="11005084" cy="1323439"/>
          </a:xfrm>
          <a:prstGeom prst="rect">
            <a:avLst/>
          </a:prstGeom>
          <a:noFill/>
        </p:spPr>
        <p:txBody>
          <a:bodyPr wrap="square" rtlCol="0">
            <a:spAutoFit/>
          </a:bodyPr>
          <a:lstStyle/>
          <a:p>
            <a:r>
              <a:rPr lang="en-US" sz="6000" cap="small" dirty="0">
                <a:solidFill>
                  <a:srgbClr val="DD9E11"/>
                </a:solidFill>
                <a:latin typeface="Minion Pro" panose="02040503050306020203"/>
              </a:rPr>
              <a:t>References</a:t>
            </a:r>
            <a:r>
              <a:rPr lang="en-US" sz="8000" cap="small" dirty="0">
                <a:solidFill>
                  <a:srgbClr val="DD9E11"/>
                </a:solidFill>
                <a:latin typeface="Minion Pro" panose="02040503050306020203"/>
              </a:rPr>
              <a:t> </a:t>
            </a:r>
            <a:endParaRPr lang="en-US" dirty="0">
              <a:latin typeface="Minion Pro" panose="02040503050306020203"/>
            </a:endParaRPr>
          </a:p>
        </p:txBody>
      </p:sp>
      <p:sp>
        <p:nvSpPr>
          <p:cNvPr id="47" name="TextBox 46"/>
          <p:cNvSpPr txBox="1"/>
          <p:nvPr/>
        </p:nvSpPr>
        <p:spPr>
          <a:xfrm>
            <a:off x="28550747" y="31428454"/>
            <a:ext cx="11609926" cy="4832092"/>
          </a:xfrm>
          <a:prstGeom prst="rect">
            <a:avLst/>
          </a:prstGeom>
          <a:noFill/>
        </p:spPr>
        <p:txBody>
          <a:bodyPr wrap="square" rtlCol="0">
            <a:spAutoFit/>
          </a:bodyPr>
          <a:lstStyle/>
          <a:p>
            <a:pPr marL="457200" indent="-457200">
              <a:buFont typeface="Arial" charset="0"/>
              <a:buChar char="•"/>
            </a:pPr>
            <a:r>
              <a:rPr lang="en-US" sz="2800" dirty="0" err="1"/>
              <a:t>Furnham</a:t>
            </a:r>
            <a:r>
              <a:rPr lang="en-US" sz="2800" dirty="0"/>
              <a:t>, A. (2018). Myths and misconceptions in developmental and neuro-psychology. </a:t>
            </a:r>
            <a:r>
              <a:rPr lang="en-US" sz="2800" i="1" dirty="0"/>
              <a:t>Psychology, 9,</a:t>
            </a:r>
            <a:r>
              <a:rPr lang="en-US" sz="2800" dirty="0"/>
              <a:t> 249-259.</a:t>
            </a:r>
          </a:p>
          <a:p>
            <a:pPr marL="457200" indent="-457200">
              <a:buFont typeface="Arial" charset="0"/>
              <a:buChar char="•"/>
            </a:pPr>
            <a:r>
              <a:rPr lang="en-US" sz="2800" dirty="0" err="1"/>
              <a:t>Furnham</a:t>
            </a:r>
            <a:r>
              <a:rPr lang="en-US" sz="2800" dirty="0"/>
              <a:t>, A., &amp; Hughes, D. J. (2014). Myths and misconceptions in popular psychology: Comparing psychology students and the general public. </a:t>
            </a:r>
            <a:r>
              <a:rPr lang="en-US" sz="2800" i="1" dirty="0"/>
              <a:t>Teaching of Psychology</a:t>
            </a:r>
            <a:r>
              <a:rPr lang="en-US" sz="2800" dirty="0"/>
              <a:t>, </a:t>
            </a:r>
            <a:r>
              <a:rPr lang="en-US" sz="2800" i="1" dirty="0"/>
              <a:t>41</a:t>
            </a:r>
            <a:r>
              <a:rPr lang="en-US" sz="2800" dirty="0"/>
              <a:t>, 256-261. </a:t>
            </a:r>
            <a:r>
              <a:rPr lang="en-US" sz="2800" dirty="0" err="1"/>
              <a:t>doi</a:t>
            </a:r>
            <a:r>
              <a:rPr lang="en-US" sz="2800" dirty="0"/>
              <a:t>: 10.1177/0098628314537984 </a:t>
            </a:r>
          </a:p>
          <a:p>
            <a:pPr marL="457200" indent="-457200">
              <a:buFont typeface="Arial" charset="0"/>
              <a:buChar char="•"/>
            </a:pPr>
            <a:r>
              <a:rPr lang="en-US" sz="2800" dirty="0"/>
              <a:t>Hupp, S., </a:t>
            </a:r>
            <a:r>
              <a:rPr lang="en-US" sz="2800" dirty="0" err="1"/>
              <a:t>Stary</a:t>
            </a:r>
            <a:r>
              <a:rPr lang="en-US" sz="2800" dirty="0"/>
              <a:t>, A., Jewell, J. (2017, </a:t>
            </a:r>
            <a:r>
              <a:rPr lang="en-US" sz="2800" dirty="0" err="1"/>
              <a:t>Janurary</a:t>
            </a:r>
            <a:r>
              <a:rPr lang="en-US" sz="2800" dirty="0"/>
              <a:t>/February). Science vs. silliness for parents: Debunking the myths of child psychology. </a:t>
            </a:r>
            <a:r>
              <a:rPr lang="en-US" sz="2800" i="1" dirty="0"/>
              <a:t>Skeptical Inquirer</a:t>
            </a:r>
            <a:r>
              <a:rPr lang="en-US" sz="2800" dirty="0"/>
              <a:t>, </a:t>
            </a:r>
            <a:r>
              <a:rPr lang="en-US" sz="2800" i="1" dirty="0"/>
              <a:t>41.1</a:t>
            </a:r>
            <a:r>
              <a:rPr lang="en-US" sz="2800" dirty="0"/>
              <a:t>. </a:t>
            </a:r>
          </a:p>
          <a:p>
            <a:pPr marL="457200" indent="-457200">
              <a:buFont typeface="Arial" charset="0"/>
              <a:buChar char="•"/>
            </a:pPr>
            <a:r>
              <a:rPr lang="en-US" sz="2800" dirty="0" err="1"/>
              <a:t>Lilienfeld</a:t>
            </a:r>
            <a:r>
              <a:rPr lang="en-US" sz="2800" dirty="0"/>
              <a:t>, S. O., Lynn, S. J., </a:t>
            </a:r>
            <a:r>
              <a:rPr lang="en-US" sz="2800" dirty="0" err="1"/>
              <a:t>Ruscio</a:t>
            </a:r>
            <a:r>
              <a:rPr lang="en-US" sz="2800" dirty="0"/>
              <a:t>, J., &amp; </a:t>
            </a:r>
            <a:r>
              <a:rPr lang="en-US" sz="2800" dirty="0" err="1"/>
              <a:t>Beyerstein</a:t>
            </a:r>
            <a:r>
              <a:rPr lang="en-US" sz="2800" dirty="0"/>
              <a:t>, B. L. 2010. </a:t>
            </a:r>
            <a:r>
              <a:rPr lang="en-US" sz="2800" i="1" dirty="0"/>
              <a:t>50 great myths of psychology: Shattering widespread misconceptions about human behavior</a:t>
            </a:r>
            <a:r>
              <a:rPr lang="en-US" sz="2800" dirty="0"/>
              <a:t>. West Sussex, UK: Wiley Blackwell. </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1482</Words>
  <Application>Microsoft Office PowerPoint</Application>
  <PresentationFormat>Custom</PresentationFormat>
  <Paragraphs>142</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Minion Pro</vt:lpstr>
      <vt:lpstr>Times New Roman</vt:lpstr>
      <vt:lpstr>Office Theme</vt:lpstr>
      <vt:lpstr>College Students’ Beliefs about Myths in Psychology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2018-04-25T21:14:23Z</dcterms:modified>
</cp:coreProperties>
</file>