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6576000" cy="32918400"/>
  <p:notesSz cx="7010400" cy="9296400"/>
  <p:defaultTextStyle>
    <a:defPPr>
      <a:defRPr lang="en-US"/>
    </a:defPPr>
    <a:lvl1pPr marL="0" algn="l" defTabSz="3971056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85528" algn="l" defTabSz="3971056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71056" algn="l" defTabSz="3971056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56584" algn="l" defTabSz="3971056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942112" algn="l" defTabSz="3971056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927640" algn="l" defTabSz="3971056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913168" algn="l" defTabSz="3971056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898698" algn="l" defTabSz="3971056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884226" algn="l" defTabSz="3971056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15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737" autoAdjust="0"/>
  </p:normalViewPr>
  <p:slideViewPr>
    <p:cSldViewPr>
      <p:cViewPr varScale="1">
        <p:scale>
          <a:sx n="24" d="100"/>
          <a:sy n="24" d="100"/>
        </p:scale>
        <p:origin x="2034" y="84"/>
      </p:cViewPr>
      <p:guideLst>
        <p:guide orient="horz" pos="10368"/>
        <p:guide pos="115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1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fld id="{818F18C5-6982-456E-9F94-B08A3F2B448B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70038" y="698500"/>
            <a:ext cx="38719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39" tIns="44070" rIns="88139" bIns="4407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5" y="4416099"/>
            <a:ext cx="5607711" cy="4182457"/>
          </a:xfrm>
          <a:prstGeom prst="rect">
            <a:avLst/>
          </a:prstGeom>
        </p:spPr>
        <p:txBody>
          <a:bodyPr vert="horz" lIns="88139" tIns="44070" rIns="88139" bIns="4407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59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59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fld id="{E4632E68-92FC-477D-807F-13FF7EE29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2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32E68-92FC-477D-807F-13FF7EE295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82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0226042"/>
            <a:ext cx="31089600" cy="705612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8653760"/>
            <a:ext cx="2560320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85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971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956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942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92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913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898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884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175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961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0" y="3162303"/>
            <a:ext cx="16459200" cy="674141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0" y="3162303"/>
            <a:ext cx="48768000" cy="674141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30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90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2" y="21153122"/>
            <a:ext cx="31089600" cy="6537960"/>
          </a:xfrm>
        </p:spPr>
        <p:txBody>
          <a:bodyPr anchor="t"/>
          <a:lstStyle>
            <a:lvl1pPr algn="l">
              <a:defRPr sz="17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2" y="13952225"/>
            <a:ext cx="31089600" cy="7200898"/>
          </a:xfrm>
        </p:spPr>
        <p:txBody>
          <a:bodyPr anchor="b"/>
          <a:lstStyle>
            <a:lvl1pPr marL="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1pPr>
            <a:lvl2pPr marL="1985528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2pPr>
            <a:lvl3pPr marL="3971056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3pPr>
            <a:lvl4pPr marL="5956584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4pPr>
            <a:lvl5pPr marL="7942112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5pPr>
            <a:lvl6pPr marL="992764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6pPr>
            <a:lvl7pPr marL="11913168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7pPr>
            <a:lvl8pPr marL="13898698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8pPr>
            <a:lvl9pPr marL="15884226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93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0" y="18432783"/>
            <a:ext cx="32613600" cy="52143658"/>
          </a:xfrm>
        </p:spPr>
        <p:txBody>
          <a:bodyPr/>
          <a:lstStyle>
            <a:lvl1pPr>
              <a:defRPr sz="12200"/>
            </a:lvl1pPr>
            <a:lvl2pPr>
              <a:defRPr sz="10400"/>
            </a:lvl2pPr>
            <a:lvl3pPr>
              <a:defRPr sz="8600"/>
            </a:lvl3pPr>
            <a:lvl4pPr>
              <a:defRPr sz="7800"/>
            </a:lvl4pPr>
            <a:lvl5pPr>
              <a:defRPr sz="7800"/>
            </a:lvl5pPr>
            <a:lvl6pPr>
              <a:defRPr sz="7800"/>
            </a:lvl6pPr>
            <a:lvl7pPr>
              <a:defRPr sz="7800"/>
            </a:lvl7pPr>
            <a:lvl8pPr>
              <a:defRPr sz="7800"/>
            </a:lvl8pPr>
            <a:lvl9pPr>
              <a:defRPr sz="7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80800" y="18432783"/>
            <a:ext cx="32613600" cy="52143658"/>
          </a:xfrm>
        </p:spPr>
        <p:txBody>
          <a:bodyPr/>
          <a:lstStyle>
            <a:lvl1pPr>
              <a:defRPr sz="12200"/>
            </a:lvl1pPr>
            <a:lvl2pPr>
              <a:defRPr sz="10400"/>
            </a:lvl2pPr>
            <a:lvl3pPr>
              <a:defRPr sz="8600"/>
            </a:lvl3pPr>
            <a:lvl4pPr>
              <a:defRPr sz="7800"/>
            </a:lvl4pPr>
            <a:lvl5pPr>
              <a:defRPr sz="7800"/>
            </a:lvl5pPr>
            <a:lvl6pPr>
              <a:defRPr sz="7800"/>
            </a:lvl6pPr>
            <a:lvl7pPr>
              <a:defRPr sz="7800"/>
            </a:lvl7pPr>
            <a:lvl8pPr>
              <a:defRPr sz="7800"/>
            </a:lvl8pPr>
            <a:lvl9pPr>
              <a:defRPr sz="7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27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318262"/>
            <a:ext cx="3291840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7368543"/>
            <a:ext cx="16160752" cy="3070858"/>
          </a:xfrm>
        </p:spPr>
        <p:txBody>
          <a:bodyPr anchor="b"/>
          <a:lstStyle>
            <a:lvl1pPr marL="0" indent="0">
              <a:buNone/>
              <a:defRPr sz="10400" b="1"/>
            </a:lvl1pPr>
            <a:lvl2pPr marL="1985528" indent="0">
              <a:buNone/>
              <a:defRPr sz="8600" b="1"/>
            </a:lvl2pPr>
            <a:lvl3pPr marL="3971056" indent="0">
              <a:buNone/>
              <a:defRPr sz="7800" b="1"/>
            </a:lvl3pPr>
            <a:lvl4pPr marL="5956584" indent="0">
              <a:buNone/>
              <a:defRPr sz="7000" b="1"/>
            </a:lvl4pPr>
            <a:lvl5pPr marL="7942112" indent="0">
              <a:buNone/>
              <a:defRPr sz="7000" b="1"/>
            </a:lvl5pPr>
            <a:lvl6pPr marL="9927640" indent="0">
              <a:buNone/>
              <a:defRPr sz="7000" b="1"/>
            </a:lvl6pPr>
            <a:lvl7pPr marL="11913168" indent="0">
              <a:buNone/>
              <a:defRPr sz="7000" b="1"/>
            </a:lvl7pPr>
            <a:lvl8pPr marL="13898698" indent="0">
              <a:buNone/>
              <a:defRPr sz="7000" b="1"/>
            </a:lvl8pPr>
            <a:lvl9pPr marL="15884226" indent="0">
              <a:buNone/>
              <a:defRPr sz="7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0" y="10439401"/>
            <a:ext cx="16160752" cy="18966182"/>
          </a:xfrm>
        </p:spPr>
        <p:txBody>
          <a:bodyPr/>
          <a:lstStyle>
            <a:lvl1pPr>
              <a:defRPr sz="10400"/>
            </a:lvl1pPr>
            <a:lvl2pPr>
              <a:defRPr sz="8600"/>
            </a:lvl2pPr>
            <a:lvl3pPr>
              <a:defRPr sz="78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02" y="7368543"/>
            <a:ext cx="16167100" cy="3070858"/>
          </a:xfrm>
        </p:spPr>
        <p:txBody>
          <a:bodyPr anchor="b"/>
          <a:lstStyle>
            <a:lvl1pPr marL="0" indent="0">
              <a:buNone/>
              <a:defRPr sz="10400" b="1"/>
            </a:lvl1pPr>
            <a:lvl2pPr marL="1985528" indent="0">
              <a:buNone/>
              <a:defRPr sz="8600" b="1"/>
            </a:lvl2pPr>
            <a:lvl3pPr marL="3971056" indent="0">
              <a:buNone/>
              <a:defRPr sz="7800" b="1"/>
            </a:lvl3pPr>
            <a:lvl4pPr marL="5956584" indent="0">
              <a:buNone/>
              <a:defRPr sz="7000" b="1"/>
            </a:lvl4pPr>
            <a:lvl5pPr marL="7942112" indent="0">
              <a:buNone/>
              <a:defRPr sz="7000" b="1"/>
            </a:lvl5pPr>
            <a:lvl6pPr marL="9927640" indent="0">
              <a:buNone/>
              <a:defRPr sz="7000" b="1"/>
            </a:lvl6pPr>
            <a:lvl7pPr marL="11913168" indent="0">
              <a:buNone/>
              <a:defRPr sz="7000" b="1"/>
            </a:lvl7pPr>
            <a:lvl8pPr marL="13898698" indent="0">
              <a:buNone/>
              <a:defRPr sz="7000" b="1"/>
            </a:lvl8pPr>
            <a:lvl9pPr marL="15884226" indent="0">
              <a:buNone/>
              <a:defRPr sz="7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2" y="10439401"/>
            <a:ext cx="16167100" cy="18966182"/>
          </a:xfrm>
        </p:spPr>
        <p:txBody>
          <a:bodyPr/>
          <a:lstStyle>
            <a:lvl1pPr>
              <a:defRPr sz="10400"/>
            </a:lvl1pPr>
            <a:lvl2pPr>
              <a:defRPr sz="8600"/>
            </a:lvl2pPr>
            <a:lvl3pPr>
              <a:defRPr sz="78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6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29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46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2" y="1310640"/>
            <a:ext cx="12033252" cy="5577840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0" y="1310643"/>
            <a:ext cx="20447000" cy="28094942"/>
          </a:xfrm>
        </p:spPr>
        <p:txBody>
          <a:bodyPr/>
          <a:lstStyle>
            <a:lvl1pPr>
              <a:defRPr sz="13800"/>
            </a:lvl1pPr>
            <a:lvl2pPr>
              <a:defRPr sz="12200"/>
            </a:lvl2pPr>
            <a:lvl3pPr>
              <a:defRPr sz="104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2" y="6888483"/>
            <a:ext cx="12033252" cy="22517102"/>
          </a:xfrm>
        </p:spPr>
        <p:txBody>
          <a:bodyPr/>
          <a:lstStyle>
            <a:lvl1pPr marL="0" indent="0">
              <a:buNone/>
              <a:defRPr sz="6000"/>
            </a:lvl1pPr>
            <a:lvl2pPr marL="1985528" indent="0">
              <a:buNone/>
              <a:defRPr sz="5200"/>
            </a:lvl2pPr>
            <a:lvl3pPr marL="3971056" indent="0">
              <a:buNone/>
              <a:defRPr sz="4400"/>
            </a:lvl3pPr>
            <a:lvl4pPr marL="5956584" indent="0">
              <a:buNone/>
              <a:defRPr sz="4000"/>
            </a:lvl4pPr>
            <a:lvl5pPr marL="7942112" indent="0">
              <a:buNone/>
              <a:defRPr sz="4000"/>
            </a:lvl5pPr>
            <a:lvl6pPr marL="9927640" indent="0">
              <a:buNone/>
              <a:defRPr sz="4000"/>
            </a:lvl6pPr>
            <a:lvl7pPr marL="11913168" indent="0">
              <a:buNone/>
              <a:defRPr sz="4000"/>
            </a:lvl7pPr>
            <a:lvl8pPr marL="13898698" indent="0">
              <a:buNone/>
              <a:defRPr sz="4000"/>
            </a:lvl8pPr>
            <a:lvl9pPr marL="15884226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58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2" y="23042881"/>
            <a:ext cx="21945600" cy="2720342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2" y="2941320"/>
            <a:ext cx="21945600" cy="19751040"/>
          </a:xfrm>
        </p:spPr>
        <p:txBody>
          <a:bodyPr/>
          <a:lstStyle>
            <a:lvl1pPr marL="0" indent="0">
              <a:buNone/>
              <a:defRPr sz="13800"/>
            </a:lvl1pPr>
            <a:lvl2pPr marL="1985528" indent="0">
              <a:buNone/>
              <a:defRPr sz="12200"/>
            </a:lvl2pPr>
            <a:lvl3pPr marL="3971056" indent="0">
              <a:buNone/>
              <a:defRPr sz="10400"/>
            </a:lvl3pPr>
            <a:lvl4pPr marL="5956584" indent="0">
              <a:buNone/>
              <a:defRPr sz="8600"/>
            </a:lvl4pPr>
            <a:lvl5pPr marL="7942112" indent="0">
              <a:buNone/>
              <a:defRPr sz="8600"/>
            </a:lvl5pPr>
            <a:lvl6pPr marL="9927640" indent="0">
              <a:buNone/>
              <a:defRPr sz="8600"/>
            </a:lvl6pPr>
            <a:lvl7pPr marL="11913168" indent="0">
              <a:buNone/>
              <a:defRPr sz="8600"/>
            </a:lvl7pPr>
            <a:lvl8pPr marL="13898698" indent="0">
              <a:buNone/>
              <a:defRPr sz="8600"/>
            </a:lvl8pPr>
            <a:lvl9pPr marL="15884226" indent="0">
              <a:buNone/>
              <a:defRPr sz="8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2" y="25763223"/>
            <a:ext cx="21945600" cy="3863338"/>
          </a:xfrm>
        </p:spPr>
        <p:txBody>
          <a:bodyPr/>
          <a:lstStyle>
            <a:lvl1pPr marL="0" indent="0">
              <a:buNone/>
              <a:defRPr sz="6000"/>
            </a:lvl1pPr>
            <a:lvl2pPr marL="1985528" indent="0">
              <a:buNone/>
              <a:defRPr sz="5200"/>
            </a:lvl2pPr>
            <a:lvl3pPr marL="3971056" indent="0">
              <a:buNone/>
              <a:defRPr sz="4400"/>
            </a:lvl3pPr>
            <a:lvl4pPr marL="5956584" indent="0">
              <a:buNone/>
              <a:defRPr sz="4000"/>
            </a:lvl4pPr>
            <a:lvl5pPr marL="7942112" indent="0">
              <a:buNone/>
              <a:defRPr sz="4000"/>
            </a:lvl5pPr>
            <a:lvl6pPr marL="9927640" indent="0">
              <a:buNone/>
              <a:defRPr sz="4000"/>
            </a:lvl6pPr>
            <a:lvl7pPr marL="11913168" indent="0">
              <a:buNone/>
              <a:defRPr sz="4000"/>
            </a:lvl7pPr>
            <a:lvl8pPr marL="13898698" indent="0">
              <a:buNone/>
              <a:defRPr sz="4000"/>
            </a:lvl8pPr>
            <a:lvl9pPr marL="15884226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6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1318262"/>
            <a:ext cx="32918400" cy="5486400"/>
          </a:xfrm>
          <a:prstGeom prst="rect">
            <a:avLst/>
          </a:prstGeom>
        </p:spPr>
        <p:txBody>
          <a:bodyPr vert="horz" lIns="198553" tIns="99276" rIns="198553" bIns="9927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7680963"/>
            <a:ext cx="32918400" cy="21724622"/>
          </a:xfrm>
          <a:prstGeom prst="rect">
            <a:avLst/>
          </a:prstGeom>
        </p:spPr>
        <p:txBody>
          <a:bodyPr vert="horz" lIns="198553" tIns="99276" rIns="198553" bIns="9927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8800" y="30510482"/>
            <a:ext cx="8534400" cy="1752600"/>
          </a:xfrm>
          <a:prstGeom prst="rect">
            <a:avLst/>
          </a:prstGeom>
        </p:spPr>
        <p:txBody>
          <a:bodyPr vert="horz" lIns="198553" tIns="99276" rIns="198553" bIns="99276" rtlCol="0" anchor="ctr"/>
          <a:lstStyle>
            <a:lvl1pPr algn="l">
              <a:defRPr sz="5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C8C43-668D-41ED-9B4C-08044BF686F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6800" y="30510482"/>
            <a:ext cx="11582400" cy="1752600"/>
          </a:xfrm>
          <a:prstGeom prst="rect">
            <a:avLst/>
          </a:prstGeom>
        </p:spPr>
        <p:txBody>
          <a:bodyPr vert="horz" lIns="198553" tIns="99276" rIns="198553" bIns="99276" rtlCol="0" anchor="ctr"/>
          <a:lstStyle>
            <a:lvl1pPr algn="ctr">
              <a:defRPr sz="5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212800" y="30510482"/>
            <a:ext cx="8534400" cy="1752600"/>
          </a:xfrm>
          <a:prstGeom prst="rect">
            <a:avLst/>
          </a:prstGeom>
        </p:spPr>
        <p:txBody>
          <a:bodyPr vert="horz" lIns="198553" tIns="99276" rIns="198553" bIns="99276" rtlCol="0" anchor="ctr"/>
          <a:lstStyle>
            <a:lvl1pPr algn="r">
              <a:defRPr sz="5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F9B3D-5125-488C-B2E5-35EF5396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33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71056" rtl="0" eaLnBrk="1" latinLnBrk="0" hangingPunct="1">
        <a:spcBef>
          <a:spcPct val="0"/>
        </a:spcBef>
        <a:buNone/>
        <a:defRPr sz="19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9146" indent="-1489146" algn="l" defTabSz="3971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26484" indent="-1240956" algn="l" defTabSz="3971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12200" kern="1200">
          <a:solidFill>
            <a:schemeClr val="tx1"/>
          </a:solidFill>
          <a:latin typeface="+mn-lt"/>
          <a:ea typeface="+mn-ea"/>
          <a:cs typeface="+mn-cs"/>
        </a:defRPr>
      </a:lvl2pPr>
      <a:lvl3pPr marL="4963820" indent="-992764" algn="l" defTabSz="3971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3pPr>
      <a:lvl4pPr marL="6949348" indent="-992764" algn="l" defTabSz="3971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934876" indent="-992764" algn="l" defTabSz="3971056" rtl="0" eaLnBrk="1" latinLnBrk="0" hangingPunct="1">
        <a:spcBef>
          <a:spcPct val="20000"/>
        </a:spcBef>
        <a:buFont typeface="Arial" panose="020B0604020202020204" pitchFamily="34" charset="0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20404" indent="-992764" algn="l" defTabSz="3971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905934" indent="-992764" algn="l" defTabSz="3971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891462" indent="-992764" algn="l" defTabSz="3971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876990" indent="-992764" algn="l" defTabSz="3971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71056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85528" algn="l" defTabSz="3971056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71056" algn="l" defTabSz="3971056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56584" algn="l" defTabSz="3971056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942112" algn="l" defTabSz="3971056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927640" algn="l" defTabSz="3971056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913168" algn="l" defTabSz="3971056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898698" algn="l" defTabSz="3971056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884226" algn="l" defTabSz="3971056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brisbia@uwec.edu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hyperlink" Target="mailto:larsonnd@uwec.edu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/>
          <p:cNvSpPr txBox="1"/>
          <p:nvPr/>
        </p:nvSpPr>
        <p:spPr>
          <a:xfrm>
            <a:off x="14930620" y="19831823"/>
            <a:ext cx="69387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/>
                <a:cs typeface="Arial" panose="020B0604020202020204" pitchFamily="34" charset="0"/>
              </a:rPr>
              <a:t>Figure 2:  </a:t>
            </a:r>
            <a:r>
              <a:rPr lang="en-US" sz="2800" dirty="0">
                <a:latin typeface="Calibri"/>
                <a:cs typeface="Arial" panose="020B0604020202020204" pitchFamily="34" charset="0"/>
              </a:rPr>
              <a:t>A higher proportion of students reported experiencing frustration with worked examples.</a:t>
            </a:r>
          </a:p>
        </p:txBody>
      </p:sp>
      <p:sp>
        <p:nvSpPr>
          <p:cNvPr id="8" name="Rectangle 101"/>
          <p:cNvSpPr>
            <a:spLocks noChangeArrowheads="1"/>
          </p:cNvSpPr>
          <p:nvPr/>
        </p:nvSpPr>
        <p:spPr bwMode="auto">
          <a:xfrm>
            <a:off x="590471" y="716288"/>
            <a:ext cx="35217433" cy="6400800"/>
          </a:xfrm>
          <a:prstGeom prst="rect">
            <a:avLst/>
          </a:prstGeom>
          <a:solidFill>
            <a:srgbClr val="000080"/>
          </a:solidFill>
          <a:ln w="63500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800" b="1">
                <a:solidFill>
                  <a:srgbClr val="FFFF66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5600" dirty="0"/>
          </a:p>
        </p:txBody>
      </p:sp>
      <p:sp>
        <p:nvSpPr>
          <p:cNvPr id="9" name="Text Box 150"/>
          <p:cNvSpPr txBox="1">
            <a:spLocks noChangeArrowheads="1"/>
          </p:cNvSpPr>
          <p:nvPr/>
        </p:nvSpPr>
        <p:spPr bwMode="auto">
          <a:xfrm>
            <a:off x="7924800" y="4535842"/>
            <a:ext cx="24231600" cy="197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defTabSz="2638425" eaLnBrk="0" hangingPunct="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Arial" charset="0"/>
              </a:defRPr>
            </a:lvl1pPr>
            <a:lvl2pPr marL="2611438" indent="-1004888" algn="l" defTabSz="2638425" eaLnBrk="0" hangingPunct="0">
              <a:spcBef>
                <a:spcPct val="20000"/>
              </a:spcBef>
              <a:buChar char="–"/>
              <a:defRPr sz="9800">
                <a:solidFill>
                  <a:schemeClr val="tx1"/>
                </a:solidFill>
                <a:latin typeface="Arial" charset="0"/>
              </a:defRPr>
            </a:lvl2pPr>
            <a:lvl3pPr marL="4016375" indent="-803275" algn="l" defTabSz="2638425" eaLnBrk="0" hangingPunct="0">
              <a:spcBef>
                <a:spcPct val="20000"/>
              </a:spcBef>
              <a:buChar char="•"/>
              <a:defRPr sz="8400">
                <a:solidFill>
                  <a:schemeClr val="tx1"/>
                </a:solidFill>
                <a:latin typeface="Arial" charset="0"/>
              </a:defRPr>
            </a:lvl3pPr>
            <a:lvl4pPr marL="5622925" indent="-803275" algn="l" defTabSz="2638425" eaLnBrk="0" hangingPunct="0">
              <a:spcBef>
                <a:spcPct val="20000"/>
              </a:spcBef>
              <a:buChar char="–"/>
              <a:defRPr sz="7000">
                <a:solidFill>
                  <a:schemeClr val="tx1"/>
                </a:solidFill>
                <a:latin typeface="Arial" charset="0"/>
              </a:defRPr>
            </a:lvl4pPr>
            <a:lvl5pPr marL="7229475" indent="-803275" algn="l" defTabSz="2638425" eaLnBrk="0" hangingPunct="0">
              <a:spcBef>
                <a:spcPct val="20000"/>
              </a:spcBef>
              <a:buChar char="»"/>
              <a:defRPr sz="7000">
                <a:solidFill>
                  <a:schemeClr val="tx1"/>
                </a:solidFill>
                <a:latin typeface="Arial" charset="0"/>
              </a:defRPr>
            </a:lvl5pPr>
            <a:lvl6pPr marL="76866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6pPr>
            <a:lvl7pPr marL="81438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7pPr>
            <a:lvl8pPr marL="86010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8pPr>
            <a:lvl9pPr marL="90582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None/>
            </a:pPr>
            <a:r>
              <a:rPr lang="en-US" altLang="en-US" sz="4600" dirty="0">
                <a:solidFill>
                  <a:srgbClr val="FFFF00"/>
                </a:solidFill>
              </a:rPr>
              <a:t>Student Researchers: Nicolas Larson and </a:t>
            </a:r>
            <a:r>
              <a:rPr lang="en-US" altLang="en-US" sz="4600" dirty="0" err="1">
                <a:solidFill>
                  <a:srgbClr val="FFFF00"/>
                </a:solidFill>
              </a:rPr>
              <a:t>Chuqi</a:t>
            </a:r>
            <a:r>
              <a:rPr lang="en-US" altLang="en-US" sz="4600" dirty="0">
                <a:solidFill>
                  <a:srgbClr val="FFFF00"/>
                </a:solidFill>
              </a:rPr>
              <a:t> Zheng, Professor Mentor: </a:t>
            </a:r>
            <a:r>
              <a:rPr lang="en-US" altLang="en-US" sz="4600" dirty="0" err="1">
                <a:solidFill>
                  <a:srgbClr val="FFFF00"/>
                </a:solidFill>
              </a:rPr>
              <a:t>Abra</a:t>
            </a:r>
            <a:r>
              <a:rPr lang="en-US" altLang="en-US" sz="4600" dirty="0">
                <a:solidFill>
                  <a:srgbClr val="FFFF00"/>
                </a:solidFill>
              </a:rPr>
              <a:t> </a:t>
            </a:r>
            <a:r>
              <a:rPr lang="en-US" altLang="en-US" sz="4600" dirty="0" err="1">
                <a:solidFill>
                  <a:srgbClr val="FFFF00"/>
                </a:solidFill>
              </a:rPr>
              <a:t>Brisbin</a:t>
            </a:r>
            <a:endParaRPr lang="en-US" altLang="en-US" sz="4600" dirty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altLang="en-US" sz="4600" dirty="0">
                <a:solidFill>
                  <a:srgbClr val="FFFF00"/>
                </a:solidFill>
              </a:rPr>
              <a:t>University of Wisconsin-Eau Claire</a:t>
            </a:r>
          </a:p>
        </p:txBody>
      </p:sp>
      <p:sp>
        <p:nvSpPr>
          <p:cNvPr id="11" name="Text Box 149"/>
          <p:cNvSpPr txBox="1">
            <a:spLocks noChangeArrowheads="1"/>
          </p:cNvSpPr>
          <p:nvPr/>
        </p:nvSpPr>
        <p:spPr bwMode="auto">
          <a:xfrm>
            <a:off x="6356361" y="1856722"/>
            <a:ext cx="27368478" cy="333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defTabSz="2638425" eaLnBrk="0" hangingPunct="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Arial" charset="0"/>
              </a:defRPr>
            </a:lvl1pPr>
            <a:lvl2pPr marL="2611438" indent="-1004888" algn="l" defTabSz="2638425" eaLnBrk="0" hangingPunct="0">
              <a:spcBef>
                <a:spcPct val="20000"/>
              </a:spcBef>
              <a:buChar char="–"/>
              <a:defRPr sz="9800">
                <a:solidFill>
                  <a:schemeClr val="tx1"/>
                </a:solidFill>
                <a:latin typeface="Arial" charset="0"/>
              </a:defRPr>
            </a:lvl2pPr>
            <a:lvl3pPr marL="4016375" indent="-803275" algn="l" defTabSz="2638425" eaLnBrk="0" hangingPunct="0">
              <a:spcBef>
                <a:spcPct val="20000"/>
              </a:spcBef>
              <a:buChar char="•"/>
              <a:defRPr sz="8400">
                <a:solidFill>
                  <a:schemeClr val="tx1"/>
                </a:solidFill>
                <a:latin typeface="Arial" charset="0"/>
              </a:defRPr>
            </a:lvl3pPr>
            <a:lvl4pPr marL="5622925" indent="-803275" algn="l" defTabSz="2638425" eaLnBrk="0" hangingPunct="0">
              <a:spcBef>
                <a:spcPct val="20000"/>
              </a:spcBef>
              <a:buChar char="–"/>
              <a:defRPr sz="7000">
                <a:solidFill>
                  <a:schemeClr val="tx1"/>
                </a:solidFill>
                <a:latin typeface="Arial" charset="0"/>
              </a:defRPr>
            </a:lvl4pPr>
            <a:lvl5pPr marL="7229475" indent="-803275" algn="l" defTabSz="2638425" eaLnBrk="0" hangingPunct="0">
              <a:spcBef>
                <a:spcPct val="20000"/>
              </a:spcBef>
              <a:buChar char="»"/>
              <a:defRPr sz="7000">
                <a:solidFill>
                  <a:schemeClr val="tx1"/>
                </a:solidFill>
                <a:latin typeface="Arial" charset="0"/>
              </a:defRPr>
            </a:lvl5pPr>
            <a:lvl6pPr marL="76866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6pPr>
            <a:lvl7pPr marL="81438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7pPr>
            <a:lvl8pPr marL="86010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8pPr>
            <a:lvl9pPr marL="90582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sz="9600" dirty="0">
                <a:solidFill>
                  <a:srgbClr val="FFFF00"/>
                </a:solidFill>
              </a:rPr>
              <a:t>An Age-based Analysis of College-to-Career Path.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12" name="Text Box 397"/>
          <p:cNvSpPr txBox="1">
            <a:spLocks noChangeArrowheads="1"/>
          </p:cNvSpPr>
          <p:nvPr/>
        </p:nvSpPr>
        <p:spPr bwMode="auto">
          <a:xfrm>
            <a:off x="457200" y="7534656"/>
            <a:ext cx="11379895" cy="4628960"/>
          </a:xfrm>
          <a:prstGeom prst="rect">
            <a:avLst/>
          </a:prstGeom>
          <a:solidFill>
            <a:schemeClr val="bg1"/>
          </a:solidFill>
          <a:ln w="635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19456" tIns="219456" rIns="219456" bIns="219456">
            <a:spAutoFit/>
          </a:bodyPr>
          <a:lstStyle>
            <a:lvl1pPr marL="285750" indent="-171450" algn="l" defTabSz="457200" eaLnBrk="0" hangingPunct="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Arial" charset="0"/>
              </a:defRPr>
            </a:lvl1pPr>
            <a:lvl2pPr marL="1257300" indent="-400050" algn="l" defTabSz="457200" eaLnBrk="0" hangingPunct="0">
              <a:spcBef>
                <a:spcPct val="20000"/>
              </a:spcBef>
              <a:buChar char="–"/>
              <a:defRPr sz="9800">
                <a:solidFill>
                  <a:schemeClr val="tx1"/>
                </a:solidFill>
                <a:latin typeface="Arial" charset="0"/>
              </a:defRPr>
            </a:lvl2pPr>
            <a:lvl3pPr marL="1371600" indent="-803275" algn="l" defTabSz="457200" eaLnBrk="0" hangingPunct="0">
              <a:spcBef>
                <a:spcPct val="20000"/>
              </a:spcBef>
              <a:buChar char="•"/>
              <a:defRPr sz="8400">
                <a:solidFill>
                  <a:schemeClr val="tx1"/>
                </a:solidFill>
                <a:latin typeface="Arial" charset="0"/>
              </a:defRPr>
            </a:lvl3pPr>
            <a:lvl4pPr marL="1485900" indent="-803275" algn="l" defTabSz="457200" eaLnBrk="0" hangingPunct="0">
              <a:spcBef>
                <a:spcPct val="20000"/>
              </a:spcBef>
              <a:buChar char="–"/>
              <a:defRPr sz="7000">
                <a:solidFill>
                  <a:schemeClr val="tx1"/>
                </a:solidFill>
                <a:latin typeface="Arial" charset="0"/>
              </a:defRPr>
            </a:lvl4pPr>
            <a:lvl5pPr marL="7229475" indent="-803275" algn="l" defTabSz="457200" eaLnBrk="0" hangingPunct="0">
              <a:spcBef>
                <a:spcPct val="20000"/>
              </a:spcBef>
              <a:buChar char="»"/>
              <a:defRPr sz="7000">
                <a:solidFill>
                  <a:schemeClr val="tx1"/>
                </a:solidFill>
                <a:latin typeface="Arial" charset="0"/>
              </a:defRPr>
            </a:lvl5pPr>
            <a:lvl6pPr marL="76866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6pPr>
            <a:lvl7pPr marL="81438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7pPr>
            <a:lvl8pPr marL="86010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8pPr>
            <a:lvl9pPr marL="90582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rgbClr val="000099"/>
                </a:solidFill>
                <a:latin typeface="Arial Black" pitchFamily="34" charset="0"/>
              </a:rPr>
              <a:t>Introduction</a:t>
            </a:r>
          </a:p>
          <a:p>
            <a:pPr marL="341313" indent="-227013" eaLnBrk="1" hangingPunct="1">
              <a:spcBef>
                <a:spcPct val="0"/>
              </a:spcBef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lot of students struggle deciding on their majors and understanding the career paths a specific major is connected to. </a:t>
            </a:r>
          </a:p>
          <a:p>
            <a:pPr marL="341313" indent="-227013" eaLnBrk="1" hangingPunct="1">
              <a:spcBef>
                <a:spcPct val="0"/>
              </a:spcBef>
            </a:pPr>
            <a:r>
              <a:rPr lang="en-US" sz="2800" dirty="0"/>
              <a:t>We are looking to help students make more informed decisions on their choice of major. 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227013" eaLnBrk="1" hangingPunct="1">
              <a:spcBef>
                <a:spcPct val="0"/>
              </a:spcBef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question of the research is to understand the strongest associations between majors and occupations.</a:t>
            </a:r>
          </a:p>
          <a:p>
            <a:pPr marL="341313" indent="-227013" eaLnBrk="1" hangingPunct="1">
              <a:spcBef>
                <a:spcPct val="0"/>
              </a:spcBef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Another goal of the research is to understand which majors are changing in importance between people under and over 30.</a:t>
            </a:r>
          </a:p>
        </p:txBody>
      </p:sp>
      <p:sp>
        <p:nvSpPr>
          <p:cNvPr id="16" name="Rectangle 323"/>
          <p:cNvSpPr>
            <a:spLocks noChangeArrowheads="1"/>
          </p:cNvSpPr>
          <p:nvPr/>
        </p:nvSpPr>
        <p:spPr bwMode="auto">
          <a:xfrm>
            <a:off x="457200" y="12451139"/>
            <a:ext cx="11421231" cy="19714657"/>
          </a:xfrm>
          <a:prstGeom prst="rect">
            <a:avLst/>
          </a:prstGeom>
          <a:noFill/>
          <a:ln w="63500">
            <a:solidFill>
              <a:srgbClr val="C0C0C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 sz="2800" b="1">
                <a:solidFill>
                  <a:srgbClr val="FFFF66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5600" dirty="0"/>
          </a:p>
        </p:txBody>
      </p:sp>
      <p:sp>
        <p:nvSpPr>
          <p:cNvPr id="17" name="Text Box 422"/>
          <p:cNvSpPr txBox="1">
            <a:spLocks noChangeArrowheads="1"/>
          </p:cNvSpPr>
          <p:nvPr/>
        </p:nvSpPr>
        <p:spPr bwMode="auto">
          <a:xfrm>
            <a:off x="14351994" y="16290130"/>
            <a:ext cx="92337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2638425" eaLnBrk="0" hangingPunct="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Arial" charset="0"/>
              </a:defRPr>
            </a:lvl1pPr>
            <a:lvl2pPr marL="2611438" indent="-1004888" algn="l" defTabSz="2638425" eaLnBrk="0" hangingPunct="0">
              <a:spcBef>
                <a:spcPct val="20000"/>
              </a:spcBef>
              <a:buChar char="–"/>
              <a:defRPr sz="9800">
                <a:solidFill>
                  <a:schemeClr val="tx1"/>
                </a:solidFill>
                <a:latin typeface="Arial" charset="0"/>
              </a:defRPr>
            </a:lvl2pPr>
            <a:lvl3pPr marL="4016375" indent="-803275" algn="l" defTabSz="2638425" eaLnBrk="0" hangingPunct="0">
              <a:spcBef>
                <a:spcPct val="20000"/>
              </a:spcBef>
              <a:buChar char="•"/>
              <a:defRPr sz="8400">
                <a:solidFill>
                  <a:schemeClr val="tx1"/>
                </a:solidFill>
                <a:latin typeface="Arial" charset="0"/>
              </a:defRPr>
            </a:lvl3pPr>
            <a:lvl4pPr marL="5622925" indent="-803275" algn="l" defTabSz="2638425" eaLnBrk="0" hangingPunct="0">
              <a:spcBef>
                <a:spcPct val="20000"/>
              </a:spcBef>
              <a:buChar char="–"/>
              <a:defRPr sz="7000">
                <a:solidFill>
                  <a:schemeClr val="tx1"/>
                </a:solidFill>
                <a:latin typeface="Arial" charset="0"/>
              </a:defRPr>
            </a:lvl4pPr>
            <a:lvl5pPr marL="7229475" indent="-803275" algn="l" defTabSz="2638425" eaLnBrk="0" hangingPunct="0">
              <a:spcBef>
                <a:spcPct val="20000"/>
              </a:spcBef>
              <a:buChar char="»"/>
              <a:defRPr sz="7000">
                <a:solidFill>
                  <a:schemeClr val="tx1"/>
                </a:solidFill>
                <a:latin typeface="Arial" charset="0"/>
              </a:defRPr>
            </a:lvl5pPr>
            <a:lvl6pPr marL="76866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6pPr>
            <a:lvl7pPr marL="81438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7pPr>
            <a:lvl8pPr marL="86010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8pPr>
            <a:lvl9pPr marL="90582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800" dirty="0">
                <a:solidFill>
                  <a:srgbClr val="000099"/>
                </a:solidFill>
                <a:latin typeface="Arial Black" panose="020B0A04020102020204" pitchFamily="34" charset="0"/>
              </a:rPr>
              <a:t>Figure 2</a:t>
            </a:r>
          </a:p>
        </p:txBody>
      </p:sp>
      <p:sp>
        <p:nvSpPr>
          <p:cNvPr id="23" name="Rectangle 323"/>
          <p:cNvSpPr>
            <a:spLocks noChangeArrowheads="1"/>
          </p:cNvSpPr>
          <p:nvPr/>
        </p:nvSpPr>
        <p:spPr bwMode="auto">
          <a:xfrm>
            <a:off x="24469344" y="7534657"/>
            <a:ext cx="11338560" cy="15761580"/>
          </a:xfrm>
          <a:prstGeom prst="rect">
            <a:avLst/>
          </a:prstGeom>
          <a:solidFill>
            <a:schemeClr val="bg1"/>
          </a:solidFill>
          <a:ln w="635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rgbClr val="FFFF66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5600" dirty="0"/>
          </a:p>
        </p:txBody>
      </p:sp>
      <p:sp>
        <p:nvSpPr>
          <p:cNvPr id="26" name="Text Box 422"/>
          <p:cNvSpPr txBox="1">
            <a:spLocks noChangeArrowheads="1"/>
          </p:cNvSpPr>
          <p:nvPr/>
        </p:nvSpPr>
        <p:spPr bwMode="auto">
          <a:xfrm>
            <a:off x="24847915" y="7907899"/>
            <a:ext cx="1050888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2638425" eaLnBrk="0" hangingPunct="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Arial" charset="0"/>
              </a:defRPr>
            </a:lvl1pPr>
            <a:lvl2pPr marL="2611438" indent="-1004888" algn="l" defTabSz="2638425" eaLnBrk="0" hangingPunct="0">
              <a:spcBef>
                <a:spcPct val="20000"/>
              </a:spcBef>
              <a:buChar char="–"/>
              <a:defRPr sz="9800">
                <a:solidFill>
                  <a:schemeClr val="tx1"/>
                </a:solidFill>
                <a:latin typeface="Arial" charset="0"/>
              </a:defRPr>
            </a:lvl2pPr>
            <a:lvl3pPr marL="4016375" indent="-803275" algn="l" defTabSz="2638425" eaLnBrk="0" hangingPunct="0">
              <a:spcBef>
                <a:spcPct val="20000"/>
              </a:spcBef>
              <a:buChar char="•"/>
              <a:defRPr sz="8400">
                <a:solidFill>
                  <a:schemeClr val="tx1"/>
                </a:solidFill>
                <a:latin typeface="Arial" charset="0"/>
              </a:defRPr>
            </a:lvl3pPr>
            <a:lvl4pPr marL="5622925" indent="-803275" algn="l" defTabSz="2638425" eaLnBrk="0" hangingPunct="0">
              <a:spcBef>
                <a:spcPct val="20000"/>
              </a:spcBef>
              <a:buChar char="–"/>
              <a:defRPr sz="7000">
                <a:solidFill>
                  <a:schemeClr val="tx1"/>
                </a:solidFill>
                <a:latin typeface="Arial" charset="0"/>
              </a:defRPr>
            </a:lvl4pPr>
            <a:lvl5pPr marL="7229475" indent="-803275" algn="l" defTabSz="2638425" eaLnBrk="0" hangingPunct="0">
              <a:spcBef>
                <a:spcPct val="20000"/>
              </a:spcBef>
              <a:buChar char="»"/>
              <a:defRPr sz="7000">
                <a:solidFill>
                  <a:schemeClr val="tx1"/>
                </a:solidFill>
                <a:latin typeface="Arial" charset="0"/>
              </a:defRPr>
            </a:lvl5pPr>
            <a:lvl6pPr marL="76866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6pPr>
            <a:lvl7pPr marL="81438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7pPr>
            <a:lvl8pPr marL="86010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8pPr>
            <a:lvl9pPr marL="9058275" indent="-803275" defTabSz="263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rgbClr val="000099"/>
                </a:solidFill>
                <a:latin typeface="Arial Black" pitchFamily="34" charset="0"/>
              </a:rPr>
              <a:t>Results: Age Based Analysis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07964" y="30933415"/>
            <a:ext cx="10687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Figure 1: 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A visual display of how market basket analysis measures association strength.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847916" y="8820322"/>
            <a:ext cx="1082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9400" indent="-2794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 Sample test is used to test for differences in proportions of a variable within two populations.</a:t>
            </a:r>
          </a:p>
          <a:p>
            <a:pPr marL="279400" indent="-2794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Population was separated into over and under 30.</a:t>
            </a:r>
          </a:p>
          <a:p>
            <a:pPr marL="279400" indent="-2794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Majors such as education, accounting, and electrical engineering have seen considerable decreases.</a:t>
            </a:r>
          </a:p>
          <a:p>
            <a:pPr marL="279400" indent="-2794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Increases in sciences and in some arts. In general, people are moving to more specific majors.</a:t>
            </a:r>
          </a:p>
          <a:p>
            <a:pPr marL="279400" indent="-2794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These changes are expected as people move away from low paying education jobs and towards high paying stem positions.</a:t>
            </a:r>
          </a:p>
        </p:txBody>
      </p:sp>
      <p:sp>
        <p:nvSpPr>
          <p:cNvPr id="31" name="Rectangle 323"/>
          <p:cNvSpPr>
            <a:spLocks noChangeArrowheads="1"/>
          </p:cNvSpPr>
          <p:nvPr/>
        </p:nvSpPr>
        <p:spPr bwMode="auto">
          <a:xfrm>
            <a:off x="12377827" y="7534656"/>
            <a:ext cx="11579453" cy="24667428"/>
          </a:xfrm>
          <a:prstGeom prst="rect">
            <a:avLst/>
          </a:prstGeom>
          <a:solidFill>
            <a:schemeClr val="bg1"/>
          </a:solidFill>
          <a:ln w="635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rgbClr val="FFFF66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FFFF66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800" b="1">
                <a:solidFill>
                  <a:srgbClr val="FFFF66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5600" dirty="0"/>
          </a:p>
        </p:txBody>
      </p:sp>
      <p:sp>
        <p:nvSpPr>
          <p:cNvPr id="67" name="Text Box 398"/>
          <p:cNvSpPr txBox="1">
            <a:spLocks noChangeArrowheads="1"/>
          </p:cNvSpPr>
          <p:nvPr/>
        </p:nvSpPr>
        <p:spPr bwMode="auto">
          <a:xfrm>
            <a:off x="24269089" y="30663590"/>
            <a:ext cx="11538815" cy="1526572"/>
          </a:xfrm>
          <a:prstGeom prst="rect">
            <a:avLst/>
          </a:prstGeom>
          <a:solidFill>
            <a:schemeClr val="bg1"/>
          </a:solidFill>
          <a:ln w="635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19456" tIns="219456" rIns="219456" bIns="219456">
            <a:spAutoFit/>
          </a:bodyPr>
          <a:lstStyle>
            <a:lvl1pPr marL="292100" indent="-182563" algn="l" defTabSz="457200" eaLnBrk="0" hangingPunct="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Arial" charset="0"/>
              </a:defRPr>
            </a:lvl1pPr>
            <a:lvl2pPr marL="628650" indent="-114300" algn="l" defTabSz="457200" eaLnBrk="0" hangingPunct="0">
              <a:spcBef>
                <a:spcPct val="20000"/>
              </a:spcBef>
              <a:buChar char="–"/>
              <a:defRPr sz="9800">
                <a:solidFill>
                  <a:schemeClr val="tx1"/>
                </a:solidFill>
                <a:latin typeface="Arial" charset="0"/>
              </a:defRPr>
            </a:lvl2pPr>
            <a:lvl3pPr marL="1371600" indent="-803275" algn="l" defTabSz="457200" eaLnBrk="0" hangingPunct="0">
              <a:spcBef>
                <a:spcPct val="20000"/>
              </a:spcBef>
              <a:buChar char="•"/>
              <a:defRPr sz="8400">
                <a:solidFill>
                  <a:schemeClr val="tx1"/>
                </a:solidFill>
                <a:latin typeface="Arial" charset="0"/>
              </a:defRPr>
            </a:lvl3pPr>
            <a:lvl4pPr marL="1485900" indent="-803275" algn="l" defTabSz="457200" eaLnBrk="0" hangingPunct="0">
              <a:spcBef>
                <a:spcPct val="20000"/>
              </a:spcBef>
              <a:buChar char="–"/>
              <a:defRPr sz="7000">
                <a:solidFill>
                  <a:schemeClr val="tx1"/>
                </a:solidFill>
                <a:latin typeface="Arial" charset="0"/>
              </a:defRPr>
            </a:lvl4pPr>
            <a:lvl5pPr marL="7229475" indent="-803275" algn="l" defTabSz="457200" eaLnBrk="0" hangingPunct="0">
              <a:spcBef>
                <a:spcPct val="20000"/>
              </a:spcBef>
              <a:buChar char="»"/>
              <a:defRPr sz="7000">
                <a:solidFill>
                  <a:schemeClr val="tx1"/>
                </a:solidFill>
                <a:latin typeface="Arial" charset="0"/>
              </a:defRPr>
            </a:lvl5pPr>
            <a:lvl6pPr marL="76866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6pPr>
            <a:lvl7pPr marL="81438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7pPr>
            <a:lvl8pPr marL="86010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8pPr>
            <a:lvl9pPr marL="90582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dirty="0">
                <a:solidFill>
                  <a:srgbClr val="000099"/>
                </a:solidFill>
                <a:latin typeface="Arial Black" pitchFamily="34" charset="0"/>
              </a:rPr>
              <a:t>Acknowledgements</a:t>
            </a:r>
          </a:p>
          <a:p>
            <a:pPr marL="109537" indent="0">
              <a:buNone/>
            </a:pPr>
            <a:r>
              <a:rPr lang="en-US" sz="2200" dirty="0"/>
              <a:t>This research  was supported by a student research grant from the UW-Eau Claire office of research and sponsored programs.</a:t>
            </a:r>
          </a:p>
        </p:txBody>
      </p:sp>
      <p:sp>
        <p:nvSpPr>
          <p:cNvPr id="15" name="Text Box 398"/>
          <p:cNvSpPr txBox="1">
            <a:spLocks noChangeArrowheads="1"/>
          </p:cNvSpPr>
          <p:nvPr/>
        </p:nvSpPr>
        <p:spPr bwMode="auto">
          <a:xfrm>
            <a:off x="24433077" y="24198174"/>
            <a:ext cx="11338560" cy="5490734"/>
          </a:xfrm>
          <a:prstGeom prst="rect">
            <a:avLst/>
          </a:prstGeom>
          <a:solidFill>
            <a:schemeClr val="bg1"/>
          </a:solidFill>
          <a:ln w="63500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19456" tIns="219456" rIns="219456" bIns="219456">
            <a:spAutoFit/>
          </a:bodyPr>
          <a:lstStyle>
            <a:lvl1pPr marL="292100" indent="-182563" algn="l" defTabSz="457200" eaLnBrk="0" hangingPunct="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Arial" charset="0"/>
              </a:defRPr>
            </a:lvl1pPr>
            <a:lvl2pPr marL="628650" indent="-114300" algn="l" defTabSz="457200" eaLnBrk="0" hangingPunct="0">
              <a:spcBef>
                <a:spcPct val="20000"/>
              </a:spcBef>
              <a:buChar char="–"/>
              <a:defRPr sz="9800">
                <a:solidFill>
                  <a:schemeClr val="tx1"/>
                </a:solidFill>
                <a:latin typeface="Arial" charset="0"/>
              </a:defRPr>
            </a:lvl2pPr>
            <a:lvl3pPr marL="1371600" indent="-803275" algn="l" defTabSz="457200" eaLnBrk="0" hangingPunct="0">
              <a:spcBef>
                <a:spcPct val="20000"/>
              </a:spcBef>
              <a:buChar char="•"/>
              <a:defRPr sz="8400">
                <a:solidFill>
                  <a:schemeClr val="tx1"/>
                </a:solidFill>
                <a:latin typeface="Arial" charset="0"/>
              </a:defRPr>
            </a:lvl3pPr>
            <a:lvl4pPr marL="1485900" indent="-803275" algn="l" defTabSz="457200" eaLnBrk="0" hangingPunct="0">
              <a:spcBef>
                <a:spcPct val="20000"/>
              </a:spcBef>
              <a:buChar char="–"/>
              <a:defRPr sz="7000">
                <a:solidFill>
                  <a:schemeClr val="tx1"/>
                </a:solidFill>
                <a:latin typeface="Arial" charset="0"/>
              </a:defRPr>
            </a:lvl4pPr>
            <a:lvl5pPr marL="7229475" indent="-803275" algn="l" defTabSz="457200" eaLnBrk="0" hangingPunct="0">
              <a:spcBef>
                <a:spcPct val="20000"/>
              </a:spcBef>
              <a:buChar char="»"/>
              <a:defRPr sz="7000">
                <a:solidFill>
                  <a:schemeClr val="tx1"/>
                </a:solidFill>
                <a:latin typeface="Arial" charset="0"/>
              </a:defRPr>
            </a:lvl5pPr>
            <a:lvl6pPr marL="76866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6pPr>
            <a:lvl7pPr marL="81438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7pPr>
            <a:lvl8pPr marL="86010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8pPr>
            <a:lvl9pPr marL="9058275" indent="-803275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7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rgbClr val="000099"/>
                </a:solidFill>
                <a:latin typeface="Arial Black" pitchFamily="34" charset="0"/>
              </a:rPr>
              <a:t>Conclusion</a:t>
            </a:r>
          </a:p>
          <a:p>
            <a:pPr marL="400050" indent="-290513"/>
            <a:r>
              <a:rPr lang="en-US" sz="2800" dirty="0"/>
              <a:t>No matter what major you choose you can end up in a wide variety of occupations.</a:t>
            </a:r>
          </a:p>
          <a:p>
            <a:pPr marL="400050" indent="-290513"/>
            <a:r>
              <a:rPr lang="en-US" sz="2800" dirty="0"/>
              <a:t>In the future, further research could be done to model how the associations weaken as people get older</a:t>
            </a:r>
          </a:p>
          <a:p>
            <a:pPr marL="400050" indent="-290513"/>
            <a:r>
              <a:rPr lang="en-US" sz="2800" dirty="0"/>
              <a:t>Students are moving away from education and business and towards STEM and Arts.</a:t>
            </a:r>
          </a:p>
          <a:p>
            <a:pPr marL="400050" indent="-290513"/>
            <a:r>
              <a:rPr lang="en-US" sz="2800" dirty="0"/>
              <a:t>In the future, jobs could be categorized to produce a better understanding of the big picture.</a:t>
            </a:r>
          </a:p>
          <a:p>
            <a:pPr marL="400050" indent="-290513"/>
            <a:r>
              <a:rPr lang="en-US" sz="2800" dirty="0"/>
              <a:t>Suggestions?  </a:t>
            </a:r>
            <a:r>
              <a:rPr lang="en-US" sz="2800" dirty="0">
                <a:hlinkClick r:id="rId3"/>
              </a:rPr>
              <a:t>brisbia@uwec.edu</a:t>
            </a:r>
            <a:r>
              <a:rPr lang="en-US" sz="2800" dirty="0"/>
              <a:t> or </a:t>
            </a:r>
            <a:r>
              <a:rPr lang="en-US" sz="2800" dirty="0">
                <a:hlinkClick r:id="rId4"/>
              </a:rPr>
              <a:t>larsonnd@uwec.edu</a:t>
            </a:r>
            <a:r>
              <a:rPr lang="en-US" sz="2800" dirty="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809815" y="22054551"/>
            <a:ext cx="106990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Figure 4: Largest ratio increase in majors.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0471" y="12451138"/>
            <a:ext cx="10991341" cy="109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800" dirty="0">
                <a:solidFill>
                  <a:srgbClr val="000099"/>
                </a:solidFill>
                <a:latin typeface="Arial Black" pitchFamily="34" charset="0"/>
              </a:rPr>
              <a:t>Methods:  Data Collection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23336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Data from the American Community Survey was collected and used for this research.</a:t>
            </a:r>
          </a:p>
          <a:p>
            <a:pPr marL="341313" indent="-23336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ACS is a nationwide survey that collects and produces information on social, economic, housing, and demographic characteristics about our nation's population every year.</a:t>
            </a:r>
          </a:p>
          <a:p>
            <a:pPr marL="341313" indent="-23336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Data was used from Minnesota and Wisconsin.</a:t>
            </a:r>
          </a:p>
          <a:p>
            <a:pPr marL="341313" indent="-23336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Over 100 thousand data points were collected</a:t>
            </a:r>
          </a:p>
          <a:p>
            <a:pPr marL="341313" indent="-23336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Data was filtered to only include people who had completed a bachelors program, no more no less.</a:t>
            </a:r>
          </a:p>
          <a:p>
            <a:pPr marL="341313" indent="-23336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Individuals with a large amount of missing data were also removed.</a:t>
            </a:r>
          </a:p>
          <a:p>
            <a:pPr marL="341313" indent="-23336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After these filters were applied over 15,000 data points were used.</a:t>
            </a:r>
          </a:p>
          <a:p>
            <a:pPr marL="341313" indent="-23336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Data was separated into 2 groups for people over 30 and people under 30.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marL="0" lvl="1" algn="ctr">
              <a:spcBef>
                <a:spcPct val="0"/>
              </a:spcBef>
            </a:pPr>
            <a:r>
              <a:rPr lang="en-US" altLang="en-US" sz="4800" dirty="0">
                <a:solidFill>
                  <a:srgbClr val="000099"/>
                </a:solidFill>
                <a:latin typeface="Arial Black" pitchFamily="34" charset="0"/>
              </a:rPr>
              <a:t>Methods:  Analysis</a:t>
            </a:r>
          </a:p>
          <a:p>
            <a:pPr marL="228600" indent="-2286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Market Basket Analysis was used to uncover the strength of associations between items.</a:t>
            </a:r>
          </a:p>
          <a:p>
            <a:pPr marL="635000" lvl="1" indent="-2921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Looked for association between field of study and occupations.</a:t>
            </a:r>
          </a:p>
          <a:p>
            <a:pPr marL="635000" lvl="1" indent="-2921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Occupations grouped into categories to increase strength of relationships.</a:t>
            </a:r>
          </a:p>
          <a:p>
            <a:pPr marL="228600" indent="-215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 Sample test was used to test for differences in proportions of a field of study with people under and over 30.</a:t>
            </a:r>
          </a:p>
          <a:p>
            <a:pPr marL="12700">
              <a:spcBef>
                <a:spcPct val="0"/>
              </a:spcBef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0" y="7847139"/>
            <a:ext cx="106317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4800" dirty="0">
                <a:solidFill>
                  <a:srgbClr val="000099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Results:  Associations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Majors such as education, finance, criminal justice have strong associations with certain occupation types.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Large lift doesn’t necessarily mean large confidence.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No matter what major a person chooses, in most cases, they can end up in a variety of occupations. 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CACA39F-01B0-479C-983B-28C6932046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3"/>
          <a:stretch/>
        </p:blipFill>
        <p:spPr>
          <a:xfrm>
            <a:off x="457200" y="23665901"/>
            <a:ext cx="10746410" cy="62019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1C0DFCF-8582-4FBD-8C8E-443990B531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6230" y="29867885"/>
            <a:ext cx="5310076" cy="2743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DE5A11-0C7E-4394-B772-5D31E3A2F1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11320" y="20083980"/>
            <a:ext cx="10972913" cy="1109510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2858209" y="20192888"/>
            <a:ext cx="10585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Figure 2: The top 10 associations by confidence. Majors are in all caps, occupation types are in normal case.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814412" y="30892467"/>
            <a:ext cx="10585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Figure 3: Large lift doesn’t necessarily mean large confidence.</a:t>
            </a:r>
          </a:p>
          <a:p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212123-A993-492F-83E4-13E1C83BD6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28560" y="14076305"/>
            <a:ext cx="9542377" cy="512244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10D345D-A4C3-450C-9B78-FD7A54DB4D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133170" y="13870254"/>
            <a:ext cx="8010908" cy="768773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D37ED45-C0BB-4587-A424-5798F23952A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892" t="12479" r="6925" b="15408"/>
          <a:stretch/>
        </p:blipFill>
        <p:spPr>
          <a:xfrm>
            <a:off x="12954000" y="11423875"/>
            <a:ext cx="10176650" cy="605584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3E1BA5B-1694-4738-BFFB-4C4CBE4E499B}"/>
              </a:ext>
            </a:extLst>
          </p:cNvPr>
          <p:cNvSpPr txBox="1"/>
          <p:nvPr/>
        </p:nvSpPr>
        <p:spPr>
          <a:xfrm rot="16200000">
            <a:off x="13016438" y="16740710"/>
            <a:ext cx="3774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NURSING – Medical	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5E0BDC-DE05-455C-B66A-87517AE8BF7B}"/>
              </a:ext>
            </a:extLst>
          </p:cNvPr>
          <p:cNvSpPr txBox="1"/>
          <p:nvPr/>
        </p:nvSpPr>
        <p:spPr>
          <a:xfrm rot="16200000">
            <a:off x="13666843" y="18069644"/>
            <a:ext cx="3774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COMPUTER SC – Computers/Math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6C2A-EC65-48EB-970F-F7614C883BB4}"/>
              </a:ext>
            </a:extLst>
          </p:cNvPr>
          <p:cNvSpPr txBox="1"/>
          <p:nvPr/>
        </p:nvSpPr>
        <p:spPr>
          <a:xfrm rot="16200000">
            <a:off x="14582713" y="17587661"/>
            <a:ext cx="3774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ELE EDUCATION - Education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18435EE-006A-4CA5-845A-6943B2A269B5}"/>
              </a:ext>
            </a:extLst>
          </p:cNvPr>
          <p:cNvSpPr txBox="1"/>
          <p:nvPr/>
        </p:nvSpPr>
        <p:spPr>
          <a:xfrm rot="16200000">
            <a:off x="15406057" y="17269954"/>
            <a:ext cx="3774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ACCOUNTING – Finance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489F60-D318-480F-A4F9-1AE7B7D5CE6F}"/>
              </a:ext>
            </a:extLst>
          </p:cNvPr>
          <p:cNvSpPr txBox="1"/>
          <p:nvPr/>
        </p:nvSpPr>
        <p:spPr>
          <a:xfrm rot="16200000">
            <a:off x="16189152" y="17993153"/>
            <a:ext cx="3774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TREATMENT THERAPY - - Medical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B3D1715-0E45-44D5-896C-870ADF195869}"/>
              </a:ext>
            </a:extLst>
          </p:cNvPr>
          <p:cNvSpPr txBox="1"/>
          <p:nvPr/>
        </p:nvSpPr>
        <p:spPr>
          <a:xfrm rot="16200000">
            <a:off x="17048168" y="16863819"/>
            <a:ext cx="3774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Medical - NURSING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292B26A-7231-4681-8E0D-977FDE1BE458}"/>
              </a:ext>
            </a:extLst>
          </p:cNvPr>
          <p:cNvSpPr txBox="1"/>
          <p:nvPr/>
        </p:nvSpPr>
        <p:spPr>
          <a:xfrm rot="16200000">
            <a:off x="17913483" y="17587661"/>
            <a:ext cx="3774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SOCIAL WORK – Social Work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B646020-E811-4445-A95F-0A0F22B4C635}"/>
              </a:ext>
            </a:extLst>
          </p:cNvPr>
          <p:cNvSpPr txBox="1"/>
          <p:nvPr/>
        </p:nvSpPr>
        <p:spPr>
          <a:xfrm rot="16200000">
            <a:off x="18820535" y="18136428"/>
            <a:ext cx="355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GENERAL EDUCATION - Education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8ED0322-D05C-4D6F-87A9-6AF0C98E1615}"/>
              </a:ext>
            </a:extLst>
          </p:cNvPr>
          <p:cNvSpPr txBox="1"/>
          <p:nvPr/>
        </p:nvSpPr>
        <p:spPr>
          <a:xfrm rot="16200000">
            <a:off x="19394929" y="17774778"/>
            <a:ext cx="4139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Public Servants – CRIMINAL JUST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D77A07-2445-4759-88A0-42ABAFBD2BA4}"/>
              </a:ext>
            </a:extLst>
          </p:cNvPr>
          <p:cNvSpPr txBox="1"/>
          <p:nvPr/>
        </p:nvSpPr>
        <p:spPr>
          <a:xfrm rot="16200000">
            <a:off x="20394872" y="18171583"/>
            <a:ext cx="3774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COMMERCIAL ART – Entertainment   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23E78E9B-6BEC-4C8D-B9E5-2710E971696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36" y="3407832"/>
            <a:ext cx="7873000" cy="356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17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63500">
          <a:solidFill>
            <a:srgbClr val="C0C0C0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anchor="ctr"/>
      <a:lstStyle>
        <a:defPPr eaLnBrk="1" hangingPunct="1">
          <a:defRPr dirty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8031</TotalTime>
  <Words>576</Words>
  <Application>Microsoft Office PowerPoint</Application>
  <PresentationFormat>Custom</PresentationFormat>
  <Paragraphs>58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PowerPoint Presentation</vt:lpstr>
    </vt:vector>
  </TitlesOfParts>
  <Company>UWEC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Abra Brisbin</dc:creator>
  <cp:lastModifiedBy>Sargent, Kieran Gregory</cp:lastModifiedBy>
  <cp:revision>87</cp:revision>
  <cp:lastPrinted>2016-04-05T14:11:48Z</cp:lastPrinted>
  <dcterms:created xsi:type="dcterms:W3CDTF">2014-04-09T16:50:35Z</dcterms:created>
  <dcterms:modified xsi:type="dcterms:W3CDTF">2018-11-21T20:07:30Z</dcterms:modified>
</cp:coreProperties>
</file>