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Lst>
  <p:notesMasterIdLst>
    <p:notesMasterId r:id="rId3"/>
  </p:notes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649" autoAdjust="0"/>
    <p:restoredTop sz="95340" autoAdjust="0"/>
  </p:normalViewPr>
  <p:slideViewPr>
    <p:cSldViewPr snapToGrid="0">
      <p:cViewPr varScale="1">
        <p:scale>
          <a:sx n="19" d="100"/>
          <a:sy n="19" d="100"/>
        </p:scale>
        <p:origin x="2772" y="168"/>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EBEE700-E652-45DB-A365-755A19325003}" type="datetimeFigureOut">
              <a:rPr lang="en-US" smtClean="0"/>
              <a:t>4/23/2019</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235186-CF7D-4F22-85BE-96F405925714}" type="slidenum">
              <a:rPr lang="en-US" smtClean="0"/>
              <a:t>‹#›</a:t>
            </a:fld>
            <a:endParaRPr lang="en-US"/>
          </a:p>
        </p:txBody>
      </p:sp>
    </p:spTree>
    <p:extLst>
      <p:ext uri="{BB962C8B-B14F-4D97-AF65-F5344CB8AC3E}">
        <p14:creationId xmlns:p14="http://schemas.microsoft.com/office/powerpoint/2010/main" val="28875910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D235186-CF7D-4F22-85BE-96F405925714}" type="slidenum">
              <a:rPr lang="en-US" smtClean="0"/>
              <a:t>1</a:t>
            </a:fld>
            <a:endParaRPr lang="en-US"/>
          </a:p>
        </p:txBody>
      </p:sp>
    </p:spTree>
    <p:extLst>
      <p:ext uri="{BB962C8B-B14F-4D97-AF65-F5344CB8AC3E}">
        <p14:creationId xmlns:p14="http://schemas.microsoft.com/office/powerpoint/2010/main" val="9968509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4/23/2019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4/23/2019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4/23/2019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4/23/2019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4/23/2019</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14360707"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27710236"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14681903"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88616" y="36966042"/>
            <a:ext cx="13772005"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sp>
        <p:nvSpPr>
          <p:cNvPr id="17" name="Rectangle 16"/>
          <p:cNvSpPr/>
          <p:nvPr userDrawn="1"/>
        </p:nvSpPr>
        <p:spPr>
          <a:xfrm>
            <a:off x="28031225"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pic>
        <p:nvPicPr>
          <p:cNvPr id="19" name="Picture 1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emf"/><Relationship Id="rId13" Type="http://schemas.openxmlformats.org/officeDocument/2006/relationships/image" Target="../media/image10.png"/><Relationship Id="rId3" Type="http://schemas.openxmlformats.org/officeDocument/2006/relationships/notesSlide" Target="../notesSlides/notesSlide1.xml"/><Relationship Id="rId7" Type="http://schemas.openxmlformats.org/officeDocument/2006/relationships/image" Target="../media/image6.emf"/><Relationship Id="rId12" Type="http://schemas.openxmlformats.org/officeDocument/2006/relationships/image" Target="../media/image9.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5.png"/><Relationship Id="rId11" Type="http://schemas.openxmlformats.org/officeDocument/2006/relationships/image" Target="../media/image2.emf"/><Relationship Id="rId5" Type="http://schemas.openxmlformats.org/officeDocument/2006/relationships/image" Target="../media/image4.png"/><Relationship Id="rId15" Type="http://schemas.openxmlformats.org/officeDocument/2006/relationships/image" Target="../media/image12.png"/><Relationship Id="rId10" Type="http://schemas.openxmlformats.org/officeDocument/2006/relationships/oleObject" Target="../embeddings/oleObject1.bin"/><Relationship Id="rId4" Type="http://schemas.openxmlformats.org/officeDocument/2006/relationships/image" Target="../media/image3.png"/><Relationship Id="rId9" Type="http://schemas.openxmlformats.org/officeDocument/2006/relationships/image" Target="../media/image8.emf"/><Relationship Id="rId1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99080" y="2845396"/>
            <a:ext cx="34198560" cy="1926476"/>
          </a:xfrm>
        </p:spPr>
        <p:txBody>
          <a:bodyPr>
            <a:normAutofit/>
          </a:bodyPr>
          <a:lstStyle/>
          <a:p>
            <a:pPr algn="l"/>
            <a:r>
              <a:rPr lang="en-US" sz="10700" dirty="0">
                <a:latin typeface="Minion Pro" panose="02040503050306020203" pitchFamily="18" charset="0"/>
              </a:rPr>
              <a:t>Economic Indicators: U.S. Housing Forecasts</a:t>
            </a:r>
          </a:p>
        </p:txBody>
      </p:sp>
      <p:sp>
        <p:nvSpPr>
          <p:cNvPr id="6" name="Title 1"/>
          <p:cNvSpPr txBox="1">
            <a:spLocks/>
          </p:cNvSpPr>
          <p:nvPr/>
        </p:nvSpPr>
        <p:spPr>
          <a:xfrm>
            <a:off x="1987991" y="5948928"/>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000" dirty="0">
                <a:solidFill>
                  <a:schemeClr val="bg1">
                    <a:lumMod val="50000"/>
                  </a:schemeClr>
                </a:solidFill>
                <a:latin typeface="Minion Pro" panose="02040503050306020203" pitchFamily="18" charset="0"/>
              </a:rPr>
              <a:t>Andrew Fink, Wyatt Pajtash and Dr. Yan Li   |   Department of Economics</a:t>
            </a:r>
          </a:p>
        </p:txBody>
      </p:sp>
      <p:sp>
        <p:nvSpPr>
          <p:cNvPr id="7" name="Title 1"/>
          <p:cNvSpPr txBox="1">
            <a:spLocks/>
          </p:cNvSpPr>
          <p:nvPr/>
        </p:nvSpPr>
        <p:spPr>
          <a:xfrm>
            <a:off x="1987991" y="4999974"/>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6000" cap="small" dirty="0">
                <a:latin typeface="Minion Pro" panose="02040503050306020203" pitchFamily="18" charset="0"/>
              </a:rPr>
              <a:t>predictions based on the </a:t>
            </a:r>
            <a:r>
              <a:rPr lang="en-US" sz="6000" cap="small" dirty="0" err="1">
                <a:latin typeface="Minion Pro" panose="02040503050306020203" pitchFamily="18" charset="0"/>
              </a:rPr>
              <a:t>u.s.</a:t>
            </a:r>
            <a:r>
              <a:rPr lang="en-US" sz="6000" cap="small" dirty="0">
                <a:latin typeface="Minion Pro" panose="02040503050306020203" pitchFamily="18" charset="0"/>
              </a:rPr>
              <a:t> census data</a:t>
            </a:r>
          </a:p>
        </p:txBody>
      </p:sp>
      <p:sp>
        <p:nvSpPr>
          <p:cNvPr id="8" name="Subtitle 2"/>
          <p:cNvSpPr txBox="1">
            <a:spLocks/>
          </p:cNvSpPr>
          <p:nvPr/>
        </p:nvSpPr>
        <p:spPr>
          <a:xfrm>
            <a:off x="1975825" y="9994551"/>
            <a:ext cx="10833736" cy="8529677"/>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marL="457200" indent="-457200" algn="l">
              <a:lnSpc>
                <a:spcPct val="100000"/>
              </a:lnSpc>
              <a:spcBef>
                <a:spcPts val="800"/>
              </a:spcBef>
              <a:buFont typeface="Arial" panose="020B0604020202020204" pitchFamily="34" charset="0"/>
              <a:buChar char="•"/>
            </a:pPr>
            <a:endParaRPr lang="en-US" sz="3200" dirty="0"/>
          </a:p>
        </p:txBody>
      </p:sp>
      <p:sp>
        <p:nvSpPr>
          <p:cNvPr id="3" name="TextBox 2"/>
          <p:cNvSpPr txBox="1"/>
          <p:nvPr/>
        </p:nvSpPr>
        <p:spPr>
          <a:xfrm>
            <a:off x="1975825" y="7851592"/>
            <a:ext cx="6791499"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Introduction</a:t>
            </a:r>
          </a:p>
        </p:txBody>
      </p:sp>
      <p:sp>
        <p:nvSpPr>
          <p:cNvPr id="18" name="TextBox 17"/>
          <p:cNvSpPr txBox="1"/>
          <p:nvPr/>
        </p:nvSpPr>
        <p:spPr>
          <a:xfrm>
            <a:off x="1637822" y="15446209"/>
            <a:ext cx="12330159" cy="1077218"/>
          </a:xfrm>
          <a:prstGeom prst="rect">
            <a:avLst/>
          </a:prstGeom>
          <a:noFill/>
        </p:spPr>
        <p:txBody>
          <a:bodyPr wrap="square" rtlCol="0">
            <a:spAutoFit/>
          </a:bodyPr>
          <a:lstStyle/>
          <a:p>
            <a:pPr marL="457200" indent="-457200" defTabSz="1229539">
              <a:spcBef>
                <a:spcPts val="1345"/>
              </a:spcBef>
              <a:buFont typeface="Arial" panose="020B0604020202020204" pitchFamily="34" charset="0"/>
              <a:buChar char="•"/>
            </a:pPr>
            <a:r>
              <a:rPr lang="en-US" sz="3200" dirty="0"/>
              <a:t>Our goal is to fit time-series</a:t>
            </a:r>
            <a:r>
              <a:rPr lang="en-US" sz="3200" dirty="0">
                <a:solidFill>
                  <a:srgbClr val="FF0000"/>
                </a:solidFill>
              </a:rPr>
              <a:t> </a:t>
            </a:r>
            <a:r>
              <a:rPr lang="en-US" sz="3200" dirty="0"/>
              <a:t>models to previous data, test their validity, and use them to predict the outlook of the housing market. </a:t>
            </a:r>
          </a:p>
        </p:txBody>
      </p:sp>
      <p:sp>
        <p:nvSpPr>
          <p:cNvPr id="30" name="TextBox 29"/>
          <p:cNvSpPr txBox="1"/>
          <p:nvPr/>
        </p:nvSpPr>
        <p:spPr>
          <a:xfrm>
            <a:off x="28094420" y="7848689"/>
            <a:ext cx="12427761"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Number of Houses Sold -US (Thousands)</a:t>
            </a:r>
          </a:p>
        </p:txBody>
      </p:sp>
      <p:sp>
        <p:nvSpPr>
          <p:cNvPr id="33" name="TextBox 32"/>
          <p:cNvSpPr txBox="1"/>
          <p:nvPr/>
        </p:nvSpPr>
        <p:spPr>
          <a:xfrm>
            <a:off x="14714708" y="32566697"/>
            <a:ext cx="12473588" cy="3539430"/>
          </a:xfrm>
          <a:prstGeom prst="rect">
            <a:avLst/>
          </a:prstGeom>
          <a:noFill/>
        </p:spPr>
        <p:txBody>
          <a:bodyPr wrap="square" rtlCol="0">
            <a:spAutoFit/>
          </a:bodyPr>
          <a:lstStyle/>
          <a:p>
            <a:pPr marL="457200" indent="-457200">
              <a:buFont typeface="Arial" panose="020B0604020202020204" pitchFamily="34" charset="0"/>
              <a:buChar char="•"/>
            </a:pPr>
            <a:r>
              <a:rPr lang="en-US" sz="3200" dirty="0"/>
              <a:t>This time-series study found that the best regression models to capture the housing data might be a quadratic trend with seasonal dummies in addition to autoregressive components.</a:t>
            </a:r>
          </a:p>
          <a:p>
            <a:pPr marL="457200" indent="-457200">
              <a:buFont typeface="Arial" panose="020B0604020202020204" pitchFamily="34" charset="0"/>
              <a:buChar char="•"/>
            </a:pPr>
            <a:r>
              <a:rPr lang="en-US" sz="3200" dirty="0"/>
              <a:t>Static autoregressive models seemed to produce a better performance than the dynamic models. </a:t>
            </a:r>
          </a:p>
          <a:p>
            <a:pPr marL="457200" indent="-457200">
              <a:buFont typeface="Arial" panose="020B0604020202020204" pitchFamily="34" charset="0"/>
              <a:buChar char="•"/>
            </a:pPr>
            <a:r>
              <a:rPr lang="en-US" sz="3200" dirty="0"/>
              <a:t>By using our models, we may generate future outlooks for the U.S. housing market and make certain policy recommendations accordingly.</a:t>
            </a:r>
          </a:p>
        </p:txBody>
      </p:sp>
      <p:sp>
        <p:nvSpPr>
          <p:cNvPr id="35" name="TextBox 34"/>
          <p:cNvSpPr txBox="1"/>
          <p:nvPr/>
        </p:nvSpPr>
        <p:spPr>
          <a:xfrm>
            <a:off x="27972382" y="35988498"/>
            <a:ext cx="12057488" cy="1705082"/>
          </a:xfrm>
          <a:prstGeom prst="rect">
            <a:avLst/>
          </a:prstGeom>
          <a:noFill/>
        </p:spPr>
        <p:txBody>
          <a:bodyPr wrap="square" rtlCol="0">
            <a:spAutoFit/>
          </a:bodyPr>
          <a:lstStyle/>
          <a:p>
            <a:pPr defTabSz="4030234">
              <a:spcBef>
                <a:spcPct val="20000"/>
              </a:spcBef>
              <a:buClr>
                <a:schemeClr val="tx2">
                  <a:lumMod val="75000"/>
                </a:schemeClr>
              </a:buClr>
            </a:pPr>
            <a:r>
              <a:rPr lang="en-US" sz="2800" dirty="0" err="1">
                <a:solidFill>
                  <a:srgbClr val="000000"/>
                </a:solidFill>
              </a:rPr>
              <a:t>Diabold</a:t>
            </a:r>
            <a:r>
              <a:rPr lang="en-US" sz="2800" dirty="0">
                <a:solidFill>
                  <a:srgbClr val="000000"/>
                </a:solidFill>
              </a:rPr>
              <a:t>, Francis X. (2008). Elements of Forecasting. Fourth Edition. Southwestern.</a:t>
            </a:r>
          </a:p>
          <a:p>
            <a:pPr defTabSz="4030234">
              <a:spcBef>
                <a:spcPct val="20000"/>
              </a:spcBef>
              <a:buClr>
                <a:schemeClr val="tx2">
                  <a:lumMod val="75000"/>
                </a:schemeClr>
              </a:buClr>
            </a:pPr>
            <a:endParaRPr lang="en-US" sz="3200" dirty="0">
              <a:solidFill>
                <a:srgbClr val="000000"/>
              </a:solidFill>
            </a:endParaRPr>
          </a:p>
          <a:p>
            <a:pPr defTabSz="4030234">
              <a:spcBef>
                <a:spcPct val="20000"/>
              </a:spcBef>
              <a:buClr>
                <a:schemeClr val="tx2">
                  <a:lumMod val="75000"/>
                </a:schemeClr>
              </a:buClr>
            </a:pPr>
            <a:endParaRPr lang="en-US" sz="3200" dirty="0">
              <a:solidFill>
                <a:srgbClr val="000000"/>
              </a:solidFill>
            </a:endParaRPr>
          </a:p>
        </p:txBody>
      </p:sp>
      <p:sp>
        <p:nvSpPr>
          <p:cNvPr id="42" name="TextBox 41">
            <a:extLst>
              <a:ext uri="{FF2B5EF4-FFF2-40B4-BE49-F238E27FC236}">
                <a16:creationId xmlns:a16="http://schemas.microsoft.com/office/drawing/2014/main" id="{E492D7D9-6220-456A-92A1-D83D94C57C90}"/>
              </a:ext>
            </a:extLst>
          </p:cNvPr>
          <p:cNvSpPr txBox="1"/>
          <p:nvPr/>
        </p:nvSpPr>
        <p:spPr>
          <a:xfrm>
            <a:off x="1637822" y="14442024"/>
            <a:ext cx="11571391"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Objectives and Contributions</a:t>
            </a:r>
          </a:p>
        </p:txBody>
      </p:sp>
      <p:sp>
        <p:nvSpPr>
          <p:cNvPr id="43" name="TextBox 42">
            <a:extLst>
              <a:ext uri="{FF2B5EF4-FFF2-40B4-BE49-F238E27FC236}">
                <a16:creationId xmlns:a16="http://schemas.microsoft.com/office/drawing/2014/main" id="{A909CAB5-120F-4650-814C-B546A50CA4B1}"/>
              </a:ext>
            </a:extLst>
          </p:cNvPr>
          <p:cNvSpPr txBox="1"/>
          <p:nvPr/>
        </p:nvSpPr>
        <p:spPr>
          <a:xfrm>
            <a:off x="1357574" y="24167645"/>
            <a:ext cx="8862806"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Methodology</a:t>
            </a:r>
          </a:p>
        </p:txBody>
      </p:sp>
      <mc:AlternateContent xmlns:mc="http://schemas.openxmlformats.org/markup-compatibility/2006" xmlns:a14="http://schemas.microsoft.com/office/drawing/2010/main">
        <mc:Choice Requires="a14">
          <p:sp>
            <p:nvSpPr>
              <p:cNvPr id="44" name="TextBox 43">
                <a:extLst>
                  <a:ext uri="{FF2B5EF4-FFF2-40B4-BE49-F238E27FC236}">
                    <a16:creationId xmlns:a16="http://schemas.microsoft.com/office/drawing/2014/main" id="{4581D20B-8AC5-4D81-B237-64DA4A48C27D}"/>
                  </a:ext>
                </a:extLst>
              </p:cNvPr>
              <p:cNvSpPr txBox="1"/>
              <p:nvPr/>
            </p:nvSpPr>
            <p:spPr>
              <a:xfrm>
                <a:off x="1637822" y="25205321"/>
                <a:ext cx="10827764" cy="58477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3200" b="0" i="1" smtClean="0">
                          <a:latin typeface="Cambria Math" panose="02040503050406030204" pitchFamily="18" charset="0"/>
                        </a:rPr>
                        <m:t>𝐻𝑜𝑢𝑠𝑖𝑛𝑔</m:t>
                      </m:r>
                      <m:r>
                        <a:rPr lang="en-US" sz="3200" b="0" i="1" smtClean="0">
                          <a:latin typeface="Cambria Math" panose="02040503050406030204" pitchFamily="18" charset="0"/>
                        </a:rPr>
                        <m:t> </m:t>
                      </m:r>
                      <m:r>
                        <a:rPr lang="en-US" sz="3200" b="0" i="1" smtClean="0">
                          <a:latin typeface="Cambria Math" panose="02040503050406030204" pitchFamily="18" charset="0"/>
                        </a:rPr>
                        <m:t>𝑆𝑎𝑙𝑒</m:t>
                      </m:r>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𝑠</m:t>
                          </m:r>
                        </m:e>
                        <m:sub>
                          <m:r>
                            <a:rPr lang="en-US" sz="3200" b="0" i="1" smtClean="0">
                              <a:latin typeface="Cambria Math" panose="02040503050406030204" pitchFamily="18" charset="0"/>
                            </a:rPr>
                            <m:t>𝑡</m:t>
                          </m:r>
                        </m:sub>
                      </m:sSub>
                      <m:r>
                        <a:rPr lang="en-US" sz="3200" b="0" i="1" smtClean="0">
                          <a:latin typeface="Cambria Math" panose="02040503050406030204" pitchFamily="18" charset="0"/>
                        </a:rPr>
                        <m:t>=</m:t>
                      </m:r>
                      <m:sSub>
                        <m:sSubPr>
                          <m:ctrlPr>
                            <a:rPr lang="en-US" sz="3200" b="0" i="1" smtClean="0">
                              <a:solidFill>
                                <a:srgbClr val="002060"/>
                              </a:solidFill>
                              <a:latin typeface="Cambria Math" panose="02040503050406030204" pitchFamily="18" charset="0"/>
                            </a:rPr>
                          </m:ctrlPr>
                        </m:sSubPr>
                        <m:e>
                          <m:r>
                            <a:rPr lang="en-US" sz="3200" b="0" i="1" smtClean="0">
                              <a:solidFill>
                                <a:srgbClr val="002060"/>
                              </a:solidFill>
                              <a:latin typeface="Cambria Math" panose="02040503050406030204" pitchFamily="18" charset="0"/>
                            </a:rPr>
                            <m:t>𝑇</m:t>
                          </m:r>
                        </m:e>
                        <m:sub>
                          <m:r>
                            <a:rPr lang="en-US" sz="3200" b="0" i="1" smtClean="0">
                              <a:solidFill>
                                <a:srgbClr val="002060"/>
                              </a:solidFill>
                              <a:latin typeface="Cambria Math" panose="02040503050406030204" pitchFamily="18" charset="0"/>
                            </a:rPr>
                            <m:t>𝑡</m:t>
                          </m:r>
                        </m:sub>
                      </m:sSub>
                      <m:r>
                        <a:rPr lang="en-US" sz="3200" b="0" i="1" smtClean="0">
                          <a:latin typeface="Cambria Math" panose="02040503050406030204" pitchFamily="18" charset="0"/>
                        </a:rPr>
                        <m:t>+</m:t>
                      </m:r>
                      <m:sSub>
                        <m:sSubPr>
                          <m:ctrlPr>
                            <a:rPr lang="en-US" sz="3200" b="0" i="1" smtClean="0">
                              <a:solidFill>
                                <a:srgbClr val="00B050"/>
                              </a:solidFill>
                              <a:latin typeface="Cambria Math" panose="02040503050406030204" pitchFamily="18" charset="0"/>
                            </a:rPr>
                          </m:ctrlPr>
                        </m:sSubPr>
                        <m:e>
                          <m:r>
                            <a:rPr lang="en-US" sz="3200" b="0" i="1" smtClean="0">
                              <a:solidFill>
                                <a:srgbClr val="00B050"/>
                              </a:solidFill>
                              <a:latin typeface="Cambria Math" panose="02040503050406030204" pitchFamily="18" charset="0"/>
                            </a:rPr>
                            <m:t>𝑆</m:t>
                          </m:r>
                        </m:e>
                        <m:sub>
                          <m:r>
                            <a:rPr lang="en-US" sz="3200" b="0" i="1" smtClean="0">
                              <a:solidFill>
                                <a:srgbClr val="00B050"/>
                              </a:solidFill>
                              <a:latin typeface="Cambria Math" panose="02040503050406030204" pitchFamily="18" charset="0"/>
                            </a:rPr>
                            <m:t>𝑡</m:t>
                          </m:r>
                        </m:sub>
                      </m:sSub>
                      <m:r>
                        <a:rPr lang="en-US" sz="3200" b="0" i="1" smtClean="0">
                          <a:latin typeface="Cambria Math" panose="02040503050406030204" pitchFamily="18" charset="0"/>
                        </a:rPr>
                        <m:t>+</m:t>
                      </m:r>
                      <m:sSub>
                        <m:sSubPr>
                          <m:ctrlPr>
                            <a:rPr lang="en-US" sz="3200" i="1" smtClean="0">
                              <a:solidFill>
                                <a:srgbClr val="C00000"/>
                              </a:solidFill>
                              <a:latin typeface="Cambria Math" panose="02040503050406030204" pitchFamily="18" charset="0"/>
                            </a:rPr>
                          </m:ctrlPr>
                        </m:sSubPr>
                        <m:e>
                          <m:r>
                            <m:rPr>
                              <m:sty m:val="p"/>
                            </m:rPr>
                            <a:rPr lang="en-US" sz="3200" i="1">
                              <a:solidFill>
                                <a:srgbClr val="C00000"/>
                              </a:solidFill>
                              <a:latin typeface="Cambria Math" panose="02040503050406030204" pitchFamily="18" charset="0"/>
                            </a:rPr>
                            <m:t>C</m:t>
                          </m:r>
                        </m:e>
                        <m:sub>
                          <m:r>
                            <a:rPr lang="en-US" sz="3200" b="0" i="1" smtClean="0">
                              <a:solidFill>
                                <a:srgbClr val="C00000"/>
                              </a:solidFill>
                              <a:latin typeface="Cambria Math" panose="02040503050406030204" pitchFamily="18" charset="0"/>
                            </a:rPr>
                            <m:t>𝑡</m:t>
                          </m:r>
                        </m:sub>
                      </m:sSub>
                      <m:r>
                        <a:rPr lang="en-US" sz="3200" b="0" i="1" smtClean="0">
                          <a:latin typeface="Cambria Math" panose="02040503050406030204" pitchFamily="18" charset="0"/>
                          <a:ea typeface="Cambria Math" panose="02040503050406030204" pitchFamily="18" charset="0"/>
                        </a:rPr>
                        <m:t>+</m:t>
                      </m:r>
                      <m:sSub>
                        <m:sSubPr>
                          <m:ctrlPr>
                            <a:rPr lang="en-US" sz="3200" b="0" i="1" smtClean="0">
                              <a:latin typeface="Cambria Math" panose="02040503050406030204" pitchFamily="18" charset="0"/>
                              <a:ea typeface="Cambria Math" panose="02040503050406030204" pitchFamily="18" charset="0"/>
                            </a:rPr>
                          </m:ctrlPr>
                        </m:sSubPr>
                        <m:e>
                          <m:r>
                            <a:rPr lang="en-US" sz="3200" i="1">
                              <a:latin typeface="Cambria Math" panose="02040503050406030204" pitchFamily="18" charset="0"/>
                              <a:ea typeface="Cambria Math" panose="02040503050406030204" pitchFamily="18" charset="0"/>
                            </a:rPr>
                            <m:t>𝜀</m:t>
                          </m:r>
                        </m:e>
                        <m:sub>
                          <m:r>
                            <a:rPr lang="en-US" sz="3200" b="0" i="1" smtClean="0">
                              <a:latin typeface="Cambria Math" panose="02040503050406030204" pitchFamily="18" charset="0"/>
                              <a:ea typeface="Cambria Math" panose="02040503050406030204" pitchFamily="18" charset="0"/>
                            </a:rPr>
                            <m:t>𝑡</m:t>
                          </m:r>
                        </m:sub>
                      </m:sSub>
                    </m:oMath>
                  </m:oMathPara>
                </a14:m>
                <a:endParaRPr lang="en-US" sz="3200" dirty="0"/>
              </a:p>
            </p:txBody>
          </p:sp>
        </mc:Choice>
        <mc:Fallback xmlns="">
          <p:sp>
            <p:nvSpPr>
              <p:cNvPr id="44" name="TextBox 43">
                <a:extLst>
                  <a:ext uri="{FF2B5EF4-FFF2-40B4-BE49-F238E27FC236}">
                    <a16:creationId xmlns:a16="http://schemas.microsoft.com/office/drawing/2014/main" id="{4581D20B-8AC5-4D81-B237-64DA4A48C27D}"/>
                  </a:ext>
                </a:extLst>
              </p:cNvPr>
              <p:cNvSpPr txBox="1">
                <a:spLocks noRot="1" noChangeAspect="1" noMove="1" noResize="1" noEditPoints="1" noAdjustHandles="1" noChangeArrowheads="1" noChangeShapeType="1" noTextEdit="1"/>
              </p:cNvSpPr>
              <p:nvPr/>
            </p:nvSpPr>
            <p:spPr>
              <a:xfrm>
                <a:off x="1637822" y="25205321"/>
                <a:ext cx="10827764" cy="584775"/>
              </a:xfrm>
              <a:prstGeom prst="rect">
                <a:avLst/>
              </a:prstGeom>
              <a:blipFill>
                <a:blip r:embed="rId4"/>
                <a:stretch>
                  <a:fillRect b="-21277"/>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8" name="TextBox 27">
                <a:extLst>
                  <a:ext uri="{FF2B5EF4-FFF2-40B4-BE49-F238E27FC236}">
                    <a16:creationId xmlns:a16="http://schemas.microsoft.com/office/drawing/2014/main" id="{44A2E351-9139-4876-9CE6-9E1CAA5EC011}"/>
                  </a:ext>
                </a:extLst>
              </p:cNvPr>
              <p:cNvSpPr txBox="1"/>
              <p:nvPr/>
            </p:nvSpPr>
            <p:spPr>
              <a:xfrm>
                <a:off x="1146629" y="25849657"/>
                <a:ext cx="12981300" cy="10926068"/>
              </a:xfrm>
              <a:prstGeom prst="rect">
                <a:avLst/>
              </a:prstGeom>
              <a:noFill/>
            </p:spPr>
            <p:txBody>
              <a:bodyPr wrap="square" rtlCol="0">
                <a:spAutoFit/>
              </a:bodyPr>
              <a:lstStyle/>
              <a:p>
                <a:pPr marL="457200" indent="-457200">
                  <a:buFont typeface="Arial" panose="020B0604020202020204" pitchFamily="34" charset="0"/>
                  <a:buChar char="•"/>
                </a:pPr>
                <a:r>
                  <a:rPr lang="en-US" sz="3200" dirty="0"/>
                  <a:t>The software package </a:t>
                </a:r>
                <a:r>
                  <a:rPr lang="en-US" sz="3200" i="1" dirty="0"/>
                  <a:t>EViews</a:t>
                </a:r>
                <a:r>
                  <a:rPr lang="en-US" sz="3200" dirty="0"/>
                  <a:t> was used to conduct linear regressions to obtain forecasts. </a:t>
                </a:r>
              </a:p>
              <a:p>
                <a:pPr marL="457200" indent="-457200">
                  <a:buFont typeface="Arial" panose="020B0604020202020204" pitchFamily="34" charset="0"/>
                  <a:buChar char="•"/>
                </a:pPr>
                <a:r>
                  <a:rPr lang="en-US" sz="3200" dirty="0">
                    <a:solidFill>
                      <a:schemeClr val="tx1"/>
                    </a:solidFill>
                  </a:rPr>
                  <a:t>The dependent variable (</a:t>
                </a:r>
                <a14:m>
                  <m:oMath xmlns:m="http://schemas.openxmlformats.org/officeDocument/2006/math">
                    <m:r>
                      <a:rPr lang="en-US" sz="3200" i="1">
                        <a:solidFill>
                          <a:schemeClr val="tx1"/>
                        </a:solidFill>
                        <a:latin typeface="Cambria Math" panose="02040503050406030204" pitchFamily="18" charset="0"/>
                      </a:rPr>
                      <m:t>𝐻𝑜𝑢𝑠𝑖𝑛𝑔</m:t>
                    </m:r>
                    <m:r>
                      <a:rPr lang="en-US" sz="3200" i="1">
                        <a:solidFill>
                          <a:schemeClr val="tx1"/>
                        </a:solidFill>
                        <a:latin typeface="Cambria Math" panose="02040503050406030204" pitchFamily="18" charset="0"/>
                      </a:rPr>
                      <m:t> </m:t>
                    </m:r>
                    <m:r>
                      <a:rPr lang="en-US" sz="3200" i="1">
                        <a:solidFill>
                          <a:schemeClr val="tx1"/>
                        </a:solidFill>
                        <a:latin typeface="Cambria Math" panose="02040503050406030204" pitchFamily="18" charset="0"/>
                      </a:rPr>
                      <m:t>𝑆𝑎𝑙𝑒𝑠</m:t>
                    </m:r>
                    <m:r>
                      <a:rPr lang="en-US" sz="3200" b="0" i="1" smtClean="0">
                        <a:solidFill>
                          <a:schemeClr val="tx1"/>
                        </a:solidFill>
                        <a:latin typeface="Cambria Math" panose="02040503050406030204" pitchFamily="18" charset="0"/>
                      </a:rPr>
                      <m:t> </m:t>
                    </m:r>
                    <m:r>
                      <a:rPr lang="en-US" sz="3200" b="0" i="1" smtClean="0">
                        <a:solidFill>
                          <a:schemeClr val="tx1"/>
                        </a:solidFill>
                        <a:latin typeface="Cambria Math" panose="02040503050406030204" pitchFamily="18" charset="0"/>
                      </a:rPr>
                      <m:t>𝑎𝑡</m:t>
                    </m:r>
                    <m:r>
                      <a:rPr lang="en-US" sz="3200" b="0" i="1" smtClean="0">
                        <a:solidFill>
                          <a:schemeClr val="tx1"/>
                        </a:solidFill>
                        <a:latin typeface="Cambria Math" panose="02040503050406030204" pitchFamily="18" charset="0"/>
                      </a:rPr>
                      <m:t> </m:t>
                    </m:r>
                    <m:r>
                      <a:rPr lang="en-US" sz="3200" b="0" i="1" smtClean="0">
                        <a:solidFill>
                          <a:schemeClr val="tx1"/>
                        </a:solidFill>
                        <a:latin typeface="Cambria Math" panose="02040503050406030204" pitchFamily="18" charset="0"/>
                      </a:rPr>
                      <m:t>𝑎</m:t>
                    </m:r>
                    <m:r>
                      <a:rPr lang="en-US" sz="3200" b="0" i="1" smtClean="0">
                        <a:solidFill>
                          <a:schemeClr val="tx1"/>
                        </a:solidFill>
                        <a:latin typeface="Cambria Math" panose="02040503050406030204" pitchFamily="18" charset="0"/>
                      </a:rPr>
                      <m:t> </m:t>
                    </m:r>
                    <m:r>
                      <a:rPr lang="en-US" sz="3200" b="0" i="1" smtClean="0">
                        <a:solidFill>
                          <a:schemeClr val="tx1"/>
                        </a:solidFill>
                        <a:latin typeface="Cambria Math" panose="02040503050406030204" pitchFamily="18" charset="0"/>
                      </a:rPr>
                      <m:t>𝑔𝑖𝑣𝑒𝑛</m:t>
                    </m:r>
                    <m:r>
                      <a:rPr lang="en-US" sz="3200" b="0" i="1" smtClean="0">
                        <a:solidFill>
                          <a:schemeClr val="tx1"/>
                        </a:solidFill>
                        <a:latin typeface="Cambria Math" panose="02040503050406030204" pitchFamily="18" charset="0"/>
                      </a:rPr>
                      <m:t> </m:t>
                    </m:r>
                    <m:r>
                      <a:rPr lang="en-US" sz="3200" b="0" i="1" smtClean="0">
                        <a:solidFill>
                          <a:schemeClr val="tx1"/>
                        </a:solidFill>
                        <a:latin typeface="Cambria Math" panose="02040503050406030204" pitchFamily="18" charset="0"/>
                      </a:rPr>
                      <m:t>𝑡𝑖𝑚𝑒</m:t>
                    </m:r>
                    <m:r>
                      <a:rPr lang="en-US" sz="3200" b="0" i="1" smtClean="0">
                        <a:solidFill>
                          <a:schemeClr val="tx1"/>
                        </a:solidFill>
                        <a:latin typeface="Cambria Math" panose="02040503050406030204" pitchFamily="18" charset="0"/>
                      </a:rPr>
                      <m:t> "</m:t>
                    </m:r>
                    <m:r>
                      <a:rPr lang="en-US" sz="3200" b="0" i="1" smtClean="0">
                        <a:solidFill>
                          <a:schemeClr val="tx1"/>
                        </a:solidFill>
                        <a:latin typeface="Cambria Math" panose="02040503050406030204" pitchFamily="18" charset="0"/>
                      </a:rPr>
                      <m:t>𝑡</m:t>
                    </m:r>
                    <m:r>
                      <a:rPr lang="en-US" sz="3200" b="0" i="1" smtClean="0">
                        <a:solidFill>
                          <a:schemeClr val="tx1"/>
                        </a:solidFill>
                        <a:latin typeface="Cambria Math" panose="02040503050406030204" pitchFamily="18" charset="0"/>
                      </a:rPr>
                      <m:t>"</m:t>
                    </m:r>
                  </m:oMath>
                </a14:m>
                <a:r>
                  <a:rPr lang="en-US" sz="3200" dirty="0">
                    <a:solidFill>
                      <a:schemeClr val="tx1"/>
                    </a:solidFill>
                  </a:rPr>
                  <a:t>) was decomposed into three independent components : trend (</a:t>
                </a:r>
                <a14:m>
                  <m:oMath xmlns:m="http://schemas.openxmlformats.org/officeDocument/2006/math">
                    <m:sSub>
                      <m:sSubPr>
                        <m:ctrlPr>
                          <a:rPr lang="en-US" sz="3200" i="1" smtClean="0">
                            <a:solidFill>
                              <a:schemeClr val="tx1"/>
                            </a:solidFill>
                            <a:latin typeface="Cambria Math" panose="02040503050406030204" pitchFamily="18" charset="0"/>
                          </a:rPr>
                        </m:ctrlPr>
                      </m:sSubPr>
                      <m:e>
                        <m:r>
                          <a:rPr lang="en-US" sz="3200" i="1">
                            <a:solidFill>
                              <a:schemeClr val="tx1"/>
                            </a:solidFill>
                            <a:latin typeface="Cambria Math" panose="02040503050406030204" pitchFamily="18" charset="0"/>
                          </a:rPr>
                          <m:t>𝑇</m:t>
                        </m:r>
                      </m:e>
                      <m:sub>
                        <m:r>
                          <a:rPr lang="en-US" sz="3200" b="0" i="1" smtClean="0">
                            <a:solidFill>
                              <a:schemeClr val="tx1"/>
                            </a:solidFill>
                            <a:latin typeface="Cambria Math" panose="02040503050406030204" pitchFamily="18" charset="0"/>
                          </a:rPr>
                          <m:t>𝑡</m:t>
                        </m:r>
                      </m:sub>
                    </m:sSub>
                  </m:oMath>
                </a14:m>
                <a:r>
                  <a:rPr lang="en-US" sz="3200" dirty="0">
                    <a:solidFill>
                      <a:schemeClr val="tx1"/>
                    </a:solidFill>
                  </a:rPr>
                  <a:t>), seasonality (</a:t>
                </a:r>
                <a14:m>
                  <m:oMath xmlns:m="http://schemas.openxmlformats.org/officeDocument/2006/math">
                    <m:sSub>
                      <m:sSubPr>
                        <m:ctrlPr>
                          <a:rPr lang="en-US" sz="3200" i="1">
                            <a:solidFill>
                              <a:schemeClr val="tx1"/>
                            </a:solidFill>
                            <a:latin typeface="Cambria Math" panose="02040503050406030204" pitchFamily="18" charset="0"/>
                          </a:rPr>
                        </m:ctrlPr>
                      </m:sSubPr>
                      <m:e>
                        <m:r>
                          <a:rPr lang="en-US" sz="3200" i="1">
                            <a:solidFill>
                              <a:schemeClr val="tx1"/>
                            </a:solidFill>
                            <a:latin typeface="Cambria Math" panose="02040503050406030204" pitchFamily="18" charset="0"/>
                          </a:rPr>
                          <m:t>𝑆</m:t>
                        </m:r>
                      </m:e>
                      <m:sub>
                        <m:r>
                          <a:rPr lang="en-US" sz="3200" b="0" i="1" smtClean="0">
                            <a:solidFill>
                              <a:schemeClr val="tx1"/>
                            </a:solidFill>
                            <a:latin typeface="Cambria Math" panose="02040503050406030204" pitchFamily="18" charset="0"/>
                          </a:rPr>
                          <m:t>𝑡</m:t>
                        </m:r>
                      </m:sub>
                    </m:sSub>
                  </m:oMath>
                </a14:m>
                <a:r>
                  <a:rPr lang="en-US" sz="3200" dirty="0">
                    <a:solidFill>
                      <a:schemeClr val="tx1"/>
                    </a:solidFill>
                  </a:rPr>
                  <a:t>),  and cyclicality (</a:t>
                </a:r>
                <a14:m>
                  <m:oMath xmlns:m="http://schemas.openxmlformats.org/officeDocument/2006/math">
                    <m:sSub>
                      <m:sSubPr>
                        <m:ctrlPr>
                          <a:rPr lang="en-US" sz="3200" i="1">
                            <a:solidFill>
                              <a:schemeClr val="tx1"/>
                            </a:solidFill>
                            <a:latin typeface="Cambria Math" panose="02040503050406030204" pitchFamily="18" charset="0"/>
                          </a:rPr>
                        </m:ctrlPr>
                      </m:sSubPr>
                      <m:e>
                        <m:r>
                          <m:rPr>
                            <m:sty m:val="p"/>
                          </m:rPr>
                          <a:rPr lang="en-US" sz="3200" i="1" smtClean="0">
                            <a:solidFill>
                              <a:schemeClr val="tx1"/>
                            </a:solidFill>
                            <a:latin typeface="Cambria Math" panose="02040503050406030204" pitchFamily="18" charset="0"/>
                          </a:rPr>
                          <m:t>C</m:t>
                        </m:r>
                      </m:e>
                      <m:sub>
                        <m:r>
                          <a:rPr lang="en-US" sz="3200" b="0" i="1" smtClean="0">
                            <a:solidFill>
                              <a:schemeClr val="tx1"/>
                            </a:solidFill>
                            <a:latin typeface="Cambria Math" panose="02040503050406030204" pitchFamily="18" charset="0"/>
                          </a:rPr>
                          <m:t>𝑡</m:t>
                        </m:r>
                      </m:sub>
                    </m:sSub>
                  </m:oMath>
                </a14:m>
                <a:r>
                  <a:rPr lang="en-US" sz="3200" dirty="0">
                    <a:solidFill>
                      <a:schemeClr val="tx1"/>
                    </a:solidFill>
                  </a:rPr>
                  <a:t>), which were individually estimated.</a:t>
                </a:r>
              </a:p>
              <a:p>
                <a:pPr marL="457200" indent="-457200">
                  <a:buFont typeface="Arial" panose="020B0604020202020204" pitchFamily="34" charset="0"/>
                  <a:buChar char="•"/>
                </a:pPr>
                <a:r>
                  <a:rPr lang="en-US" sz="3200" b="1" dirty="0">
                    <a:solidFill>
                      <a:schemeClr val="tx1"/>
                    </a:solidFill>
                  </a:rPr>
                  <a:t>Trend</a:t>
                </a:r>
                <a:r>
                  <a:rPr lang="en-US" sz="3200" dirty="0">
                    <a:solidFill>
                      <a:schemeClr val="tx1"/>
                    </a:solidFill>
                  </a:rPr>
                  <a:t> (</a:t>
                </a:r>
                <a14:m>
                  <m:oMath xmlns:m="http://schemas.openxmlformats.org/officeDocument/2006/math">
                    <m:sSub>
                      <m:sSubPr>
                        <m:ctrlPr>
                          <a:rPr lang="en-US" sz="3200" i="1">
                            <a:solidFill>
                              <a:srgbClr val="002060"/>
                            </a:solidFill>
                            <a:latin typeface="Cambria Math" panose="02040503050406030204" pitchFamily="18" charset="0"/>
                          </a:rPr>
                        </m:ctrlPr>
                      </m:sSubPr>
                      <m:e>
                        <m:r>
                          <a:rPr lang="en-US" sz="3200" i="1">
                            <a:solidFill>
                              <a:srgbClr val="002060"/>
                            </a:solidFill>
                            <a:latin typeface="Cambria Math" panose="02040503050406030204" pitchFamily="18" charset="0"/>
                          </a:rPr>
                          <m:t>𝑇</m:t>
                        </m:r>
                      </m:e>
                      <m:sub>
                        <m:r>
                          <a:rPr lang="en-US" sz="3200" i="1">
                            <a:solidFill>
                              <a:srgbClr val="002060"/>
                            </a:solidFill>
                            <a:latin typeface="Cambria Math" panose="02040503050406030204" pitchFamily="18" charset="0"/>
                          </a:rPr>
                          <m:t>𝑡</m:t>
                        </m:r>
                      </m:sub>
                    </m:sSub>
                  </m:oMath>
                </a14:m>
                <a:r>
                  <a:rPr lang="en-US" sz="3200" dirty="0">
                    <a:solidFill>
                      <a:schemeClr val="tx1"/>
                    </a:solidFill>
                  </a:rPr>
                  <a:t>) was fit by three models, i.e. linear, quadratic, or log-linear.</a:t>
                </a:r>
              </a:p>
              <a:p>
                <a:pPr marL="457200" indent="-457200">
                  <a:buFont typeface="Arial" panose="020B0604020202020204" pitchFamily="34" charset="0"/>
                  <a:buChar char="•"/>
                </a:pPr>
                <a:r>
                  <a:rPr lang="en-US" sz="3200" b="1" dirty="0"/>
                  <a:t>Seasonality</a:t>
                </a:r>
                <a:r>
                  <a:rPr lang="en-US" sz="3200" dirty="0">
                    <a:solidFill>
                      <a:schemeClr val="accent6">
                        <a:lumMod val="50000"/>
                      </a:schemeClr>
                    </a:solidFill>
                  </a:rPr>
                  <a:t> (</a:t>
                </a:r>
                <a14:m>
                  <m:oMath xmlns:m="http://schemas.openxmlformats.org/officeDocument/2006/math">
                    <m:sSub>
                      <m:sSubPr>
                        <m:ctrlPr>
                          <a:rPr lang="en-US" sz="3200" i="1" smtClean="0">
                            <a:solidFill>
                              <a:srgbClr val="00B050"/>
                            </a:solidFill>
                            <a:latin typeface="Cambria Math" panose="02040503050406030204" pitchFamily="18" charset="0"/>
                          </a:rPr>
                        </m:ctrlPr>
                      </m:sSubPr>
                      <m:e>
                        <m:r>
                          <a:rPr lang="en-US" sz="3200" i="1">
                            <a:solidFill>
                              <a:srgbClr val="00B050"/>
                            </a:solidFill>
                            <a:latin typeface="Cambria Math" panose="02040503050406030204" pitchFamily="18" charset="0"/>
                          </a:rPr>
                          <m:t>𝑆</m:t>
                        </m:r>
                      </m:e>
                      <m:sub>
                        <m:r>
                          <a:rPr lang="en-US" sz="3200" b="0" i="1" smtClean="0">
                            <a:solidFill>
                              <a:srgbClr val="00B050"/>
                            </a:solidFill>
                            <a:latin typeface="Cambria Math" panose="02040503050406030204" pitchFamily="18" charset="0"/>
                          </a:rPr>
                          <m:t>𝑡</m:t>
                        </m:r>
                      </m:sub>
                    </m:sSub>
                  </m:oMath>
                </a14:m>
                <a:r>
                  <a:rPr lang="en-US" sz="3200" dirty="0">
                    <a:solidFill>
                      <a:schemeClr val="accent6">
                        <a:lumMod val="50000"/>
                      </a:schemeClr>
                    </a:solidFill>
                  </a:rPr>
                  <a:t>)</a:t>
                </a:r>
                <a:r>
                  <a:rPr lang="en-US" sz="3200" dirty="0"/>
                  <a:t> was estimate</a:t>
                </a:r>
                <a:r>
                  <a:rPr lang="en-US" sz="3200" dirty="0">
                    <a:solidFill>
                      <a:schemeClr val="tx1"/>
                    </a:solidFill>
                  </a:rPr>
                  <a:t>d by using Seasonal Dummies. A dummy is a categorical variable which is assigned a value of 0 or 1, if it meets certain criteria. For example, if we have quarterly data and the numerical observation occurred in April, then </a:t>
                </a:r>
                <a14:m>
                  <m:oMath xmlns:m="http://schemas.openxmlformats.org/officeDocument/2006/math">
                    <m:sSub>
                      <m:sSubPr>
                        <m:ctrlPr>
                          <a:rPr lang="en-US" sz="3200" i="1">
                            <a:solidFill>
                              <a:schemeClr val="tx1"/>
                            </a:solidFill>
                            <a:latin typeface="Cambria Math" panose="02040503050406030204" pitchFamily="18" charset="0"/>
                          </a:rPr>
                        </m:ctrlPr>
                      </m:sSubPr>
                      <m:e>
                        <m:r>
                          <a:rPr lang="en-US" sz="3200" b="0" i="1" smtClean="0">
                            <a:solidFill>
                              <a:schemeClr val="tx1"/>
                            </a:solidFill>
                            <a:latin typeface="Cambria Math" panose="02040503050406030204" pitchFamily="18" charset="0"/>
                          </a:rPr>
                          <m:t>𝑄</m:t>
                        </m:r>
                      </m:e>
                      <m:sub>
                        <m:r>
                          <a:rPr lang="en-US" sz="3200" b="0" i="1" smtClean="0">
                            <a:solidFill>
                              <a:schemeClr val="tx1"/>
                            </a:solidFill>
                            <a:latin typeface="Cambria Math" panose="02040503050406030204" pitchFamily="18" charset="0"/>
                          </a:rPr>
                          <m:t>2</m:t>
                        </m:r>
                      </m:sub>
                    </m:sSub>
                    <m:r>
                      <a:rPr lang="en-US" sz="3200" b="0" i="1" smtClean="0">
                        <a:solidFill>
                          <a:schemeClr val="tx1"/>
                        </a:solidFill>
                        <a:latin typeface="Cambria Math" panose="02040503050406030204" pitchFamily="18" charset="0"/>
                      </a:rPr>
                      <m:t>=1</m:t>
                    </m:r>
                  </m:oMath>
                </a14:m>
                <a:r>
                  <a:rPr lang="en-US" sz="3200" dirty="0">
                    <a:solidFill>
                      <a:schemeClr val="tx1"/>
                    </a:solidFill>
                  </a:rPr>
                  <a:t>, and all other three dummies are zero. </a:t>
                </a:r>
              </a:p>
              <a:p>
                <a:pPr marL="457200" indent="-457200">
                  <a:buFont typeface="Arial" panose="020B0604020202020204" pitchFamily="34" charset="0"/>
                  <a:buChar char="•"/>
                </a:pPr>
                <a:r>
                  <a:rPr lang="en-US" sz="3200" b="1" dirty="0">
                    <a:solidFill>
                      <a:schemeClr val="tx1"/>
                    </a:solidFill>
                  </a:rPr>
                  <a:t>Cyclicality</a:t>
                </a:r>
                <a:r>
                  <a:rPr lang="en-US" sz="3200" dirty="0">
                    <a:solidFill>
                      <a:schemeClr val="tx1"/>
                    </a:solidFill>
                  </a:rPr>
                  <a:t> (</a:t>
                </a:r>
                <a14:m>
                  <m:oMath xmlns:m="http://schemas.openxmlformats.org/officeDocument/2006/math">
                    <m:sSub>
                      <m:sSubPr>
                        <m:ctrlPr>
                          <a:rPr lang="en-US" sz="3200" i="1">
                            <a:solidFill>
                              <a:srgbClr val="C00000"/>
                            </a:solidFill>
                            <a:latin typeface="Cambria Math" panose="02040503050406030204" pitchFamily="18" charset="0"/>
                          </a:rPr>
                        </m:ctrlPr>
                      </m:sSubPr>
                      <m:e>
                        <m:r>
                          <m:rPr>
                            <m:sty m:val="p"/>
                          </m:rPr>
                          <a:rPr lang="en-US" sz="3200" i="1">
                            <a:solidFill>
                              <a:srgbClr val="C00000"/>
                            </a:solidFill>
                            <a:latin typeface="Cambria Math" panose="02040503050406030204" pitchFamily="18" charset="0"/>
                          </a:rPr>
                          <m:t>C</m:t>
                        </m:r>
                      </m:e>
                      <m:sub>
                        <m:r>
                          <a:rPr lang="en-US" sz="3200" i="1">
                            <a:solidFill>
                              <a:srgbClr val="C00000"/>
                            </a:solidFill>
                            <a:latin typeface="Cambria Math" panose="02040503050406030204" pitchFamily="18" charset="0"/>
                          </a:rPr>
                          <m:t>𝑡</m:t>
                        </m:r>
                      </m:sub>
                    </m:sSub>
                  </m:oMath>
                </a14:m>
                <a:r>
                  <a:rPr lang="en-US" sz="3200" dirty="0">
                    <a:solidFill>
                      <a:schemeClr val="tx1"/>
                    </a:solidFill>
                  </a:rPr>
                  <a:t>) was captured by including an autoregressive component to our model. </a:t>
                </a:r>
                <a14:m>
                  <m:oMath xmlns:m="http://schemas.openxmlformats.org/officeDocument/2006/math">
                    <m:sSub>
                      <m:sSubPr>
                        <m:ctrlPr>
                          <a:rPr lang="en-US" sz="3200" i="1">
                            <a:solidFill>
                              <a:schemeClr val="tx1"/>
                            </a:solidFill>
                            <a:latin typeface="Cambria Math" panose="02040503050406030204" pitchFamily="18" charset="0"/>
                            <a:ea typeface="Cambria Math" panose="02040503050406030204" pitchFamily="18" charset="0"/>
                          </a:rPr>
                        </m:ctrlPr>
                      </m:sSubPr>
                      <m:e>
                        <m:r>
                          <a:rPr lang="en-US" sz="3200" i="1">
                            <a:solidFill>
                              <a:schemeClr val="tx1"/>
                            </a:solidFill>
                            <a:latin typeface="Cambria Math" panose="02040503050406030204" pitchFamily="18" charset="0"/>
                            <a:ea typeface="Cambria Math" panose="02040503050406030204" pitchFamily="18" charset="0"/>
                          </a:rPr>
                          <m:t>𝜀</m:t>
                        </m:r>
                      </m:e>
                      <m:sub>
                        <m:r>
                          <a:rPr lang="en-US" sz="3200" i="1">
                            <a:solidFill>
                              <a:schemeClr val="tx1"/>
                            </a:solidFill>
                            <a:latin typeface="Cambria Math" panose="02040503050406030204" pitchFamily="18" charset="0"/>
                            <a:ea typeface="Cambria Math" panose="02040503050406030204" pitchFamily="18" charset="0"/>
                          </a:rPr>
                          <m:t>𝑡</m:t>
                        </m:r>
                      </m:sub>
                    </m:sSub>
                  </m:oMath>
                </a14:m>
                <a:r>
                  <a:rPr lang="en-US" sz="3200" dirty="0">
                    <a:solidFill>
                      <a:schemeClr val="tx1"/>
                    </a:solidFill>
                  </a:rPr>
                  <a:t> is the forecasting error.</a:t>
                </a:r>
              </a:p>
              <a:p>
                <a:pPr marL="457200" indent="-457200">
                  <a:buFont typeface="Arial" panose="020B0604020202020204" pitchFamily="34" charset="0"/>
                  <a:buChar char="•"/>
                </a:pPr>
                <a:r>
                  <a:rPr lang="en-US" sz="3200" dirty="0"/>
                  <a:t>We split our data into two parts. The first part was used for identifying the best model (in-sample fitting) and the second part was employed for performance checking (out-of-sample forecasting).</a:t>
                </a:r>
              </a:p>
              <a:p>
                <a:pPr marL="457200" indent="-457200">
                  <a:buFont typeface="Arial" panose="020B0604020202020204" pitchFamily="34" charset="0"/>
                  <a:buChar char="•"/>
                </a:pPr>
                <a:r>
                  <a:rPr lang="en-US" sz="3200" dirty="0"/>
                  <a:t>By comparing our model forecasts with the actual data, we are able to check the model validity, so that we can be more confident in our model performance and our research conclusions.</a:t>
                </a:r>
              </a:p>
              <a:p>
                <a:pPr marL="457200" indent="-457200">
                  <a:buFont typeface="Arial" panose="020B0604020202020204" pitchFamily="34" charset="0"/>
                  <a:buChar char="•"/>
                </a:pPr>
                <a:r>
                  <a:rPr lang="en-US" sz="3200" dirty="0"/>
                  <a:t>Based on EViews results, we generated the mathematical models of our regressions, which can be used to predict future outlooks in the housing market.</a:t>
                </a:r>
              </a:p>
            </p:txBody>
          </p:sp>
        </mc:Choice>
        <mc:Fallback>
          <p:sp>
            <p:nvSpPr>
              <p:cNvPr id="28" name="TextBox 27">
                <a:extLst>
                  <a:ext uri="{FF2B5EF4-FFF2-40B4-BE49-F238E27FC236}">
                    <a16:creationId xmlns:a16="http://schemas.microsoft.com/office/drawing/2014/main" id="{44A2E351-9139-4876-9CE6-9E1CAA5EC011}"/>
                  </a:ext>
                </a:extLst>
              </p:cNvPr>
              <p:cNvSpPr txBox="1">
                <a:spLocks noRot="1" noChangeAspect="1" noMove="1" noResize="1" noEditPoints="1" noAdjustHandles="1" noChangeArrowheads="1" noChangeShapeType="1" noTextEdit="1"/>
              </p:cNvSpPr>
              <p:nvPr/>
            </p:nvSpPr>
            <p:spPr>
              <a:xfrm>
                <a:off x="1146629" y="25849657"/>
                <a:ext cx="12981300" cy="10926068"/>
              </a:xfrm>
              <a:prstGeom prst="rect">
                <a:avLst/>
              </a:prstGeom>
              <a:blipFill>
                <a:blip r:embed="rId5"/>
                <a:stretch>
                  <a:fillRect l="-1080" t="-725" r="-1080" b="-837"/>
                </a:stretch>
              </a:blipFill>
            </p:spPr>
            <p:txBody>
              <a:bodyPr/>
              <a:lstStyle/>
              <a:p>
                <a:r>
                  <a:rPr lang="en-US">
                    <a:noFill/>
                  </a:rPr>
                  <a:t> </a:t>
                </a:r>
              </a:p>
            </p:txBody>
          </p:sp>
        </mc:Fallback>
      </mc:AlternateContent>
      <p:sp>
        <p:nvSpPr>
          <p:cNvPr id="36" name="TextBox 35">
            <a:extLst>
              <a:ext uri="{FF2B5EF4-FFF2-40B4-BE49-F238E27FC236}">
                <a16:creationId xmlns:a16="http://schemas.microsoft.com/office/drawing/2014/main" id="{A909CAB5-120F-4650-814C-B546A50CA4B1}"/>
              </a:ext>
            </a:extLst>
          </p:cNvPr>
          <p:cNvSpPr txBox="1"/>
          <p:nvPr/>
        </p:nvSpPr>
        <p:spPr>
          <a:xfrm>
            <a:off x="14873152" y="31491930"/>
            <a:ext cx="12316096"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Major Conclusions</a:t>
            </a:r>
          </a:p>
        </p:txBody>
      </p:sp>
      <p:sp>
        <p:nvSpPr>
          <p:cNvPr id="49" name="TextBox 48">
            <a:extLst>
              <a:ext uri="{FF2B5EF4-FFF2-40B4-BE49-F238E27FC236}">
                <a16:creationId xmlns:a16="http://schemas.microsoft.com/office/drawing/2014/main" id="{A909CAB5-120F-4650-814C-B546A50CA4B1}"/>
              </a:ext>
            </a:extLst>
          </p:cNvPr>
          <p:cNvSpPr txBox="1"/>
          <p:nvPr/>
        </p:nvSpPr>
        <p:spPr>
          <a:xfrm>
            <a:off x="27972382" y="34972835"/>
            <a:ext cx="12316096"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Selected References</a:t>
            </a:r>
          </a:p>
        </p:txBody>
      </p:sp>
      <p:pic>
        <p:nvPicPr>
          <p:cNvPr id="5" name="Picture 4">
            <a:extLst>
              <a:ext uri="{FF2B5EF4-FFF2-40B4-BE49-F238E27FC236}">
                <a16:creationId xmlns:a16="http://schemas.microsoft.com/office/drawing/2014/main" id="{9B93649E-88B7-40CA-B813-100DE677A73A}"/>
              </a:ext>
            </a:extLst>
          </p:cNvPr>
          <p:cNvPicPr>
            <a:picLocks noChangeAspect="1"/>
          </p:cNvPicPr>
          <p:nvPr/>
        </p:nvPicPr>
        <p:blipFill>
          <a:blip r:embed="rId6"/>
          <a:stretch>
            <a:fillRect/>
          </a:stretch>
        </p:blipFill>
        <p:spPr>
          <a:xfrm>
            <a:off x="1357574" y="16604899"/>
            <a:ext cx="12732445" cy="7364164"/>
          </a:xfrm>
          <a:prstGeom prst="rect">
            <a:avLst/>
          </a:prstGeom>
        </p:spPr>
      </p:pic>
      <p:sp>
        <p:nvSpPr>
          <p:cNvPr id="15" name="Rectangle 14">
            <a:extLst>
              <a:ext uri="{FF2B5EF4-FFF2-40B4-BE49-F238E27FC236}">
                <a16:creationId xmlns:a16="http://schemas.microsoft.com/office/drawing/2014/main" id="{E76BFBD8-7DD3-4C31-BB43-AAAACD03BB7D}"/>
              </a:ext>
            </a:extLst>
          </p:cNvPr>
          <p:cNvSpPr/>
          <p:nvPr/>
        </p:nvSpPr>
        <p:spPr>
          <a:xfrm>
            <a:off x="1730684" y="9197568"/>
            <a:ext cx="12299687" cy="5016758"/>
          </a:xfrm>
          <a:prstGeom prst="rect">
            <a:avLst/>
          </a:prstGeom>
        </p:spPr>
        <p:txBody>
          <a:bodyPr wrap="square">
            <a:spAutoFit/>
          </a:bodyPr>
          <a:lstStyle/>
          <a:p>
            <a:pPr marL="457200" indent="-457200">
              <a:buFont typeface="Arial" panose="020B0604020202020204" pitchFamily="34" charset="0"/>
              <a:buChar char="•"/>
            </a:pPr>
            <a:r>
              <a:rPr lang="en-US" sz="3200" dirty="0"/>
              <a:t>Forecasting is vital and has far-reaching impact on business performance and economic development. </a:t>
            </a:r>
          </a:p>
          <a:p>
            <a:pPr marL="457200" indent="-457200">
              <a:buFont typeface="Arial" panose="020B0604020202020204" pitchFamily="34" charset="0"/>
              <a:buChar char="•"/>
            </a:pPr>
            <a:r>
              <a:rPr lang="en-US" sz="3200" dirty="0"/>
              <a:t>Housing price is a crucial indicator because it reflects the health of an economy. </a:t>
            </a:r>
          </a:p>
          <a:p>
            <a:pPr marL="457200" indent="-457200">
              <a:buFont typeface="Arial" panose="020B0604020202020204" pitchFamily="34" charset="0"/>
              <a:buChar char="•"/>
            </a:pPr>
            <a:r>
              <a:rPr lang="en-US" sz="3200" dirty="0"/>
              <a:t>By using a linear regression model with autoregressive-moving-average components along with monthly / quarterly data dating back to 1975, we carried out forecasting on median housing prices and houses sold in various regions across the United States. </a:t>
            </a:r>
          </a:p>
          <a:p>
            <a:pPr marL="457200" indent="-457200">
              <a:buFont typeface="Arial" panose="020B0604020202020204" pitchFamily="34" charset="0"/>
              <a:buChar char="•"/>
            </a:pPr>
            <a:r>
              <a:rPr lang="en-US" sz="3200" dirty="0"/>
              <a:t>Our model generated quality forecasts and allowed us to predict how U.S. housing prices and units sold may vary over the next few years.</a:t>
            </a:r>
          </a:p>
        </p:txBody>
      </p:sp>
      <p:sp>
        <p:nvSpPr>
          <p:cNvPr id="34" name="TextBox 33">
            <a:extLst>
              <a:ext uri="{FF2B5EF4-FFF2-40B4-BE49-F238E27FC236}">
                <a16:creationId xmlns:a16="http://schemas.microsoft.com/office/drawing/2014/main" id="{2E5AB27C-A20E-451B-9029-D2EFA2AB406B}"/>
              </a:ext>
            </a:extLst>
          </p:cNvPr>
          <p:cNvSpPr txBox="1"/>
          <p:nvPr/>
        </p:nvSpPr>
        <p:spPr>
          <a:xfrm>
            <a:off x="14873152" y="7809808"/>
            <a:ext cx="12316096"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Median Housing Price - US</a:t>
            </a:r>
          </a:p>
        </p:txBody>
      </p:sp>
      <p:pic>
        <p:nvPicPr>
          <p:cNvPr id="4" name="Picture 3">
            <a:extLst>
              <a:ext uri="{FF2B5EF4-FFF2-40B4-BE49-F238E27FC236}">
                <a16:creationId xmlns:a16="http://schemas.microsoft.com/office/drawing/2014/main" id="{50BDDB29-F0A5-462D-9E87-042286A9F4D4}"/>
              </a:ext>
            </a:extLst>
          </p:cNvPr>
          <p:cNvPicPr>
            <a:picLocks noChangeAspect="1"/>
          </p:cNvPicPr>
          <p:nvPr/>
        </p:nvPicPr>
        <p:blipFill>
          <a:blip r:embed="rId7"/>
          <a:stretch>
            <a:fillRect/>
          </a:stretch>
        </p:blipFill>
        <p:spPr>
          <a:xfrm>
            <a:off x="14713757" y="20496871"/>
            <a:ext cx="12572496" cy="8945436"/>
          </a:xfrm>
          <a:prstGeom prst="rect">
            <a:avLst/>
          </a:prstGeom>
        </p:spPr>
      </p:pic>
      <p:pic>
        <p:nvPicPr>
          <p:cNvPr id="21" name="Picture 20">
            <a:extLst>
              <a:ext uri="{FF2B5EF4-FFF2-40B4-BE49-F238E27FC236}">
                <a16:creationId xmlns:a16="http://schemas.microsoft.com/office/drawing/2014/main" id="{F38BD89E-688F-4094-9A3D-9164B25EA8C7}"/>
              </a:ext>
            </a:extLst>
          </p:cNvPr>
          <p:cNvPicPr/>
          <p:nvPr/>
        </p:nvPicPr>
        <p:blipFill>
          <a:blip r:embed="rId8"/>
          <a:stretch>
            <a:fillRect/>
          </a:stretch>
        </p:blipFill>
        <p:spPr>
          <a:xfrm>
            <a:off x="27972382" y="8923442"/>
            <a:ext cx="13122134" cy="8535783"/>
          </a:xfrm>
          <a:prstGeom prst="rect">
            <a:avLst/>
          </a:prstGeom>
        </p:spPr>
      </p:pic>
      <p:pic>
        <p:nvPicPr>
          <p:cNvPr id="22" name="Picture 21">
            <a:extLst>
              <a:ext uri="{FF2B5EF4-FFF2-40B4-BE49-F238E27FC236}">
                <a16:creationId xmlns:a16="http://schemas.microsoft.com/office/drawing/2014/main" id="{809288BF-D296-4662-A47A-14978E19721E}"/>
              </a:ext>
            </a:extLst>
          </p:cNvPr>
          <p:cNvPicPr/>
          <p:nvPr/>
        </p:nvPicPr>
        <p:blipFill>
          <a:blip r:embed="rId9"/>
          <a:stretch>
            <a:fillRect/>
          </a:stretch>
        </p:blipFill>
        <p:spPr>
          <a:xfrm>
            <a:off x="28094420" y="20496871"/>
            <a:ext cx="12939280" cy="8945436"/>
          </a:xfrm>
          <a:prstGeom prst="rect">
            <a:avLst/>
          </a:prstGeom>
        </p:spPr>
      </p:pic>
      <p:graphicFrame>
        <p:nvGraphicFramePr>
          <p:cNvPr id="24" name="Object 23">
            <a:extLst>
              <a:ext uri="{FF2B5EF4-FFF2-40B4-BE49-F238E27FC236}">
                <a16:creationId xmlns:a16="http://schemas.microsoft.com/office/drawing/2014/main" id="{35629212-B274-4450-8628-8E68C68A632F}"/>
              </a:ext>
            </a:extLst>
          </p:cNvPr>
          <p:cNvGraphicFramePr>
            <a:graphicFrameLocks noChangeAspect="1"/>
          </p:cNvGraphicFramePr>
          <p:nvPr>
            <p:extLst>
              <p:ext uri="{D42A27DB-BD31-4B8C-83A1-F6EECF244321}">
                <p14:modId xmlns:p14="http://schemas.microsoft.com/office/powerpoint/2010/main" val="3414829469"/>
              </p:ext>
            </p:extLst>
          </p:nvPr>
        </p:nvGraphicFramePr>
        <p:xfrm>
          <a:off x="14851533" y="8923442"/>
          <a:ext cx="12299687" cy="8529676"/>
        </p:xfrm>
        <a:graphic>
          <a:graphicData uri="http://schemas.openxmlformats.org/presentationml/2006/ole">
            <mc:AlternateContent xmlns:mc="http://schemas.openxmlformats.org/markup-compatibility/2006">
              <mc:Choice xmlns:v="urn:schemas-microsoft-com:vml" Requires="v">
                <p:oleObj spid="_x0000_s1058" name="EViews" r:id="rId10" imgW="4848365" imgH="3447761" progId="EViews.Workfile.2">
                  <p:embed/>
                </p:oleObj>
              </mc:Choice>
              <mc:Fallback>
                <p:oleObj name="EViews" r:id="rId10" imgW="4848365" imgH="3447761" progId="EViews.Workfile.2">
                  <p:embed/>
                  <p:pic>
                    <p:nvPicPr>
                      <p:cNvPr id="4" name="Object 3">
                        <a:extLst>
                          <a:ext uri="{FF2B5EF4-FFF2-40B4-BE49-F238E27FC236}">
                            <a16:creationId xmlns:a16="http://schemas.microsoft.com/office/drawing/2014/main" id="{55C1EC8D-00D4-476A-94CC-415C303ED0AC}"/>
                          </a:ext>
                        </a:extLst>
                      </p:cNvPr>
                      <p:cNvPicPr/>
                      <p:nvPr/>
                    </p:nvPicPr>
                    <p:blipFill>
                      <a:blip r:embed="rId11"/>
                      <a:stretch>
                        <a:fillRect/>
                      </a:stretch>
                    </p:blipFill>
                    <p:spPr>
                      <a:xfrm>
                        <a:off x="14851533" y="8923442"/>
                        <a:ext cx="12299687" cy="8529676"/>
                      </a:xfrm>
                      <a:prstGeom prst="rect">
                        <a:avLst/>
                      </a:prstGeom>
                    </p:spPr>
                  </p:pic>
                </p:oleObj>
              </mc:Fallback>
            </mc:AlternateContent>
          </a:graphicData>
        </a:graphic>
      </p:graphicFrame>
      <p:sp>
        <p:nvSpPr>
          <p:cNvPr id="25" name="TextBox 24">
            <a:extLst>
              <a:ext uri="{FF2B5EF4-FFF2-40B4-BE49-F238E27FC236}">
                <a16:creationId xmlns:a16="http://schemas.microsoft.com/office/drawing/2014/main" id="{40F751ED-5E08-413E-9D0A-CCAC9AD1013D}"/>
              </a:ext>
            </a:extLst>
          </p:cNvPr>
          <p:cNvSpPr txBox="1"/>
          <p:nvPr/>
        </p:nvSpPr>
        <p:spPr>
          <a:xfrm>
            <a:off x="14872200" y="19247374"/>
            <a:ext cx="12316096"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Median Housing Price - Midwest</a:t>
            </a:r>
          </a:p>
        </p:txBody>
      </p:sp>
      <p:sp>
        <p:nvSpPr>
          <p:cNvPr id="26" name="TextBox 25">
            <a:extLst>
              <a:ext uri="{FF2B5EF4-FFF2-40B4-BE49-F238E27FC236}">
                <a16:creationId xmlns:a16="http://schemas.microsoft.com/office/drawing/2014/main" id="{BF030F6B-7904-4B1A-BA7F-BE2F45C3B2F7}"/>
              </a:ext>
            </a:extLst>
          </p:cNvPr>
          <p:cNvSpPr txBox="1"/>
          <p:nvPr/>
        </p:nvSpPr>
        <p:spPr>
          <a:xfrm>
            <a:off x="28180647" y="19247373"/>
            <a:ext cx="15077397"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Number of Houses Sold – Midwest </a:t>
            </a:r>
          </a:p>
        </p:txBody>
      </p:sp>
      <p:sp>
        <p:nvSpPr>
          <p:cNvPr id="9" name="TextBox 8">
            <a:extLst>
              <a:ext uri="{FF2B5EF4-FFF2-40B4-BE49-F238E27FC236}">
                <a16:creationId xmlns:a16="http://schemas.microsoft.com/office/drawing/2014/main" id="{024C5236-CAF5-994A-A9FF-5CBD394EC01D}"/>
              </a:ext>
            </a:extLst>
          </p:cNvPr>
          <p:cNvSpPr txBox="1"/>
          <p:nvPr/>
        </p:nvSpPr>
        <p:spPr>
          <a:xfrm>
            <a:off x="27934471" y="31302643"/>
            <a:ext cx="4177490" cy="1015663"/>
          </a:xfrm>
          <a:prstGeom prst="rect">
            <a:avLst/>
          </a:prstGeom>
          <a:noFill/>
        </p:spPr>
        <p:txBody>
          <a:bodyPr wrap="none" rtlCol="0">
            <a:spAutoFit/>
          </a:bodyPr>
          <a:lstStyle/>
          <a:p>
            <a:r>
              <a:rPr lang="en-US" sz="6000" cap="small" dirty="0">
                <a:solidFill>
                  <a:srgbClr val="DD9E11"/>
                </a:solidFill>
                <a:latin typeface="Minion Pro" panose="02040503050306020203" pitchFamily="18" charset="0"/>
              </a:rPr>
              <a:t>Future Work</a:t>
            </a:r>
          </a:p>
        </p:txBody>
      </p:sp>
      <p:sp>
        <p:nvSpPr>
          <p:cNvPr id="10" name="TextBox 9">
            <a:extLst>
              <a:ext uri="{FF2B5EF4-FFF2-40B4-BE49-F238E27FC236}">
                <a16:creationId xmlns:a16="http://schemas.microsoft.com/office/drawing/2014/main" id="{F8B90D66-9FF9-8A45-ACBA-8901A2338D87}"/>
              </a:ext>
            </a:extLst>
          </p:cNvPr>
          <p:cNvSpPr txBox="1"/>
          <p:nvPr/>
        </p:nvSpPr>
        <p:spPr>
          <a:xfrm>
            <a:off x="27911565" y="32145773"/>
            <a:ext cx="13122135" cy="4216988"/>
          </a:xfrm>
          <a:prstGeom prst="rect">
            <a:avLst/>
          </a:prstGeom>
          <a:noFill/>
        </p:spPr>
        <p:txBody>
          <a:bodyPr wrap="square" rtlCol="0">
            <a:spAutoFit/>
          </a:bodyPr>
          <a:lstStyle/>
          <a:p>
            <a:pPr marL="457200" indent="-457200">
              <a:buFont typeface="Arial" panose="020B0604020202020204" pitchFamily="34" charset="0"/>
              <a:buChar char="•"/>
            </a:pPr>
            <a:r>
              <a:rPr lang="en-US" sz="3200" dirty="0"/>
              <a:t>Future directions of this research could be analysis of the same indicators but within suburbs, cities, and rural areas. </a:t>
            </a:r>
          </a:p>
          <a:p>
            <a:pPr marL="457200" indent="-457200">
              <a:buFont typeface="Arial" panose="020B0604020202020204" pitchFamily="34" charset="0"/>
              <a:buChar char="•"/>
            </a:pPr>
            <a:r>
              <a:rPr lang="en-US" sz="3200" dirty="0"/>
              <a:t>Future areas of interest would also include the real price of housing, or in other words, what percentage of the average Americans income goes into their housing and what kind of quality of housing they receive in return.</a:t>
            </a:r>
          </a:p>
          <a:p>
            <a:pPr marL="457200" indent="-457200">
              <a:buFont typeface="Arial" panose="020B0604020202020204" pitchFamily="34" charset="0"/>
              <a:buChar char="•"/>
            </a:pPr>
            <a:r>
              <a:rPr lang="en-US" sz="3200" dirty="0"/>
              <a:t>We may consider comparative studies in housing markets across countries.</a:t>
            </a:r>
          </a:p>
          <a:p>
            <a:endParaRPr lang="en-US" dirty="0"/>
          </a:p>
        </p:txBody>
      </p:sp>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165F28F9-693B-4744-A3CB-F5C9FD209F02}"/>
                  </a:ext>
                </a:extLst>
              </p:cNvPr>
              <p:cNvSpPr txBox="1"/>
              <p:nvPr/>
            </p:nvSpPr>
            <p:spPr>
              <a:xfrm>
                <a:off x="27911566" y="17644088"/>
                <a:ext cx="13122134" cy="1558312"/>
              </a:xfrm>
              <a:prstGeom prst="rect">
                <a:avLst/>
              </a:prstGeom>
              <a:noFill/>
            </p:spPr>
            <p:txBody>
              <a:bodyPr wrap="square" rtlCol="0">
                <a:spAutoFit/>
              </a:bodyPr>
              <a:lstStyle/>
              <a:p>
                <a:r>
                  <a:rPr lang="en-US" sz="3200" i="1" dirty="0">
                    <a:solidFill>
                      <a:schemeClr val="tx1"/>
                    </a:solidFill>
                  </a:rPr>
                  <a:t>Number of Houses Sold  (</a:t>
                </a:r>
                <a14:m>
                  <m:oMath xmlns:m="http://schemas.openxmlformats.org/officeDocument/2006/math">
                    <m:sSub>
                      <m:sSubPr>
                        <m:ctrlPr>
                          <a:rPr lang="en-US" sz="3200" i="1">
                            <a:solidFill>
                              <a:schemeClr val="tx1"/>
                            </a:solidFill>
                            <a:latin typeface="Cambria Math" panose="02040503050406030204" pitchFamily="18" charset="0"/>
                          </a:rPr>
                        </m:ctrlPr>
                      </m:sSubPr>
                      <m:e>
                        <m:r>
                          <a:rPr lang="en-US" sz="3200" i="1">
                            <a:solidFill>
                              <a:schemeClr val="tx1"/>
                            </a:solidFill>
                            <a:latin typeface="Cambria Math" panose="02040503050406030204" pitchFamily="18" charset="0"/>
                          </a:rPr>
                          <m:t> </m:t>
                        </m:r>
                        <m:r>
                          <a:rPr lang="en-US" sz="3200" b="0" i="1" smtClean="0">
                            <a:solidFill>
                              <a:schemeClr val="tx1"/>
                            </a:solidFill>
                            <a:latin typeface="Cambria Math" panose="02040503050406030204" pitchFamily="18" charset="0"/>
                          </a:rPr>
                          <m:t>𝑌</m:t>
                        </m:r>
                      </m:e>
                      <m:sub>
                        <m:r>
                          <a:rPr lang="en-US" sz="3200" b="0" i="1" smtClean="0">
                            <a:solidFill>
                              <a:schemeClr val="tx1"/>
                            </a:solidFill>
                            <a:latin typeface="Cambria Math" panose="02040503050406030204" pitchFamily="18" charset="0"/>
                          </a:rPr>
                          <m:t>𝑡</m:t>
                        </m:r>
                      </m:sub>
                    </m:sSub>
                  </m:oMath>
                </a14:m>
                <a:r>
                  <a:rPr lang="en-US" sz="3200" i="1" dirty="0">
                    <a:solidFill>
                      <a:schemeClr val="tx1"/>
                    </a:solidFill>
                  </a:rPr>
                  <a:t>) </a:t>
                </a:r>
                <a14:m>
                  <m:oMath xmlns:m="http://schemas.openxmlformats.org/officeDocument/2006/math">
                    <m:r>
                      <a:rPr lang="en-US" sz="3200" i="1">
                        <a:solidFill>
                          <a:schemeClr val="tx1"/>
                        </a:solidFill>
                        <a:latin typeface="Cambria Math" panose="02040503050406030204" pitchFamily="18" charset="0"/>
                      </a:rPr>
                      <m:t>=</m:t>
                    </m:r>
                    <m:r>
                      <a:rPr lang="en-US" sz="3200" b="0" i="1" smtClean="0">
                        <a:solidFill>
                          <a:schemeClr val="tx1"/>
                        </a:solidFill>
                        <a:latin typeface="Cambria Math" panose="02040503050406030204" pitchFamily="18" charset="0"/>
                      </a:rPr>
                      <m:t> .09</m:t>
                    </m:r>
                    <m:r>
                      <a:rPr lang="en-US" sz="3200" b="0" i="1" smtClean="0">
                        <a:solidFill>
                          <a:schemeClr val="tx1"/>
                        </a:solidFill>
                        <a:latin typeface="Cambria Math" panose="02040503050406030204" pitchFamily="18" charset="0"/>
                      </a:rPr>
                      <m:t>𝑡</m:t>
                    </m:r>
                    <m:r>
                      <a:rPr lang="en-US" sz="3200" b="0" i="1" smtClean="0">
                        <a:solidFill>
                          <a:schemeClr val="tx1"/>
                        </a:solidFill>
                        <a:latin typeface="Cambria Math" panose="02040503050406030204" pitchFamily="18" charset="0"/>
                      </a:rPr>
                      <m:t> −.0002</m:t>
                    </m:r>
                    <m:sSup>
                      <m:sSupPr>
                        <m:ctrlPr>
                          <a:rPr lang="en-US" sz="3200" b="0" i="1" smtClean="0">
                            <a:solidFill>
                              <a:schemeClr val="tx1"/>
                            </a:solidFill>
                            <a:latin typeface="Cambria Math" panose="02040503050406030204" pitchFamily="18" charset="0"/>
                          </a:rPr>
                        </m:ctrlPr>
                      </m:sSupPr>
                      <m:e>
                        <m:r>
                          <a:rPr lang="en-US" sz="3200" b="0" i="1" smtClean="0">
                            <a:solidFill>
                              <a:schemeClr val="tx1"/>
                            </a:solidFill>
                            <a:latin typeface="Cambria Math" panose="02040503050406030204" pitchFamily="18" charset="0"/>
                          </a:rPr>
                          <m:t>𝑡</m:t>
                        </m:r>
                      </m:e>
                      <m:sup>
                        <m:r>
                          <a:rPr lang="en-US" sz="3200" b="0" i="1" smtClean="0">
                            <a:solidFill>
                              <a:schemeClr val="tx1"/>
                            </a:solidFill>
                            <a:latin typeface="Cambria Math" panose="02040503050406030204" pitchFamily="18" charset="0"/>
                          </a:rPr>
                          <m:t>2</m:t>
                        </m:r>
                      </m:sup>
                    </m:sSup>
                    <m:r>
                      <a:rPr lang="en-US" sz="3200" b="0" i="1" smtClean="0">
                        <a:solidFill>
                          <a:schemeClr val="tx1"/>
                        </a:solidFill>
                        <a:latin typeface="Cambria Math" panose="02040503050406030204" pitchFamily="18" charset="0"/>
                      </a:rPr>
                      <m:t>+ 43</m:t>
                    </m:r>
                    <m:sSub>
                      <m:sSubPr>
                        <m:ctrlPr>
                          <a:rPr lang="en-US" sz="3200" i="1">
                            <a:solidFill>
                              <a:schemeClr val="tx1"/>
                            </a:solidFill>
                            <a:latin typeface="Cambria Math" panose="02040503050406030204" pitchFamily="18" charset="0"/>
                          </a:rPr>
                        </m:ctrlPr>
                      </m:sSubPr>
                      <m:e>
                        <m:r>
                          <a:rPr lang="en-US" sz="3200" i="1">
                            <a:solidFill>
                              <a:schemeClr val="tx1"/>
                            </a:solidFill>
                            <a:latin typeface="Cambria Math" panose="02040503050406030204" pitchFamily="18" charset="0"/>
                          </a:rPr>
                          <m:t> </m:t>
                        </m:r>
                        <m:r>
                          <a:rPr lang="en-US" sz="3200" b="0" i="1" smtClean="0">
                            <a:solidFill>
                              <a:schemeClr val="tx1"/>
                            </a:solidFill>
                            <a:latin typeface="Cambria Math" panose="02040503050406030204" pitchFamily="18" charset="0"/>
                          </a:rPr>
                          <m:t>𝑀</m:t>
                        </m:r>
                      </m:e>
                      <m:sub>
                        <m:r>
                          <a:rPr lang="en-US" sz="3200" i="1">
                            <a:solidFill>
                              <a:schemeClr val="tx1"/>
                            </a:solidFill>
                            <a:latin typeface="Cambria Math" panose="02040503050406030204" pitchFamily="18" charset="0"/>
                          </a:rPr>
                          <m:t>1</m:t>
                        </m:r>
                        <m:r>
                          <a:rPr lang="en-US" sz="3200" b="0" i="1" smtClean="0">
                            <a:solidFill>
                              <a:schemeClr val="tx1"/>
                            </a:solidFill>
                            <a:latin typeface="Cambria Math" panose="02040503050406030204" pitchFamily="18" charset="0"/>
                          </a:rPr>
                          <m:t>𝑡</m:t>
                        </m:r>
                      </m:sub>
                    </m:sSub>
                    <m:r>
                      <a:rPr lang="en-US" sz="3200" b="0" i="1" smtClean="0">
                        <a:solidFill>
                          <a:schemeClr val="tx1"/>
                        </a:solidFill>
                        <a:latin typeface="Cambria Math" panose="02040503050406030204" pitchFamily="18" charset="0"/>
                      </a:rPr>
                      <m:t>+ 50</m:t>
                    </m:r>
                    <m:sSub>
                      <m:sSubPr>
                        <m:ctrlPr>
                          <a:rPr lang="en-US" sz="3200" i="1">
                            <a:solidFill>
                              <a:schemeClr val="tx1"/>
                            </a:solidFill>
                            <a:latin typeface="Cambria Math" panose="02040503050406030204" pitchFamily="18" charset="0"/>
                          </a:rPr>
                        </m:ctrlPr>
                      </m:sSubPr>
                      <m:e>
                        <m:r>
                          <a:rPr lang="en-US" sz="3200" i="1">
                            <a:solidFill>
                              <a:schemeClr val="tx1"/>
                            </a:solidFill>
                            <a:latin typeface="Cambria Math" panose="02040503050406030204" pitchFamily="18" charset="0"/>
                          </a:rPr>
                          <m:t> </m:t>
                        </m:r>
                        <m:r>
                          <a:rPr lang="en-US" sz="3200" b="0" i="1" smtClean="0">
                            <a:solidFill>
                              <a:schemeClr val="tx1"/>
                            </a:solidFill>
                            <a:latin typeface="Cambria Math" panose="02040503050406030204" pitchFamily="18" charset="0"/>
                          </a:rPr>
                          <m:t>𝑀</m:t>
                        </m:r>
                      </m:e>
                      <m:sub>
                        <m:r>
                          <a:rPr lang="en-US" sz="3200" b="0" i="1" smtClean="0">
                            <a:solidFill>
                              <a:schemeClr val="tx1"/>
                            </a:solidFill>
                            <a:latin typeface="Cambria Math" panose="02040503050406030204" pitchFamily="18" charset="0"/>
                          </a:rPr>
                          <m:t>2</m:t>
                        </m:r>
                        <m:r>
                          <a:rPr lang="en-US" sz="3200" b="0" i="1" smtClean="0">
                            <a:solidFill>
                              <a:schemeClr val="tx1"/>
                            </a:solidFill>
                            <a:latin typeface="Cambria Math" panose="02040503050406030204" pitchFamily="18" charset="0"/>
                          </a:rPr>
                          <m:t>𝑡</m:t>
                        </m:r>
                      </m:sub>
                    </m:sSub>
                    <m:r>
                      <a:rPr lang="en-US" sz="3200" b="0" i="1" smtClean="0">
                        <a:solidFill>
                          <a:schemeClr val="tx1"/>
                        </a:solidFill>
                        <a:latin typeface="Cambria Math" panose="02040503050406030204" pitchFamily="18" charset="0"/>
                      </a:rPr>
                      <m:t>+60</m:t>
                    </m:r>
                    <m:sSub>
                      <m:sSubPr>
                        <m:ctrlPr>
                          <a:rPr lang="en-US" sz="3200" i="1">
                            <a:solidFill>
                              <a:schemeClr val="tx1"/>
                            </a:solidFill>
                            <a:latin typeface="Cambria Math" panose="02040503050406030204" pitchFamily="18" charset="0"/>
                          </a:rPr>
                        </m:ctrlPr>
                      </m:sSubPr>
                      <m:e>
                        <m:r>
                          <a:rPr lang="en-US" sz="3200" i="1">
                            <a:solidFill>
                              <a:schemeClr val="tx1"/>
                            </a:solidFill>
                            <a:latin typeface="Cambria Math" panose="02040503050406030204" pitchFamily="18" charset="0"/>
                          </a:rPr>
                          <m:t> </m:t>
                        </m:r>
                        <m:r>
                          <a:rPr lang="en-US" sz="3200" b="0" i="1" smtClean="0">
                            <a:solidFill>
                              <a:schemeClr val="tx1"/>
                            </a:solidFill>
                            <a:latin typeface="Cambria Math" panose="02040503050406030204" pitchFamily="18" charset="0"/>
                          </a:rPr>
                          <m:t>𝑀</m:t>
                        </m:r>
                      </m:e>
                      <m:sub>
                        <m:r>
                          <a:rPr lang="en-US" sz="3200" b="0" i="1" smtClean="0">
                            <a:solidFill>
                              <a:schemeClr val="tx1"/>
                            </a:solidFill>
                            <a:latin typeface="Cambria Math" panose="02040503050406030204" pitchFamily="18" charset="0"/>
                          </a:rPr>
                          <m:t>3</m:t>
                        </m:r>
                        <m:r>
                          <a:rPr lang="en-US" sz="3200" b="0" i="1" smtClean="0">
                            <a:solidFill>
                              <a:schemeClr val="tx1"/>
                            </a:solidFill>
                            <a:latin typeface="Cambria Math" panose="02040503050406030204" pitchFamily="18" charset="0"/>
                          </a:rPr>
                          <m:t>𝑡</m:t>
                        </m:r>
                      </m:sub>
                    </m:sSub>
                    <m:r>
                      <a:rPr lang="en-US" sz="3200" b="0" i="1" smtClean="0">
                        <a:solidFill>
                          <a:schemeClr val="tx1"/>
                        </a:solidFill>
                        <a:latin typeface="Cambria Math" panose="02040503050406030204" pitchFamily="18" charset="0"/>
                      </a:rPr>
                      <m:t>+58</m:t>
                    </m:r>
                    <m:sSub>
                      <m:sSubPr>
                        <m:ctrlPr>
                          <a:rPr lang="en-US" sz="3200" i="1">
                            <a:solidFill>
                              <a:schemeClr val="tx1"/>
                            </a:solidFill>
                            <a:latin typeface="Cambria Math" panose="02040503050406030204" pitchFamily="18" charset="0"/>
                          </a:rPr>
                        </m:ctrlPr>
                      </m:sSubPr>
                      <m:e>
                        <m:r>
                          <a:rPr lang="en-US" sz="3200" i="1">
                            <a:solidFill>
                              <a:schemeClr val="tx1"/>
                            </a:solidFill>
                            <a:latin typeface="Cambria Math" panose="02040503050406030204" pitchFamily="18" charset="0"/>
                          </a:rPr>
                          <m:t> </m:t>
                        </m:r>
                        <m:r>
                          <a:rPr lang="en-US" sz="3200" i="1">
                            <a:solidFill>
                              <a:schemeClr val="tx1"/>
                            </a:solidFill>
                            <a:latin typeface="Cambria Math" panose="02040503050406030204" pitchFamily="18" charset="0"/>
                          </a:rPr>
                          <m:t>𝑀</m:t>
                        </m:r>
                      </m:e>
                      <m:sub>
                        <m:r>
                          <a:rPr lang="en-US" sz="3200" b="0" i="1" smtClean="0">
                            <a:solidFill>
                              <a:schemeClr val="tx1"/>
                            </a:solidFill>
                            <a:latin typeface="Cambria Math" panose="02040503050406030204" pitchFamily="18" charset="0"/>
                          </a:rPr>
                          <m:t>4</m:t>
                        </m:r>
                        <m:r>
                          <a:rPr lang="en-US" sz="3200" i="1">
                            <a:solidFill>
                              <a:schemeClr val="tx1"/>
                            </a:solidFill>
                            <a:latin typeface="Cambria Math" panose="02040503050406030204" pitchFamily="18" charset="0"/>
                          </a:rPr>
                          <m:t>𝑡</m:t>
                        </m:r>
                      </m:sub>
                    </m:sSub>
                    <m:r>
                      <a:rPr lang="en-US" sz="3200" b="0" i="1" smtClean="0">
                        <a:solidFill>
                          <a:schemeClr val="tx1"/>
                        </a:solidFill>
                        <a:latin typeface="Cambria Math" panose="02040503050406030204" pitchFamily="18" charset="0"/>
                      </a:rPr>
                      <m:t>+57</m:t>
                    </m:r>
                    <m:sSub>
                      <m:sSubPr>
                        <m:ctrlPr>
                          <a:rPr lang="en-US" sz="3200" i="1">
                            <a:solidFill>
                              <a:schemeClr val="tx1"/>
                            </a:solidFill>
                            <a:latin typeface="Cambria Math" panose="02040503050406030204" pitchFamily="18" charset="0"/>
                          </a:rPr>
                        </m:ctrlPr>
                      </m:sSubPr>
                      <m:e>
                        <m:r>
                          <a:rPr lang="en-US" sz="3200" i="1">
                            <a:solidFill>
                              <a:schemeClr val="tx1"/>
                            </a:solidFill>
                            <a:latin typeface="Cambria Math" panose="02040503050406030204" pitchFamily="18" charset="0"/>
                          </a:rPr>
                          <m:t> </m:t>
                        </m:r>
                        <m:r>
                          <a:rPr lang="en-US" sz="3200" i="1">
                            <a:solidFill>
                              <a:schemeClr val="tx1"/>
                            </a:solidFill>
                            <a:latin typeface="Cambria Math" panose="02040503050406030204" pitchFamily="18" charset="0"/>
                          </a:rPr>
                          <m:t>𝑀</m:t>
                        </m:r>
                      </m:e>
                      <m:sub>
                        <m:r>
                          <a:rPr lang="en-US" sz="3200" b="0" i="1" smtClean="0">
                            <a:solidFill>
                              <a:schemeClr val="tx1"/>
                            </a:solidFill>
                            <a:latin typeface="Cambria Math" panose="02040503050406030204" pitchFamily="18" charset="0"/>
                          </a:rPr>
                          <m:t>5</m:t>
                        </m:r>
                        <m:r>
                          <a:rPr lang="en-US" sz="3200" i="1">
                            <a:solidFill>
                              <a:schemeClr val="tx1"/>
                            </a:solidFill>
                            <a:latin typeface="Cambria Math" panose="02040503050406030204" pitchFamily="18" charset="0"/>
                          </a:rPr>
                          <m:t>𝑡</m:t>
                        </m:r>
                      </m:sub>
                    </m:sSub>
                    <m:r>
                      <a:rPr lang="en-US" sz="3200" b="0" i="1" smtClean="0">
                        <a:solidFill>
                          <a:schemeClr val="tx1"/>
                        </a:solidFill>
                        <a:latin typeface="Cambria Math" panose="02040503050406030204" pitchFamily="18" charset="0"/>
                      </a:rPr>
                      <m:t>+55</m:t>
                    </m:r>
                    <m:sSub>
                      <m:sSubPr>
                        <m:ctrlPr>
                          <a:rPr lang="en-US" sz="3200" i="1">
                            <a:solidFill>
                              <a:schemeClr val="tx1"/>
                            </a:solidFill>
                            <a:latin typeface="Cambria Math" panose="02040503050406030204" pitchFamily="18" charset="0"/>
                          </a:rPr>
                        </m:ctrlPr>
                      </m:sSubPr>
                      <m:e>
                        <m:r>
                          <a:rPr lang="en-US" sz="3200" i="1">
                            <a:solidFill>
                              <a:schemeClr val="tx1"/>
                            </a:solidFill>
                            <a:latin typeface="Cambria Math" panose="02040503050406030204" pitchFamily="18" charset="0"/>
                          </a:rPr>
                          <m:t> </m:t>
                        </m:r>
                        <m:r>
                          <a:rPr lang="en-US" sz="3200" i="1">
                            <a:solidFill>
                              <a:schemeClr val="tx1"/>
                            </a:solidFill>
                            <a:latin typeface="Cambria Math" panose="02040503050406030204" pitchFamily="18" charset="0"/>
                          </a:rPr>
                          <m:t>𝑀</m:t>
                        </m:r>
                      </m:e>
                      <m:sub>
                        <m:r>
                          <a:rPr lang="en-US" sz="3200" b="0" i="1" smtClean="0">
                            <a:solidFill>
                              <a:schemeClr val="tx1"/>
                            </a:solidFill>
                            <a:latin typeface="Cambria Math" panose="02040503050406030204" pitchFamily="18" charset="0"/>
                          </a:rPr>
                          <m:t>6</m:t>
                        </m:r>
                        <m:r>
                          <a:rPr lang="en-US" sz="3200" i="1">
                            <a:solidFill>
                              <a:schemeClr val="tx1"/>
                            </a:solidFill>
                            <a:latin typeface="Cambria Math" panose="02040503050406030204" pitchFamily="18" charset="0"/>
                          </a:rPr>
                          <m:t>𝑡</m:t>
                        </m:r>
                      </m:sub>
                    </m:sSub>
                    <m:r>
                      <a:rPr lang="en-US" sz="3200" b="0" i="1" smtClean="0">
                        <a:solidFill>
                          <a:schemeClr val="tx1"/>
                        </a:solidFill>
                        <a:latin typeface="Cambria Math" panose="02040503050406030204" pitchFamily="18" charset="0"/>
                      </a:rPr>
                      <m:t>+52</m:t>
                    </m:r>
                    <m:sSub>
                      <m:sSubPr>
                        <m:ctrlPr>
                          <a:rPr lang="en-US" sz="3200" i="1">
                            <a:solidFill>
                              <a:schemeClr val="tx1"/>
                            </a:solidFill>
                            <a:latin typeface="Cambria Math" panose="02040503050406030204" pitchFamily="18" charset="0"/>
                          </a:rPr>
                        </m:ctrlPr>
                      </m:sSubPr>
                      <m:e>
                        <m:r>
                          <a:rPr lang="en-US" sz="3200" i="1">
                            <a:solidFill>
                              <a:schemeClr val="tx1"/>
                            </a:solidFill>
                            <a:latin typeface="Cambria Math" panose="02040503050406030204" pitchFamily="18" charset="0"/>
                          </a:rPr>
                          <m:t> </m:t>
                        </m:r>
                        <m:r>
                          <a:rPr lang="en-US" sz="3200" i="1">
                            <a:solidFill>
                              <a:schemeClr val="tx1"/>
                            </a:solidFill>
                            <a:latin typeface="Cambria Math" panose="02040503050406030204" pitchFamily="18" charset="0"/>
                          </a:rPr>
                          <m:t>𝑀</m:t>
                        </m:r>
                      </m:e>
                      <m:sub>
                        <m:r>
                          <a:rPr lang="en-US" sz="3200" b="0" i="1" smtClean="0">
                            <a:solidFill>
                              <a:schemeClr val="tx1"/>
                            </a:solidFill>
                            <a:latin typeface="Cambria Math" panose="02040503050406030204" pitchFamily="18" charset="0"/>
                          </a:rPr>
                          <m:t>7</m:t>
                        </m:r>
                        <m:r>
                          <a:rPr lang="en-US" sz="3200" i="1">
                            <a:solidFill>
                              <a:schemeClr val="tx1"/>
                            </a:solidFill>
                            <a:latin typeface="Cambria Math" panose="02040503050406030204" pitchFamily="18" charset="0"/>
                          </a:rPr>
                          <m:t>𝑡</m:t>
                        </m:r>
                      </m:sub>
                    </m:sSub>
                    <m:r>
                      <a:rPr lang="en-US" sz="3200" b="0" i="1" smtClean="0">
                        <a:solidFill>
                          <a:schemeClr val="tx1"/>
                        </a:solidFill>
                        <a:latin typeface="Cambria Math" panose="02040503050406030204" pitchFamily="18" charset="0"/>
                      </a:rPr>
                      <m:t>+52</m:t>
                    </m:r>
                    <m:sSub>
                      <m:sSubPr>
                        <m:ctrlPr>
                          <a:rPr lang="en-US" sz="3200" i="1">
                            <a:solidFill>
                              <a:schemeClr val="tx1"/>
                            </a:solidFill>
                            <a:latin typeface="Cambria Math" panose="02040503050406030204" pitchFamily="18" charset="0"/>
                          </a:rPr>
                        </m:ctrlPr>
                      </m:sSubPr>
                      <m:e>
                        <m:r>
                          <a:rPr lang="en-US" sz="3200" i="1">
                            <a:solidFill>
                              <a:schemeClr val="tx1"/>
                            </a:solidFill>
                            <a:latin typeface="Cambria Math" panose="02040503050406030204" pitchFamily="18" charset="0"/>
                          </a:rPr>
                          <m:t> </m:t>
                        </m:r>
                        <m:r>
                          <a:rPr lang="en-US" sz="3200" i="1">
                            <a:solidFill>
                              <a:schemeClr val="tx1"/>
                            </a:solidFill>
                            <a:latin typeface="Cambria Math" panose="02040503050406030204" pitchFamily="18" charset="0"/>
                          </a:rPr>
                          <m:t>𝑀</m:t>
                        </m:r>
                      </m:e>
                      <m:sub>
                        <m:r>
                          <a:rPr lang="en-US" sz="3200" b="0" i="1" smtClean="0">
                            <a:solidFill>
                              <a:schemeClr val="tx1"/>
                            </a:solidFill>
                            <a:latin typeface="Cambria Math" panose="02040503050406030204" pitchFamily="18" charset="0"/>
                          </a:rPr>
                          <m:t>8</m:t>
                        </m:r>
                        <m:r>
                          <a:rPr lang="en-US" sz="3200" i="1">
                            <a:solidFill>
                              <a:schemeClr val="tx1"/>
                            </a:solidFill>
                            <a:latin typeface="Cambria Math" panose="02040503050406030204" pitchFamily="18" charset="0"/>
                          </a:rPr>
                          <m:t>𝑡</m:t>
                        </m:r>
                      </m:sub>
                    </m:sSub>
                    <m:r>
                      <a:rPr lang="en-US" sz="3200" b="0" i="1" smtClean="0">
                        <a:solidFill>
                          <a:schemeClr val="tx1"/>
                        </a:solidFill>
                        <a:latin typeface="Cambria Math" panose="02040503050406030204" pitchFamily="18" charset="0"/>
                      </a:rPr>
                      <m:t>+47</m:t>
                    </m:r>
                    <m:sSub>
                      <m:sSubPr>
                        <m:ctrlPr>
                          <a:rPr lang="en-US" sz="3200" i="1">
                            <a:solidFill>
                              <a:schemeClr val="tx1"/>
                            </a:solidFill>
                            <a:latin typeface="Cambria Math" panose="02040503050406030204" pitchFamily="18" charset="0"/>
                          </a:rPr>
                        </m:ctrlPr>
                      </m:sSubPr>
                      <m:e>
                        <m:r>
                          <a:rPr lang="en-US" sz="3200" i="1">
                            <a:solidFill>
                              <a:schemeClr val="tx1"/>
                            </a:solidFill>
                            <a:latin typeface="Cambria Math" panose="02040503050406030204" pitchFamily="18" charset="0"/>
                          </a:rPr>
                          <m:t> </m:t>
                        </m:r>
                        <m:r>
                          <a:rPr lang="en-US" sz="3200" i="1">
                            <a:solidFill>
                              <a:schemeClr val="tx1"/>
                            </a:solidFill>
                            <a:latin typeface="Cambria Math" panose="02040503050406030204" pitchFamily="18" charset="0"/>
                          </a:rPr>
                          <m:t>𝑀</m:t>
                        </m:r>
                      </m:e>
                      <m:sub>
                        <m:r>
                          <a:rPr lang="en-US" sz="3200" b="0" i="1" smtClean="0">
                            <a:solidFill>
                              <a:schemeClr val="tx1"/>
                            </a:solidFill>
                            <a:latin typeface="Cambria Math" panose="02040503050406030204" pitchFamily="18" charset="0"/>
                          </a:rPr>
                          <m:t>9</m:t>
                        </m:r>
                        <m:r>
                          <a:rPr lang="en-US" sz="3200" i="1">
                            <a:solidFill>
                              <a:schemeClr val="tx1"/>
                            </a:solidFill>
                            <a:latin typeface="Cambria Math" panose="02040503050406030204" pitchFamily="18" charset="0"/>
                          </a:rPr>
                          <m:t>𝑡</m:t>
                        </m:r>
                      </m:sub>
                    </m:sSub>
                    <m:r>
                      <a:rPr lang="en-US" sz="3200" b="0" i="1" smtClean="0">
                        <a:solidFill>
                          <a:schemeClr val="tx1"/>
                        </a:solidFill>
                        <a:latin typeface="Cambria Math" panose="02040503050406030204" pitchFamily="18" charset="0"/>
                      </a:rPr>
                      <m:t>+47</m:t>
                    </m:r>
                    <m:sSub>
                      <m:sSubPr>
                        <m:ctrlPr>
                          <a:rPr lang="en-US" sz="3200" i="1">
                            <a:solidFill>
                              <a:schemeClr val="tx1"/>
                            </a:solidFill>
                            <a:latin typeface="Cambria Math" panose="02040503050406030204" pitchFamily="18" charset="0"/>
                          </a:rPr>
                        </m:ctrlPr>
                      </m:sSubPr>
                      <m:e>
                        <m:r>
                          <a:rPr lang="en-US" sz="3200" i="1">
                            <a:solidFill>
                              <a:schemeClr val="tx1"/>
                            </a:solidFill>
                            <a:latin typeface="Cambria Math" panose="02040503050406030204" pitchFamily="18" charset="0"/>
                          </a:rPr>
                          <m:t> </m:t>
                        </m:r>
                        <m:r>
                          <a:rPr lang="en-US" sz="3200" i="1">
                            <a:solidFill>
                              <a:schemeClr val="tx1"/>
                            </a:solidFill>
                            <a:latin typeface="Cambria Math" panose="02040503050406030204" pitchFamily="18" charset="0"/>
                          </a:rPr>
                          <m:t>𝑀</m:t>
                        </m:r>
                      </m:e>
                      <m:sub>
                        <m:r>
                          <a:rPr lang="en-US" sz="3200" b="0" i="1" smtClean="0">
                            <a:solidFill>
                              <a:schemeClr val="tx1"/>
                            </a:solidFill>
                            <a:latin typeface="Cambria Math" panose="02040503050406030204" pitchFamily="18" charset="0"/>
                          </a:rPr>
                          <m:t>10</m:t>
                        </m:r>
                        <m:r>
                          <a:rPr lang="en-US" sz="3200" i="1">
                            <a:solidFill>
                              <a:schemeClr val="tx1"/>
                            </a:solidFill>
                            <a:latin typeface="Cambria Math" panose="02040503050406030204" pitchFamily="18" charset="0"/>
                          </a:rPr>
                          <m:t>𝑡</m:t>
                        </m:r>
                      </m:sub>
                    </m:sSub>
                    <m:r>
                      <a:rPr lang="en-US" sz="3200" b="0" i="1" smtClean="0">
                        <a:solidFill>
                          <a:schemeClr val="tx1"/>
                        </a:solidFill>
                        <a:latin typeface="Cambria Math" panose="02040503050406030204" pitchFamily="18" charset="0"/>
                      </a:rPr>
                      <m:t>+41</m:t>
                    </m:r>
                    <m:sSub>
                      <m:sSubPr>
                        <m:ctrlPr>
                          <a:rPr lang="en-US" sz="3200" i="1">
                            <a:solidFill>
                              <a:schemeClr val="tx1"/>
                            </a:solidFill>
                            <a:latin typeface="Cambria Math" panose="02040503050406030204" pitchFamily="18" charset="0"/>
                          </a:rPr>
                        </m:ctrlPr>
                      </m:sSubPr>
                      <m:e>
                        <m:r>
                          <a:rPr lang="en-US" sz="3200" i="1">
                            <a:solidFill>
                              <a:schemeClr val="tx1"/>
                            </a:solidFill>
                            <a:latin typeface="Cambria Math" panose="02040503050406030204" pitchFamily="18" charset="0"/>
                          </a:rPr>
                          <m:t> </m:t>
                        </m:r>
                        <m:r>
                          <a:rPr lang="en-US" sz="3200" i="1">
                            <a:solidFill>
                              <a:schemeClr val="tx1"/>
                            </a:solidFill>
                            <a:latin typeface="Cambria Math" panose="02040503050406030204" pitchFamily="18" charset="0"/>
                          </a:rPr>
                          <m:t>𝑀</m:t>
                        </m:r>
                      </m:e>
                      <m:sub>
                        <m:r>
                          <a:rPr lang="en-US" sz="3200" b="0" i="1" smtClean="0">
                            <a:solidFill>
                              <a:schemeClr val="tx1"/>
                            </a:solidFill>
                            <a:latin typeface="Cambria Math" panose="02040503050406030204" pitchFamily="18" charset="0"/>
                          </a:rPr>
                          <m:t>11</m:t>
                        </m:r>
                        <m:r>
                          <a:rPr lang="en-US" sz="3200" i="1">
                            <a:solidFill>
                              <a:schemeClr val="tx1"/>
                            </a:solidFill>
                            <a:latin typeface="Cambria Math" panose="02040503050406030204" pitchFamily="18" charset="0"/>
                          </a:rPr>
                          <m:t>𝑡</m:t>
                        </m:r>
                      </m:sub>
                    </m:sSub>
                    <m:r>
                      <a:rPr lang="en-US" sz="3200" b="0" i="1" smtClean="0">
                        <a:solidFill>
                          <a:schemeClr val="tx1"/>
                        </a:solidFill>
                        <a:latin typeface="Cambria Math" panose="02040503050406030204" pitchFamily="18" charset="0"/>
                      </a:rPr>
                      <m:t>+39</m:t>
                    </m:r>
                    <m:sSub>
                      <m:sSubPr>
                        <m:ctrlPr>
                          <a:rPr lang="en-US" sz="3200" i="1">
                            <a:solidFill>
                              <a:schemeClr val="tx1"/>
                            </a:solidFill>
                            <a:latin typeface="Cambria Math" panose="02040503050406030204" pitchFamily="18" charset="0"/>
                          </a:rPr>
                        </m:ctrlPr>
                      </m:sSubPr>
                      <m:e>
                        <m:r>
                          <a:rPr lang="en-US" sz="3200" i="1">
                            <a:solidFill>
                              <a:schemeClr val="tx1"/>
                            </a:solidFill>
                            <a:latin typeface="Cambria Math" panose="02040503050406030204" pitchFamily="18" charset="0"/>
                          </a:rPr>
                          <m:t> </m:t>
                        </m:r>
                        <m:r>
                          <a:rPr lang="en-US" sz="3200" i="1">
                            <a:solidFill>
                              <a:schemeClr val="tx1"/>
                            </a:solidFill>
                            <a:latin typeface="Cambria Math" panose="02040503050406030204" pitchFamily="18" charset="0"/>
                          </a:rPr>
                          <m:t>𝑀</m:t>
                        </m:r>
                      </m:e>
                      <m:sub>
                        <m:r>
                          <a:rPr lang="en-US" sz="3200" b="0" i="1" smtClean="0">
                            <a:solidFill>
                              <a:schemeClr val="tx1"/>
                            </a:solidFill>
                            <a:latin typeface="Cambria Math" panose="02040503050406030204" pitchFamily="18" charset="0"/>
                          </a:rPr>
                          <m:t>12</m:t>
                        </m:r>
                        <m:r>
                          <a:rPr lang="en-US" sz="3200" i="1">
                            <a:solidFill>
                              <a:schemeClr val="tx1"/>
                            </a:solidFill>
                            <a:latin typeface="Cambria Math" panose="02040503050406030204" pitchFamily="18" charset="0"/>
                          </a:rPr>
                          <m:t>𝑡</m:t>
                        </m:r>
                      </m:sub>
                    </m:sSub>
                  </m:oMath>
                </a14:m>
                <a:r>
                  <a:rPr lang="en-US" sz="3200" dirty="0">
                    <a:solidFill>
                      <a:schemeClr val="tx1"/>
                    </a:solidFill>
                  </a:rPr>
                  <a:t>+ .82 </a:t>
                </a:r>
                <a14:m>
                  <m:oMath xmlns:m="http://schemas.openxmlformats.org/officeDocument/2006/math">
                    <m:sSub>
                      <m:sSubPr>
                        <m:ctrlPr>
                          <a:rPr lang="en-US" sz="3200" i="1">
                            <a:solidFill>
                              <a:schemeClr val="tx1"/>
                            </a:solidFill>
                            <a:latin typeface="Cambria Math" panose="02040503050406030204" pitchFamily="18" charset="0"/>
                          </a:rPr>
                        </m:ctrlPr>
                      </m:sSubPr>
                      <m:e>
                        <m:r>
                          <a:rPr lang="en-US" sz="3200" i="1">
                            <a:solidFill>
                              <a:schemeClr val="tx1"/>
                            </a:solidFill>
                            <a:latin typeface="Cambria Math" panose="02040503050406030204" pitchFamily="18" charset="0"/>
                          </a:rPr>
                          <m:t> </m:t>
                        </m:r>
                        <m:r>
                          <a:rPr lang="en-US" sz="3200" b="0" i="1" smtClean="0">
                            <a:solidFill>
                              <a:schemeClr val="tx1"/>
                            </a:solidFill>
                            <a:latin typeface="Cambria Math" panose="02040503050406030204" pitchFamily="18" charset="0"/>
                          </a:rPr>
                          <m:t>𝑌</m:t>
                        </m:r>
                      </m:e>
                      <m:sub>
                        <m:r>
                          <a:rPr lang="en-US" sz="3200" b="0" i="1" smtClean="0">
                            <a:solidFill>
                              <a:schemeClr val="tx1"/>
                            </a:solidFill>
                            <a:latin typeface="Cambria Math" panose="02040503050406030204" pitchFamily="18" charset="0"/>
                          </a:rPr>
                          <m:t>𝑡</m:t>
                        </m:r>
                        <m:r>
                          <a:rPr lang="en-US" sz="3200" b="0" i="1" smtClean="0">
                            <a:solidFill>
                              <a:schemeClr val="tx1"/>
                            </a:solidFill>
                            <a:latin typeface="Cambria Math" panose="02040503050406030204" pitchFamily="18" charset="0"/>
                          </a:rPr>
                          <m:t>−1</m:t>
                        </m:r>
                      </m:sub>
                    </m:sSub>
                  </m:oMath>
                </a14:m>
                <a:r>
                  <a:rPr lang="en-US" sz="3200" i="1" dirty="0">
                    <a:solidFill>
                      <a:schemeClr val="tx1"/>
                    </a:solidFill>
                  </a:rPr>
                  <a:t> </a:t>
                </a:r>
                <a:r>
                  <a:rPr lang="en-US" sz="3200" dirty="0">
                    <a:solidFill>
                      <a:schemeClr val="tx1"/>
                    </a:solidFill>
                  </a:rPr>
                  <a:t>+ .15 </a:t>
                </a:r>
                <a14:m>
                  <m:oMath xmlns:m="http://schemas.openxmlformats.org/officeDocument/2006/math">
                    <m:sSub>
                      <m:sSubPr>
                        <m:ctrlPr>
                          <a:rPr lang="en-US" sz="3200" i="1">
                            <a:solidFill>
                              <a:schemeClr val="tx1"/>
                            </a:solidFill>
                            <a:latin typeface="Cambria Math" panose="02040503050406030204" pitchFamily="18" charset="0"/>
                          </a:rPr>
                        </m:ctrlPr>
                      </m:sSubPr>
                      <m:e>
                        <m:r>
                          <a:rPr lang="en-US" sz="3200" i="1">
                            <a:solidFill>
                              <a:schemeClr val="tx1"/>
                            </a:solidFill>
                            <a:latin typeface="Cambria Math" panose="02040503050406030204" pitchFamily="18" charset="0"/>
                          </a:rPr>
                          <m:t> </m:t>
                        </m:r>
                        <m:r>
                          <a:rPr lang="en-US" sz="3200" b="0" i="1" smtClean="0">
                            <a:solidFill>
                              <a:schemeClr val="tx1"/>
                            </a:solidFill>
                            <a:latin typeface="Cambria Math" panose="02040503050406030204" pitchFamily="18" charset="0"/>
                          </a:rPr>
                          <m:t>𝑌</m:t>
                        </m:r>
                      </m:e>
                      <m:sub>
                        <m:r>
                          <a:rPr lang="en-US" sz="3200" b="0" i="1" smtClean="0">
                            <a:solidFill>
                              <a:schemeClr val="tx1"/>
                            </a:solidFill>
                            <a:latin typeface="Cambria Math" panose="02040503050406030204" pitchFamily="18" charset="0"/>
                          </a:rPr>
                          <m:t>𝑡</m:t>
                        </m:r>
                        <m:r>
                          <a:rPr lang="en-US" sz="3200" b="0" i="1" smtClean="0">
                            <a:solidFill>
                              <a:schemeClr val="tx1"/>
                            </a:solidFill>
                            <a:latin typeface="Cambria Math" panose="02040503050406030204" pitchFamily="18" charset="0"/>
                          </a:rPr>
                          <m:t>−2</m:t>
                        </m:r>
                      </m:sub>
                    </m:sSub>
                  </m:oMath>
                </a14:m>
                <a:r>
                  <a:rPr lang="en-US" sz="3200" i="1" dirty="0">
                    <a:solidFill>
                      <a:schemeClr val="tx1"/>
                    </a:solidFill>
                  </a:rPr>
                  <a:t> + </a:t>
                </a:r>
                <a14:m>
                  <m:oMath xmlns:m="http://schemas.openxmlformats.org/officeDocument/2006/math">
                    <m:sSub>
                      <m:sSubPr>
                        <m:ctrlPr>
                          <a:rPr lang="en-US" sz="3200" i="1">
                            <a:solidFill>
                              <a:schemeClr val="tx1"/>
                            </a:solidFill>
                            <a:latin typeface="Cambria Math" panose="02040503050406030204" pitchFamily="18" charset="0"/>
                            <a:ea typeface="Cambria Math" panose="02040503050406030204" pitchFamily="18" charset="0"/>
                          </a:rPr>
                        </m:ctrlPr>
                      </m:sSubPr>
                      <m:e>
                        <m:r>
                          <a:rPr lang="en-US" sz="3200" i="1">
                            <a:solidFill>
                              <a:schemeClr val="tx1"/>
                            </a:solidFill>
                            <a:latin typeface="Cambria Math" panose="02040503050406030204" pitchFamily="18" charset="0"/>
                            <a:ea typeface="Cambria Math" panose="02040503050406030204" pitchFamily="18" charset="0"/>
                          </a:rPr>
                          <m:t>𝜀</m:t>
                        </m:r>
                      </m:e>
                      <m:sub>
                        <m:r>
                          <a:rPr lang="en-US" sz="3200" i="1">
                            <a:solidFill>
                              <a:schemeClr val="tx1"/>
                            </a:solidFill>
                            <a:latin typeface="Cambria Math" panose="02040503050406030204" pitchFamily="18" charset="0"/>
                            <a:ea typeface="Cambria Math" panose="02040503050406030204" pitchFamily="18" charset="0"/>
                          </a:rPr>
                          <m:t>𝑡</m:t>
                        </m:r>
                      </m:sub>
                    </m:sSub>
                  </m:oMath>
                </a14:m>
                <a:endParaRPr lang="en-US" sz="3200" i="1" dirty="0">
                  <a:solidFill>
                    <a:schemeClr val="tx1"/>
                  </a:solidFill>
                </a:endParaRPr>
              </a:p>
            </p:txBody>
          </p:sp>
        </mc:Choice>
        <mc:Fallback xmlns="">
          <p:sp>
            <p:nvSpPr>
              <p:cNvPr id="32" name="TextBox 31">
                <a:extLst>
                  <a:ext uri="{FF2B5EF4-FFF2-40B4-BE49-F238E27FC236}">
                    <a16:creationId xmlns:a16="http://schemas.microsoft.com/office/drawing/2014/main" id="{165F28F9-693B-4744-A3CB-F5C9FD209F02}"/>
                  </a:ext>
                </a:extLst>
              </p:cNvPr>
              <p:cNvSpPr txBox="1">
                <a:spLocks noRot="1" noChangeAspect="1" noMove="1" noResize="1" noEditPoints="1" noAdjustHandles="1" noChangeArrowheads="1" noChangeShapeType="1" noTextEdit="1"/>
              </p:cNvSpPr>
              <p:nvPr/>
            </p:nvSpPr>
            <p:spPr>
              <a:xfrm>
                <a:off x="27911566" y="17644088"/>
                <a:ext cx="13122134" cy="1558312"/>
              </a:xfrm>
              <a:prstGeom prst="rect">
                <a:avLst/>
              </a:prstGeom>
              <a:blipFill>
                <a:blip r:embed="rId12"/>
                <a:stretch>
                  <a:fillRect l="-1208" t="-4688" b="-1210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8" name="TextBox 37">
                <a:extLst>
                  <a:ext uri="{FF2B5EF4-FFF2-40B4-BE49-F238E27FC236}">
                    <a16:creationId xmlns:a16="http://schemas.microsoft.com/office/drawing/2014/main" id="{C4227CCB-3F7A-451A-9BAF-B033B22B7CBD}"/>
                  </a:ext>
                </a:extLst>
              </p:cNvPr>
              <p:cNvSpPr txBox="1"/>
              <p:nvPr/>
            </p:nvSpPr>
            <p:spPr>
              <a:xfrm>
                <a:off x="27972382" y="29560486"/>
                <a:ext cx="13122135" cy="1569660"/>
              </a:xfrm>
              <a:prstGeom prst="rect">
                <a:avLst/>
              </a:prstGeom>
              <a:noFill/>
            </p:spPr>
            <p:txBody>
              <a:bodyPr wrap="square" rtlCol="0">
                <a:spAutoFit/>
              </a:bodyPr>
              <a:lstStyle/>
              <a:p>
                <a:r>
                  <a:rPr lang="en-US" sz="3200" dirty="0"/>
                  <a:t>Number of Houses Sold Midwest </a:t>
                </a:r>
                <a:r>
                  <a:rPr lang="en-US" sz="3200" i="1" dirty="0"/>
                  <a:t>(</a:t>
                </a:r>
                <a14:m>
                  <m:oMath xmlns:m="http://schemas.openxmlformats.org/officeDocument/2006/math">
                    <m:sSub>
                      <m:sSubPr>
                        <m:ctrlPr>
                          <a:rPr lang="en-US" sz="3200" i="1">
                            <a:latin typeface="Cambria Math" panose="02040503050406030204" pitchFamily="18" charset="0"/>
                          </a:rPr>
                        </m:ctrlPr>
                      </m:sSubPr>
                      <m:e>
                        <m:r>
                          <a:rPr lang="en-US" sz="3200" i="1">
                            <a:latin typeface="Cambria Math" panose="02040503050406030204" pitchFamily="18" charset="0"/>
                          </a:rPr>
                          <m:t> </m:t>
                        </m:r>
                        <m:r>
                          <a:rPr lang="en-US" sz="3200" i="1">
                            <a:latin typeface="Cambria Math" panose="02040503050406030204" pitchFamily="18" charset="0"/>
                          </a:rPr>
                          <m:t>𝑌</m:t>
                        </m:r>
                      </m:e>
                      <m:sub>
                        <m:r>
                          <a:rPr lang="en-US" sz="3200" i="1">
                            <a:latin typeface="Cambria Math" panose="02040503050406030204" pitchFamily="18" charset="0"/>
                          </a:rPr>
                          <m:t>𝑡</m:t>
                        </m:r>
                      </m:sub>
                    </m:sSub>
                  </m:oMath>
                </a14:m>
                <a:r>
                  <a:rPr lang="en-US" sz="3200" i="1" dirty="0"/>
                  <a:t>)</a:t>
                </a:r>
                <a14:m>
                  <m:oMath xmlns:m="http://schemas.openxmlformats.org/officeDocument/2006/math">
                    <m:r>
                      <a:rPr lang="en-US" sz="3200" b="0" i="1" smtClean="0">
                        <a:latin typeface="Cambria Math" panose="02040503050406030204" pitchFamily="18" charset="0"/>
                      </a:rPr>
                      <m:t> </m:t>
                    </m:r>
                    <m:r>
                      <a:rPr lang="en-US" sz="3200" i="1">
                        <a:latin typeface="Cambria Math" panose="02040503050406030204" pitchFamily="18" charset="0"/>
                      </a:rPr>
                      <m:t>=</m:t>
                    </m:r>
                    <m:r>
                      <a:rPr lang="en-US" sz="3200" b="0" i="1" smtClean="0">
                        <a:latin typeface="Cambria Math" panose="02040503050406030204" pitchFamily="18" charset="0"/>
                      </a:rPr>
                      <m:t> .02</m:t>
                    </m:r>
                    <m:r>
                      <a:rPr lang="en-US" sz="3200" b="0" i="1" smtClean="0">
                        <a:latin typeface="Cambria Math" panose="02040503050406030204" pitchFamily="18" charset="0"/>
                      </a:rPr>
                      <m:t>𝑡</m:t>
                    </m:r>
                    <m:r>
                      <a:rPr lang="en-US" sz="3200" b="0" i="1" smtClean="0">
                        <a:latin typeface="Cambria Math" panose="02040503050406030204" pitchFamily="18" charset="0"/>
                      </a:rPr>
                      <m:t> −.00005</m:t>
                    </m:r>
                    <m:sSup>
                      <m:sSupPr>
                        <m:ctrlPr>
                          <a:rPr lang="en-US" sz="3200" b="0" i="1" smtClean="0">
                            <a:latin typeface="Cambria Math" panose="02040503050406030204" pitchFamily="18" charset="0"/>
                          </a:rPr>
                        </m:ctrlPr>
                      </m:sSupPr>
                      <m:e>
                        <m:r>
                          <a:rPr lang="en-US" sz="3200" b="0" i="1" smtClean="0">
                            <a:latin typeface="Cambria Math" panose="02040503050406030204" pitchFamily="18" charset="0"/>
                          </a:rPr>
                          <m:t>𝑡</m:t>
                        </m:r>
                      </m:e>
                      <m:sup>
                        <m:r>
                          <a:rPr lang="en-US" sz="3200" b="0" i="1" smtClean="0">
                            <a:latin typeface="Cambria Math" panose="02040503050406030204" pitchFamily="18" charset="0"/>
                          </a:rPr>
                          <m:t>2</m:t>
                        </m:r>
                      </m:sup>
                    </m:sSup>
                    <m:r>
                      <a:rPr lang="en-US" sz="3200" b="0" i="1" smtClean="0">
                        <a:latin typeface="Cambria Math" panose="02040503050406030204" pitchFamily="18" charset="0"/>
                      </a:rPr>
                      <m:t>+5.5</m:t>
                    </m:r>
                    <m:sSub>
                      <m:sSubPr>
                        <m:ctrlPr>
                          <a:rPr lang="en-US" sz="3200" i="1">
                            <a:latin typeface="Cambria Math" panose="02040503050406030204" pitchFamily="18" charset="0"/>
                          </a:rPr>
                        </m:ctrlPr>
                      </m:sSubPr>
                      <m:e>
                        <m:r>
                          <a:rPr lang="en-US" sz="3200" i="1">
                            <a:latin typeface="Cambria Math" panose="02040503050406030204" pitchFamily="18" charset="0"/>
                          </a:rPr>
                          <m:t> </m:t>
                        </m:r>
                        <m:r>
                          <a:rPr lang="en-US" sz="3200" i="1">
                            <a:latin typeface="Cambria Math" panose="02040503050406030204" pitchFamily="18" charset="0"/>
                          </a:rPr>
                          <m:t>𝑀</m:t>
                        </m:r>
                      </m:e>
                      <m:sub>
                        <m:r>
                          <a:rPr lang="en-US" sz="3200" i="1">
                            <a:latin typeface="Cambria Math" panose="02040503050406030204" pitchFamily="18" charset="0"/>
                          </a:rPr>
                          <m:t>1</m:t>
                        </m:r>
                        <m:r>
                          <a:rPr lang="en-US" sz="3200" i="1">
                            <a:latin typeface="Cambria Math" panose="02040503050406030204" pitchFamily="18" charset="0"/>
                          </a:rPr>
                          <m:t>𝑡</m:t>
                        </m:r>
                      </m:sub>
                    </m:sSub>
                    <m:r>
                      <a:rPr lang="en-US" sz="3200" b="0" i="1" smtClean="0">
                        <a:latin typeface="Cambria Math" panose="02040503050406030204" pitchFamily="18" charset="0"/>
                      </a:rPr>
                      <m:t>+7.3</m:t>
                    </m:r>
                    <m:sSub>
                      <m:sSubPr>
                        <m:ctrlPr>
                          <a:rPr lang="en-US" sz="3200" i="1">
                            <a:latin typeface="Cambria Math" panose="02040503050406030204" pitchFamily="18" charset="0"/>
                          </a:rPr>
                        </m:ctrlPr>
                      </m:sSubPr>
                      <m:e>
                        <m:r>
                          <a:rPr lang="en-US" sz="3200" i="1">
                            <a:latin typeface="Cambria Math" panose="02040503050406030204" pitchFamily="18" charset="0"/>
                          </a:rPr>
                          <m:t> </m:t>
                        </m:r>
                        <m:r>
                          <a:rPr lang="en-US" sz="3200" i="1">
                            <a:latin typeface="Cambria Math" panose="02040503050406030204" pitchFamily="18" charset="0"/>
                          </a:rPr>
                          <m:t>𝑀</m:t>
                        </m:r>
                      </m:e>
                      <m:sub>
                        <m:r>
                          <a:rPr lang="en-US" sz="3200" i="1">
                            <a:latin typeface="Cambria Math" panose="02040503050406030204" pitchFamily="18" charset="0"/>
                          </a:rPr>
                          <m:t>2</m:t>
                        </m:r>
                        <m:r>
                          <a:rPr lang="en-US" sz="3200" i="1">
                            <a:latin typeface="Cambria Math" panose="02040503050406030204" pitchFamily="18" charset="0"/>
                          </a:rPr>
                          <m:t>𝑡</m:t>
                        </m:r>
                      </m:sub>
                    </m:sSub>
                    <m:r>
                      <a:rPr lang="en-US" sz="3200" b="0" i="1" smtClean="0">
                        <a:latin typeface="Cambria Math" panose="02040503050406030204" pitchFamily="18" charset="0"/>
                      </a:rPr>
                      <m:t>+9.4</m:t>
                    </m:r>
                    <m:sSub>
                      <m:sSubPr>
                        <m:ctrlPr>
                          <a:rPr lang="en-US" sz="3200" i="1">
                            <a:latin typeface="Cambria Math" panose="02040503050406030204" pitchFamily="18" charset="0"/>
                          </a:rPr>
                        </m:ctrlPr>
                      </m:sSubPr>
                      <m:e>
                        <m:r>
                          <a:rPr lang="en-US" sz="3200" i="1">
                            <a:latin typeface="Cambria Math" panose="02040503050406030204" pitchFamily="18" charset="0"/>
                          </a:rPr>
                          <m:t> </m:t>
                        </m:r>
                        <m:r>
                          <a:rPr lang="en-US" sz="3200" i="1">
                            <a:latin typeface="Cambria Math" panose="02040503050406030204" pitchFamily="18" charset="0"/>
                          </a:rPr>
                          <m:t>𝑀</m:t>
                        </m:r>
                      </m:e>
                      <m:sub>
                        <m:r>
                          <a:rPr lang="en-US" sz="3200" i="1">
                            <a:latin typeface="Cambria Math" panose="02040503050406030204" pitchFamily="18" charset="0"/>
                          </a:rPr>
                          <m:t>3</m:t>
                        </m:r>
                        <m:r>
                          <a:rPr lang="en-US" sz="3200" i="1">
                            <a:latin typeface="Cambria Math" panose="02040503050406030204" pitchFamily="18" charset="0"/>
                          </a:rPr>
                          <m:t>𝑡</m:t>
                        </m:r>
                      </m:sub>
                    </m:sSub>
                    <m:r>
                      <a:rPr lang="en-US" sz="3200" b="0" i="1" smtClean="0">
                        <a:latin typeface="Cambria Math" panose="02040503050406030204" pitchFamily="18" charset="0"/>
                      </a:rPr>
                      <m:t>+9.7</m:t>
                    </m:r>
                    <m:sSub>
                      <m:sSubPr>
                        <m:ctrlPr>
                          <a:rPr lang="en-US" sz="3200" i="1">
                            <a:latin typeface="Cambria Math" panose="02040503050406030204" pitchFamily="18" charset="0"/>
                          </a:rPr>
                        </m:ctrlPr>
                      </m:sSubPr>
                      <m:e>
                        <m:r>
                          <a:rPr lang="en-US" sz="3200" i="1">
                            <a:latin typeface="Cambria Math" panose="02040503050406030204" pitchFamily="18" charset="0"/>
                          </a:rPr>
                          <m:t> </m:t>
                        </m:r>
                        <m:r>
                          <a:rPr lang="en-US" sz="3200" i="1">
                            <a:latin typeface="Cambria Math" panose="02040503050406030204" pitchFamily="18" charset="0"/>
                          </a:rPr>
                          <m:t>𝑀</m:t>
                        </m:r>
                      </m:e>
                      <m:sub>
                        <m:r>
                          <a:rPr lang="en-US" sz="3200" i="1">
                            <a:latin typeface="Cambria Math" panose="02040503050406030204" pitchFamily="18" charset="0"/>
                          </a:rPr>
                          <m:t>4</m:t>
                        </m:r>
                        <m:r>
                          <a:rPr lang="en-US" sz="3200" i="1">
                            <a:latin typeface="Cambria Math" panose="02040503050406030204" pitchFamily="18" charset="0"/>
                          </a:rPr>
                          <m:t>𝑡</m:t>
                        </m:r>
                      </m:sub>
                    </m:sSub>
                    <m:r>
                      <a:rPr lang="en-US" sz="3200" b="0" i="1" smtClean="0">
                        <a:latin typeface="Cambria Math" panose="02040503050406030204" pitchFamily="18" charset="0"/>
                      </a:rPr>
                      <m:t>+9.5</m:t>
                    </m:r>
                    <m:sSub>
                      <m:sSubPr>
                        <m:ctrlPr>
                          <a:rPr lang="en-US" sz="3200" i="1">
                            <a:latin typeface="Cambria Math" panose="02040503050406030204" pitchFamily="18" charset="0"/>
                          </a:rPr>
                        </m:ctrlPr>
                      </m:sSubPr>
                      <m:e>
                        <m:r>
                          <a:rPr lang="en-US" sz="3200" i="1">
                            <a:latin typeface="Cambria Math" panose="02040503050406030204" pitchFamily="18" charset="0"/>
                          </a:rPr>
                          <m:t> </m:t>
                        </m:r>
                        <m:r>
                          <a:rPr lang="en-US" sz="3200" i="1">
                            <a:latin typeface="Cambria Math" panose="02040503050406030204" pitchFamily="18" charset="0"/>
                          </a:rPr>
                          <m:t>𝑀</m:t>
                        </m:r>
                      </m:e>
                      <m:sub>
                        <m:r>
                          <a:rPr lang="en-US" sz="3200" i="1">
                            <a:latin typeface="Cambria Math" panose="02040503050406030204" pitchFamily="18" charset="0"/>
                          </a:rPr>
                          <m:t>5</m:t>
                        </m:r>
                        <m:r>
                          <a:rPr lang="en-US" sz="3200" i="1">
                            <a:latin typeface="Cambria Math" panose="02040503050406030204" pitchFamily="18" charset="0"/>
                          </a:rPr>
                          <m:t>𝑡</m:t>
                        </m:r>
                      </m:sub>
                    </m:sSub>
                    <m:r>
                      <a:rPr lang="en-US" sz="3200" b="0" i="1" smtClean="0">
                        <a:latin typeface="Cambria Math" panose="02040503050406030204" pitchFamily="18" charset="0"/>
                      </a:rPr>
                      <m:t>+9.0</m:t>
                    </m:r>
                    <m:sSub>
                      <m:sSubPr>
                        <m:ctrlPr>
                          <a:rPr lang="en-US" sz="3200" i="1">
                            <a:latin typeface="Cambria Math" panose="02040503050406030204" pitchFamily="18" charset="0"/>
                          </a:rPr>
                        </m:ctrlPr>
                      </m:sSubPr>
                      <m:e>
                        <m:r>
                          <a:rPr lang="en-US" sz="3200" i="1">
                            <a:latin typeface="Cambria Math" panose="02040503050406030204" pitchFamily="18" charset="0"/>
                          </a:rPr>
                          <m:t> </m:t>
                        </m:r>
                        <m:r>
                          <a:rPr lang="en-US" sz="3200" i="1">
                            <a:latin typeface="Cambria Math" panose="02040503050406030204" pitchFamily="18" charset="0"/>
                          </a:rPr>
                          <m:t>𝑀</m:t>
                        </m:r>
                      </m:e>
                      <m:sub>
                        <m:r>
                          <a:rPr lang="en-US" sz="3200" i="1">
                            <a:latin typeface="Cambria Math" panose="02040503050406030204" pitchFamily="18" charset="0"/>
                          </a:rPr>
                          <m:t>6</m:t>
                        </m:r>
                        <m:r>
                          <a:rPr lang="en-US" sz="3200" i="1">
                            <a:latin typeface="Cambria Math" panose="02040503050406030204" pitchFamily="18" charset="0"/>
                          </a:rPr>
                          <m:t>𝑡</m:t>
                        </m:r>
                      </m:sub>
                    </m:sSub>
                    <m:r>
                      <a:rPr lang="en-US" sz="3200" b="0" i="1" smtClean="0">
                        <a:latin typeface="Cambria Math" panose="02040503050406030204" pitchFamily="18" charset="0"/>
                      </a:rPr>
                      <m:t>+8.3</m:t>
                    </m:r>
                    <m:sSub>
                      <m:sSubPr>
                        <m:ctrlPr>
                          <a:rPr lang="en-US" sz="3200" i="1">
                            <a:latin typeface="Cambria Math" panose="02040503050406030204" pitchFamily="18" charset="0"/>
                          </a:rPr>
                        </m:ctrlPr>
                      </m:sSubPr>
                      <m:e>
                        <m:r>
                          <a:rPr lang="en-US" sz="3200" i="1">
                            <a:latin typeface="Cambria Math" panose="02040503050406030204" pitchFamily="18" charset="0"/>
                          </a:rPr>
                          <m:t> </m:t>
                        </m:r>
                        <m:r>
                          <a:rPr lang="en-US" sz="3200" i="1">
                            <a:latin typeface="Cambria Math" panose="02040503050406030204" pitchFamily="18" charset="0"/>
                          </a:rPr>
                          <m:t>𝑀</m:t>
                        </m:r>
                      </m:e>
                      <m:sub>
                        <m:r>
                          <a:rPr lang="en-US" sz="3200" i="1">
                            <a:latin typeface="Cambria Math" panose="02040503050406030204" pitchFamily="18" charset="0"/>
                          </a:rPr>
                          <m:t>7</m:t>
                        </m:r>
                        <m:r>
                          <a:rPr lang="en-US" sz="3200" i="1">
                            <a:latin typeface="Cambria Math" panose="02040503050406030204" pitchFamily="18" charset="0"/>
                          </a:rPr>
                          <m:t>𝑡</m:t>
                        </m:r>
                      </m:sub>
                    </m:sSub>
                    <m:r>
                      <a:rPr lang="en-US" sz="3200" b="0" i="1" smtClean="0">
                        <a:latin typeface="Cambria Math" panose="02040503050406030204" pitchFamily="18" charset="0"/>
                      </a:rPr>
                      <m:t>+8.8</m:t>
                    </m:r>
                    <m:sSub>
                      <m:sSubPr>
                        <m:ctrlPr>
                          <a:rPr lang="en-US" sz="3200" i="1">
                            <a:latin typeface="Cambria Math" panose="02040503050406030204" pitchFamily="18" charset="0"/>
                          </a:rPr>
                        </m:ctrlPr>
                      </m:sSubPr>
                      <m:e>
                        <m:r>
                          <a:rPr lang="en-US" sz="3200" i="1">
                            <a:latin typeface="Cambria Math" panose="02040503050406030204" pitchFamily="18" charset="0"/>
                          </a:rPr>
                          <m:t> </m:t>
                        </m:r>
                        <m:r>
                          <a:rPr lang="en-US" sz="3200" i="1">
                            <a:latin typeface="Cambria Math" panose="02040503050406030204" pitchFamily="18" charset="0"/>
                          </a:rPr>
                          <m:t>𝑀</m:t>
                        </m:r>
                      </m:e>
                      <m:sub>
                        <m:r>
                          <a:rPr lang="en-US" sz="3200" i="1">
                            <a:latin typeface="Cambria Math" panose="02040503050406030204" pitchFamily="18" charset="0"/>
                          </a:rPr>
                          <m:t>8</m:t>
                        </m:r>
                        <m:r>
                          <a:rPr lang="en-US" sz="3200" i="1">
                            <a:latin typeface="Cambria Math" panose="02040503050406030204" pitchFamily="18" charset="0"/>
                          </a:rPr>
                          <m:t>𝑡</m:t>
                        </m:r>
                      </m:sub>
                    </m:sSub>
                    <m:r>
                      <a:rPr lang="en-US" sz="3200" b="0" i="1" smtClean="0">
                        <a:latin typeface="Cambria Math" panose="02040503050406030204" pitchFamily="18" charset="0"/>
                      </a:rPr>
                      <m:t>+7.5</m:t>
                    </m:r>
                    <m:sSub>
                      <m:sSubPr>
                        <m:ctrlPr>
                          <a:rPr lang="en-US" sz="3200" i="1">
                            <a:latin typeface="Cambria Math" panose="02040503050406030204" pitchFamily="18" charset="0"/>
                          </a:rPr>
                        </m:ctrlPr>
                      </m:sSubPr>
                      <m:e>
                        <m:r>
                          <a:rPr lang="en-US" sz="3200" i="1">
                            <a:latin typeface="Cambria Math" panose="02040503050406030204" pitchFamily="18" charset="0"/>
                          </a:rPr>
                          <m:t> </m:t>
                        </m:r>
                        <m:r>
                          <a:rPr lang="en-US" sz="3200" i="1">
                            <a:latin typeface="Cambria Math" panose="02040503050406030204" pitchFamily="18" charset="0"/>
                          </a:rPr>
                          <m:t>𝑀</m:t>
                        </m:r>
                      </m:e>
                      <m:sub>
                        <m:r>
                          <a:rPr lang="en-US" sz="3200" i="1">
                            <a:latin typeface="Cambria Math" panose="02040503050406030204" pitchFamily="18" charset="0"/>
                          </a:rPr>
                          <m:t>9</m:t>
                        </m:r>
                        <m:r>
                          <a:rPr lang="en-US" sz="3200" i="1">
                            <a:latin typeface="Cambria Math" panose="02040503050406030204" pitchFamily="18" charset="0"/>
                          </a:rPr>
                          <m:t>𝑡</m:t>
                        </m:r>
                      </m:sub>
                    </m:sSub>
                    <m:r>
                      <a:rPr lang="en-US" sz="3200" b="0" i="1" smtClean="0">
                        <a:latin typeface="Cambria Math" panose="02040503050406030204" pitchFamily="18" charset="0"/>
                      </a:rPr>
                      <m:t>+7.6</m:t>
                    </m:r>
                    <m:sSub>
                      <m:sSubPr>
                        <m:ctrlPr>
                          <a:rPr lang="en-US" sz="3200" i="1">
                            <a:latin typeface="Cambria Math" panose="02040503050406030204" pitchFamily="18" charset="0"/>
                          </a:rPr>
                        </m:ctrlPr>
                      </m:sSubPr>
                      <m:e>
                        <m:r>
                          <a:rPr lang="en-US" sz="3200" i="1">
                            <a:latin typeface="Cambria Math" panose="02040503050406030204" pitchFamily="18" charset="0"/>
                          </a:rPr>
                          <m:t> </m:t>
                        </m:r>
                        <m:r>
                          <a:rPr lang="en-US" sz="3200" i="1">
                            <a:latin typeface="Cambria Math" panose="02040503050406030204" pitchFamily="18" charset="0"/>
                          </a:rPr>
                          <m:t>𝑀</m:t>
                        </m:r>
                      </m:e>
                      <m:sub>
                        <m:r>
                          <a:rPr lang="en-US" sz="3200" i="1">
                            <a:latin typeface="Cambria Math" panose="02040503050406030204" pitchFamily="18" charset="0"/>
                          </a:rPr>
                          <m:t>10</m:t>
                        </m:r>
                        <m:r>
                          <a:rPr lang="en-US" sz="3200" i="1">
                            <a:latin typeface="Cambria Math" panose="02040503050406030204" pitchFamily="18" charset="0"/>
                          </a:rPr>
                          <m:t>𝑡</m:t>
                        </m:r>
                      </m:sub>
                    </m:sSub>
                    <m:r>
                      <a:rPr lang="en-US" sz="3200" b="0" i="1" smtClean="0">
                        <a:latin typeface="Cambria Math" panose="02040503050406030204" pitchFamily="18" charset="0"/>
                      </a:rPr>
                      <m:t>+6.3</m:t>
                    </m:r>
                    <m:sSub>
                      <m:sSubPr>
                        <m:ctrlPr>
                          <a:rPr lang="en-US" sz="3200" i="1">
                            <a:latin typeface="Cambria Math" panose="02040503050406030204" pitchFamily="18" charset="0"/>
                          </a:rPr>
                        </m:ctrlPr>
                      </m:sSubPr>
                      <m:e>
                        <m:r>
                          <a:rPr lang="en-US" sz="3200" i="1">
                            <a:latin typeface="Cambria Math" panose="02040503050406030204" pitchFamily="18" charset="0"/>
                          </a:rPr>
                          <m:t> </m:t>
                        </m:r>
                        <m:r>
                          <a:rPr lang="en-US" sz="3200" i="1">
                            <a:latin typeface="Cambria Math" panose="02040503050406030204" pitchFamily="18" charset="0"/>
                          </a:rPr>
                          <m:t>𝑀</m:t>
                        </m:r>
                      </m:e>
                      <m:sub>
                        <m:r>
                          <a:rPr lang="en-US" sz="3200" i="1">
                            <a:latin typeface="Cambria Math" panose="02040503050406030204" pitchFamily="18" charset="0"/>
                          </a:rPr>
                          <m:t>11</m:t>
                        </m:r>
                        <m:r>
                          <a:rPr lang="en-US" sz="3200" i="1">
                            <a:latin typeface="Cambria Math" panose="02040503050406030204" pitchFamily="18" charset="0"/>
                          </a:rPr>
                          <m:t>𝑡</m:t>
                        </m:r>
                      </m:sub>
                    </m:sSub>
                    <m:r>
                      <a:rPr lang="en-US" sz="3200" b="0" i="1" smtClean="0">
                        <a:latin typeface="Cambria Math" panose="02040503050406030204" pitchFamily="18" charset="0"/>
                      </a:rPr>
                      <m:t>+5.5</m:t>
                    </m:r>
                    <m:sSub>
                      <m:sSubPr>
                        <m:ctrlPr>
                          <a:rPr lang="en-US" sz="3200" i="1">
                            <a:latin typeface="Cambria Math" panose="02040503050406030204" pitchFamily="18" charset="0"/>
                          </a:rPr>
                        </m:ctrlPr>
                      </m:sSubPr>
                      <m:e>
                        <m:r>
                          <a:rPr lang="en-US" sz="3200" i="1">
                            <a:latin typeface="Cambria Math" panose="02040503050406030204" pitchFamily="18" charset="0"/>
                          </a:rPr>
                          <m:t> </m:t>
                        </m:r>
                        <m:r>
                          <a:rPr lang="en-US" sz="3200" i="1">
                            <a:latin typeface="Cambria Math" panose="02040503050406030204" pitchFamily="18" charset="0"/>
                          </a:rPr>
                          <m:t>𝑀</m:t>
                        </m:r>
                      </m:e>
                      <m:sub>
                        <m:r>
                          <a:rPr lang="en-US" sz="3200" i="1">
                            <a:latin typeface="Cambria Math" panose="02040503050406030204" pitchFamily="18" charset="0"/>
                          </a:rPr>
                          <m:t>12</m:t>
                        </m:r>
                        <m:r>
                          <a:rPr lang="en-US" sz="3200" i="1">
                            <a:latin typeface="Cambria Math" panose="02040503050406030204" pitchFamily="18" charset="0"/>
                          </a:rPr>
                          <m:t>𝑡</m:t>
                        </m:r>
                      </m:sub>
                    </m:sSub>
                  </m:oMath>
                </a14:m>
                <a:r>
                  <a:rPr lang="en-US" sz="3200" dirty="0"/>
                  <a:t>+ .61 </a:t>
                </a:r>
                <a14:m>
                  <m:oMath xmlns:m="http://schemas.openxmlformats.org/officeDocument/2006/math">
                    <m:sSub>
                      <m:sSubPr>
                        <m:ctrlPr>
                          <a:rPr lang="en-US" sz="3200" i="1">
                            <a:latin typeface="Cambria Math" panose="02040503050406030204" pitchFamily="18" charset="0"/>
                          </a:rPr>
                        </m:ctrlPr>
                      </m:sSubPr>
                      <m:e>
                        <m:r>
                          <a:rPr lang="en-US" sz="3200" i="1">
                            <a:latin typeface="Cambria Math" panose="02040503050406030204" pitchFamily="18" charset="0"/>
                          </a:rPr>
                          <m:t> </m:t>
                        </m:r>
                        <m:r>
                          <a:rPr lang="en-US" sz="3200" i="1">
                            <a:latin typeface="Cambria Math" panose="02040503050406030204" pitchFamily="18" charset="0"/>
                          </a:rPr>
                          <m:t>𝑌</m:t>
                        </m:r>
                      </m:e>
                      <m:sub>
                        <m:r>
                          <a:rPr lang="en-US" sz="3200" i="1">
                            <a:latin typeface="Cambria Math" panose="02040503050406030204" pitchFamily="18" charset="0"/>
                          </a:rPr>
                          <m:t>𝑡</m:t>
                        </m:r>
                        <m:r>
                          <a:rPr lang="en-US" sz="3200" i="1">
                            <a:latin typeface="Cambria Math" panose="02040503050406030204" pitchFamily="18" charset="0"/>
                          </a:rPr>
                          <m:t>−1</m:t>
                        </m:r>
                      </m:sub>
                    </m:sSub>
                  </m:oMath>
                </a14:m>
                <a:r>
                  <a:rPr lang="en-US" sz="3200" i="1" dirty="0"/>
                  <a:t> </a:t>
                </a:r>
                <a:r>
                  <a:rPr lang="en-US" sz="3200" dirty="0"/>
                  <a:t>+ .33 </a:t>
                </a:r>
                <a14:m>
                  <m:oMath xmlns:m="http://schemas.openxmlformats.org/officeDocument/2006/math">
                    <m:sSub>
                      <m:sSubPr>
                        <m:ctrlPr>
                          <a:rPr lang="en-US" sz="3200" i="1">
                            <a:latin typeface="Cambria Math" panose="02040503050406030204" pitchFamily="18" charset="0"/>
                          </a:rPr>
                        </m:ctrlPr>
                      </m:sSubPr>
                      <m:e>
                        <m:r>
                          <a:rPr lang="en-US" sz="3200" i="1">
                            <a:latin typeface="Cambria Math" panose="02040503050406030204" pitchFamily="18" charset="0"/>
                          </a:rPr>
                          <m:t> </m:t>
                        </m:r>
                        <m:r>
                          <a:rPr lang="en-US" sz="3200" i="1">
                            <a:latin typeface="Cambria Math" panose="02040503050406030204" pitchFamily="18" charset="0"/>
                          </a:rPr>
                          <m:t>𝑌</m:t>
                        </m:r>
                      </m:e>
                      <m:sub>
                        <m:r>
                          <a:rPr lang="en-US" sz="3200" i="1">
                            <a:latin typeface="Cambria Math" panose="02040503050406030204" pitchFamily="18" charset="0"/>
                          </a:rPr>
                          <m:t>𝑡</m:t>
                        </m:r>
                        <m:r>
                          <a:rPr lang="en-US" sz="3200" i="1">
                            <a:latin typeface="Cambria Math" panose="02040503050406030204" pitchFamily="18" charset="0"/>
                          </a:rPr>
                          <m:t>−2</m:t>
                        </m:r>
                      </m:sub>
                    </m:sSub>
                  </m:oMath>
                </a14:m>
                <a:r>
                  <a:rPr lang="en-US" sz="3200" i="1" dirty="0"/>
                  <a:t> + </a:t>
                </a:r>
                <a14:m>
                  <m:oMath xmlns:m="http://schemas.openxmlformats.org/officeDocument/2006/math">
                    <m:sSub>
                      <m:sSubPr>
                        <m:ctrlPr>
                          <a:rPr lang="en-US" sz="3200" i="1">
                            <a:latin typeface="Cambria Math" panose="02040503050406030204" pitchFamily="18" charset="0"/>
                            <a:ea typeface="Cambria Math" panose="02040503050406030204" pitchFamily="18" charset="0"/>
                          </a:rPr>
                        </m:ctrlPr>
                      </m:sSubPr>
                      <m:e>
                        <m:r>
                          <a:rPr lang="en-US" sz="3200" i="1">
                            <a:latin typeface="Cambria Math" panose="02040503050406030204" pitchFamily="18" charset="0"/>
                            <a:ea typeface="Cambria Math" panose="02040503050406030204" pitchFamily="18" charset="0"/>
                          </a:rPr>
                          <m:t>𝜀</m:t>
                        </m:r>
                      </m:e>
                      <m:sub>
                        <m:r>
                          <a:rPr lang="en-US" sz="3200" i="1">
                            <a:latin typeface="Cambria Math" panose="02040503050406030204" pitchFamily="18" charset="0"/>
                            <a:ea typeface="Cambria Math" panose="02040503050406030204" pitchFamily="18" charset="0"/>
                          </a:rPr>
                          <m:t>𝑡</m:t>
                        </m:r>
                      </m:sub>
                    </m:sSub>
                  </m:oMath>
                </a14:m>
                <a:endParaRPr lang="en-US" sz="3200" i="1" dirty="0"/>
              </a:p>
            </p:txBody>
          </p:sp>
        </mc:Choice>
        <mc:Fallback xmlns="">
          <p:sp>
            <p:nvSpPr>
              <p:cNvPr id="38" name="TextBox 37">
                <a:extLst>
                  <a:ext uri="{FF2B5EF4-FFF2-40B4-BE49-F238E27FC236}">
                    <a16:creationId xmlns:a16="http://schemas.microsoft.com/office/drawing/2014/main" id="{C4227CCB-3F7A-451A-9BAF-B033B22B7CBD}"/>
                  </a:ext>
                </a:extLst>
              </p:cNvPr>
              <p:cNvSpPr txBox="1">
                <a:spLocks noRot="1" noChangeAspect="1" noMove="1" noResize="1" noEditPoints="1" noAdjustHandles="1" noChangeArrowheads="1" noChangeShapeType="1" noTextEdit="1"/>
              </p:cNvSpPr>
              <p:nvPr/>
            </p:nvSpPr>
            <p:spPr>
              <a:xfrm>
                <a:off x="27972382" y="29560486"/>
                <a:ext cx="13122135" cy="1569660"/>
              </a:xfrm>
              <a:prstGeom prst="rect">
                <a:avLst/>
              </a:prstGeom>
              <a:blipFill>
                <a:blip r:embed="rId13"/>
                <a:stretch>
                  <a:fillRect l="-1161" t="-5691" b="-1056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0" name="TextBox 39">
                <a:extLst>
                  <a:ext uri="{FF2B5EF4-FFF2-40B4-BE49-F238E27FC236}">
                    <a16:creationId xmlns:a16="http://schemas.microsoft.com/office/drawing/2014/main" id="{E089ED4C-A288-45B9-915D-E8F50D79DCE9}"/>
                  </a:ext>
                </a:extLst>
              </p:cNvPr>
              <p:cNvSpPr txBox="1"/>
              <p:nvPr/>
            </p:nvSpPr>
            <p:spPr>
              <a:xfrm>
                <a:off x="14631069" y="17739905"/>
                <a:ext cx="13122134" cy="1077218"/>
              </a:xfrm>
              <a:prstGeom prst="rect">
                <a:avLst/>
              </a:prstGeom>
              <a:noFill/>
            </p:spPr>
            <p:txBody>
              <a:bodyPr wrap="square" rtlCol="0">
                <a:spAutoFit/>
              </a:bodyPr>
              <a:lstStyle/>
              <a:p>
                <a:r>
                  <a:rPr lang="en-US" sz="3200" i="1" dirty="0">
                    <a:solidFill>
                      <a:schemeClr val="tx1"/>
                    </a:solidFill>
                  </a:rPr>
                  <a:t>Median Housing Price (</a:t>
                </a:r>
                <a14:m>
                  <m:oMath xmlns:m="http://schemas.openxmlformats.org/officeDocument/2006/math">
                    <m:sSub>
                      <m:sSubPr>
                        <m:ctrlPr>
                          <a:rPr lang="en-US" sz="3200" i="1">
                            <a:solidFill>
                              <a:schemeClr val="tx1"/>
                            </a:solidFill>
                            <a:latin typeface="Cambria Math" panose="02040503050406030204" pitchFamily="18" charset="0"/>
                          </a:rPr>
                        </m:ctrlPr>
                      </m:sSubPr>
                      <m:e>
                        <m:r>
                          <a:rPr lang="en-US" sz="3200" i="1">
                            <a:solidFill>
                              <a:schemeClr val="tx1"/>
                            </a:solidFill>
                            <a:latin typeface="Cambria Math" panose="02040503050406030204" pitchFamily="18" charset="0"/>
                          </a:rPr>
                          <m:t> </m:t>
                        </m:r>
                        <m:r>
                          <a:rPr lang="en-US" sz="3200" b="0" i="1" smtClean="0">
                            <a:solidFill>
                              <a:schemeClr val="tx1"/>
                            </a:solidFill>
                            <a:latin typeface="Cambria Math" panose="02040503050406030204" pitchFamily="18" charset="0"/>
                          </a:rPr>
                          <m:t>𝑌</m:t>
                        </m:r>
                      </m:e>
                      <m:sub>
                        <m:r>
                          <a:rPr lang="en-US" sz="3200" b="0" i="1" smtClean="0">
                            <a:solidFill>
                              <a:schemeClr val="tx1"/>
                            </a:solidFill>
                            <a:latin typeface="Cambria Math" panose="02040503050406030204" pitchFamily="18" charset="0"/>
                          </a:rPr>
                          <m:t>𝑡</m:t>
                        </m:r>
                      </m:sub>
                    </m:sSub>
                  </m:oMath>
                </a14:m>
                <a:r>
                  <a:rPr lang="en-US" sz="3200" i="1" dirty="0">
                    <a:solidFill>
                      <a:schemeClr val="tx1"/>
                    </a:solidFill>
                  </a:rPr>
                  <a:t>) </a:t>
                </a:r>
                <a14:m>
                  <m:oMath xmlns:m="http://schemas.openxmlformats.org/officeDocument/2006/math">
                    <m:r>
                      <a:rPr lang="en-US" sz="3200" i="1">
                        <a:solidFill>
                          <a:schemeClr val="tx1"/>
                        </a:solidFill>
                        <a:latin typeface="Cambria Math" panose="02040503050406030204" pitchFamily="18" charset="0"/>
                      </a:rPr>
                      <m:t>=</m:t>
                    </m:r>
                    <m:r>
                      <a:rPr lang="en-US" sz="3200" b="0" i="1" smtClean="0">
                        <a:solidFill>
                          <a:schemeClr val="tx1"/>
                        </a:solidFill>
                        <a:latin typeface="Cambria Math" panose="02040503050406030204" pitchFamily="18" charset="0"/>
                      </a:rPr>
                      <m:t>935</m:t>
                    </m:r>
                    <m:r>
                      <a:rPr lang="en-US" sz="3200" b="0" i="1" smtClean="0">
                        <a:solidFill>
                          <a:schemeClr val="tx1"/>
                        </a:solidFill>
                        <a:latin typeface="Cambria Math" panose="02040503050406030204" pitchFamily="18" charset="0"/>
                      </a:rPr>
                      <m:t>𝑡</m:t>
                    </m:r>
                    <m:r>
                      <a:rPr lang="en-US" sz="3200" b="0" i="1" smtClean="0">
                        <a:solidFill>
                          <a:schemeClr val="tx1"/>
                        </a:solidFill>
                        <a:latin typeface="Cambria Math" panose="02040503050406030204" pitchFamily="18" charset="0"/>
                      </a:rPr>
                      <m:t> −3.6</m:t>
                    </m:r>
                    <m:sSup>
                      <m:sSupPr>
                        <m:ctrlPr>
                          <a:rPr lang="en-US" sz="3200" b="0" i="1" smtClean="0">
                            <a:solidFill>
                              <a:schemeClr val="tx1"/>
                            </a:solidFill>
                            <a:latin typeface="Cambria Math" panose="02040503050406030204" pitchFamily="18" charset="0"/>
                          </a:rPr>
                        </m:ctrlPr>
                      </m:sSupPr>
                      <m:e>
                        <m:r>
                          <a:rPr lang="en-US" sz="3200" b="0" i="1" smtClean="0">
                            <a:solidFill>
                              <a:schemeClr val="tx1"/>
                            </a:solidFill>
                            <a:latin typeface="Cambria Math" panose="02040503050406030204" pitchFamily="18" charset="0"/>
                          </a:rPr>
                          <m:t>𝑡</m:t>
                        </m:r>
                      </m:e>
                      <m:sup>
                        <m:r>
                          <a:rPr lang="en-US" sz="3200" b="0" i="1" smtClean="0">
                            <a:solidFill>
                              <a:schemeClr val="tx1"/>
                            </a:solidFill>
                            <a:latin typeface="Cambria Math" panose="02040503050406030204" pitchFamily="18" charset="0"/>
                          </a:rPr>
                          <m:t>2</m:t>
                        </m:r>
                      </m:sup>
                    </m:sSup>
                    <m:r>
                      <a:rPr lang="en-US" sz="3200" b="0" i="1" smtClean="0">
                        <a:solidFill>
                          <a:schemeClr val="tx1"/>
                        </a:solidFill>
                        <a:latin typeface="Cambria Math" panose="02040503050406030204" pitchFamily="18" charset="0"/>
                      </a:rPr>
                      <m:t>+40,186</m:t>
                    </m:r>
                    <m:sSub>
                      <m:sSubPr>
                        <m:ctrlPr>
                          <a:rPr lang="en-US" sz="3200" i="1">
                            <a:solidFill>
                              <a:schemeClr val="tx1"/>
                            </a:solidFill>
                            <a:latin typeface="Cambria Math" panose="02040503050406030204" pitchFamily="18" charset="0"/>
                          </a:rPr>
                        </m:ctrlPr>
                      </m:sSubPr>
                      <m:e>
                        <m:r>
                          <a:rPr lang="en-US" sz="3200" b="0" i="1" smtClean="0">
                            <a:solidFill>
                              <a:schemeClr val="tx1"/>
                            </a:solidFill>
                            <a:latin typeface="Cambria Math" panose="02040503050406030204" pitchFamily="18" charset="0"/>
                          </a:rPr>
                          <m:t> </m:t>
                        </m:r>
                        <m:r>
                          <a:rPr lang="en-US" sz="3200" b="0" i="1" smtClean="0">
                            <a:solidFill>
                              <a:schemeClr val="tx1"/>
                            </a:solidFill>
                            <a:latin typeface="Cambria Math" panose="02040503050406030204" pitchFamily="18" charset="0"/>
                          </a:rPr>
                          <m:t>𝑄</m:t>
                        </m:r>
                      </m:e>
                      <m:sub>
                        <m:r>
                          <a:rPr lang="en-US" sz="3200" b="0" i="1" smtClean="0">
                            <a:solidFill>
                              <a:schemeClr val="tx1"/>
                            </a:solidFill>
                            <a:latin typeface="Cambria Math" panose="02040503050406030204" pitchFamily="18" charset="0"/>
                          </a:rPr>
                          <m:t>1</m:t>
                        </m:r>
                        <m:r>
                          <a:rPr lang="en-US" sz="3200" b="0" i="1" smtClean="0">
                            <a:solidFill>
                              <a:schemeClr val="tx1"/>
                            </a:solidFill>
                            <a:latin typeface="Cambria Math" panose="02040503050406030204" pitchFamily="18" charset="0"/>
                          </a:rPr>
                          <m:t>𝑡</m:t>
                        </m:r>
                      </m:sub>
                    </m:sSub>
                    <m:r>
                      <a:rPr lang="en-US" sz="3200" b="0" i="1" smtClean="0">
                        <a:solidFill>
                          <a:schemeClr val="tx1"/>
                        </a:solidFill>
                        <a:latin typeface="Cambria Math" panose="02040503050406030204" pitchFamily="18" charset="0"/>
                      </a:rPr>
                      <m:t>+40,513</m:t>
                    </m:r>
                    <m:sSub>
                      <m:sSubPr>
                        <m:ctrlPr>
                          <a:rPr lang="en-US" sz="3200" i="1">
                            <a:solidFill>
                              <a:schemeClr val="tx1"/>
                            </a:solidFill>
                            <a:latin typeface="Cambria Math" panose="02040503050406030204" pitchFamily="18" charset="0"/>
                          </a:rPr>
                        </m:ctrlPr>
                      </m:sSubPr>
                      <m:e>
                        <m:r>
                          <a:rPr lang="en-US" sz="3200" i="1">
                            <a:solidFill>
                              <a:schemeClr val="tx1"/>
                            </a:solidFill>
                            <a:latin typeface="Cambria Math" panose="02040503050406030204" pitchFamily="18" charset="0"/>
                          </a:rPr>
                          <m:t> </m:t>
                        </m:r>
                        <m:r>
                          <a:rPr lang="en-US" sz="3200" i="1">
                            <a:solidFill>
                              <a:schemeClr val="tx1"/>
                            </a:solidFill>
                            <a:latin typeface="Cambria Math" panose="02040503050406030204" pitchFamily="18" charset="0"/>
                          </a:rPr>
                          <m:t>𝑄</m:t>
                        </m:r>
                      </m:e>
                      <m:sub>
                        <m:r>
                          <a:rPr lang="en-US" sz="3200" b="0" i="1" smtClean="0">
                            <a:solidFill>
                              <a:schemeClr val="tx1"/>
                            </a:solidFill>
                            <a:latin typeface="Cambria Math" panose="02040503050406030204" pitchFamily="18" charset="0"/>
                          </a:rPr>
                          <m:t>2</m:t>
                        </m:r>
                        <m:r>
                          <a:rPr lang="en-US" sz="3200" b="0" i="1" smtClean="0">
                            <a:solidFill>
                              <a:schemeClr val="tx1"/>
                            </a:solidFill>
                            <a:latin typeface="Cambria Math" panose="02040503050406030204" pitchFamily="18" charset="0"/>
                          </a:rPr>
                          <m:t>𝑡</m:t>
                        </m:r>
                      </m:sub>
                    </m:sSub>
                    <m:r>
                      <a:rPr lang="en-US" sz="3200" b="0" i="1" smtClean="0">
                        <a:solidFill>
                          <a:schemeClr val="tx1"/>
                        </a:solidFill>
                        <a:latin typeface="Cambria Math" panose="02040503050406030204" pitchFamily="18" charset="0"/>
                      </a:rPr>
                      <m:t>+38,281</m:t>
                    </m:r>
                    <m:sSub>
                      <m:sSubPr>
                        <m:ctrlPr>
                          <a:rPr lang="en-US" sz="3200" i="1">
                            <a:solidFill>
                              <a:schemeClr val="tx1"/>
                            </a:solidFill>
                            <a:latin typeface="Cambria Math" panose="02040503050406030204" pitchFamily="18" charset="0"/>
                          </a:rPr>
                        </m:ctrlPr>
                      </m:sSubPr>
                      <m:e>
                        <m:r>
                          <a:rPr lang="en-US" sz="3200" i="1">
                            <a:solidFill>
                              <a:schemeClr val="tx1"/>
                            </a:solidFill>
                            <a:latin typeface="Cambria Math" panose="02040503050406030204" pitchFamily="18" charset="0"/>
                          </a:rPr>
                          <m:t> </m:t>
                        </m:r>
                        <m:r>
                          <a:rPr lang="en-US" sz="3200" i="1">
                            <a:solidFill>
                              <a:schemeClr val="tx1"/>
                            </a:solidFill>
                            <a:latin typeface="Cambria Math" panose="02040503050406030204" pitchFamily="18" charset="0"/>
                          </a:rPr>
                          <m:t>𝑄</m:t>
                        </m:r>
                      </m:e>
                      <m:sub>
                        <m:r>
                          <a:rPr lang="en-US" sz="3200" b="0" i="1" smtClean="0">
                            <a:solidFill>
                              <a:schemeClr val="tx1"/>
                            </a:solidFill>
                            <a:latin typeface="Cambria Math" panose="02040503050406030204" pitchFamily="18" charset="0"/>
                          </a:rPr>
                          <m:t>3</m:t>
                        </m:r>
                        <m:r>
                          <a:rPr lang="en-US" sz="3200" b="0" i="1" smtClean="0">
                            <a:solidFill>
                              <a:schemeClr val="tx1"/>
                            </a:solidFill>
                            <a:latin typeface="Cambria Math" panose="02040503050406030204" pitchFamily="18" charset="0"/>
                          </a:rPr>
                          <m:t>𝑡</m:t>
                        </m:r>
                      </m:sub>
                    </m:sSub>
                    <m:r>
                      <a:rPr lang="en-US" sz="3200" b="0" i="1" smtClean="0">
                        <a:solidFill>
                          <a:schemeClr val="tx1"/>
                        </a:solidFill>
                        <a:latin typeface="Cambria Math" panose="02040503050406030204" pitchFamily="18" charset="0"/>
                      </a:rPr>
                      <m:t>+39,954</m:t>
                    </m:r>
                    <m:sSub>
                      <m:sSubPr>
                        <m:ctrlPr>
                          <a:rPr lang="en-US" sz="3200" i="1">
                            <a:solidFill>
                              <a:schemeClr val="tx1"/>
                            </a:solidFill>
                            <a:latin typeface="Cambria Math" panose="02040503050406030204" pitchFamily="18" charset="0"/>
                          </a:rPr>
                        </m:ctrlPr>
                      </m:sSubPr>
                      <m:e>
                        <m:r>
                          <a:rPr lang="en-US" sz="3200" i="1">
                            <a:solidFill>
                              <a:schemeClr val="tx1"/>
                            </a:solidFill>
                            <a:latin typeface="Cambria Math" panose="02040503050406030204" pitchFamily="18" charset="0"/>
                          </a:rPr>
                          <m:t> </m:t>
                        </m:r>
                        <m:r>
                          <a:rPr lang="en-US" sz="3200" i="1">
                            <a:solidFill>
                              <a:schemeClr val="tx1"/>
                            </a:solidFill>
                            <a:latin typeface="Cambria Math" panose="02040503050406030204" pitchFamily="18" charset="0"/>
                          </a:rPr>
                          <m:t>𝑄</m:t>
                        </m:r>
                      </m:e>
                      <m:sub>
                        <m:r>
                          <a:rPr lang="en-US" sz="3200" b="0" i="1" smtClean="0">
                            <a:solidFill>
                              <a:schemeClr val="tx1"/>
                            </a:solidFill>
                            <a:latin typeface="Cambria Math" panose="02040503050406030204" pitchFamily="18" charset="0"/>
                          </a:rPr>
                          <m:t>4</m:t>
                        </m:r>
                        <m:r>
                          <a:rPr lang="en-US" sz="3200" b="0" i="1" smtClean="0">
                            <a:solidFill>
                              <a:schemeClr val="tx1"/>
                            </a:solidFill>
                            <a:latin typeface="Cambria Math" panose="02040503050406030204" pitchFamily="18" charset="0"/>
                          </a:rPr>
                          <m:t>𝑡</m:t>
                        </m:r>
                      </m:sub>
                    </m:sSub>
                  </m:oMath>
                </a14:m>
                <a:r>
                  <a:rPr lang="en-US" sz="3200" dirty="0">
                    <a:solidFill>
                      <a:schemeClr val="tx1"/>
                    </a:solidFill>
                  </a:rPr>
                  <a:t> + .92 </a:t>
                </a:r>
                <a14:m>
                  <m:oMath xmlns:m="http://schemas.openxmlformats.org/officeDocument/2006/math">
                    <m:sSub>
                      <m:sSubPr>
                        <m:ctrlPr>
                          <a:rPr lang="en-US" sz="3200" i="1">
                            <a:solidFill>
                              <a:schemeClr val="tx1"/>
                            </a:solidFill>
                            <a:latin typeface="Cambria Math" panose="02040503050406030204" pitchFamily="18" charset="0"/>
                          </a:rPr>
                        </m:ctrlPr>
                      </m:sSubPr>
                      <m:e>
                        <m:r>
                          <a:rPr lang="en-US" sz="3200" i="1">
                            <a:solidFill>
                              <a:schemeClr val="tx1"/>
                            </a:solidFill>
                            <a:latin typeface="Cambria Math" panose="02040503050406030204" pitchFamily="18" charset="0"/>
                          </a:rPr>
                          <m:t> </m:t>
                        </m:r>
                        <m:r>
                          <a:rPr lang="en-US" sz="3200" b="0" i="1" smtClean="0">
                            <a:solidFill>
                              <a:schemeClr val="tx1"/>
                            </a:solidFill>
                            <a:latin typeface="Cambria Math" panose="02040503050406030204" pitchFamily="18" charset="0"/>
                          </a:rPr>
                          <m:t>𝑌</m:t>
                        </m:r>
                      </m:e>
                      <m:sub>
                        <m:r>
                          <a:rPr lang="en-US" sz="3200" b="0" i="1" smtClean="0">
                            <a:solidFill>
                              <a:schemeClr val="tx1"/>
                            </a:solidFill>
                            <a:latin typeface="Cambria Math" panose="02040503050406030204" pitchFamily="18" charset="0"/>
                          </a:rPr>
                          <m:t>𝑡</m:t>
                        </m:r>
                        <m:r>
                          <a:rPr lang="en-US" sz="3200" b="0" i="1" smtClean="0">
                            <a:solidFill>
                              <a:schemeClr val="tx1"/>
                            </a:solidFill>
                            <a:latin typeface="Cambria Math" panose="02040503050406030204" pitchFamily="18" charset="0"/>
                          </a:rPr>
                          <m:t>−1</m:t>
                        </m:r>
                      </m:sub>
                    </m:sSub>
                  </m:oMath>
                </a14:m>
                <a:r>
                  <a:rPr lang="en-US" sz="3200" i="1" dirty="0">
                    <a:solidFill>
                      <a:schemeClr val="tx1"/>
                    </a:solidFill>
                  </a:rPr>
                  <a:t> + </a:t>
                </a:r>
                <a14:m>
                  <m:oMath xmlns:m="http://schemas.openxmlformats.org/officeDocument/2006/math">
                    <m:sSub>
                      <m:sSubPr>
                        <m:ctrlPr>
                          <a:rPr lang="en-US" sz="3200" i="1">
                            <a:solidFill>
                              <a:schemeClr val="tx1"/>
                            </a:solidFill>
                            <a:latin typeface="Cambria Math" panose="02040503050406030204" pitchFamily="18" charset="0"/>
                            <a:ea typeface="Cambria Math" panose="02040503050406030204" pitchFamily="18" charset="0"/>
                          </a:rPr>
                        </m:ctrlPr>
                      </m:sSubPr>
                      <m:e>
                        <m:r>
                          <a:rPr lang="en-US" sz="3200" i="1">
                            <a:solidFill>
                              <a:schemeClr val="tx1"/>
                            </a:solidFill>
                            <a:latin typeface="Cambria Math" panose="02040503050406030204" pitchFamily="18" charset="0"/>
                            <a:ea typeface="Cambria Math" panose="02040503050406030204" pitchFamily="18" charset="0"/>
                          </a:rPr>
                          <m:t>𝜀</m:t>
                        </m:r>
                      </m:e>
                      <m:sub>
                        <m:r>
                          <a:rPr lang="en-US" sz="3200" i="1">
                            <a:solidFill>
                              <a:schemeClr val="tx1"/>
                            </a:solidFill>
                            <a:latin typeface="Cambria Math" panose="02040503050406030204" pitchFamily="18" charset="0"/>
                            <a:ea typeface="Cambria Math" panose="02040503050406030204" pitchFamily="18" charset="0"/>
                          </a:rPr>
                          <m:t>𝑡</m:t>
                        </m:r>
                      </m:sub>
                    </m:sSub>
                  </m:oMath>
                </a14:m>
                <a:endParaRPr lang="en-US" sz="3200" i="1" dirty="0">
                  <a:solidFill>
                    <a:schemeClr val="tx1"/>
                  </a:solidFill>
                </a:endParaRPr>
              </a:p>
            </p:txBody>
          </p:sp>
        </mc:Choice>
        <mc:Fallback xmlns="">
          <p:sp>
            <p:nvSpPr>
              <p:cNvPr id="40" name="TextBox 39">
                <a:extLst>
                  <a:ext uri="{FF2B5EF4-FFF2-40B4-BE49-F238E27FC236}">
                    <a16:creationId xmlns:a16="http://schemas.microsoft.com/office/drawing/2014/main" id="{E089ED4C-A288-45B9-915D-E8F50D79DCE9}"/>
                  </a:ext>
                </a:extLst>
              </p:cNvPr>
              <p:cNvSpPr txBox="1">
                <a:spLocks noRot="1" noChangeAspect="1" noMove="1" noResize="1" noEditPoints="1" noAdjustHandles="1" noChangeArrowheads="1" noChangeShapeType="1" noTextEdit="1"/>
              </p:cNvSpPr>
              <p:nvPr/>
            </p:nvSpPr>
            <p:spPr>
              <a:xfrm>
                <a:off x="14631069" y="17739905"/>
                <a:ext cx="13122134" cy="1077218"/>
              </a:xfrm>
              <a:prstGeom prst="rect">
                <a:avLst/>
              </a:prstGeom>
              <a:blipFill>
                <a:blip r:embed="rId14"/>
                <a:stretch>
                  <a:fillRect l="-1161" t="-6780" b="-1807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5" name="TextBox 44">
                <a:extLst>
                  <a:ext uri="{FF2B5EF4-FFF2-40B4-BE49-F238E27FC236}">
                    <a16:creationId xmlns:a16="http://schemas.microsoft.com/office/drawing/2014/main" id="{B9876140-B001-467E-B91F-47992C845ED0}"/>
                  </a:ext>
                </a:extLst>
              </p:cNvPr>
              <p:cNvSpPr txBox="1"/>
              <p:nvPr/>
            </p:nvSpPr>
            <p:spPr>
              <a:xfrm>
                <a:off x="14631069" y="29773488"/>
                <a:ext cx="13122134" cy="1077218"/>
              </a:xfrm>
              <a:prstGeom prst="rect">
                <a:avLst/>
              </a:prstGeom>
              <a:noFill/>
            </p:spPr>
            <p:txBody>
              <a:bodyPr wrap="square" rtlCol="0">
                <a:spAutoFit/>
              </a:bodyPr>
              <a:lstStyle/>
              <a:p>
                <a:r>
                  <a:rPr lang="en-US" sz="3200" dirty="0"/>
                  <a:t>Median Housing Price Midwest </a:t>
                </a:r>
                <a:r>
                  <a:rPr lang="en-US" sz="3200" i="1" dirty="0"/>
                  <a:t>(</a:t>
                </a:r>
                <a14:m>
                  <m:oMath xmlns:m="http://schemas.openxmlformats.org/officeDocument/2006/math">
                    <m:sSub>
                      <m:sSubPr>
                        <m:ctrlPr>
                          <a:rPr lang="en-US" sz="3200" i="1">
                            <a:latin typeface="Cambria Math" panose="02040503050406030204" pitchFamily="18" charset="0"/>
                          </a:rPr>
                        </m:ctrlPr>
                      </m:sSubPr>
                      <m:e>
                        <m:r>
                          <a:rPr lang="en-US" sz="3200" i="1">
                            <a:latin typeface="Cambria Math" panose="02040503050406030204" pitchFamily="18" charset="0"/>
                          </a:rPr>
                          <m:t> </m:t>
                        </m:r>
                        <m:r>
                          <a:rPr lang="en-US" sz="3200" i="1">
                            <a:latin typeface="Cambria Math" panose="02040503050406030204" pitchFamily="18" charset="0"/>
                          </a:rPr>
                          <m:t>𝑌</m:t>
                        </m:r>
                      </m:e>
                      <m:sub>
                        <m:r>
                          <a:rPr lang="en-US" sz="3200" i="1">
                            <a:latin typeface="Cambria Math" panose="02040503050406030204" pitchFamily="18" charset="0"/>
                          </a:rPr>
                          <m:t>𝑡</m:t>
                        </m:r>
                      </m:sub>
                    </m:sSub>
                  </m:oMath>
                </a14:m>
                <a:r>
                  <a:rPr lang="en-US" sz="3200" i="1" dirty="0"/>
                  <a:t>)</a:t>
                </a:r>
                <a14:m>
                  <m:oMath xmlns:m="http://schemas.openxmlformats.org/officeDocument/2006/math">
                    <m:r>
                      <a:rPr lang="en-US" sz="3200" b="0" i="1" smtClean="0">
                        <a:latin typeface="Cambria Math" panose="02040503050406030204" pitchFamily="18" charset="0"/>
                      </a:rPr>
                      <m:t> </m:t>
                    </m:r>
                    <m:r>
                      <a:rPr lang="en-US" sz="3200" i="1">
                        <a:latin typeface="Cambria Math" panose="02040503050406030204" pitchFamily="18" charset="0"/>
                      </a:rPr>
                      <m:t>=</m:t>
                    </m:r>
                    <m:r>
                      <a:rPr lang="en-US" sz="3200" b="0" i="1" smtClean="0">
                        <a:latin typeface="Cambria Math" panose="02040503050406030204" pitchFamily="18" charset="0"/>
                      </a:rPr>
                      <m:t>942</m:t>
                    </m:r>
                    <m:r>
                      <a:rPr lang="en-US" sz="3200" b="0" i="1" smtClean="0">
                        <a:latin typeface="Cambria Math" panose="02040503050406030204" pitchFamily="18" charset="0"/>
                      </a:rPr>
                      <m:t>𝑡</m:t>
                    </m:r>
                    <m:r>
                      <a:rPr lang="en-US" sz="3200" b="0" i="1" smtClean="0">
                        <a:latin typeface="Cambria Math" panose="02040503050406030204" pitchFamily="18" charset="0"/>
                      </a:rPr>
                      <m:t> −2.6</m:t>
                    </m:r>
                    <m:sSup>
                      <m:sSupPr>
                        <m:ctrlPr>
                          <a:rPr lang="en-US" sz="3200" b="0" i="1" smtClean="0">
                            <a:latin typeface="Cambria Math" panose="02040503050406030204" pitchFamily="18" charset="0"/>
                          </a:rPr>
                        </m:ctrlPr>
                      </m:sSupPr>
                      <m:e>
                        <m:r>
                          <a:rPr lang="en-US" sz="3200" b="0" i="1" smtClean="0">
                            <a:latin typeface="Cambria Math" panose="02040503050406030204" pitchFamily="18" charset="0"/>
                          </a:rPr>
                          <m:t>𝑡</m:t>
                        </m:r>
                      </m:e>
                      <m:sup>
                        <m:r>
                          <a:rPr lang="en-US" sz="3200" b="0" i="1" smtClean="0">
                            <a:latin typeface="Cambria Math" panose="02040503050406030204" pitchFamily="18" charset="0"/>
                          </a:rPr>
                          <m:t>2</m:t>
                        </m:r>
                      </m:sup>
                    </m:sSup>
                    <m:r>
                      <a:rPr lang="en-US" sz="3200" b="0" i="1" smtClean="0">
                        <a:latin typeface="Cambria Math" panose="02040503050406030204" pitchFamily="18" charset="0"/>
                      </a:rPr>
                      <m:t>+41,476</m:t>
                    </m:r>
                    <m:sSub>
                      <m:sSubPr>
                        <m:ctrlPr>
                          <a:rPr lang="en-US" sz="3200" i="1">
                            <a:latin typeface="Cambria Math" panose="02040503050406030204" pitchFamily="18" charset="0"/>
                          </a:rPr>
                        </m:ctrlPr>
                      </m:sSubPr>
                      <m:e>
                        <m:r>
                          <a:rPr lang="en-US" sz="3200" i="1">
                            <a:latin typeface="Cambria Math" panose="02040503050406030204" pitchFamily="18" charset="0"/>
                          </a:rPr>
                          <m:t> </m:t>
                        </m:r>
                        <m:r>
                          <a:rPr lang="en-US" sz="3200" i="1">
                            <a:latin typeface="Cambria Math" panose="02040503050406030204" pitchFamily="18" charset="0"/>
                          </a:rPr>
                          <m:t>𝑄</m:t>
                        </m:r>
                      </m:e>
                      <m:sub>
                        <m:r>
                          <a:rPr lang="en-US" sz="3200" i="1">
                            <a:latin typeface="Cambria Math" panose="02040503050406030204" pitchFamily="18" charset="0"/>
                          </a:rPr>
                          <m:t>1</m:t>
                        </m:r>
                        <m:r>
                          <a:rPr lang="en-US" sz="3200" i="1">
                            <a:latin typeface="Cambria Math" panose="02040503050406030204" pitchFamily="18" charset="0"/>
                          </a:rPr>
                          <m:t>𝑡</m:t>
                        </m:r>
                      </m:sub>
                    </m:sSub>
                    <m:r>
                      <a:rPr lang="en-US" sz="3200" b="0" i="1" smtClean="0">
                        <a:latin typeface="Cambria Math" panose="02040503050406030204" pitchFamily="18" charset="0"/>
                      </a:rPr>
                      <m:t>+40,987</m:t>
                    </m:r>
                    <m:sSub>
                      <m:sSubPr>
                        <m:ctrlPr>
                          <a:rPr lang="en-US" sz="3200" i="1">
                            <a:latin typeface="Cambria Math" panose="02040503050406030204" pitchFamily="18" charset="0"/>
                          </a:rPr>
                        </m:ctrlPr>
                      </m:sSubPr>
                      <m:e>
                        <m:r>
                          <a:rPr lang="en-US" sz="3200" i="1">
                            <a:latin typeface="Cambria Math" panose="02040503050406030204" pitchFamily="18" charset="0"/>
                          </a:rPr>
                          <m:t> </m:t>
                        </m:r>
                        <m:r>
                          <a:rPr lang="en-US" sz="3200" i="1">
                            <a:latin typeface="Cambria Math" panose="02040503050406030204" pitchFamily="18" charset="0"/>
                          </a:rPr>
                          <m:t>𝑄</m:t>
                        </m:r>
                      </m:e>
                      <m:sub>
                        <m:r>
                          <a:rPr lang="en-US" sz="3200" i="1">
                            <a:latin typeface="Cambria Math" panose="02040503050406030204" pitchFamily="18" charset="0"/>
                          </a:rPr>
                          <m:t>2</m:t>
                        </m:r>
                        <m:r>
                          <a:rPr lang="en-US" sz="3200" i="1">
                            <a:latin typeface="Cambria Math" panose="02040503050406030204" pitchFamily="18" charset="0"/>
                          </a:rPr>
                          <m:t>𝑡</m:t>
                        </m:r>
                      </m:sub>
                    </m:sSub>
                    <m:r>
                      <a:rPr lang="en-US" sz="3200" b="0" i="1" smtClean="0">
                        <a:latin typeface="Cambria Math" panose="02040503050406030204" pitchFamily="18" charset="0"/>
                      </a:rPr>
                      <m:t>+37,716</m:t>
                    </m:r>
                    <m:sSub>
                      <m:sSubPr>
                        <m:ctrlPr>
                          <a:rPr lang="en-US" sz="3200" i="1">
                            <a:latin typeface="Cambria Math" panose="02040503050406030204" pitchFamily="18" charset="0"/>
                          </a:rPr>
                        </m:ctrlPr>
                      </m:sSubPr>
                      <m:e>
                        <m:r>
                          <a:rPr lang="en-US" sz="3200" i="1">
                            <a:latin typeface="Cambria Math" panose="02040503050406030204" pitchFamily="18" charset="0"/>
                          </a:rPr>
                          <m:t> </m:t>
                        </m:r>
                        <m:r>
                          <a:rPr lang="en-US" sz="3200" i="1">
                            <a:latin typeface="Cambria Math" panose="02040503050406030204" pitchFamily="18" charset="0"/>
                          </a:rPr>
                          <m:t>𝑄</m:t>
                        </m:r>
                      </m:e>
                      <m:sub>
                        <m:r>
                          <a:rPr lang="en-US" sz="3200" i="1">
                            <a:latin typeface="Cambria Math" panose="02040503050406030204" pitchFamily="18" charset="0"/>
                          </a:rPr>
                          <m:t>3</m:t>
                        </m:r>
                        <m:r>
                          <a:rPr lang="en-US" sz="3200" i="1">
                            <a:latin typeface="Cambria Math" panose="02040503050406030204" pitchFamily="18" charset="0"/>
                          </a:rPr>
                          <m:t>𝑡</m:t>
                        </m:r>
                      </m:sub>
                    </m:sSub>
                    <m:r>
                      <a:rPr lang="en-US" sz="3200" b="0" i="1" smtClean="0">
                        <a:latin typeface="Cambria Math" panose="02040503050406030204" pitchFamily="18" charset="0"/>
                      </a:rPr>
                      <m:t>+40,640</m:t>
                    </m:r>
                    <m:sSub>
                      <m:sSubPr>
                        <m:ctrlPr>
                          <a:rPr lang="en-US" sz="3200" i="1">
                            <a:latin typeface="Cambria Math" panose="02040503050406030204" pitchFamily="18" charset="0"/>
                          </a:rPr>
                        </m:ctrlPr>
                      </m:sSubPr>
                      <m:e>
                        <m:r>
                          <a:rPr lang="en-US" sz="3200" i="1">
                            <a:latin typeface="Cambria Math" panose="02040503050406030204" pitchFamily="18" charset="0"/>
                          </a:rPr>
                          <m:t> </m:t>
                        </m:r>
                        <m:r>
                          <a:rPr lang="en-US" sz="3200" i="1">
                            <a:latin typeface="Cambria Math" panose="02040503050406030204" pitchFamily="18" charset="0"/>
                          </a:rPr>
                          <m:t>𝑄</m:t>
                        </m:r>
                      </m:e>
                      <m:sub>
                        <m:r>
                          <a:rPr lang="en-US" sz="3200" i="1">
                            <a:latin typeface="Cambria Math" panose="02040503050406030204" pitchFamily="18" charset="0"/>
                          </a:rPr>
                          <m:t>4</m:t>
                        </m:r>
                        <m:r>
                          <a:rPr lang="en-US" sz="3200" i="1">
                            <a:latin typeface="Cambria Math" panose="02040503050406030204" pitchFamily="18" charset="0"/>
                          </a:rPr>
                          <m:t>𝑡</m:t>
                        </m:r>
                      </m:sub>
                    </m:sSub>
                  </m:oMath>
                </a14:m>
                <a:r>
                  <a:rPr lang="en-US" sz="3200" dirty="0"/>
                  <a:t>+ .52 </a:t>
                </a:r>
                <a14:m>
                  <m:oMath xmlns:m="http://schemas.openxmlformats.org/officeDocument/2006/math">
                    <m:sSub>
                      <m:sSubPr>
                        <m:ctrlPr>
                          <a:rPr lang="en-US" sz="3200" i="1">
                            <a:latin typeface="Cambria Math" panose="02040503050406030204" pitchFamily="18" charset="0"/>
                          </a:rPr>
                        </m:ctrlPr>
                      </m:sSubPr>
                      <m:e>
                        <m:r>
                          <a:rPr lang="en-US" sz="3200" i="1">
                            <a:latin typeface="Cambria Math" panose="02040503050406030204" pitchFamily="18" charset="0"/>
                          </a:rPr>
                          <m:t> </m:t>
                        </m:r>
                        <m:r>
                          <a:rPr lang="en-US" sz="3200" i="1">
                            <a:latin typeface="Cambria Math" panose="02040503050406030204" pitchFamily="18" charset="0"/>
                          </a:rPr>
                          <m:t>𝑌</m:t>
                        </m:r>
                      </m:e>
                      <m:sub>
                        <m:r>
                          <a:rPr lang="en-US" sz="3200" i="1">
                            <a:latin typeface="Cambria Math" panose="02040503050406030204" pitchFamily="18" charset="0"/>
                          </a:rPr>
                          <m:t>𝑡</m:t>
                        </m:r>
                        <m:r>
                          <a:rPr lang="en-US" sz="3200" i="1">
                            <a:latin typeface="Cambria Math" panose="02040503050406030204" pitchFamily="18" charset="0"/>
                          </a:rPr>
                          <m:t>−1</m:t>
                        </m:r>
                      </m:sub>
                    </m:sSub>
                  </m:oMath>
                </a14:m>
                <a:r>
                  <a:rPr lang="en-US" sz="3200" i="1" dirty="0"/>
                  <a:t> + .</a:t>
                </a:r>
                <a:r>
                  <a:rPr lang="en-US" sz="3200" dirty="0"/>
                  <a:t>30 </a:t>
                </a:r>
                <a14:m>
                  <m:oMath xmlns:m="http://schemas.openxmlformats.org/officeDocument/2006/math">
                    <m:sSub>
                      <m:sSubPr>
                        <m:ctrlPr>
                          <a:rPr lang="en-US" sz="3200" i="1">
                            <a:latin typeface="Cambria Math" panose="02040503050406030204" pitchFamily="18" charset="0"/>
                          </a:rPr>
                        </m:ctrlPr>
                      </m:sSubPr>
                      <m:e>
                        <m:r>
                          <a:rPr lang="en-US" sz="3200" i="1">
                            <a:latin typeface="Cambria Math" panose="02040503050406030204" pitchFamily="18" charset="0"/>
                          </a:rPr>
                          <m:t> </m:t>
                        </m:r>
                        <m:r>
                          <a:rPr lang="en-US" sz="3200" i="1">
                            <a:latin typeface="Cambria Math" panose="02040503050406030204" pitchFamily="18" charset="0"/>
                          </a:rPr>
                          <m:t>𝑌</m:t>
                        </m:r>
                      </m:e>
                      <m:sub>
                        <m:r>
                          <a:rPr lang="en-US" sz="3200" i="1">
                            <a:latin typeface="Cambria Math" panose="02040503050406030204" pitchFamily="18" charset="0"/>
                          </a:rPr>
                          <m:t>𝑡</m:t>
                        </m:r>
                        <m:r>
                          <a:rPr lang="en-US" sz="3200" i="1">
                            <a:latin typeface="Cambria Math" panose="02040503050406030204" pitchFamily="18" charset="0"/>
                          </a:rPr>
                          <m:t>−2</m:t>
                        </m:r>
                      </m:sub>
                    </m:sSub>
                  </m:oMath>
                </a14:m>
                <a:r>
                  <a:rPr lang="en-US" sz="3200" i="1" dirty="0"/>
                  <a:t> + </a:t>
                </a:r>
                <a14:m>
                  <m:oMath xmlns:m="http://schemas.openxmlformats.org/officeDocument/2006/math">
                    <m:sSub>
                      <m:sSubPr>
                        <m:ctrlPr>
                          <a:rPr lang="en-US" sz="3200" i="1">
                            <a:latin typeface="Cambria Math" panose="02040503050406030204" pitchFamily="18" charset="0"/>
                            <a:ea typeface="Cambria Math" panose="02040503050406030204" pitchFamily="18" charset="0"/>
                          </a:rPr>
                        </m:ctrlPr>
                      </m:sSubPr>
                      <m:e>
                        <m:r>
                          <a:rPr lang="en-US" sz="3200" i="1">
                            <a:latin typeface="Cambria Math" panose="02040503050406030204" pitchFamily="18" charset="0"/>
                            <a:ea typeface="Cambria Math" panose="02040503050406030204" pitchFamily="18" charset="0"/>
                          </a:rPr>
                          <m:t>𝜀</m:t>
                        </m:r>
                      </m:e>
                      <m:sub>
                        <m:r>
                          <a:rPr lang="en-US" sz="3200" i="1">
                            <a:latin typeface="Cambria Math" panose="02040503050406030204" pitchFamily="18" charset="0"/>
                            <a:ea typeface="Cambria Math" panose="02040503050406030204" pitchFamily="18" charset="0"/>
                          </a:rPr>
                          <m:t>𝑡</m:t>
                        </m:r>
                      </m:sub>
                    </m:sSub>
                  </m:oMath>
                </a14:m>
                <a:endParaRPr lang="en-US" sz="3200" i="1" dirty="0"/>
              </a:p>
            </p:txBody>
          </p:sp>
        </mc:Choice>
        <mc:Fallback xmlns="">
          <p:sp>
            <p:nvSpPr>
              <p:cNvPr id="45" name="TextBox 44">
                <a:extLst>
                  <a:ext uri="{FF2B5EF4-FFF2-40B4-BE49-F238E27FC236}">
                    <a16:creationId xmlns:a16="http://schemas.microsoft.com/office/drawing/2014/main" id="{B9876140-B001-467E-B91F-47992C845ED0}"/>
                  </a:ext>
                </a:extLst>
              </p:cNvPr>
              <p:cNvSpPr txBox="1">
                <a:spLocks noRot="1" noChangeAspect="1" noMove="1" noResize="1" noEditPoints="1" noAdjustHandles="1" noChangeArrowheads="1" noChangeShapeType="1" noTextEdit="1"/>
              </p:cNvSpPr>
              <p:nvPr/>
            </p:nvSpPr>
            <p:spPr>
              <a:xfrm>
                <a:off x="14631069" y="29773488"/>
                <a:ext cx="13122134" cy="1077218"/>
              </a:xfrm>
              <a:prstGeom prst="rect">
                <a:avLst/>
              </a:prstGeom>
              <a:blipFill>
                <a:blip r:embed="rId15"/>
                <a:stretch>
                  <a:fillRect l="-1161" t="-6780" b="-18079"/>
                </a:stretch>
              </a:blipFill>
            </p:spPr>
            <p:txBody>
              <a:bodyPr/>
              <a:lstStyle/>
              <a:p>
                <a:r>
                  <a:rPr lang="en-US">
                    <a:noFill/>
                  </a:rPr>
                  <a:t> </a:t>
                </a:r>
              </a:p>
            </p:txBody>
          </p:sp>
        </mc:Fallback>
      </mc:AlternateContent>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803</Words>
  <Application>Microsoft Office PowerPoint</Application>
  <PresentationFormat>Custom</PresentationFormat>
  <Paragraphs>39</Paragraphs>
  <Slides>1</Slides>
  <Notes>1</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8" baseType="lpstr">
      <vt:lpstr>Arial</vt:lpstr>
      <vt:lpstr>Calibri</vt:lpstr>
      <vt:lpstr>Calibri Light</vt:lpstr>
      <vt:lpstr>Cambria Math</vt:lpstr>
      <vt:lpstr>Minion Pro</vt:lpstr>
      <vt:lpstr>Office Theme</vt:lpstr>
      <vt:lpstr>EViews</vt:lpstr>
      <vt:lpstr>Economic Indicators: U.S. Housing Forecasts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2017-04-21T15:48:01Z</dcterms:created>
  <dcterms:modified xsi:type="dcterms:W3CDTF">2019-04-23T17:17:49Z</dcterms:modified>
</cp:coreProperties>
</file>