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drawings/drawing1.xml" ContentType="application/vnd.openxmlformats-officedocument.drawingml.chartshapes+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drawings/drawing2.xml" ContentType="application/vnd.openxmlformats-officedocument.drawingml.chartshape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4333" r:id="rId1"/>
  </p:sldMasterIdLst>
  <p:sldIdLst>
    <p:sldId id="256" r:id="rId2"/>
  </p:sldIdLst>
  <p:sldSz cx="42062400" cy="384048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9E11"/>
    <a:srgbClr val="F3C663"/>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D9C9C7C-B776-4CBB-ACC2-DBC44D5B761F}" v="72" dt="2018-04-24T23:31:47.878"/>
    <p1510:client id="{5B589F11-33C0-465E-9316-13D391CBE9ED}" v="250" dt="2018-04-25T00:19:11.920"/>
    <p1510:client id="{13EECA5F-DCE1-4AD3-8E08-AC82C0DF1DC7}" v="38" dt="2018-04-24T22:56:19.733"/>
    <p1510:client id="{C7C7760B-BF5A-4F03-9C43-2153CD681AD9}" v="566" dt="2018-04-24T20:53:13.703"/>
    <p1510:client id="{9C860936-9BB9-4244-9D2B-B8F7CE82FFC8}" v="273" dt="2018-04-25T02:39:35.875"/>
    <p1510:client id="{39EDE7B9-475F-42A5-9AB6-01E01088A241}" v="23" dt="2018-04-25T02:42:04.518"/>
    <p1510:client id="{AA5794BB-3E1F-42D8-8423-00788212EF29}" v="66" dt="2018-04-24T22:43:25.80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599"/>
  </p:normalViewPr>
  <p:slideViewPr>
    <p:cSldViewPr snapToGrid="0">
      <p:cViewPr>
        <p:scale>
          <a:sx n="33" d="100"/>
          <a:sy n="33" d="100"/>
        </p:scale>
        <p:origin x="608" y="-912"/>
      </p:cViewPr>
      <p:guideLst>
        <p:guide orient="horz" pos="12096"/>
        <p:guide pos="1324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7"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5" Type="http://schemas.openxmlformats.org/officeDocument/2006/relationships/chartUserShapes" Target="../drawings/drawing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5" Type="http://schemas.openxmlformats.org/officeDocument/2006/relationships/chartUserShapes" Target="../drawings/drawing2.xml"/><Relationship Id="rId4"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Means and SE of means for, "Overall, how comfortable</a:t>
            </a:r>
            <a:r>
              <a:rPr lang="en-US" baseline="0"/>
              <a:t> are you with the climate at UW - Eau Claire?" (1 = very comfortable; 5 = very uncomfortable)</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8181758530183728"/>
          <c:y val="0.17171296296296298"/>
          <c:w val="0.78962685914260722"/>
          <c:h val="0.72088764946048411"/>
        </c:manualLayout>
      </c:layout>
      <c:barChart>
        <c:barDir val="bar"/>
        <c:grouping val="clustered"/>
        <c:varyColors val="0"/>
        <c:ser>
          <c:idx val="0"/>
          <c:order val="0"/>
          <c:tx>
            <c:strRef>
              <c:f>Sheet1!$A$14</c:f>
              <c:strCache>
                <c:ptCount val="1"/>
                <c:pt idx="0">
                  <c:v>Climate1</c:v>
                </c:pt>
              </c:strCache>
            </c:strRef>
          </c:tx>
          <c:spPr>
            <a:solidFill>
              <a:schemeClr val="accent1"/>
            </a:solidFill>
            <a:ln>
              <a:noFill/>
            </a:ln>
            <a:effectLst/>
          </c:spPr>
          <c:invertIfNegative val="0"/>
          <c:errBars>
            <c:errBarType val="both"/>
            <c:errValType val="cust"/>
            <c:noEndCap val="0"/>
            <c:plus>
              <c:numRef>
                <c:f>Sheet1!$B$15:$J$15</c:f>
                <c:numCache>
                  <c:formatCode>General</c:formatCode>
                  <c:ptCount val="9"/>
                  <c:pt idx="0">
                    <c:v>0.02</c:v>
                  </c:pt>
                  <c:pt idx="1">
                    <c:v>3.4000000000000002E-2</c:v>
                  </c:pt>
                  <c:pt idx="2">
                    <c:v>1.7999999999999999E-2</c:v>
                  </c:pt>
                  <c:pt idx="3">
                    <c:v>7.0999999999999994E-2</c:v>
                  </c:pt>
                  <c:pt idx="4">
                    <c:v>3.4000000000000002E-2</c:v>
                  </c:pt>
                  <c:pt idx="5">
                    <c:v>0.17899999999999999</c:v>
                  </c:pt>
                  <c:pt idx="6">
                    <c:v>6.0999999999999999E-2</c:v>
                  </c:pt>
                  <c:pt idx="7">
                    <c:v>1.7000000000000001E-2</c:v>
                  </c:pt>
                  <c:pt idx="8">
                    <c:v>8.8999999999999996E-2</c:v>
                  </c:pt>
                </c:numCache>
              </c:numRef>
            </c:plus>
            <c:minus>
              <c:numRef>
                <c:f>Sheet1!$B$15:$J$15</c:f>
                <c:numCache>
                  <c:formatCode>General</c:formatCode>
                  <c:ptCount val="9"/>
                  <c:pt idx="0">
                    <c:v>0.02</c:v>
                  </c:pt>
                  <c:pt idx="1">
                    <c:v>3.4000000000000002E-2</c:v>
                  </c:pt>
                  <c:pt idx="2">
                    <c:v>1.7999999999999999E-2</c:v>
                  </c:pt>
                  <c:pt idx="3">
                    <c:v>7.0999999999999994E-2</c:v>
                  </c:pt>
                  <c:pt idx="4">
                    <c:v>3.4000000000000002E-2</c:v>
                  </c:pt>
                  <c:pt idx="5">
                    <c:v>0.17899999999999999</c:v>
                  </c:pt>
                  <c:pt idx="6">
                    <c:v>6.0999999999999999E-2</c:v>
                  </c:pt>
                  <c:pt idx="7">
                    <c:v>1.7000000000000001E-2</c:v>
                  </c:pt>
                  <c:pt idx="8">
                    <c:v>8.8999999999999996E-2</c:v>
                  </c:pt>
                </c:numCache>
              </c:numRef>
            </c:minus>
            <c:spPr>
              <a:noFill/>
              <a:ln w="9525" cap="flat" cmpd="sng" algn="ctr">
                <a:solidFill>
                  <a:schemeClr val="tx1">
                    <a:lumMod val="65000"/>
                    <a:lumOff val="35000"/>
                  </a:schemeClr>
                </a:solidFill>
                <a:round/>
              </a:ln>
              <a:effectLst/>
            </c:spPr>
          </c:errBars>
          <c:cat>
            <c:strRef>
              <c:f>Sheet1!$B$13:$J$13</c:f>
              <c:strCache>
                <c:ptCount val="9"/>
                <c:pt idx="0">
                  <c:v>Female</c:v>
                </c:pt>
                <c:pt idx="1">
                  <c:v>Male</c:v>
                </c:pt>
                <c:pt idx="2">
                  <c:v>Straight</c:v>
                </c:pt>
                <c:pt idx="3">
                  <c:v>LGBT</c:v>
                </c:pt>
                <c:pt idx="4">
                  <c:v>White Male</c:v>
                </c:pt>
                <c:pt idx="5">
                  <c:v>International</c:v>
                </c:pt>
                <c:pt idx="6">
                  <c:v>All POC</c:v>
                </c:pt>
                <c:pt idx="7">
                  <c:v>White</c:v>
                </c:pt>
                <c:pt idx="8">
                  <c:v>Hmong</c:v>
                </c:pt>
              </c:strCache>
            </c:strRef>
          </c:cat>
          <c:val>
            <c:numRef>
              <c:f>Sheet1!$B$14:$J$14</c:f>
              <c:numCache>
                <c:formatCode>General</c:formatCode>
                <c:ptCount val="9"/>
                <c:pt idx="0">
                  <c:v>1.97</c:v>
                </c:pt>
                <c:pt idx="1">
                  <c:v>1.93</c:v>
                </c:pt>
                <c:pt idx="2">
                  <c:v>1.92</c:v>
                </c:pt>
                <c:pt idx="3">
                  <c:v>2.25</c:v>
                </c:pt>
                <c:pt idx="4">
                  <c:v>1.85</c:v>
                </c:pt>
                <c:pt idx="5">
                  <c:v>2.62</c:v>
                </c:pt>
                <c:pt idx="6">
                  <c:v>2.42</c:v>
                </c:pt>
                <c:pt idx="7">
                  <c:v>1.89</c:v>
                </c:pt>
                <c:pt idx="8">
                  <c:v>2.65</c:v>
                </c:pt>
              </c:numCache>
            </c:numRef>
          </c:val>
          <c:extLst>
            <c:ext xmlns:c16="http://schemas.microsoft.com/office/drawing/2014/chart" uri="{C3380CC4-5D6E-409C-BE32-E72D297353CC}">
              <c16:uniqueId val="{00000000-E594-446E-853A-B1383204CA8D}"/>
            </c:ext>
          </c:extLst>
        </c:ser>
        <c:dLbls>
          <c:showLegendKey val="0"/>
          <c:showVal val="0"/>
          <c:showCatName val="0"/>
          <c:showSerName val="0"/>
          <c:showPercent val="0"/>
          <c:showBubbleSize val="0"/>
        </c:dLbls>
        <c:gapWidth val="182"/>
        <c:axId val="478096280"/>
        <c:axId val="478096608"/>
      </c:barChart>
      <c:catAx>
        <c:axId val="47809628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1" i="0" u="none" strike="noStrike" kern="1200" baseline="0">
                <a:solidFill>
                  <a:schemeClr val="tx1">
                    <a:lumMod val="65000"/>
                    <a:lumOff val="35000"/>
                  </a:schemeClr>
                </a:solidFill>
                <a:latin typeface="+mn-lt"/>
                <a:ea typeface="+mn-ea"/>
                <a:cs typeface="+mn-cs"/>
              </a:defRPr>
            </a:pPr>
            <a:endParaRPr lang="en-US"/>
          </a:p>
        </c:txPr>
        <c:crossAx val="478096608"/>
        <c:crosses val="autoZero"/>
        <c:auto val="1"/>
        <c:lblAlgn val="ctr"/>
        <c:lblOffset val="100"/>
        <c:noMultiLvlLbl val="0"/>
      </c:catAx>
      <c:valAx>
        <c:axId val="47809660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7809628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4">
    <c:autoUpdate val="0"/>
  </c:externalData>
  <c:userShapes r:id="rId5"/>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Mean values and SE of means for, "Would you recommend attending</a:t>
            </a:r>
            <a:r>
              <a:rPr lang="en-US" baseline="0"/>
              <a:t> UWEC to family and friends?"  (1=Yes; 2=Maybe; 3=No)</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clustered"/>
        <c:varyColors val="0"/>
        <c:ser>
          <c:idx val="0"/>
          <c:order val="0"/>
          <c:tx>
            <c:strRef>
              <c:f>Sheet1!$A$26</c:f>
              <c:strCache>
                <c:ptCount val="1"/>
                <c:pt idx="0">
                  <c:v>Q45</c:v>
                </c:pt>
              </c:strCache>
            </c:strRef>
          </c:tx>
          <c:spPr>
            <a:solidFill>
              <a:schemeClr val="accent1"/>
            </a:solidFill>
            <a:ln>
              <a:noFill/>
            </a:ln>
            <a:effectLst/>
          </c:spPr>
          <c:invertIfNegative val="0"/>
          <c:errBars>
            <c:errBarType val="both"/>
            <c:errValType val="cust"/>
            <c:noEndCap val="0"/>
            <c:plus>
              <c:numRef>
                <c:f>Sheet1!$B$27:$J$27</c:f>
                <c:numCache>
                  <c:formatCode>General</c:formatCode>
                  <c:ptCount val="9"/>
                  <c:pt idx="0">
                    <c:v>0.125</c:v>
                  </c:pt>
                  <c:pt idx="1">
                    <c:v>2.3E-2</c:v>
                  </c:pt>
                  <c:pt idx="2">
                    <c:v>8.5000000000000006E-2</c:v>
                  </c:pt>
                  <c:pt idx="3">
                    <c:v>5.6000000000000001E-2</c:v>
                  </c:pt>
                  <c:pt idx="4">
                    <c:v>2.5000000000000001E-2</c:v>
                  </c:pt>
                  <c:pt idx="5">
                    <c:v>0.112</c:v>
                  </c:pt>
                  <c:pt idx="6">
                    <c:v>0.39600000000000002</c:v>
                  </c:pt>
                  <c:pt idx="7">
                    <c:v>8.3000000000000004E-2</c:v>
                  </c:pt>
                  <c:pt idx="8">
                    <c:v>6.8000000000000005E-2</c:v>
                  </c:pt>
                </c:numCache>
              </c:numRef>
            </c:plus>
            <c:minus>
              <c:numRef>
                <c:f>Sheet1!$B$27:$J$27</c:f>
                <c:numCache>
                  <c:formatCode>General</c:formatCode>
                  <c:ptCount val="9"/>
                  <c:pt idx="0">
                    <c:v>0.125</c:v>
                  </c:pt>
                  <c:pt idx="1">
                    <c:v>2.3E-2</c:v>
                  </c:pt>
                  <c:pt idx="2">
                    <c:v>8.5000000000000006E-2</c:v>
                  </c:pt>
                  <c:pt idx="3">
                    <c:v>5.6000000000000001E-2</c:v>
                  </c:pt>
                  <c:pt idx="4">
                    <c:v>2.5000000000000001E-2</c:v>
                  </c:pt>
                  <c:pt idx="5">
                    <c:v>0.112</c:v>
                  </c:pt>
                  <c:pt idx="6">
                    <c:v>0.39600000000000002</c:v>
                  </c:pt>
                  <c:pt idx="7">
                    <c:v>8.3000000000000004E-2</c:v>
                  </c:pt>
                  <c:pt idx="8">
                    <c:v>6.8000000000000005E-2</c:v>
                  </c:pt>
                </c:numCache>
              </c:numRef>
            </c:minus>
            <c:spPr>
              <a:noFill/>
              <a:ln w="9525" cap="flat" cmpd="sng" algn="ctr">
                <a:solidFill>
                  <a:schemeClr val="tx1">
                    <a:lumMod val="65000"/>
                    <a:lumOff val="35000"/>
                  </a:schemeClr>
                </a:solidFill>
                <a:round/>
              </a:ln>
              <a:effectLst/>
            </c:spPr>
          </c:errBars>
          <c:cat>
            <c:strRef>
              <c:f>Sheet1!$B$25:$J$25</c:f>
              <c:strCache>
                <c:ptCount val="9"/>
                <c:pt idx="0">
                  <c:v>Female</c:v>
                </c:pt>
                <c:pt idx="1">
                  <c:v>Male</c:v>
                </c:pt>
                <c:pt idx="2">
                  <c:v>Straight</c:v>
                </c:pt>
                <c:pt idx="3">
                  <c:v>LGBT</c:v>
                </c:pt>
                <c:pt idx="4">
                  <c:v>White Male</c:v>
                </c:pt>
                <c:pt idx="5">
                  <c:v>International</c:v>
                </c:pt>
                <c:pt idx="6">
                  <c:v>All POC</c:v>
                </c:pt>
                <c:pt idx="7">
                  <c:v>White</c:v>
                </c:pt>
                <c:pt idx="8">
                  <c:v>Hmong</c:v>
                </c:pt>
              </c:strCache>
            </c:strRef>
          </c:cat>
          <c:val>
            <c:numRef>
              <c:f>Sheet1!$B$26:$J$26</c:f>
              <c:numCache>
                <c:formatCode>General</c:formatCode>
                <c:ptCount val="9"/>
                <c:pt idx="0">
                  <c:v>1.01</c:v>
                </c:pt>
                <c:pt idx="1">
                  <c:v>1.26</c:v>
                </c:pt>
                <c:pt idx="2">
                  <c:v>1.0900000000000001</c:v>
                </c:pt>
                <c:pt idx="3">
                  <c:v>1.46</c:v>
                </c:pt>
                <c:pt idx="4">
                  <c:v>1.25</c:v>
                </c:pt>
                <c:pt idx="5">
                  <c:v>1.38</c:v>
                </c:pt>
                <c:pt idx="6">
                  <c:v>1.07</c:v>
                </c:pt>
                <c:pt idx="7">
                  <c:v>1.0900000000000001</c:v>
                </c:pt>
                <c:pt idx="8">
                  <c:v>1.54</c:v>
                </c:pt>
              </c:numCache>
            </c:numRef>
          </c:val>
          <c:extLst>
            <c:ext xmlns:c16="http://schemas.microsoft.com/office/drawing/2014/chart" uri="{C3380CC4-5D6E-409C-BE32-E72D297353CC}">
              <c16:uniqueId val="{00000000-F9FB-4E33-9F0D-3C24815232EC}"/>
            </c:ext>
          </c:extLst>
        </c:ser>
        <c:dLbls>
          <c:showLegendKey val="0"/>
          <c:showVal val="0"/>
          <c:showCatName val="0"/>
          <c:showSerName val="0"/>
          <c:showPercent val="0"/>
          <c:showBubbleSize val="0"/>
        </c:dLbls>
        <c:gapWidth val="182"/>
        <c:axId val="1796523167"/>
        <c:axId val="1812212975"/>
      </c:barChart>
      <c:catAx>
        <c:axId val="1796523167"/>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crossAx val="1812212975"/>
        <c:crosses val="autoZero"/>
        <c:auto val="1"/>
        <c:lblAlgn val="ctr"/>
        <c:lblOffset val="100"/>
        <c:noMultiLvlLbl val="0"/>
      </c:catAx>
      <c:valAx>
        <c:axId val="1812212975"/>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96523167"/>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userShapes r:id="rId5"/>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0.85812</cdr:x>
      <cdr:y>0.21162</cdr:y>
    </cdr:from>
    <cdr:to>
      <cdr:x>0.90145</cdr:x>
      <cdr:y>0.88578</cdr:y>
    </cdr:to>
    <cdr:sp macro="" textlink="">
      <cdr:nvSpPr>
        <cdr:cNvPr id="2" name="Rectangle 1">
          <a:extLst xmlns:a="http://schemas.openxmlformats.org/drawingml/2006/main">
            <a:ext uri="{FF2B5EF4-FFF2-40B4-BE49-F238E27FC236}">
              <a16:creationId xmlns:a16="http://schemas.microsoft.com/office/drawing/2014/main" id="{2EA1F6D7-32F1-402C-872E-4DF9217DB9C2}"/>
            </a:ext>
          </a:extLst>
        </cdr:cNvPr>
        <cdr:cNvSpPr/>
      </cdr:nvSpPr>
      <cdr:spPr>
        <a:xfrm xmlns:a="http://schemas.openxmlformats.org/drawingml/2006/main">
          <a:off x="7435102" y="1327897"/>
          <a:ext cx="375398" cy="4230221"/>
        </a:xfrm>
        <a:prstGeom xmlns:a="http://schemas.openxmlformats.org/drawingml/2006/main" prst="rect">
          <a:avLst/>
        </a:prstGeom>
        <a:solidFill xmlns:a="http://schemas.openxmlformats.org/drawingml/2006/main">
          <a:srgbClr val="FFC000">
            <a:alpha val="58000"/>
          </a:srgbClr>
        </a:solidFill>
        <a:ln xmlns:a="http://schemas.openxmlformats.org/drawingml/2006/main">
          <a:solidFill>
            <a:srgbClr val="FFC000"/>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userShapes>
</file>

<file path=ppt/drawings/drawing2.xml><?xml version="1.0" encoding="utf-8"?>
<c:userShapes xmlns:c="http://schemas.openxmlformats.org/drawingml/2006/chart">
  <cdr:relSizeAnchor xmlns:cdr="http://schemas.openxmlformats.org/drawingml/2006/chartDrawing">
    <cdr:from>
      <cdr:x>0.82318</cdr:x>
      <cdr:y>0.15841</cdr:y>
    </cdr:from>
    <cdr:to>
      <cdr:x>0.88323</cdr:x>
      <cdr:y>0.95612</cdr:y>
    </cdr:to>
    <cdr:sp macro="" textlink="">
      <cdr:nvSpPr>
        <cdr:cNvPr id="2" name="Rectangle 1">
          <a:extLst xmlns:a="http://schemas.openxmlformats.org/drawingml/2006/main">
            <a:ext uri="{FF2B5EF4-FFF2-40B4-BE49-F238E27FC236}">
              <a16:creationId xmlns:a16="http://schemas.microsoft.com/office/drawing/2014/main" id="{E0FF7D55-29B6-C442-B60E-A78C7B529445}"/>
            </a:ext>
          </a:extLst>
        </cdr:cNvPr>
        <cdr:cNvSpPr/>
      </cdr:nvSpPr>
      <cdr:spPr>
        <a:xfrm xmlns:a="http://schemas.openxmlformats.org/drawingml/2006/main">
          <a:off x="7231184" y="973456"/>
          <a:ext cx="527539" cy="4902222"/>
        </a:xfrm>
        <a:prstGeom xmlns:a="http://schemas.openxmlformats.org/drawingml/2006/main" prst="rect">
          <a:avLst/>
        </a:prstGeom>
        <a:solidFill xmlns:a="http://schemas.openxmlformats.org/drawingml/2006/main">
          <a:srgbClr val="FFC000">
            <a:alpha val="58000"/>
          </a:srgbClr>
        </a:solidFill>
        <a:ln xmlns:a="http://schemas.openxmlformats.org/drawingml/2006/main">
          <a:solidFill>
            <a:srgbClr val="FFC000"/>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00"/>
            </a:lvl1pPr>
            <a:lvl2pPr marL="2103120" indent="0" algn="ctr">
              <a:buNone/>
              <a:defRPr sz="9200"/>
            </a:lvl2pPr>
            <a:lvl3pPr marL="4206240" indent="0" algn="ctr">
              <a:buNone/>
              <a:defRPr sz="8300"/>
            </a:lvl3pPr>
            <a:lvl4pPr marL="6309360" indent="0" algn="ctr">
              <a:buNone/>
              <a:defRPr sz="7400"/>
            </a:lvl4pPr>
            <a:lvl5pPr marL="8412480" indent="0" algn="ctr">
              <a:buNone/>
              <a:defRPr sz="7400"/>
            </a:lvl5pPr>
            <a:lvl6pPr marL="10515600" indent="0" algn="ctr">
              <a:buNone/>
              <a:defRPr sz="7400"/>
            </a:lvl6pPr>
            <a:lvl7pPr marL="12618720" indent="0" algn="ctr">
              <a:buNone/>
              <a:defRPr sz="7400"/>
            </a:lvl7pPr>
            <a:lvl8pPr marL="14721840" indent="0" algn="ctr">
              <a:buNone/>
              <a:defRPr sz="7400"/>
            </a:lvl8pPr>
            <a:lvl9pPr marL="16824960" indent="0" algn="ctr">
              <a:buNone/>
              <a:defRPr sz="7400"/>
            </a:lvl9pPr>
          </a:lstStyle>
          <a:p>
            <a:r>
              <a:rPr lang="en-US"/>
              <a:t>Click to edit Master subtitle style</a:t>
            </a:r>
          </a:p>
        </p:txBody>
      </p:sp>
      <p:sp>
        <p:nvSpPr>
          <p:cNvPr id="4" name="Date Placeholder 3"/>
          <p:cNvSpPr>
            <a:spLocks noGrp="1"/>
          </p:cNvSpPr>
          <p:nvPr>
            <p:ph type="dt" sz="half" idx="10"/>
          </p:nvPr>
        </p:nvSpPr>
        <p:spPr/>
        <p:txBody>
          <a:bodyPr/>
          <a:lstStyle/>
          <a:p>
            <a:fld id="{4F20B532-B5DD-45C5-B78C-DF3FDEAD0301}" type="datetimeFigureOut">
              <a:rPr lang="en-US" smtClean="0"/>
              <a:t>4/25/18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2936050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F20B532-B5DD-45C5-B78C-DF3FDEAD0301}" type="datetimeFigureOut">
              <a:rPr lang="en-US" smtClean="0"/>
              <a:t>4/25/18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9566473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F20B532-B5DD-45C5-B78C-DF3FDEAD0301}" type="datetimeFigureOut">
              <a:rPr lang="en-US" smtClean="0"/>
              <a:t>4/25/18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5507571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F20B532-B5DD-45C5-B78C-DF3FDEAD0301}" type="datetimeFigureOut">
              <a:rPr lang="en-US" smtClean="0"/>
              <a:t>4/25/18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4397824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p>
        </p:txBody>
      </p:sp>
      <p:sp>
        <p:nvSpPr>
          <p:cNvPr id="3" name="Text Placeholder 2"/>
          <p:cNvSpPr>
            <a:spLocks noGrp="1"/>
          </p:cNvSpPr>
          <p:nvPr>
            <p:ph type="body" idx="1"/>
          </p:nvPr>
        </p:nvSpPr>
        <p:spPr>
          <a:xfrm>
            <a:off x="2869885" y="25701001"/>
            <a:ext cx="36278820" cy="8401047"/>
          </a:xfrm>
        </p:spPr>
        <p:txBody>
          <a:bodyPr/>
          <a:lstStyle>
            <a:lvl1pPr marL="0" indent="0">
              <a:buNone/>
              <a:defRPr sz="11000">
                <a:solidFill>
                  <a:schemeClr val="tx1"/>
                </a:solidFill>
              </a:defRPr>
            </a:lvl1pPr>
            <a:lvl2pPr marL="2103120" indent="0">
              <a:buNone/>
              <a:defRPr sz="9200">
                <a:solidFill>
                  <a:schemeClr val="tx1">
                    <a:tint val="75000"/>
                  </a:schemeClr>
                </a:solidFill>
              </a:defRPr>
            </a:lvl2pPr>
            <a:lvl3pPr marL="4206240" indent="0">
              <a:buNone/>
              <a:defRPr sz="8300">
                <a:solidFill>
                  <a:schemeClr val="tx1">
                    <a:tint val="75000"/>
                  </a:schemeClr>
                </a:solidFill>
              </a:defRPr>
            </a:lvl3pPr>
            <a:lvl4pPr marL="6309360" indent="0">
              <a:buNone/>
              <a:defRPr sz="7400">
                <a:solidFill>
                  <a:schemeClr val="tx1">
                    <a:tint val="75000"/>
                  </a:schemeClr>
                </a:solidFill>
              </a:defRPr>
            </a:lvl4pPr>
            <a:lvl5pPr marL="8412480" indent="0">
              <a:buNone/>
              <a:defRPr sz="7400">
                <a:solidFill>
                  <a:schemeClr val="tx1">
                    <a:tint val="75000"/>
                  </a:schemeClr>
                </a:solidFill>
              </a:defRPr>
            </a:lvl5pPr>
            <a:lvl6pPr marL="10515600" indent="0">
              <a:buNone/>
              <a:defRPr sz="7400">
                <a:solidFill>
                  <a:schemeClr val="tx1">
                    <a:tint val="75000"/>
                  </a:schemeClr>
                </a:solidFill>
              </a:defRPr>
            </a:lvl6pPr>
            <a:lvl7pPr marL="12618720" indent="0">
              <a:buNone/>
              <a:defRPr sz="7400">
                <a:solidFill>
                  <a:schemeClr val="tx1">
                    <a:tint val="75000"/>
                  </a:schemeClr>
                </a:solidFill>
              </a:defRPr>
            </a:lvl7pPr>
            <a:lvl8pPr marL="14721840" indent="0">
              <a:buNone/>
              <a:defRPr sz="7400">
                <a:solidFill>
                  <a:schemeClr val="tx1">
                    <a:tint val="75000"/>
                  </a:schemeClr>
                </a:solidFill>
              </a:defRPr>
            </a:lvl8pPr>
            <a:lvl9pPr marL="16824960" indent="0">
              <a:buNone/>
              <a:defRPr sz="7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4/25/18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38078537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891790" y="10223500"/>
            <a:ext cx="17876520" cy="243674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1294090" y="10223500"/>
            <a:ext cx="17876520" cy="243674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F20B532-B5DD-45C5-B78C-DF3FDEAD0301}" type="datetimeFigureOut">
              <a:rPr lang="en-US" smtClean="0"/>
              <a:t>4/25/18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9376647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00" b="1"/>
            </a:lvl1pPr>
            <a:lvl2pPr marL="2103120" indent="0">
              <a:buNone/>
              <a:defRPr sz="9200" b="1"/>
            </a:lvl2pPr>
            <a:lvl3pPr marL="4206240" indent="0">
              <a:buNone/>
              <a:defRPr sz="8300" b="1"/>
            </a:lvl3pPr>
            <a:lvl4pPr marL="6309360" indent="0">
              <a:buNone/>
              <a:defRPr sz="7400" b="1"/>
            </a:lvl4pPr>
            <a:lvl5pPr marL="8412480" indent="0">
              <a:buNone/>
              <a:defRPr sz="7400" b="1"/>
            </a:lvl5pPr>
            <a:lvl6pPr marL="10515600" indent="0">
              <a:buNone/>
              <a:defRPr sz="7400" b="1"/>
            </a:lvl6pPr>
            <a:lvl7pPr marL="12618720" indent="0">
              <a:buNone/>
              <a:defRPr sz="7400" b="1"/>
            </a:lvl7pPr>
            <a:lvl8pPr marL="14721840" indent="0">
              <a:buNone/>
              <a:defRPr sz="7400" b="1"/>
            </a:lvl8pPr>
            <a:lvl9pPr marL="16824960" indent="0">
              <a:buNone/>
              <a:defRPr sz="7400" b="1"/>
            </a:lvl9pPr>
          </a:lstStyle>
          <a:p>
            <a:pPr lvl="0"/>
            <a:r>
              <a:rPr lang="en-US"/>
              <a:t>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00" b="1"/>
            </a:lvl1pPr>
            <a:lvl2pPr marL="2103120" indent="0">
              <a:buNone/>
              <a:defRPr sz="9200" b="1"/>
            </a:lvl2pPr>
            <a:lvl3pPr marL="4206240" indent="0">
              <a:buNone/>
              <a:defRPr sz="8300" b="1"/>
            </a:lvl3pPr>
            <a:lvl4pPr marL="6309360" indent="0">
              <a:buNone/>
              <a:defRPr sz="7400" b="1"/>
            </a:lvl4pPr>
            <a:lvl5pPr marL="8412480" indent="0">
              <a:buNone/>
              <a:defRPr sz="7400" b="1"/>
            </a:lvl5pPr>
            <a:lvl6pPr marL="10515600" indent="0">
              <a:buNone/>
              <a:defRPr sz="7400" b="1"/>
            </a:lvl6pPr>
            <a:lvl7pPr marL="12618720" indent="0">
              <a:buNone/>
              <a:defRPr sz="7400" b="1"/>
            </a:lvl7pPr>
            <a:lvl8pPr marL="14721840" indent="0">
              <a:buNone/>
              <a:defRPr sz="7400" b="1"/>
            </a:lvl8pPr>
            <a:lvl9pPr marL="16824960" indent="0">
              <a:buNone/>
              <a:defRPr sz="7400" b="1"/>
            </a:lvl9pPr>
          </a:lstStyle>
          <a:p>
            <a:pPr lvl="0"/>
            <a:r>
              <a:rPr lang="en-US"/>
              <a:t>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F20B532-B5DD-45C5-B78C-DF3FDEAD0301}" type="datetimeFigureOut">
              <a:rPr lang="en-US" smtClean="0"/>
              <a:t>4/25/18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624567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F20B532-B5DD-45C5-B78C-DF3FDEAD0301}" type="datetimeFigureOut">
              <a:rPr lang="en-US" smtClean="0"/>
              <a:t>4/25/18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6440835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4/25/18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39242960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00"/>
            </a:lvl1pPr>
          </a:lstStyle>
          <a:p>
            <a:r>
              <a:rPr lang="en-US"/>
              <a:t>Click to edit Master title style</a:t>
            </a:r>
          </a:p>
        </p:txBody>
      </p:sp>
      <p:sp>
        <p:nvSpPr>
          <p:cNvPr id="3" name="Content Placeholder 2"/>
          <p:cNvSpPr>
            <a:spLocks noGrp="1"/>
          </p:cNvSpPr>
          <p:nvPr>
            <p:ph idx="1"/>
          </p:nvPr>
        </p:nvSpPr>
        <p:spPr>
          <a:xfrm>
            <a:off x="17881999" y="5529588"/>
            <a:ext cx="21294090" cy="27292300"/>
          </a:xfrm>
        </p:spPr>
        <p:txBody>
          <a:bodyPr/>
          <a:lstStyle>
            <a:lvl1pPr>
              <a:defRPr sz="14700"/>
            </a:lvl1pPr>
            <a:lvl2pPr>
              <a:defRPr sz="12900"/>
            </a:lvl2pPr>
            <a:lvl3pPr>
              <a:defRPr sz="11000"/>
            </a:lvl3pPr>
            <a:lvl4pPr>
              <a:defRPr sz="9200"/>
            </a:lvl4pPr>
            <a:lvl5pPr>
              <a:defRPr sz="9200"/>
            </a:lvl5pPr>
            <a:lvl6pPr>
              <a:defRPr sz="9200"/>
            </a:lvl6pPr>
            <a:lvl7pPr>
              <a:defRPr sz="9200"/>
            </a:lvl7pPr>
            <a:lvl8pPr>
              <a:defRPr sz="9200"/>
            </a:lvl8pPr>
            <a:lvl9pPr>
              <a:defRPr sz="9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400"/>
            </a:lvl1pPr>
            <a:lvl2pPr marL="2103120" indent="0">
              <a:buNone/>
              <a:defRPr sz="6400"/>
            </a:lvl2pPr>
            <a:lvl3pPr marL="4206240" indent="0">
              <a:buNone/>
              <a:defRPr sz="550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4/25/18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158402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00"/>
            </a:lvl1pPr>
          </a:lstStyle>
          <a:p>
            <a:r>
              <a:rPr lang="en-US"/>
              <a:t>Click to edit Master title style</a:t>
            </a:r>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00"/>
            </a:lvl1pPr>
            <a:lvl2pPr marL="2103120" indent="0">
              <a:buNone/>
              <a:defRPr sz="12900"/>
            </a:lvl2pPr>
            <a:lvl3pPr marL="4206240" indent="0">
              <a:buNone/>
              <a:defRPr sz="1100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400"/>
            </a:lvl1pPr>
            <a:lvl2pPr marL="2103120" indent="0">
              <a:buNone/>
              <a:defRPr sz="6400"/>
            </a:lvl2pPr>
            <a:lvl3pPr marL="4206240" indent="0">
              <a:buNone/>
              <a:defRPr sz="550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4/25/18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2113288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00">
                <a:solidFill>
                  <a:schemeClr val="tx1">
                    <a:tint val="75000"/>
                  </a:schemeClr>
                </a:solidFill>
              </a:defRPr>
            </a:lvl1pPr>
          </a:lstStyle>
          <a:p>
            <a:fld id="{C764DE79-268F-4C1A-8933-263129D2AF90}" type="datetimeFigureOut">
              <a:rPr lang="en-US" dirty="0"/>
              <a:t>4/25/18</a:t>
            </a:fld>
            <a:endParaRPr lang="en-US"/>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00">
                <a:solidFill>
                  <a:schemeClr val="tx1">
                    <a:tint val="75000"/>
                  </a:schemeClr>
                </a:solidFill>
              </a:defRPr>
            </a:lvl1pPr>
          </a:lstStyle>
          <a:p>
            <a:fld id="{48F63A3B-78C7-47BE-AE5E-E10140E04643}" type="slidenum">
              <a:rPr lang="en-US" dirty="0"/>
              <a:t>‹#›</a:t>
            </a:fld>
            <a:endParaRPr lang="en-US"/>
          </a:p>
        </p:txBody>
      </p:sp>
      <p:sp>
        <p:nvSpPr>
          <p:cNvPr id="7" name="Rectangle 6">
            <a:extLst>
              <a:ext uri="{FF2B5EF4-FFF2-40B4-BE49-F238E27FC236}">
                <a16:creationId xmlns:a16="http://schemas.microsoft.com/office/drawing/2014/main" id="{E5C174BA-D03F-43CD-8330-3D03E9A48AFD}"/>
              </a:ext>
            </a:extLst>
          </p:cNvPr>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a:p>
        </p:txBody>
      </p:sp>
      <p:sp>
        <p:nvSpPr>
          <p:cNvPr id="8" name="Rectangle 7">
            <a:extLst>
              <a:ext uri="{FF2B5EF4-FFF2-40B4-BE49-F238E27FC236}">
                <a16:creationId xmlns:a16="http://schemas.microsoft.com/office/drawing/2014/main" id="{37551865-7FA7-463F-9A54-D26C8DCAD70B}"/>
              </a:ext>
            </a:extLst>
          </p:cNvPr>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a:p>
        </p:txBody>
      </p:sp>
      <p:sp>
        <p:nvSpPr>
          <p:cNvPr id="9" name="Rectangle 8">
            <a:extLst>
              <a:ext uri="{FF2B5EF4-FFF2-40B4-BE49-F238E27FC236}">
                <a16:creationId xmlns:a16="http://schemas.microsoft.com/office/drawing/2014/main" id="{E69A673E-43C4-4EE7-BF8E-FEA6F7A2EF17}"/>
              </a:ext>
            </a:extLst>
          </p:cNvPr>
          <p:cNvSpPr/>
          <p:nvPr userDrawn="1"/>
        </p:nvSpPr>
        <p:spPr>
          <a:xfrm>
            <a:off x="789710" y="974035"/>
            <a:ext cx="40399854"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a:p>
        </p:txBody>
      </p:sp>
      <p:cxnSp>
        <p:nvCxnSpPr>
          <p:cNvPr id="10" name="Straight Connector 9">
            <a:extLst>
              <a:ext uri="{FF2B5EF4-FFF2-40B4-BE49-F238E27FC236}">
                <a16:creationId xmlns:a16="http://schemas.microsoft.com/office/drawing/2014/main" id="{BCC1BF83-166F-44D7-9A78-2B14E6A86F45}"/>
              </a:ext>
            </a:extLst>
          </p:cNvPr>
          <p:cNvCxnSpPr/>
          <p:nvPr userDrawn="1"/>
        </p:nvCxnSpPr>
        <p:spPr>
          <a:xfrm>
            <a:off x="14360707"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1" name="Straight Connector 10">
            <a:extLst>
              <a:ext uri="{FF2B5EF4-FFF2-40B4-BE49-F238E27FC236}">
                <a16:creationId xmlns:a16="http://schemas.microsoft.com/office/drawing/2014/main" id="{C5BE4403-2E4C-4082-8B5B-E1FBF6C3D37C}"/>
              </a:ext>
            </a:extLst>
          </p:cNvPr>
          <p:cNvCxnSpPr/>
          <p:nvPr userDrawn="1"/>
        </p:nvCxnSpPr>
        <p:spPr>
          <a:xfrm>
            <a:off x="27710236"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a:extLst>
              <a:ext uri="{FF2B5EF4-FFF2-40B4-BE49-F238E27FC236}">
                <a16:creationId xmlns:a16="http://schemas.microsoft.com/office/drawing/2014/main" id="{4A736907-B2F9-4373-92F7-A2E90C94142D}"/>
              </a:ext>
            </a:extLst>
          </p:cNvPr>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a:extLst>
              <a:ext uri="{FF2B5EF4-FFF2-40B4-BE49-F238E27FC236}">
                <a16:creationId xmlns:a16="http://schemas.microsoft.com/office/drawing/2014/main" id="{0B512297-6F93-4D13-9C88-9605CE894710}"/>
              </a:ext>
            </a:extLst>
          </p:cNvPr>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a:p>
        </p:txBody>
      </p:sp>
      <p:sp>
        <p:nvSpPr>
          <p:cNvPr id="14" name="Rectangle 13">
            <a:extLst>
              <a:ext uri="{FF2B5EF4-FFF2-40B4-BE49-F238E27FC236}">
                <a16:creationId xmlns:a16="http://schemas.microsoft.com/office/drawing/2014/main" id="{8D43B176-07C1-4345-B9AF-7BB608A78421}"/>
              </a:ext>
            </a:extLst>
          </p:cNvPr>
          <p:cNvSpPr/>
          <p:nvPr userDrawn="1"/>
        </p:nvSpPr>
        <p:spPr>
          <a:xfrm>
            <a:off x="14681903"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a:p>
        </p:txBody>
      </p:sp>
      <p:sp>
        <p:nvSpPr>
          <p:cNvPr id="15" name="Rectangle 14">
            <a:extLst>
              <a:ext uri="{FF2B5EF4-FFF2-40B4-BE49-F238E27FC236}">
                <a16:creationId xmlns:a16="http://schemas.microsoft.com/office/drawing/2014/main" id="{A64C034D-94C3-4BAC-B980-47DDFEA8C92A}"/>
              </a:ext>
            </a:extLst>
          </p:cNvPr>
          <p:cNvSpPr/>
          <p:nvPr userDrawn="1"/>
        </p:nvSpPr>
        <p:spPr>
          <a:xfrm>
            <a:off x="1332584"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a:p>
        </p:txBody>
      </p:sp>
      <p:sp>
        <p:nvSpPr>
          <p:cNvPr id="16" name="Rectangle 15">
            <a:extLst>
              <a:ext uri="{FF2B5EF4-FFF2-40B4-BE49-F238E27FC236}">
                <a16:creationId xmlns:a16="http://schemas.microsoft.com/office/drawing/2014/main" id="{61857459-A913-4A96-9259-9EDE67D42E32}"/>
              </a:ext>
            </a:extLst>
          </p:cNvPr>
          <p:cNvSpPr/>
          <p:nvPr userDrawn="1"/>
        </p:nvSpPr>
        <p:spPr>
          <a:xfrm>
            <a:off x="28488616" y="36966042"/>
            <a:ext cx="13772005" cy="348878"/>
          </a:xfrm>
          <a:prstGeom prst="rect">
            <a:avLst/>
          </a:prstGeom>
        </p:spPr>
        <p:txBody>
          <a:bodyPr wrap="square">
            <a:spAutoFit/>
          </a:bodyPr>
          <a:lstStyle/>
          <a:p>
            <a:r>
              <a:rPr lang="en-US" sz="1667" i="1">
                <a:solidFill>
                  <a:schemeClr val="bg1"/>
                </a:solidFill>
              </a:rPr>
              <a:t>We thank the Office of Research and Sponsored Programs for supporting this research, and Learning &amp; Technology Services for printing this poster.</a:t>
            </a:r>
            <a:r>
              <a:rPr lang="en-US" sz="1667">
                <a:solidFill>
                  <a:schemeClr val="bg1"/>
                </a:solidFill>
              </a:rPr>
              <a:t> </a:t>
            </a:r>
          </a:p>
        </p:txBody>
      </p:sp>
      <p:sp>
        <p:nvSpPr>
          <p:cNvPr id="17" name="Rectangle 16">
            <a:extLst>
              <a:ext uri="{FF2B5EF4-FFF2-40B4-BE49-F238E27FC236}">
                <a16:creationId xmlns:a16="http://schemas.microsoft.com/office/drawing/2014/main" id="{3445EEB0-9DC5-4C4E-A500-FF450EBED361}"/>
              </a:ext>
            </a:extLst>
          </p:cNvPr>
          <p:cNvSpPr/>
          <p:nvPr userDrawn="1"/>
        </p:nvSpPr>
        <p:spPr>
          <a:xfrm>
            <a:off x="28031225"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a:p>
        </p:txBody>
      </p:sp>
      <p:pic>
        <p:nvPicPr>
          <p:cNvPr id="18" name="Picture 17">
            <a:extLst>
              <a:ext uri="{FF2B5EF4-FFF2-40B4-BE49-F238E27FC236}">
                <a16:creationId xmlns:a16="http://schemas.microsoft.com/office/drawing/2014/main" id="{C10877E1-9E86-43B9-8FDB-DD636F1C759E}"/>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9169430" y="3729895"/>
            <a:ext cx="10001180" cy="1558356"/>
          </a:xfrm>
          <a:prstGeom prst="rect">
            <a:avLst/>
          </a:prstGeom>
        </p:spPr>
      </p:pic>
    </p:spTree>
    <p:extLst>
      <p:ext uri="{BB962C8B-B14F-4D97-AF65-F5344CB8AC3E}">
        <p14:creationId xmlns:p14="http://schemas.microsoft.com/office/powerpoint/2010/main" val="2222291296"/>
      </p:ext>
    </p:extLst>
  </p:cSld>
  <p:clrMap bg1="lt1" tx1="dk1" bg2="lt2" tx2="dk2" accent1="accent1" accent2="accent2" accent3="accent3" accent4="accent4" accent5="accent5" accent6="accent6" hlink="hlink" folHlink="folHlink"/>
  <p:sldLayoutIdLst>
    <p:sldLayoutId id="2147484334" r:id="rId1"/>
    <p:sldLayoutId id="2147484335" r:id="rId2"/>
    <p:sldLayoutId id="2147484336" r:id="rId3"/>
    <p:sldLayoutId id="2147484337" r:id="rId4"/>
    <p:sldLayoutId id="2147484338" r:id="rId5"/>
    <p:sldLayoutId id="2147484339" r:id="rId6"/>
    <p:sldLayoutId id="2147484340" r:id="rId7"/>
    <p:sldLayoutId id="2147484341" r:id="rId8"/>
    <p:sldLayoutId id="2147484342" r:id="rId9"/>
    <p:sldLayoutId id="2147484343" r:id="rId10"/>
    <p:sldLayoutId id="2147484344" r:id="rId11"/>
  </p:sldLayoutIdLst>
  <p:txStyles>
    <p:titleStyle>
      <a:lvl1pPr algn="l" defTabSz="4206240" rtl="0" eaLnBrk="1" latinLnBrk="0" hangingPunct="1">
        <a:lnSpc>
          <a:spcPct val="90000"/>
        </a:lnSpc>
        <a:spcBef>
          <a:spcPct val="0"/>
        </a:spcBef>
        <a:buNone/>
        <a:defRPr sz="2020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90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0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30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30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30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30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30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300" kern="1200">
          <a:solidFill>
            <a:schemeClr val="tx1"/>
          </a:solidFill>
          <a:latin typeface="+mn-lt"/>
          <a:ea typeface="+mn-ea"/>
          <a:cs typeface="+mn-cs"/>
        </a:defRPr>
      </a:lvl9pPr>
    </p:bodyStyle>
    <p:otherStyle>
      <a:defPPr>
        <a:defRPr lang="en-US"/>
      </a:defPPr>
      <a:lvl1pPr marL="0" algn="l" defTabSz="4206240" rtl="0" eaLnBrk="1" latinLnBrk="0" hangingPunct="1">
        <a:defRPr sz="8300" kern="1200">
          <a:solidFill>
            <a:schemeClr val="tx1"/>
          </a:solidFill>
          <a:latin typeface="+mn-lt"/>
          <a:ea typeface="+mn-ea"/>
          <a:cs typeface="+mn-cs"/>
        </a:defRPr>
      </a:lvl1pPr>
      <a:lvl2pPr marL="2103120" algn="l" defTabSz="4206240" rtl="0" eaLnBrk="1" latinLnBrk="0" hangingPunct="1">
        <a:defRPr sz="8300" kern="1200">
          <a:solidFill>
            <a:schemeClr val="tx1"/>
          </a:solidFill>
          <a:latin typeface="+mn-lt"/>
          <a:ea typeface="+mn-ea"/>
          <a:cs typeface="+mn-cs"/>
        </a:defRPr>
      </a:lvl2pPr>
      <a:lvl3pPr marL="4206240" algn="l" defTabSz="4206240" rtl="0" eaLnBrk="1" latinLnBrk="0" hangingPunct="1">
        <a:defRPr sz="8300" kern="1200">
          <a:solidFill>
            <a:schemeClr val="tx1"/>
          </a:solidFill>
          <a:latin typeface="+mn-lt"/>
          <a:ea typeface="+mn-ea"/>
          <a:cs typeface="+mn-cs"/>
        </a:defRPr>
      </a:lvl3pPr>
      <a:lvl4pPr marL="6309360" algn="l" defTabSz="4206240" rtl="0" eaLnBrk="1" latinLnBrk="0" hangingPunct="1">
        <a:defRPr sz="8300" kern="1200">
          <a:solidFill>
            <a:schemeClr val="tx1"/>
          </a:solidFill>
          <a:latin typeface="+mn-lt"/>
          <a:ea typeface="+mn-ea"/>
          <a:cs typeface="+mn-cs"/>
        </a:defRPr>
      </a:lvl4pPr>
      <a:lvl5pPr marL="8412480" algn="l" defTabSz="4206240" rtl="0" eaLnBrk="1" latinLnBrk="0" hangingPunct="1">
        <a:defRPr sz="8300" kern="1200">
          <a:solidFill>
            <a:schemeClr val="tx1"/>
          </a:solidFill>
          <a:latin typeface="+mn-lt"/>
          <a:ea typeface="+mn-ea"/>
          <a:cs typeface="+mn-cs"/>
        </a:defRPr>
      </a:lvl5pPr>
      <a:lvl6pPr marL="10515600" algn="l" defTabSz="4206240" rtl="0" eaLnBrk="1" latinLnBrk="0" hangingPunct="1">
        <a:defRPr sz="8300" kern="1200">
          <a:solidFill>
            <a:schemeClr val="tx1"/>
          </a:solidFill>
          <a:latin typeface="+mn-lt"/>
          <a:ea typeface="+mn-ea"/>
          <a:cs typeface="+mn-cs"/>
        </a:defRPr>
      </a:lvl6pPr>
      <a:lvl7pPr marL="12618720" algn="l" defTabSz="4206240" rtl="0" eaLnBrk="1" latinLnBrk="0" hangingPunct="1">
        <a:defRPr sz="8300" kern="1200">
          <a:solidFill>
            <a:schemeClr val="tx1"/>
          </a:solidFill>
          <a:latin typeface="+mn-lt"/>
          <a:ea typeface="+mn-ea"/>
          <a:cs typeface="+mn-cs"/>
        </a:defRPr>
      </a:lvl7pPr>
      <a:lvl8pPr marL="14721840" algn="l" defTabSz="4206240" rtl="0" eaLnBrk="1" latinLnBrk="0" hangingPunct="1">
        <a:defRPr sz="8300" kern="1200">
          <a:solidFill>
            <a:schemeClr val="tx1"/>
          </a:solidFill>
          <a:latin typeface="+mn-lt"/>
          <a:ea typeface="+mn-ea"/>
          <a:cs typeface="+mn-cs"/>
        </a:defRPr>
      </a:lvl8pPr>
      <a:lvl9pPr marL="16824960" algn="l" defTabSz="4206240" rtl="0" eaLnBrk="1" latinLnBrk="0" hangingPunct="1">
        <a:defRPr sz="8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77601" y="3786490"/>
            <a:ext cx="34198560" cy="1926476"/>
          </a:xfrm>
        </p:spPr>
        <p:txBody>
          <a:bodyPr>
            <a:normAutofit fontScale="90000"/>
          </a:bodyPr>
          <a:lstStyle/>
          <a:p>
            <a:r>
              <a:rPr lang="en-US" sz="12800">
                <a:latin typeface="Minion Pro" panose="02040503050306020203" pitchFamily="18" charset="0"/>
              </a:rPr>
              <a:t>Factors Affecting Retention Rates of UW – Eau Claire Hmong Students</a:t>
            </a:r>
          </a:p>
        </p:txBody>
      </p:sp>
      <p:sp>
        <p:nvSpPr>
          <p:cNvPr id="6" name="Title 1"/>
          <p:cNvSpPr txBox="1">
            <a:spLocks/>
          </p:cNvSpPr>
          <p:nvPr/>
        </p:nvSpPr>
        <p:spPr>
          <a:xfrm>
            <a:off x="2382401" y="5896652"/>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4000">
                <a:solidFill>
                  <a:schemeClr val="bg1">
                    <a:lumMod val="50000"/>
                  </a:schemeClr>
                </a:solidFill>
                <a:latin typeface="Minion Pro" panose="02040503050306020203" pitchFamily="18" charset="0"/>
              </a:rPr>
              <a:t>Susan Vang and Chia Mee Xiong   |   Sociology </a:t>
            </a:r>
          </a:p>
        </p:txBody>
      </p:sp>
      <p:sp>
        <p:nvSpPr>
          <p:cNvPr id="20" name="TextBox 19"/>
          <p:cNvSpPr txBox="1"/>
          <p:nvPr/>
        </p:nvSpPr>
        <p:spPr>
          <a:xfrm>
            <a:off x="1745320" y="17698088"/>
            <a:ext cx="11753505" cy="17728828"/>
          </a:xfrm>
          <a:prstGeom prst="rect">
            <a:avLst/>
          </a:prstGeom>
          <a:noFill/>
        </p:spPr>
        <p:txBody>
          <a:bodyPr wrap="square" rtlCol="0" anchor="t">
            <a:spAutoFit/>
          </a:bodyPr>
          <a:lstStyle/>
          <a:p>
            <a:pPr defTabSz="4023360"/>
            <a:r>
              <a:rPr lang="en-US" sz="3000" dirty="0">
                <a:cs typeface="Calibri"/>
              </a:rPr>
              <a:t>The ideal college experience ranges from staying in the dorms, having a good advisor, taking the right courses, feeling welcome, and ultimately graduating. In regards to college experiences, the intention of our research is to analyze how students of colors’ college experience, as a student with many other identities and backgrounds, show differences within a predominantly white campus. Our interest falls on the Critical Race theory in which we examine how the environment on campus looks like for marginalized groups such as Hmong students.</a:t>
            </a:r>
            <a:endParaRPr lang="en-US" dirty="0"/>
          </a:p>
          <a:p>
            <a:pPr defTabSz="4023360"/>
            <a:endParaRPr lang="en-US" sz="3000">
              <a:cs typeface="Calibri"/>
            </a:endParaRPr>
          </a:p>
          <a:p>
            <a:pPr defTabSz="4023360"/>
            <a:r>
              <a:rPr lang="en-US" sz="3000" dirty="0">
                <a:cs typeface="Calibri"/>
              </a:rPr>
              <a:t>Critical Race Theory (CRT) emerges from the view of race as a socially constructed concept which serves to uphold the interests for a white population. When we talk about race in our study we focus on the idea of whiteness. CRT helps us critically think of ways race plays a role in our everyday life. Altogether, the theory addresses relationships between race, racism, and power (Delgado and </a:t>
            </a:r>
            <a:r>
              <a:rPr lang="en-US" sz="3000" dirty="0" err="1">
                <a:cs typeface="Calibri"/>
              </a:rPr>
              <a:t>Stefancic</a:t>
            </a:r>
            <a:r>
              <a:rPr lang="en-US" sz="3000" dirty="0">
                <a:cs typeface="Calibri"/>
              </a:rPr>
              <a:t>). In regards to our hypothesis, CRT informs our study about the different experiences between Hmong students and white students. While Hmong students experience different treatments base on their race, white students do not experience this. Thus, white students do not experience bias incidents like Hmong students do on campus. Our finding confirm what CRT predicts, i.e. that the college experience for  students of color is mitigated by race.   Furthermore, the experience of Hmong students on campus differs and in some ways is less satisfactory than other students of color. The similarities between many students of color are that students of colors’ experience institutional racism whether it be in classrooms, faculties, due to teaching contents, and more. </a:t>
            </a:r>
            <a:endParaRPr lang="en-US" dirty="0"/>
          </a:p>
          <a:p>
            <a:pPr defTabSz="4023360"/>
            <a:br>
              <a:rPr lang="en-US" sz="7600" dirty="0">
                <a:ea typeface="+mn-lt"/>
                <a:cs typeface="+mn-lt"/>
              </a:rPr>
            </a:br>
            <a:endParaRPr lang="en-US"/>
          </a:p>
          <a:p>
            <a:pPr defTabSz="4023360"/>
            <a:endParaRPr lang="en-US" sz="3000">
              <a:cs typeface="Calibri"/>
            </a:endParaRPr>
          </a:p>
          <a:p>
            <a:pPr defTabSz="4023360"/>
            <a:br>
              <a:rPr lang="en-US" sz="7600" dirty="0">
                <a:ea typeface="+mn-lt"/>
                <a:cs typeface="+mn-lt"/>
              </a:rPr>
            </a:br>
            <a:endParaRPr lang="en-US">
              <a:cs typeface="Calibri"/>
            </a:endParaRPr>
          </a:p>
          <a:p>
            <a:pPr marL="457200" indent="-457200" defTabSz="4023360">
              <a:buFont typeface="Arial" panose="020B0604020202020204" pitchFamily="34" charset="0"/>
              <a:buChar char="•"/>
            </a:pPr>
            <a:endParaRPr lang="en-US" sz="3200">
              <a:cs typeface="Calibri"/>
            </a:endParaRPr>
          </a:p>
        </p:txBody>
      </p:sp>
      <p:sp>
        <p:nvSpPr>
          <p:cNvPr id="32" name="TextBox 31"/>
          <p:cNvSpPr txBox="1"/>
          <p:nvPr/>
        </p:nvSpPr>
        <p:spPr>
          <a:xfrm>
            <a:off x="28070467" y="32409317"/>
            <a:ext cx="6418079" cy="1785104"/>
          </a:xfrm>
          <a:prstGeom prst="rect">
            <a:avLst/>
          </a:prstGeom>
          <a:noFill/>
        </p:spPr>
        <p:txBody>
          <a:bodyPr wrap="square" rtlCol="0" anchor="t">
            <a:spAutoFit/>
          </a:bodyPr>
          <a:lstStyle/>
          <a:p>
            <a:r>
              <a:rPr lang="en-US" sz="3000" cap="small">
                <a:solidFill>
                  <a:schemeClr val="accent1">
                    <a:lumMod val="50000"/>
                  </a:schemeClr>
                </a:solidFill>
                <a:latin typeface="Minion Pro" panose="02040503050306020203" pitchFamily="18" charset="0"/>
              </a:rPr>
              <a:t>ACKNOWLEDGMENTS</a:t>
            </a:r>
          </a:p>
          <a:p>
            <a:endParaRPr lang="en-US" sz="4000" cap="small">
              <a:solidFill>
                <a:schemeClr val="accent1">
                  <a:lumMod val="50000"/>
                </a:schemeClr>
              </a:solidFill>
              <a:latin typeface="Minion Pro" panose="02040503050306020203" pitchFamily="18" charset="0"/>
            </a:endParaRPr>
          </a:p>
          <a:p>
            <a:endParaRPr lang="en-US" sz="4000" cap="small">
              <a:solidFill>
                <a:schemeClr val="accent1">
                  <a:lumMod val="50000"/>
                </a:schemeClr>
              </a:solidFill>
              <a:latin typeface="Minion Pro" panose="02040503050306020203" pitchFamily="18" charset="0"/>
            </a:endParaRPr>
          </a:p>
        </p:txBody>
      </p:sp>
      <p:sp>
        <p:nvSpPr>
          <p:cNvPr id="33" name="TextBox 32"/>
          <p:cNvSpPr txBox="1"/>
          <p:nvPr/>
        </p:nvSpPr>
        <p:spPr>
          <a:xfrm>
            <a:off x="28070467" y="32878681"/>
            <a:ext cx="10705919" cy="1708160"/>
          </a:xfrm>
          <a:prstGeom prst="rect">
            <a:avLst/>
          </a:prstGeom>
          <a:noFill/>
        </p:spPr>
        <p:txBody>
          <a:bodyPr wrap="square" rtlCol="0" anchor="t">
            <a:spAutoFit/>
          </a:bodyPr>
          <a:lstStyle/>
          <a:p>
            <a:pPr marL="457200" indent="-457200">
              <a:buFont typeface="Arial"/>
              <a:buChar char="•"/>
            </a:pPr>
            <a:r>
              <a:rPr lang="en-US" sz="2500">
                <a:cs typeface="Calibri"/>
              </a:rPr>
              <a:t>LTS Research Poster Printing Services</a:t>
            </a:r>
          </a:p>
          <a:p>
            <a:pPr marL="457200" indent="-457200">
              <a:buFont typeface="Arial"/>
              <a:buChar char="•"/>
            </a:pPr>
            <a:r>
              <a:rPr lang="en-US" sz="2500">
                <a:cs typeface="Calibri"/>
              </a:rPr>
              <a:t>Professor Melissa </a:t>
            </a:r>
            <a:r>
              <a:rPr lang="en-US" sz="2500" err="1">
                <a:cs typeface="Calibri"/>
              </a:rPr>
              <a:t>Bonstead</a:t>
            </a:r>
            <a:r>
              <a:rPr lang="en-US" sz="2500">
                <a:cs typeface="Calibri"/>
              </a:rPr>
              <a:t>-Bruns </a:t>
            </a:r>
          </a:p>
          <a:p>
            <a:pPr marL="457200" indent="-457200">
              <a:buFont typeface="Arial"/>
              <a:buChar char="•"/>
            </a:pPr>
            <a:r>
              <a:rPr lang="en-US" sz="2500">
                <a:cs typeface="Calibri"/>
              </a:rPr>
              <a:t>(ORSP) Office of Research and Sponsored Programs</a:t>
            </a:r>
          </a:p>
          <a:p>
            <a:pPr marL="457200" indent="-457200">
              <a:buFont typeface="Arial"/>
              <a:buChar char="•"/>
            </a:pPr>
            <a:r>
              <a:rPr lang="en-US" sz="2500">
                <a:cs typeface="Calibri"/>
              </a:rPr>
              <a:t>UWEC 2015 Campus Climate Surve</a:t>
            </a:r>
            <a:r>
              <a:rPr lang="en-US" sz="3000">
                <a:cs typeface="Calibri"/>
              </a:rPr>
              <a:t>y</a:t>
            </a:r>
          </a:p>
        </p:txBody>
      </p:sp>
      <p:sp>
        <p:nvSpPr>
          <p:cNvPr id="34" name="TextBox 33"/>
          <p:cNvSpPr txBox="1"/>
          <p:nvPr/>
        </p:nvSpPr>
        <p:spPr>
          <a:xfrm>
            <a:off x="28070664" y="34552833"/>
            <a:ext cx="6515796" cy="1169551"/>
          </a:xfrm>
          <a:prstGeom prst="rect">
            <a:avLst/>
          </a:prstGeom>
          <a:noFill/>
        </p:spPr>
        <p:txBody>
          <a:bodyPr wrap="square" rtlCol="0" anchor="t">
            <a:spAutoFit/>
          </a:bodyPr>
          <a:lstStyle/>
          <a:p>
            <a:r>
              <a:rPr lang="en-US" sz="3000" cap="small">
                <a:solidFill>
                  <a:schemeClr val="accent1">
                    <a:lumMod val="50000"/>
                  </a:schemeClr>
                </a:solidFill>
                <a:latin typeface="Minion Pro" panose="02040503050306020203" pitchFamily="18" charset="0"/>
              </a:rPr>
              <a:t>REFERENCES</a:t>
            </a:r>
          </a:p>
          <a:p>
            <a:endParaRPr lang="en-US" sz="4000" cap="small">
              <a:solidFill>
                <a:schemeClr val="accent1">
                  <a:lumMod val="50000"/>
                </a:schemeClr>
              </a:solidFill>
              <a:latin typeface="Minion Pro" panose="02040503050306020203" pitchFamily="18" charset="0"/>
            </a:endParaRPr>
          </a:p>
        </p:txBody>
      </p:sp>
      <p:sp>
        <p:nvSpPr>
          <p:cNvPr id="35" name="TextBox 34"/>
          <p:cNvSpPr txBox="1"/>
          <p:nvPr/>
        </p:nvSpPr>
        <p:spPr>
          <a:xfrm>
            <a:off x="28070661" y="35126684"/>
            <a:ext cx="10837983" cy="1415772"/>
          </a:xfrm>
          <a:prstGeom prst="rect">
            <a:avLst/>
          </a:prstGeom>
          <a:noFill/>
        </p:spPr>
        <p:txBody>
          <a:bodyPr wrap="square" rtlCol="0" anchor="t">
            <a:spAutoFit/>
          </a:bodyPr>
          <a:lstStyle/>
          <a:p>
            <a:pPr marL="457200" indent="-457200" defTabSz="4030234">
              <a:buClr>
                <a:schemeClr val="tx2">
                  <a:lumMod val="75000"/>
                </a:schemeClr>
              </a:buClr>
              <a:buFont typeface="Arial"/>
              <a:buChar char="•"/>
            </a:pPr>
            <a:r>
              <a:rPr lang="en-US" sz="2500" dirty="0">
                <a:solidFill>
                  <a:srgbClr val="000000"/>
                </a:solidFill>
              </a:rPr>
              <a:t>Delgado</a:t>
            </a:r>
            <a:r>
              <a:rPr lang="en-US" sz="2500" dirty="0">
                <a:solidFill>
                  <a:srgbClr val="000000"/>
                </a:solidFill>
                <a:cs typeface="Calibri"/>
              </a:rPr>
              <a:t>, R., </a:t>
            </a:r>
            <a:r>
              <a:rPr lang="en-US" sz="2500" dirty="0" err="1">
                <a:solidFill>
                  <a:srgbClr val="000000"/>
                </a:solidFill>
                <a:cs typeface="Calibri"/>
              </a:rPr>
              <a:t>Stefancic</a:t>
            </a:r>
            <a:r>
              <a:rPr lang="en-US" sz="2500" dirty="0">
                <a:solidFill>
                  <a:srgbClr val="000000"/>
                </a:solidFill>
                <a:cs typeface="Calibri"/>
              </a:rPr>
              <a:t>, J., &amp; Harris, A. P. (2017). </a:t>
            </a:r>
            <a:r>
              <a:rPr lang="en-US" sz="2500" i="1" dirty="0">
                <a:solidFill>
                  <a:srgbClr val="000000"/>
                </a:solidFill>
                <a:cs typeface="Calibri"/>
              </a:rPr>
              <a:t>Critical race theory: An introduction</a:t>
            </a:r>
            <a:r>
              <a:rPr lang="en-US" sz="2500" dirty="0">
                <a:solidFill>
                  <a:srgbClr val="000000"/>
                </a:solidFill>
                <a:cs typeface="Calibri"/>
              </a:rPr>
              <a:t>. New York: New York University Press.</a:t>
            </a:r>
            <a:endParaRPr lang="en-US" sz="2500" dirty="0">
              <a:cs typeface="Calibri"/>
            </a:endParaRPr>
          </a:p>
          <a:p>
            <a:pPr marL="457200" indent="-457200" defTabSz="4030234">
              <a:spcBef>
                <a:spcPct val="20000"/>
              </a:spcBef>
              <a:buClr>
                <a:schemeClr val="tx2">
                  <a:lumMod val="75000"/>
                </a:schemeClr>
              </a:buClr>
              <a:buFont typeface="Arial"/>
              <a:buChar char="•"/>
            </a:pPr>
            <a:r>
              <a:rPr lang="en-US" sz="2500" dirty="0">
                <a:solidFill>
                  <a:srgbClr val="000000"/>
                </a:solidFill>
                <a:cs typeface="Calibri"/>
              </a:rPr>
              <a:t>University of Wisconsin – Eau Claire 2015 Campus Climate Surve</a:t>
            </a:r>
            <a:r>
              <a:rPr lang="en-US" sz="3000" dirty="0">
                <a:solidFill>
                  <a:srgbClr val="000000"/>
                </a:solidFill>
                <a:cs typeface="Calibri"/>
              </a:rPr>
              <a:t>y</a:t>
            </a:r>
            <a:endParaRPr lang="en-US" sz="3000" dirty="0">
              <a:cs typeface="Calibri"/>
            </a:endParaRPr>
          </a:p>
        </p:txBody>
      </p:sp>
      <p:sp>
        <p:nvSpPr>
          <p:cNvPr id="37" name="TextBox 36"/>
          <p:cNvSpPr txBox="1"/>
          <p:nvPr/>
        </p:nvSpPr>
        <p:spPr>
          <a:xfrm>
            <a:off x="14993639" y="7726207"/>
            <a:ext cx="9409285" cy="1938992"/>
          </a:xfrm>
          <a:prstGeom prst="rect">
            <a:avLst/>
          </a:prstGeom>
          <a:noFill/>
        </p:spPr>
        <p:txBody>
          <a:bodyPr wrap="square" rtlCol="0" anchor="t">
            <a:spAutoFit/>
          </a:bodyPr>
          <a:lstStyle/>
          <a:p>
            <a:r>
              <a:rPr lang="en-US" sz="6000" cap="small">
                <a:solidFill>
                  <a:srgbClr val="DD9E11"/>
                </a:solidFill>
                <a:latin typeface="Minion Pro" panose="02040503050306020203" pitchFamily="18" charset="0"/>
              </a:rPr>
              <a:t>Methods</a:t>
            </a:r>
          </a:p>
          <a:p>
            <a:endParaRPr lang="en-US" sz="6000" cap="small">
              <a:solidFill>
                <a:srgbClr val="DD9E11"/>
              </a:solidFill>
              <a:latin typeface="Minion Pro" panose="02040503050306020203" pitchFamily="18" charset="0"/>
            </a:endParaRPr>
          </a:p>
        </p:txBody>
      </p:sp>
      <p:sp>
        <p:nvSpPr>
          <p:cNvPr id="41" name="TextBox 40"/>
          <p:cNvSpPr txBox="1"/>
          <p:nvPr/>
        </p:nvSpPr>
        <p:spPr>
          <a:xfrm>
            <a:off x="1721414" y="30717895"/>
            <a:ext cx="12506281" cy="5170646"/>
          </a:xfrm>
          <a:prstGeom prst="rect">
            <a:avLst/>
          </a:prstGeom>
          <a:noFill/>
        </p:spPr>
        <p:txBody>
          <a:bodyPr wrap="square" rtlCol="0" anchor="t">
            <a:spAutoFit/>
          </a:bodyPr>
          <a:lstStyle/>
          <a:p>
            <a:r>
              <a:rPr lang="en-US" sz="3000">
                <a:cs typeface="Calibri"/>
              </a:rPr>
              <a:t>Climate 1: Overall, how comfortable are you with the climate at UW-</a:t>
            </a:r>
            <a:r>
              <a:rPr lang="en-US" sz="3000" err="1">
                <a:cs typeface="Calibri"/>
              </a:rPr>
              <a:t>Eau</a:t>
            </a:r>
            <a:r>
              <a:rPr lang="en-US" sz="3000">
                <a:cs typeface="Calibri"/>
              </a:rPr>
              <a:t> Claire?</a:t>
            </a:r>
          </a:p>
          <a:p>
            <a:endParaRPr lang="en-US" sz="3000">
              <a:cs typeface="Calibri"/>
            </a:endParaRPr>
          </a:p>
          <a:p>
            <a:r>
              <a:rPr lang="en-US" sz="3000">
                <a:cs typeface="Calibri"/>
              </a:rPr>
              <a:t>Q20_5: For the items above, if any of the aspects of your identity played a role in others' treatment of you – Ethnicity </a:t>
            </a:r>
          </a:p>
          <a:p>
            <a:endParaRPr lang="en-US" sz="3000">
              <a:cs typeface="Calibri"/>
            </a:endParaRPr>
          </a:p>
          <a:p>
            <a:r>
              <a:rPr lang="en-US" sz="3000">
                <a:cs typeface="Calibri"/>
              </a:rPr>
              <a:t>Q20_17: For the items above which, if any of the aspects of your identity played a role in others' treatment of you – Race</a:t>
            </a:r>
          </a:p>
          <a:p>
            <a:endParaRPr lang="en-US" sz="3000">
              <a:cs typeface="Calibri"/>
            </a:endParaRPr>
          </a:p>
          <a:p>
            <a:r>
              <a:rPr lang="en-US" sz="3000">
                <a:cs typeface="Calibri"/>
              </a:rPr>
              <a:t>Q43: Have you ever seriously considered leaving UW-</a:t>
            </a:r>
            <a:r>
              <a:rPr lang="en-US" sz="3000" err="1">
                <a:cs typeface="Calibri"/>
              </a:rPr>
              <a:t>Eau</a:t>
            </a:r>
            <a:r>
              <a:rPr lang="en-US" sz="3000">
                <a:cs typeface="Calibri"/>
              </a:rPr>
              <a:t> Claire?</a:t>
            </a:r>
          </a:p>
          <a:p>
            <a:endParaRPr lang="en-US" sz="3000">
              <a:cs typeface="Calibri"/>
            </a:endParaRPr>
          </a:p>
          <a:p>
            <a:r>
              <a:rPr lang="en-US" sz="3000">
                <a:cs typeface="Calibri"/>
              </a:rPr>
              <a:t>Q45: Would you recommend attending UW-</a:t>
            </a:r>
            <a:r>
              <a:rPr lang="en-US" sz="3000" err="1">
                <a:cs typeface="Calibri"/>
              </a:rPr>
              <a:t>Eau</a:t>
            </a:r>
            <a:r>
              <a:rPr lang="en-US" sz="3000">
                <a:cs typeface="Calibri"/>
              </a:rPr>
              <a:t> Claire to family and friends?</a:t>
            </a:r>
          </a:p>
        </p:txBody>
      </p:sp>
      <p:sp>
        <p:nvSpPr>
          <p:cNvPr id="4" name="TextBox 3"/>
          <p:cNvSpPr txBox="1"/>
          <p:nvPr/>
        </p:nvSpPr>
        <p:spPr>
          <a:xfrm>
            <a:off x="14993908" y="8578876"/>
            <a:ext cx="12386001" cy="19206155"/>
          </a:xfrm>
          <a:prstGeom prst="rect">
            <a:avLst/>
          </a:prstGeom>
          <a:noFill/>
        </p:spPr>
        <p:txBody>
          <a:bodyPr wrap="square" rtlCol="0" anchor="t">
            <a:spAutoFit/>
          </a:bodyPr>
          <a:lstStyle/>
          <a:p>
            <a:r>
              <a:rPr lang="en-US" sz="3000" dirty="0"/>
              <a:t>A total of  3,167 students took part in the 2015 UWEC Campus Climate Survey. The survey included items relating to their experience and their thoughts on the campus climate at the University. </a:t>
            </a:r>
            <a:r>
              <a:rPr lang="en-US" sz="3000" dirty="0">
                <a:cs typeface="Calibri"/>
              </a:rPr>
              <a:t> </a:t>
            </a:r>
            <a:r>
              <a:rPr lang="en-US" sz="3000" dirty="0"/>
              <a:t>Of these 3,167 students, 101 of the students marked that they identified as Hmong and 1,719 marked that they identified as White. Participants who marked themselves as Hmong or White were used as comparisons for studying retention rates when it comes to race-based incidents. Questions related to retention, bias incidents and treatment were then analyzed for the two groups and other categories. </a:t>
            </a:r>
            <a:endParaRPr lang="en-US" sz="3000" dirty="0">
              <a:cs typeface="Calibri"/>
            </a:endParaRPr>
          </a:p>
          <a:p>
            <a:endParaRPr lang="en-US" sz="3000" dirty="0">
              <a:cs typeface="Calibri"/>
            </a:endParaRPr>
          </a:p>
          <a:p>
            <a:r>
              <a:rPr lang="en-US" sz="3000" dirty="0"/>
              <a:t>Questions consisted of a </a:t>
            </a:r>
            <a:r>
              <a:rPr lang="en-US" sz="3000" dirty="0" err="1"/>
              <a:t>likert</a:t>
            </a:r>
            <a:r>
              <a:rPr lang="en-US" sz="3000" dirty="0"/>
              <a:t> scale of whether participants agreed or disagreed to the statements at hand.</a:t>
            </a:r>
            <a:r>
              <a:rPr lang="en-US" sz="3000" dirty="0">
                <a:cs typeface="Calibri"/>
              </a:rPr>
              <a:t> Significance of data was interpreted through the use of cross tabulations and descriptive means. </a:t>
            </a:r>
            <a:endParaRPr lang="en-US" sz="3000" dirty="0">
              <a:ea typeface="+mn-lt"/>
              <a:cs typeface="+mn-lt"/>
            </a:endParaRPr>
          </a:p>
          <a:p>
            <a:endParaRPr lang="en-US" sz="3000" dirty="0">
              <a:ea typeface="+mn-lt"/>
              <a:cs typeface="+mn-lt"/>
            </a:endParaRPr>
          </a:p>
          <a:p>
            <a:r>
              <a:rPr lang="en-US" sz="3000" dirty="0">
                <a:ea typeface="+mn-lt"/>
                <a:cs typeface="+mn-lt"/>
              </a:rPr>
              <a:t>Due to the fact that there is not a direct measure of retention in the 2015 Climate Dataset, two variables,(Q43 and Q45) were chosen as  indirect measures of retention. Climate1 variable was chosen as a measurement due to the fact that it got a sense of how participants, specifically Hmong students felt when it comes to their comfortability here on campus, although the feeling of comfort is different from feeling safe, this question allowed an understanding of why a student may choose to stay or leave the University. Q20_5 and Q20_17 variables correlated with retention by taking into account the treatment of the participant based on their race and ethnicity, thus the correlation between bias incidents and retention of a student. Variable Q43 is the most important question into understanding retention of students by giving an understanding of the number of participants who have seriously considered leaving the university. Lastly variable Q45 was chosen as a variable due to the idea that it relates to Q43 of why an individual would want to ever leave the University. If a participant wanted to leave the university, they would be less likely to recommend the University. </a:t>
            </a:r>
            <a:endParaRPr lang="en-US" sz="3000" dirty="0"/>
          </a:p>
          <a:p>
            <a:br>
              <a:rPr lang="en-US" sz="7600" dirty="0">
                <a:ea typeface="+mn-lt"/>
                <a:cs typeface="+mn-lt"/>
              </a:rPr>
            </a:br>
            <a:endParaRPr lang="en-US" dirty="0"/>
          </a:p>
          <a:p>
            <a:endParaRPr lang="en-US" sz="3600" dirty="0">
              <a:ea typeface="+mn-lt"/>
              <a:cs typeface="+mn-lt"/>
            </a:endParaRPr>
          </a:p>
          <a:p>
            <a:br>
              <a:rPr lang="en-US" sz="7600" dirty="0">
                <a:ea typeface="+mn-lt"/>
                <a:cs typeface="+mn-lt"/>
              </a:rPr>
            </a:br>
            <a:endParaRPr lang="en-US" dirty="0"/>
          </a:p>
          <a:p>
            <a:endParaRPr lang="en-US" sz="3200" dirty="0">
              <a:cs typeface="Calibri"/>
            </a:endParaRPr>
          </a:p>
        </p:txBody>
      </p:sp>
      <p:sp>
        <p:nvSpPr>
          <p:cNvPr id="23" name="TextBox 22">
            <a:extLst>
              <a:ext uri="{FF2B5EF4-FFF2-40B4-BE49-F238E27FC236}">
                <a16:creationId xmlns:a16="http://schemas.microsoft.com/office/drawing/2014/main" id="{0D8B2DF4-C1AE-46BF-BA3F-190820634086}"/>
              </a:ext>
            </a:extLst>
          </p:cNvPr>
          <p:cNvSpPr txBox="1"/>
          <p:nvPr/>
        </p:nvSpPr>
        <p:spPr>
          <a:xfrm>
            <a:off x="27932488" y="10624975"/>
            <a:ext cx="12152646" cy="1015663"/>
          </a:xfrm>
          <a:prstGeom prst="rect">
            <a:avLst/>
          </a:prstGeom>
          <a:noFill/>
        </p:spPr>
        <p:txBody>
          <a:bodyPr wrap="square" rtlCol="0" anchor="t">
            <a:spAutoFit/>
          </a:bodyPr>
          <a:lstStyle/>
          <a:p>
            <a:r>
              <a:rPr lang="en-US" sz="6000" cap="small" dirty="0">
                <a:solidFill>
                  <a:srgbClr val="DD9E11"/>
                </a:solidFill>
                <a:latin typeface="Minion Pro" panose="02040503050306020203" pitchFamily="18" charset="0"/>
              </a:rPr>
              <a:t>Discussion and Conclusion</a:t>
            </a:r>
          </a:p>
        </p:txBody>
      </p:sp>
      <p:sp>
        <p:nvSpPr>
          <p:cNvPr id="25" name="TextBox 24">
            <a:extLst>
              <a:ext uri="{FF2B5EF4-FFF2-40B4-BE49-F238E27FC236}">
                <a16:creationId xmlns:a16="http://schemas.microsoft.com/office/drawing/2014/main" id="{960394B2-2F7A-4C56-B7B0-B5775C3E5FA0}"/>
              </a:ext>
            </a:extLst>
          </p:cNvPr>
          <p:cNvSpPr txBox="1"/>
          <p:nvPr/>
        </p:nvSpPr>
        <p:spPr>
          <a:xfrm>
            <a:off x="1733192" y="29711066"/>
            <a:ext cx="9063644" cy="1015663"/>
          </a:xfrm>
          <a:prstGeom prst="rect">
            <a:avLst/>
          </a:prstGeom>
          <a:noFill/>
        </p:spPr>
        <p:txBody>
          <a:bodyPr wrap="square" rtlCol="0" anchor="t">
            <a:spAutoFit/>
          </a:bodyPr>
          <a:lstStyle/>
          <a:p>
            <a:r>
              <a:rPr lang="en-US" sz="6000" cap="small">
                <a:solidFill>
                  <a:srgbClr val="DD9E11"/>
                </a:solidFill>
                <a:latin typeface="Minion Pro" panose="02040503050306020203" pitchFamily="18" charset="0"/>
              </a:rPr>
              <a:t>VARIABLES</a:t>
            </a:r>
            <a:endParaRPr lang="en-US"/>
          </a:p>
        </p:txBody>
      </p:sp>
      <p:sp>
        <p:nvSpPr>
          <p:cNvPr id="22" name="TextBox 21">
            <a:extLst>
              <a:ext uri="{FF2B5EF4-FFF2-40B4-BE49-F238E27FC236}">
                <a16:creationId xmlns:a16="http://schemas.microsoft.com/office/drawing/2014/main" id="{E95EC6D6-3BC3-40FC-BECF-944801FFAFF3}"/>
              </a:ext>
            </a:extLst>
          </p:cNvPr>
          <p:cNvSpPr txBox="1"/>
          <p:nvPr/>
        </p:nvSpPr>
        <p:spPr>
          <a:xfrm>
            <a:off x="1569999" y="16877868"/>
            <a:ext cx="9409285" cy="1938992"/>
          </a:xfrm>
          <a:prstGeom prst="rect">
            <a:avLst/>
          </a:prstGeom>
          <a:noFill/>
        </p:spPr>
        <p:txBody>
          <a:bodyPr wrap="square" rtlCol="0" anchor="t">
            <a:spAutoFit/>
          </a:bodyPr>
          <a:lstStyle/>
          <a:p>
            <a:r>
              <a:rPr lang="en-US" sz="6000" cap="small">
                <a:solidFill>
                  <a:srgbClr val="DD9E11"/>
                </a:solidFill>
                <a:latin typeface="Minion Pro" panose="02040503050306020203" pitchFamily="18" charset="0"/>
              </a:rPr>
              <a:t> Introduction</a:t>
            </a:r>
          </a:p>
          <a:p>
            <a:endParaRPr lang="en-US" sz="6000" cap="small">
              <a:solidFill>
                <a:srgbClr val="DD9E11"/>
              </a:solidFill>
              <a:latin typeface="Minion Pro" panose="02040503050306020203" pitchFamily="18" charset="0"/>
            </a:endParaRPr>
          </a:p>
        </p:txBody>
      </p:sp>
      <p:sp>
        <p:nvSpPr>
          <p:cNvPr id="26" name="TextBox 25">
            <a:extLst>
              <a:ext uri="{FF2B5EF4-FFF2-40B4-BE49-F238E27FC236}">
                <a16:creationId xmlns:a16="http://schemas.microsoft.com/office/drawing/2014/main" id="{FDF1FBF0-96C9-4683-A5A1-7AB5F4170FBB}"/>
              </a:ext>
            </a:extLst>
          </p:cNvPr>
          <p:cNvSpPr txBox="1"/>
          <p:nvPr/>
        </p:nvSpPr>
        <p:spPr>
          <a:xfrm>
            <a:off x="1570468" y="7726340"/>
            <a:ext cx="9409285" cy="1938992"/>
          </a:xfrm>
          <a:prstGeom prst="rect">
            <a:avLst/>
          </a:prstGeom>
          <a:noFill/>
        </p:spPr>
        <p:txBody>
          <a:bodyPr wrap="square" rtlCol="0" anchor="t">
            <a:spAutoFit/>
          </a:bodyPr>
          <a:lstStyle/>
          <a:p>
            <a:r>
              <a:rPr lang="en-US" sz="6000" cap="small">
                <a:solidFill>
                  <a:srgbClr val="DD9E11"/>
                </a:solidFill>
                <a:latin typeface="Minion Pro" panose="02040503050306020203" pitchFamily="18" charset="0"/>
              </a:rPr>
              <a:t> Abstract</a:t>
            </a:r>
          </a:p>
          <a:p>
            <a:endParaRPr lang="en-US" sz="6000" cap="small">
              <a:solidFill>
                <a:srgbClr val="DD9E11"/>
              </a:solidFill>
              <a:latin typeface="Minion Pro" panose="02040503050306020203" pitchFamily="18" charset="0"/>
            </a:endParaRPr>
          </a:p>
        </p:txBody>
      </p:sp>
      <p:sp>
        <p:nvSpPr>
          <p:cNvPr id="27" name="TextBox 26">
            <a:extLst>
              <a:ext uri="{FF2B5EF4-FFF2-40B4-BE49-F238E27FC236}">
                <a16:creationId xmlns:a16="http://schemas.microsoft.com/office/drawing/2014/main" id="{60096658-45CA-42EE-BC9B-858C800B5423}"/>
              </a:ext>
            </a:extLst>
          </p:cNvPr>
          <p:cNvSpPr txBox="1"/>
          <p:nvPr/>
        </p:nvSpPr>
        <p:spPr>
          <a:xfrm>
            <a:off x="1745823" y="8570929"/>
            <a:ext cx="11753505" cy="11234294"/>
          </a:xfrm>
          <a:prstGeom prst="rect">
            <a:avLst/>
          </a:prstGeom>
          <a:noFill/>
        </p:spPr>
        <p:txBody>
          <a:bodyPr wrap="square" rtlCol="0" anchor="t">
            <a:spAutoFit/>
          </a:bodyPr>
          <a:lstStyle/>
          <a:p>
            <a:pPr defTabSz="4023360"/>
            <a:r>
              <a:rPr lang="en-US" sz="3000" dirty="0">
                <a:cs typeface="Calibri"/>
              </a:rPr>
              <a:t>Our aim is to look at how retention of Hmong students is negatively affected by racism on campus.</a:t>
            </a:r>
            <a:r>
              <a:rPr lang="en-US" sz="3000" b="1" dirty="0">
                <a:cs typeface="Calibri"/>
              </a:rPr>
              <a:t> </a:t>
            </a:r>
            <a:r>
              <a:rPr lang="en-US" sz="3000" dirty="0">
                <a:cs typeface="Calibri"/>
              </a:rPr>
              <a:t>Specifically, we will be looking at how Hmong students are more likely to consider leaving the university due to racism and how Hmong students who have experienced race-based incidents are less likely to report the incident due to the expectation that no action will be taken. Our research brings up the importance of diversity and inclusivity. Examining students of colors’ experience on campus not only acknowledges but enables a more critical outlook in ways the University can correct and change. Using the Campus Climate Survey from the University of Wisconsin - Eau Claire (UWEC), we conducted a research using both quantitative and qualitative data. In order to analyze properly, we used SPSS to crosstab questions and comments. Specifically, we used questions that correlate with retention and bias incidents to further our research. By examining the most recent campus climate survey, we hope it will raise awareness to improve matters with the campus climate. Ultimately, we want to bring a better perspective and knowledge as to why Hmong student’s retention is affected by factors such as the campus climate.</a:t>
            </a:r>
            <a:endParaRPr lang="en-US" dirty="0"/>
          </a:p>
          <a:p>
            <a:pPr defTabSz="4023360"/>
            <a:br>
              <a:rPr lang="en-US" sz="7600" dirty="0">
                <a:ea typeface="+mn-lt"/>
                <a:cs typeface="+mn-lt"/>
              </a:rPr>
            </a:br>
            <a:endParaRPr lang="en-US" dirty="0">
              <a:cs typeface="Calibri"/>
            </a:endParaRPr>
          </a:p>
          <a:p>
            <a:pPr marL="457200" indent="-457200" defTabSz="4023360">
              <a:buFont typeface="Arial" panose="020B0604020202020204" pitchFamily="34" charset="0"/>
              <a:buChar char="•"/>
            </a:pPr>
            <a:endParaRPr lang="en-US" sz="3200" dirty="0">
              <a:cs typeface="Calibri"/>
            </a:endParaRPr>
          </a:p>
        </p:txBody>
      </p:sp>
      <p:sp>
        <p:nvSpPr>
          <p:cNvPr id="29" name="TextBox 28">
            <a:extLst>
              <a:ext uri="{FF2B5EF4-FFF2-40B4-BE49-F238E27FC236}">
                <a16:creationId xmlns:a16="http://schemas.microsoft.com/office/drawing/2014/main" id="{605B0C48-956D-4CF1-92A0-E135C38F3EA5}"/>
              </a:ext>
            </a:extLst>
          </p:cNvPr>
          <p:cNvSpPr txBox="1"/>
          <p:nvPr/>
        </p:nvSpPr>
        <p:spPr>
          <a:xfrm>
            <a:off x="28108780" y="11667850"/>
            <a:ext cx="11005084" cy="22283921"/>
          </a:xfrm>
          <a:prstGeom prst="rect">
            <a:avLst/>
          </a:prstGeom>
          <a:noFill/>
        </p:spPr>
        <p:txBody>
          <a:bodyPr wrap="square" rtlCol="0" anchor="t">
            <a:spAutoFit/>
          </a:bodyPr>
          <a:lstStyle/>
          <a:p>
            <a:r>
              <a:rPr lang="en-US" sz="3000" dirty="0">
                <a:cs typeface="Calibri"/>
              </a:rPr>
              <a:t>Results from this analysis indicate that Hmong students tend to experience more types of bias incidents than white students of students of color in general.  They are also more likely to feel that these bias incidents are due to their race and/or their ethnicity.  We suggest that these two factors are likely to contribute to the greater likelihood of considering leaving UWEC and the lower likelihood of recommending UWEC to friends and family.  The results of bias incidents and recommendations show that Hmong students are in fact facing race-based incidents and thus becoming a factor into reasons Hmong students decide to leave the university. When looking at comments of Hmong students in regards to climate, many of the comments spoke about racism. Ten out of the thirty four had mentioned race and ethnicity as a factor when it came to comments about leaving. When it came to comments about whether they would recommend the university, nine out of the twenty seven comments said that they wouldn’t due to some form of discrimination. Many other comments made by Hmong students were met with frustration of climate being bad on campus due to race based incidents and recommendations of change. Thus we come to find that indirectly measuring, retention rate of Hmong students is affected by more than one factor but race-based incidents are a factor when it comes to retention. </a:t>
            </a:r>
            <a:endParaRPr lang="en-US" dirty="0"/>
          </a:p>
          <a:p>
            <a:endParaRPr lang="en-US" sz="3000" dirty="0">
              <a:ea typeface="+mn-lt"/>
              <a:cs typeface="+mn-lt"/>
            </a:endParaRPr>
          </a:p>
          <a:p>
            <a:r>
              <a:rPr lang="en-US" sz="3000" dirty="0">
                <a:cs typeface="Calibri"/>
              </a:rPr>
              <a:t>In addition, our research is limited in the sense of intersectionality. It focuses in on one factor of affect but there are also many other conditional variables such as financial needs, family needs, mental health, sexism and etc. With our findings of race-based incident factors we believe it can add to and contribute to further research on this topic of retention and the different outlining factors that play a role into what causes Hmong students and even other students of color to choose to leave the university. This research can expand beyond just Hmong students and go in to other ethnic groups on campus. </a:t>
            </a:r>
            <a:endParaRPr lang="en-US" dirty="0"/>
          </a:p>
          <a:p>
            <a:endParaRPr lang="en-US" sz="3000" dirty="0">
              <a:cs typeface="Calibri"/>
            </a:endParaRPr>
          </a:p>
          <a:p>
            <a:r>
              <a:rPr lang="en-US" sz="3000" dirty="0">
                <a:cs typeface="Calibri"/>
              </a:rPr>
              <a:t>The university and its administration need to implement more awareness on diversity on campus. First, hiring faculty that are competent in different departments for students’ academics should be a top priority. Next, faculty and students should engage in more critical and educational events that will accommodate to students of colors and their safety. Finally, future studies should look into race along with other </a:t>
            </a:r>
            <a:r>
              <a:rPr lang="en-US" sz="3000" dirty="0" err="1">
                <a:cs typeface="Calibri"/>
              </a:rPr>
              <a:t>intersectionalities</a:t>
            </a:r>
            <a:r>
              <a:rPr lang="en-US" sz="3000" dirty="0">
                <a:cs typeface="Calibri"/>
              </a:rPr>
              <a:t> that intertwine with students of colors in academic settings at the institution level. </a:t>
            </a:r>
            <a:endParaRPr lang="en-US" dirty="0"/>
          </a:p>
          <a:p>
            <a:br>
              <a:rPr lang="en-US" sz="7200" dirty="0">
                <a:ea typeface="+mn-lt"/>
                <a:cs typeface="+mn-lt"/>
              </a:rPr>
            </a:br>
            <a:endParaRPr lang="en-US" sz="7200" dirty="0"/>
          </a:p>
          <a:p>
            <a:endParaRPr lang="en-US" sz="3000" dirty="0">
              <a:cs typeface="Calibri"/>
            </a:endParaRPr>
          </a:p>
        </p:txBody>
      </p:sp>
      <p:graphicFrame>
        <p:nvGraphicFramePr>
          <p:cNvPr id="24" name="Chart 23"/>
          <p:cNvGraphicFramePr>
            <a:graphicFrameLocks noGrp="1"/>
          </p:cNvGraphicFramePr>
          <p:nvPr>
            <p:extLst>
              <p:ext uri="{D42A27DB-BD31-4B8C-83A1-F6EECF244321}">
                <p14:modId xmlns:p14="http://schemas.microsoft.com/office/powerpoint/2010/main" val="4084196106"/>
              </p:ext>
            </p:extLst>
          </p:nvPr>
        </p:nvGraphicFramePr>
        <p:xfrm>
          <a:off x="14441329" y="22312162"/>
          <a:ext cx="7253826" cy="486780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0" name="Chart 29">
            <a:extLst>
              <a:ext uri="{FF2B5EF4-FFF2-40B4-BE49-F238E27FC236}">
                <a16:creationId xmlns:a16="http://schemas.microsoft.com/office/drawing/2014/main" id="{5048103A-C276-D44E-8999-BF219845C911}"/>
              </a:ext>
            </a:extLst>
          </p:cNvPr>
          <p:cNvGraphicFramePr>
            <a:graphicFrameLocks/>
          </p:cNvGraphicFramePr>
          <p:nvPr>
            <p:extLst>
              <p:ext uri="{D42A27DB-BD31-4B8C-83A1-F6EECF244321}">
                <p14:modId xmlns:p14="http://schemas.microsoft.com/office/powerpoint/2010/main" val="794236958"/>
              </p:ext>
            </p:extLst>
          </p:nvPr>
        </p:nvGraphicFramePr>
        <p:xfrm>
          <a:off x="21467741" y="22312162"/>
          <a:ext cx="6641039" cy="4867806"/>
        </p:xfrm>
        <a:graphic>
          <a:graphicData uri="http://schemas.openxmlformats.org/drawingml/2006/chart">
            <c:chart xmlns:c="http://schemas.openxmlformats.org/drawingml/2006/chart" xmlns:r="http://schemas.openxmlformats.org/officeDocument/2006/relationships" r:id="rId3"/>
          </a:graphicData>
        </a:graphic>
      </p:graphicFrame>
      <mc:AlternateContent xmlns:mc="http://schemas.openxmlformats.org/markup-compatibility/2006" xmlns:a14="http://schemas.microsoft.com/office/drawing/2010/main">
        <mc:Choice Requires="a14">
          <p:sp>
            <p:nvSpPr>
              <p:cNvPr id="7" name="Rectangle 6"/>
              <p:cNvSpPr/>
              <p:nvPr/>
            </p:nvSpPr>
            <p:spPr>
              <a:xfrm>
                <a:off x="14993639" y="29590566"/>
                <a:ext cx="12386271" cy="6555641"/>
              </a:xfrm>
              <a:prstGeom prst="rect">
                <a:avLst/>
              </a:prstGeom>
            </p:spPr>
            <p:txBody>
              <a:bodyPr wrap="square">
                <a:spAutoFit/>
              </a:bodyPr>
              <a:lstStyle/>
              <a:p>
                <a:pPr lvl="0"/>
                <a:r>
                  <a:rPr lang="en-US" sz="3000" dirty="0">
                    <a:solidFill>
                      <a:prstClr val="black"/>
                    </a:solidFill>
                    <a:cs typeface="Calibri"/>
                  </a:rPr>
                  <a:t>Variable climate1 shows that Hmong students and International students showed a greater dissatisfaction in terms of comfortability of climate on campus, thus Hmong students and International students are both significantly less comfortable with campus climate compared to other groups shown. Hmong students also reported experiencing a significantly higher number of types of biases (</a:t>
                </a:r>
                <a14:m>
                  <m:oMath xmlns:m="http://schemas.openxmlformats.org/officeDocument/2006/math">
                    <m:acc>
                      <m:accPr>
                        <m:chr m:val="̅"/>
                        <m:ctrlPr>
                          <a:rPr lang="en-US" sz="3000" i="1" smtClean="0">
                            <a:solidFill>
                              <a:prstClr val="black"/>
                            </a:solidFill>
                            <a:latin typeface="Cambria Math" panose="02040503050406030204" pitchFamily="18" charset="0"/>
                            <a:cs typeface="Calibri"/>
                          </a:rPr>
                        </m:ctrlPr>
                      </m:accPr>
                      <m:e>
                        <m:r>
                          <a:rPr lang="en-US" sz="3000" b="0" i="1" smtClean="0">
                            <a:solidFill>
                              <a:prstClr val="black"/>
                            </a:solidFill>
                            <a:latin typeface="Cambria Math" panose="02040503050406030204" pitchFamily="18" charset="0"/>
                            <a:cs typeface="Calibri"/>
                          </a:rPr>
                          <m:t>𝑥</m:t>
                        </m:r>
                      </m:e>
                    </m:acc>
                  </m:oMath>
                </a14:m>
                <a:r>
                  <a:rPr lang="en-US" sz="3000" dirty="0">
                    <a:solidFill>
                      <a:prstClr val="black"/>
                    </a:solidFill>
                    <a:cs typeface="Calibri"/>
                  </a:rPr>
                  <a:t>=4.25 incidents) than white students (</a:t>
                </a:r>
                <a14:m>
                  <m:oMath xmlns:m="http://schemas.openxmlformats.org/officeDocument/2006/math">
                    <m:acc>
                      <m:accPr>
                        <m:chr m:val="̅"/>
                        <m:ctrlPr>
                          <a:rPr lang="en-US" sz="3000" i="1">
                            <a:solidFill>
                              <a:prstClr val="black"/>
                            </a:solidFill>
                            <a:latin typeface="Cambria Math" panose="02040503050406030204" pitchFamily="18" charset="0"/>
                            <a:cs typeface="Calibri"/>
                          </a:rPr>
                        </m:ctrlPr>
                      </m:accPr>
                      <m:e>
                        <m:r>
                          <a:rPr lang="en-US" sz="3000" i="1">
                            <a:solidFill>
                              <a:prstClr val="black"/>
                            </a:solidFill>
                            <a:latin typeface="Cambria Math" panose="02040503050406030204" pitchFamily="18" charset="0"/>
                            <a:cs typeface="Calibri"/>
                          </a:rPr>
                          <m:t>𝑥</m:t>
                        </m:r>
                      </m:e>
                    </m:acc>
                  </m:oMath>
                </a14:m>
                <a:r>
                  <a:rPr lang="en-US" sz="3000" dirty="0">
                    <a:solidFill>
                      <a:prstClr val="black"/>
                    </a:solidFill>
                    <a:cs typeface="Calibri"/>
                  </a:rPr>
                  <a:t>=0.73 incidents), and students of color as a whole (</a:t>
                </a:r>
                <a14:m>
                  <m:oMath xmlns:m="http://schemas.openxmlformats.org/officeDocument/2006/math">
                    <m:acc>
                      <m:accPr>
                        <m:chr m:val="̅"/>
                        <m:ctrlPr>
                          <a:rPr lang="en-US" sz="3000" i="1">
                            <a:solidFill>
                              <a:prstClr val="black"/>
                            </a:solidFill>
                            <a:latin typeface="Cambria Math" panose="02040503050406030204" pitchFamily="18" charset="0"/>
                            <a:cs typeface="Calibri"/>
                          </a:rPr>
                        </m:ctrlPr>
                      </m:accPr>
                      <m:e>
                        <m:r>
                          <a:rPr lang="en-US" sz="3000" i="1">
                            <a:solidFill>
                              <a:prstClr val="black"/>
                            </a:solidFill>
                            <a:latin typeface="Cambria Math" panose="02040503050406030204" pitchFamily="18" charset="0"/>
                            <a:cs typeface="Calibri"/>
                          </a:rPr>
                          <m:t>𝑥</m:t>
                        </m:r>
                        <m:r>
                          <a:rPr lang="en-US" sz="3000" b="0" i="1" smtClean="0">
                            <a:solidFill>
                              <a:prstClr val="black"/>
                            </a:solidFill>
                            <a:latin typeface="Cambria Math" panose="02040503050406030204" pitchFamily="18" charset="0"/>
                            <a:cs typeface="Calibri"/>
                          </a:rPr>
                          <m:t>=</m:t>
                        </m:r>
                      </m:e>
                    </m:acc>
                  </m:oMath>
                </a14:m>
                <a:r>
                  <a:rPr lang="en-US" sz="3000" dirty="0">
                    <a:solidFill>
                      <a:prstClr val="black"/>
                    </a:solidFill>
                    <a:cs typeface="Calibri"/>
                  </a:rPr>
                  <a:t>3.27); and  were also more likely to express that the bias they encountered was due to race and/or ethnicity.  Though a causal relationship cannot be inferred, we note that Hmong students were significantly more likely to contemplate leaving UW – Eau Claire than other students and less likely to recommend attending UWEC than their white counterparts. The data indicate that 47% of Hmong students have considered leaving, as opposed to 28.9% of white students, 27.7% of white male students, and 29.4% of international students.  </a:t>
                </a:r>
                <a:endParaRPr lang="en-US" dirty="0">
                  <a:solidFill>
                    <a:prstClr val="black"/>
                  </a:solidFill>
                </a:endParaRPr>
              </a:p>
            </p:txBody>
          </p:sp>
        </mc:Choice>
        <mc:Fallback xmlns="">
          <p:sp>
            <p:nvSpPr>
              <p:cNvPr id="7" name="Rectangle 6"/>
              <p:cNvSpPr>
                <a:spLocks noRot="1" noChangeAspect="1" noMove="1" noResize="1" noEditPoints="1" noAdjustHandles="1" noChangeArrowheads="1" noChangeShapeType="1" noTextEdit="1"/>
              </p:cNvSpPr>
              <p:nvPr/>
            </p:nvSpPr>
            <p:spPr>
              <a:xfrm>
                <a:off x="14993639" y="29590566"/>
                <a:ext cx="12386271" cy="6555641"/>
              </a:xfrm>
              <a:prstGeom prst="rect">
                <a:avLst/>
              </a:prstGeom>
              <a:blipFill>
                <a:blip r:embed="rId4"/>
                <a:stretch>
                  <a:fillRect l="-1182" t="-1116" r="-1625" b="-2047"/>
                </a:stretch>
              </a:blipFill>
            </p:spPr>
            <p:txBody>
              <a:bodyPr/>
              <a:lstStyle/>
              <a:p>
                <a:r>
                  <a:rPr lang="en-US">
                    <a:noFill/>
                  </a:rPr>
                  <a:t> </a:t>
                </a:r>
              </a:p>
            </p:txBody>
          </p:sp>
        </mc:Fallback>
      </mc:AlternateContent>
      <p:sp>
        <p:nvSpPr>
          <p:cNvPr id="31" name="TextBox 30">
            <a:extLst>
              <a:ext uri="{FF2B5EF4-FFF2-40B4-BE49-F238E27FC236}">
                <a16:creationId xmlns:a16="http://schemas.microsoft.com/office/drawing/2014/main" id="{3AF48C75-9127-4E86-9E35-290BE4C1DD38}"/>
              </a:ext>
            </a:extLst>
          </p:cNvPr>
          <p:cNvSpPr txBox="1"/>
          <p:nvPr/>
        </p:nvSpPr>
        <p:spPr>
          <a:xfrm>
            <a:off x="14993405" y="27785031"/>
            <a:ext cx="9063644" cy="1015663"/>
          </a:xfrm>
          <a:prstGeom prst="rect">
            <a:avLst/>
          </a:prstGeom>
          <a:noFill/>
        </p:spPr>
        <p:txBody>
          <a:bodyPr wrap="square" rtlCol="0" anchor="t">
            <a:spAutoFit/>
          </a:bodyPr>
          <a:lstStyle/>
          <a:p>
            <a:r>
              <a:rPr lang="en-US" sz="6000" cap="small" dirty="0">
                <a:solidFill>
                  <a:srgbClr val="DD9E11"/>
                </a:solidFill>
                <a:latin typeface="Minion Pro"/>
              </a:rPr>
              <a:t>Findings</a:t>
            </a:r>
          </a:p>
        </p:txBody>
      </p:sp>
      <p:sp>
        <p:nvSpPr>
          <p:cNvPr id="8" name="TextBox 7"/>
          <p:cNvSpPr txBox="1"/>
          <p:nvPr/>
        </p:nvSpPr>
        <p:spPr>
          <a:xfrm>
            <a:off x="28108780" y="8327571"/>
            <a:ext cx="11976354" cy="1938992"/>
          </a:xfrm>
          <a:prstGeom prst="rect">
            <a:avLst/>
          </a:prstGeom>
          <a:noFill/>
        </p:spPr>
        <p:txBody>
          <a:bodyPr wrap="square" rtlCol="0">
            <a:spAutoFit/>
          </a:bodyPr>
          <a:lstStyle/>
          <a:p>
            <a:pPr lvl="0"/>
            <a:r>
              <a:rPr lang="en-US" sz="3000" dirty="0">
                <a:solidFill>
                  <a:prstClr val="black"/>
                </a:solidFill>
                <a:cs typeface="Calibri"/>
              </a:rPr>
              <a:t>Other categories of students of color were similarly high or higher on this variable (e.g. African American students (61.5% and all students of color (44.7%). Hmong students were also significantly more likely to choose not to recommend the university than other groups. </a:t>
            </a:r>
            <a:endParaRPr lang="en-US" sz="3200" dirty="0">
              <a:solidFill>
                <a:prstClr val="black"/>
              </a:solidFill>
            </a:endParaRPr>
          </a:p>
        </p:txBody>
      </p:sp>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0</TotalTime>
  <Words>842</Words>
  <Application>Microsoft Macintosh PowerPoint</Application>
  <PresentationFormat>Custom</PresentationFormat>
  <Paragraphs>51</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Cambria Math</vt:lpstr>
      <vt:lpstr>Minion Pro</vt:lpstr>
      <vt:lpstr>Office Theme</vt:lpstr>
      <vt:lpstr>Factors Affecting Retention Rates of UW – Eau Claire Hmong Students</vt:lpstr>
    </vt:vector>
  </TitlesOfParts>
  <LinksUpToDate>false</LinksUpToDate>
  <SharedDoc>false</SharedDoc>
  <HyperlinksChanged>false</HyperlinksChanged>
  <AppVersion>16.0010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Factors Affecting Retention Rates of UW – Eau Claire Hmong Students</dc:title>
  <dc:creator/>
  <cp:lastModifiedBy/>
  <cp:revision>24</cp:revision>
  <dcterms:modified xsi:type="dcterms:W3CDTF">2018-04-25T18:18:05Z</dcterms:modified>
</cp:coreProperties>
</file>