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47"/>
  </p:notesMasterIdLst>
  <p:handoutMasterIdLst>
    <p:handoutMasterId r:id="rId48"/>
  </p:handoutMasterIdLst>
  <p:sldIdLst>
    <p:sldId id="256" r:id="rId2"/>
    <p:sldId id="371" r:id="rId3"/>
    <p:sldId id="367" r:id="rId4"/>
    <p:sldId id="368" r:id="rId5"/>
    <p:sldId id="400" r:id="rId6"/>
    <p:sldId id="376" r:id="rId7"/>
    <p:sldId id="375" r:id="rId8"/>
    <p:sldId id="381" r:id="rId9"/>
    <p:sldId id="377" r:id="rId10"/>
    <p:sldId id="378" r:id="rId11"/>
    <p:sldId id="408" r:id="rId12"/>
    <p:sldId id="379" r:id="rId13"/>
    <p:sldId id="380" r:id="rId14"/>
    <p:sldId id="382" r:id="rId15"/>
    <p:sldId id="383" r:id="rId16"/>
    <p:sldId id="384" r:id="rId17"/>
    <p:sldId id="386" r:id="rId18"/>
    <p:sldId id="387" r:id="rId19"/>
    <p:sldId id="388" r:id="rId20"/>
    <p:sldId id="389" r:id="rId21"/>
    <p:sldId id="390" r:id="rId22"/>
    <p:sldId id="391" r:id="rId23"/>
    <p:sldId id="392" r:id="rId24"/>
    <p:sldId id="393" r:id="rId25"/>
    <p:sldId id="398" r:id="rId26"/>
    <p:sldId id="363" r:id="rId27"/>
    <p:sldId id="399" r:id="rId28"/>
    <p:sldId id="394" r:id="rId29"/>
    <p:sldId id="395" r:id="rId30"/>
    <p:sldId id="396" r:id="rId31"/>
    <p:sldId id="364" r:id="rId32"/>
    <p:sldId id="402" r:id="rId33"/>
    <p:sldId id="349" r:id="rId34"/>
    <p:sldId id="403" r:id="rId35"/>
    <p:sldId id="405" r:id="rId36"/>
    <p:sldId id="357" r:id="rId37"/>
    <p:sldId id="366" r:id="rId38"/>
    <p:sldId id="406" r:id="rId39"/>
    <p:sldId id="358" r:id="rId40"/>
    <p:sldId id="351" r:id="rId41"/>
    <p:sldId id="352" r:id="rId42"/>
    <p:sldId id="397" r:id="rId43"/>
    <p:sldId id="360" r:id="rId44"/>
    <p:sldId id="369" r:id="rId45"/>
    <p:sldId id="370" r:id="rId4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0A5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2895" autoAdjust="0"/>
  </p:normalViewPr>
  <p:slideViewPr>
    <p:cSldViewPr>
      <p:cViewPr varScale="1">
        <p:scale>
          <a:sx n="68" d="100"/>
          <a:sy n="68" d="100"/>
        </p:scale>
        <p:origin x="-14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74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4"/>
          <c:order val="0"/>
          <c:tx>
            <c:strRef>
              <c:f>'[Eigan Value Analysis.xls]Sheet1'!$G$1</c:f>
              <c:strCache>
                <c:ptCount val="1"/>
                <c:pt idx="0">
                  <c:v>damping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accent1"/>
              </a:solidFill>
            </a:ln>
          </c:spPr>
          <c:invertIfNegative val="0"/>
          <c:cat>
            <c:strRef>
              <c:f>'[Eigan Value Analysis.xls]Sheet1'!$B$2:$B$24</c:f>
              <c:strCache>
                <c:ptCount val="23"/>
                <c:pt idx="0">
                  <c:v>V1</c:v>
                </c:pt>
                <c:pt idx="1">
                  <c:v>V2</c:v>
                </c:pt>
                <c:pt idx="2">
                  <c:v>V3</c:v>
                </c:pt>
                <c:pt idx="3">
                  <c:v>V4</c:v>
                </c:pt>
                <c:pt idx="4">
                  <c:v>V5</c:v>
                </c:pt>
                <c:pt idx="5">
                  <c:v>V6</c:v>
                </c:pt>
                <c:pt idx="6">
                  <c:v>V7</c:v>
                </c:pt>
                <c:pt idx="7">
                  <c:v>V8</c:v>
                </c:pt>
                <c:pt idx="8">
                  <c:v>V9</c:v>
                </c:pt>
                <c:pt idx="9">
                  <c:v>V10</c:v>
                </c:pt>
                <c:pt idx="10">
                  <c:v>V11</c:v>
                </c:pt>
                <c:pt idx="11">
                  <c:v>V12</c:v>
                </c:pt>
                <c:pt idx="12">
                  <c:v>I1_2</c:v>
                </c:pt>
                <c:pt idx="13">
                  <c:v>I2_3</c:v>
                </c:pt>
                <c:pt idx="14">
                  <c:v>I3_4</c:v>
                </c:pt>
                <c:pt idx="15">
                  <c:v>I4_5</c:v>
                </c:pt>
                <c:pt idx="16">
                  <c:v>I5_7</c:v>
                </c:pt>
                <c:pt idx="17">
                  <c:v>I2_6</c:v>
                </c:pt>
                <c:pt idx="18">
                  <c:v>I2_8</c:v>
                </c:pt>
                <c:pt idx="19">
                  <c:v>I8_9</c:v>
                </c:pt>
                <c:pt idx="20">
                  <c:v>I9_10</c:v>
                </c:pt>
                <c:pt idx="21">
                  <c:v>I10_11</c:v>
                </c:pt>
                <c:pt idx="22">
                  <c:v>I11_12</c:v>
                </c:pt>
              </c:strCache>
            </c:strRef>
          </c:cat>
          <c:val>
            <c:numRef>
              <c:f>'[Eigan Value Analysis.xls]Sheet1'!$G$2:$G$24</c:f>
              <c:numCache>
                <c:formatCode>General</c:formatCode>
                <c:ptCount val="23"/>
                <c:pt idx="0">
                  <c:v>5.7968999999999998E-3</c:v>
                </c:pt>
                <c:pt idx="1">
                  <c:v>5.7968999999999998E-3</c:v>
                </c:pt>
                <c:pt idx="2">
                  <c:v>2.2030999999999999E-2</c:v>
                </c:pt>
                <c:pt idx="3">
                  <c:v>2.2030999999999999E-2</c:v>
                </c:pt>
                <c:pt idx="4">
                  <c:v>0.17166000000000001</c:v>
                </c:pt>
                <c:pt idx="5">
                  <c:v>0.17166000000000001</c:v>
                </c:pt>
                <c:pt idx="6">
                  <c:v>4.1356999999999998E-2</c:v>
                </c:pt>
                <c:pt idx="7">
                  <c:v>4.1356999999999998E-2</c:v>
                </c:pt>
                <c:pt idx="8">
                  <c:v>6.3833000000000001E-2</c:v>
                </c:pt>
                <c:pt idx="9">
                  <c:v>6.3833000000000001E-2</c:v>
                </c:pt>
                <c:pt idx="10">
                  <c:v>1</c:v>
                </c:pt>
                <c:pt idx="11">
                  <c:v>0.14663999999999999</c:v>
                </c:pt>
                <c:pt idx="12">
                  <c:v>0.14663999999999999</c:v>
                </c:pt>
                <c:pt idx="13">
                  <c:v>0.34492</c:v>
                </c:pt>
                <c:pt idx="14">
                  <c:v>0.34492</c:v>
                </c:pt>
                <c:pt idx="15">
                  <c:v>0.19472</c:v>
                </c:pt>
                <c:pt idx="16">
                  <c:v>0.19472</c:v>
                </c:pt>
                <c:pt idx="17">
                  <c:v>0.18385000000000001</c:v>
                </c:pt>
                <c:pt idx="18">
                  <c:v>0.18385000000000001</c:v>
                </c:pt>
                <c:pt idx="19">
                  <c:v>9.6971000000000002E-2</c:v>
                </c:pt>
                <c:pt idx="20">
                  <c:v>9.6971000000000002E-2</c:v>
                </c:pt>
                <c:pt idx="21">
                  <c:v>0.10949</c:v>
                </c:pt>
                <c:pt idx="22">
                  <c:v>0.10949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63126784"/>
        <c:axId val="107437376"/>
        <c:axId val="0"/>
      </c:bar3DChart>
      <c:catAx>
        <c:axId val="163126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5400000" vert="horz"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07437376"/>
        <c:crosses val="autoZero"/>
        <c:auto val="1"/>
        <c:lblAlgn val="ctr"/>
        <c:lblOffset val="100"/>
        <c:tickLblSkip val="1"/>
        <c:noMultiLvlLbl val="0"/>
      </c:catAx>
      <c:valAx>
        <c:axId val="10743737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6312678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Sheet1!$B$2:$B$24</c:f>
              <c:strCache>
                <c:ptCount val="23"/>
                <c:pt idx="0">
                  <c:v>V1</c:v>
                </c:pt>
                <c:pt idx="1">
                  <c:v>V2</c:v>
                </c:pt>
                <c:pt idx="2">
                  <c:v>V3</c:v>
                </c:pt>
                <c:pt idx="3">
                  <c:v>V4</c:v>
                </c:pt>
                <c:pt idx="4">
                  <c:v>V5</c:v>
                </c:pt>
                <c:pt idx="5">
                  <c:v>V6</c:v>
                </c:pt>
                <c:pt idx="6">
                  <c:v>V7</c:v>
                </c:pt>
                <c:pt idx="7">
                  <c:v>V8</c:v>
                </c:pt>
                <c:pt idx="8">
                  <c:v>V9</c:v>
                </c:pt>
                <c:pt idx="9">
                  <c:v>V10</c:v>
                </c:pt>
                <c:pt idx="10">
                  <c:v>V11</c:v>
                </c:pt>
                <c:pt idx="11">
                  <c:v>V12</c:v>
                </c:pt>
                <c:pt idx="12">
                  <c:v>I1_2</c:v>
                </c:pt>
                <c:pt idx="13">
                  <c:v>I2_3</c:v>
                </c:pt>
                <c:pt idx="14">
                  <c:v>I3_4</c:v>
                </c:pt>
                <c:pt idx="15">
                  <c:v>I4_5</c:v>
                </c:pt>
                <c:pt idx="16">
                  <c:v>I5_7</c:v>
                </c:pt>
                <c:pt idx="17">
                  <c:v>I2_6</c:v>
                </c:pt>
                <c:pt idx="18">
                  <c:v>I2_8</c:v>
                </c:pt>
                <c:pt idx="19">
                  <c:v>I8_9</c:v>
                </c:pt>
                <c:pt idx="20">
                  <c:v>I9_10</c:v>
                </c:pt>
                <c:pt idx="21">
                  <c:v>I10_11</c:v>
                </c:pt>
                <c:pt idx="22">
                  <c:v>I11_12</c:v>
                </c:pt>
              </c:strCache>
            </c:strRef>
          </c:cat>
          <c:val>
            <c:numRef>
              <c:f>Sheet1!$F$2:$F$24</c:f>
              <c:numCache>
                <c:formatCode>General</c:formatCode>
                <c:ptCount val="23"/>
                <c:pt idx="0">
                  <c:v>12812</c:v>
                </c:pt>
                <c:pt idx="1">
                  <c:v>12812</c:v>
                </c:pt>
                <c:pt idx="2">
                  <c:v>7232.1</c:v>
                </c:pt>
                <c:pt idx="3">
                  <c:v>7232.1</c:v>
                </c:pt>
                <c:pt idx="4">
                  <c:v>6442.4</c:v>
                </c:pt>
                <c:pt idx="5">
                  <c:v>6442.4</c:v>
                </c:pt>
                <c:pt idx="6">
                  <c:v>4206.8999999999996</c:v>
                </c:pt>
                <c:pt idx="7">
                  <c:v>4206.8999999999996</c:v>
                </c:pt>
                <c:pt idx="8">
                  <c:v>3167</c:v>
                </c:pt>
                <c:pt idx="9">
                  <c:v>3167</c:v>
                </c:pt>
                <c:pt idx="10">
                  <c:v>282.36</c:v>
                </c:pt>
                <c:pt idx="11">
                  <c:v>510.26</c:v>
                </c:pt>
                <c:pt idx="12">
                  <c:v>510.26</c:v>
                </c:pt>
                <c:pt idx="13">
                  <c:v>694.54</c:v>
                </c:pt>
                <c:pt idx="14">
                  <c:v>694.54</c:v>
                </c:pt>
                <c:pt idx="15">
                  <c:v>1171.9000000000001</c:v>
                </c:pt>
                <c:pt idx="16">
                  <c:v>1171.9000000000001</c:v>
                </c:pt>
                <c:pt idx="17">
                  <c:v>1427.4</c:v>
                </c:pt>
                <c:pt idx="18">
                  <c:v>1427.4</c:v>
                </c:pt>
                <c:pt idx="19">
                  <c:v>1783.7</c:v>
                </c:pt>
                <c:pt idx="20">
                  <c:v>1783.7</c:v>
                </c:pt>
                <c:pt idx="21">
                  <c:v>1835.7</c:v>
                </c:pt>
                <c:pt idx="22">
                  <c:v>1835.7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8"/>
        <c:overlap val="37"/>
        <c:axId val="73260544"/>
        <c:axId val="151987904"/>
      </c:barChart>
      <c:catAx>
        <c:axId val="7326054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51987904"/>
        <c:crosses val="autoZero"/>
        <c:auto val="1"/>
        <c:lblAlgn val="ctr"/>
        <c:lblOffset val="100"/>
        <c:noMultiLvlLbl val="0"/>
      </c:catAx>
      <c:valAx>
        <c:axId val="151987904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w</a:t>
                </a:r>
                <a:r>
                  <a:rPr lang="en-US" sz="1800" baseline="0"/>
                  <a:t>n</a:t>
                </a:r>
                <a:r>
                  <a:rPr lang="en-US" sz="1800"/>
                  <a:t> (rad/s)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73260544"/>
        <c:crosses val="autoZero"/>
        <c:crossBetween val="between"/>
        <c:minorUnit val="2000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Sheet2!$A$2</c:f>
              <c:strCache>
                <c:ptCount val="1"/>
                <c:pt idx="0">
                  <c:v>PV Change</c:v>
                </c:pt>
              </c:strCache>
            </c:strRef>
          </c:tx>
          <c:invertIfNegative val="0"/>
          <c:cat>
            <c:strRef>
              <c:f>Sheet2!$B$1:$J$1</c:f>
              <c:strCache>
                <c:ptCount val="9"/>
                <c:pt idx="0">
                  <c:v>2,4</c:v>
                </c:pt>
                <c:pt idx="1">
                  <c:v>2,8</c:v>
                </c:pt>
                <c:pt idx="2">
                  <c:v>4,8</c:v>
                </c:pt>
                <c:pt idx="3">
                  <c:v>4,9</c:v>
                </c:pt>
                <c:pt idx="4">
                  <c:v>5,9</c:v>
                </c:pt>
                <c:pt idx="5">
                  <c:v>3,8</c:v>
                </c:pt>
                <c:pt idx="6">
                  <c:v>3,9</c:v>
                </c:pt>
                <c:pt idx="7">
                  <c:v>4,9</c:v>
                </c:pt>
                <c:pt idx="8">
                  <c:v>4,11</c:v>
                </c:pt>
              </c:strCache>
            </c:strRef>
          </c:cat>
          <c:val>
            <c:numRef>
              <c:f>Sheet2!$B$2:$J$2</c:f>
              <c:numCache>
                <c:formatCode>General</c:formatCode>
                <c:ptCount val="9"/>
                <c:pt idx="0" formatCode="0.00">
                  <c:v>11.35</c:v>
                </c:pt>
                <c:pt idx="1">
                  <c:v>11.5</c:v>
                </c:pt>
                <c:pt idx="2">
                  <c:v>11.36</c:v>
                </c:pt>
                <c:pt idx="3">
                  <c:v>11.97</c:v>
                </c:pt>
                <c:pt idx="4">
                  <c:v>12.24</c:v>
                </c:pt>
                <c:pt idx="5">
                  <c:v>11.58</c:v>
                </c:pt>
                <c:pt idx="6">
                  <c:v>11.53</c:v>
                </c:pt>
                <c:pt idx="7">
                  <c:v>11.97</c:v>
                </c:pt>
                <c:pt idx="8">
                  <c:v>13.92</c:v>
                </c:pt>
              </c:numCache>
            </c:numRef>
          </c:val>
        </c:ser>
        <c:ser>
          <c:idx val="1"/>
          <c:order val="1"/>
          <c:tx>
            <c:strRef>
              <c:f>Sheet2!$A$3</c:f>
              <c:strCache>
                <c:ptCount val="1"/>
                <c:pt idx="0">
                  <c:v>5% Load ↑</c:v>
                </c:pt>
              </c:strCache>
            </c:strRef>
          </c:tx>
          <c:invertIfNegative val="0"/>
          <c:cat>
            <c:strRef>
              <c:f>Sheet2!$B$1:$J$1</c:f>
              <c:strCache>
                <c:ptCount val="9"/>
                <c:pt idx="0">
                  <c:v>2,4</c:v>
                </c:pt>
                <c:pt idx="1">
                  <c:v>2,8</c:v>
                </c:pt>
                <c:pt idx="2">
                  <c:v>4,8</c:v>
                </c:pt>
                <c:pt idx="3">
                  <c:v>4,9</c:v>
                </c:pt>
                <c:pt idx="4">
                  <c:v>5,9</c:v>
                </c:pt>
                <c:pt idx="5">
                  <c:v>3,8</c:v>
                </c:pt>
                <c:pt idx="6">
                  <c:v>3,9</c:v>
                </c:pt>
                <c:pt idx="7">
                  <c:v>4,9</c:v>
                </c:pt>
                <c:pt idx="8">
                  <c:v>4,11</c:v>
                </c:pt>
              </c:strCache>
            </c:strRef>
          </c:cat>
          <c:val>
            <c:numRef>
              <c:f>Sheet2!$B$3:$J$3</c:f>
              <c:numCache>
                <c:formatCode>General</c:formatCode>
                <c:ptCount val="9"/>
                <c:pt idx="0">
                  <c:v>8.82</c:v>
                </c:pt>
                <c:pt idx="1">
                  <c:v>8.91</c:v>
                </c:pt>
                <c:pt idx="2">
                  <c:v>8.3800000000000008</c:v>
                </c:pt>
                <c:pt idx="3">
                  <c:v>8.92</c:v>
                </c:pt>
                <c:pt idx="4">
                  <c:v>8.8699999999999992</c:v>
                </c:pt>
                <c:pt idx="5">
                  <c:v>9.6</c:v>
                </c:pt>
                <c:pt idx="6">
                  <c:v>9.73</c:v>
                </c:pt>
                <c:pt idx="7">
                  <c:v>8.92</c:v>
                </c:pt>
                <c:pt idx="8">
                  <c:v>12.71</c:v>
                </c:pt>
              </c:numCache>
            </c:numRef>
          </c:val>
        </c:ser>
        <c:ser>
          <c:idx val="2"/>
          <c:order val="2"/>
          <c:tx>
            <c:strRef>
              <c:f>Sheet2!$A$4</c:f>
              <c:strCache>
                <c:ptCount val="1"/>
                <c:pt idx="0">
                  <c:v>5% Load ↓</c:v>
                </c:pt>
              </c:strCache>
            </c:strRef>
          </c:tx>
          <c:invertIfNegative val="0"/>
          <c:cat>
            <c:strRef>
              <c:f>Sheet2!$B$1:$J$1</c:f>
              <c:strCache>
                <c:ptCount val="9"/>
                <c:pt idx="0">
                  <c:v>2,4</c:v>
                </c:pt>
                <c:pt idx="1">
                  <c:v>2,8</c:v>
                </c:pt>
                <c:pt idx="2">
                  <c:v>4,8</c:v>
                </c:pt>
                <c:pt idx="3">
                  <c:v>4,9</c:v>
                </c:pt>
                <c:pt idx="4">
                  <c:v>5,9</c:v>
                </c:pt>
                <c:pt idx="5">
                  <c:v>3,8</c:v>
                </c:pt>
                <c:pt idx="6">
                  <c:v>3,9</c:v>
                </c:pt>
                <c:pt idx="7">
                  <c:v>4,9</c:v>
                </c:pt>
                <c:pt idx="8">
                  <c:v>4,11</c:v>
                </c:pt>
              </c:strCache>
            </c:strRef>
          </c:cat>
          <c:val>
            <c:numRef>
              <c:f>Sheet2!$B$4:$J$4</c:f>
              <c:numCache>
                <c:formatCode>General</c:formatCode>
                <c:ptCount val="9"/>
                <c:pt idx="0">
                  <c:v>9.08</c:v>
                </c:pt>
                <c:pt idx="1">
                  <c:v>10.18</c:v>
                </c:pt>
                <c:pt idx="2">
                  <c:v>8.8000000000000007</c:v>
                </c:pt>
                <c:pt idx="3">
                  <c:v>9.11</c:v>
                </c:pt>
                <c:pt idx="4">
                  <c:v>9.86</c:v>
                </c:pt>
                <c:pt idx="5">
                  <c:v>9.9700000000000006</c:v>
                </c:pt>
                <c:pt idx="6">
                  <c:v>10.06</c:v>
                </c:pt>
                <c:pt idx="7">
                  <c:v>9.11</c:v>
                </c:pt>
                <c:pt idx="8">
                  <c:v>9.09</c:v>
                </c:pt>
              </c:numCache>
            </c:numRef>
          </c:val>
        </c:ser>
        <c:ser>
          <c:idx val="3"/>
          <c:order val="3"/>
          <c:tx>
            <c:strRef>
              <c:f>Sheet2!$A$5</c:f>
              <c:strCache>
                <c:ptCount val="1"/>
                <c:pt idx="0">
                  <c:v>Average</c:v>
                </c:pt>
              </c:strCache>
            </c:strRef>
          </c:tx>
          <c:invertIfNegative val="0"/>
          <c:cat>
            <c:strRef>
              <c:f>Sheet2!$B$1:$J$1</c:f>
              <c:strCache>
                <c:ptCount val="9"/>
                <c:pt idx="0">
                  <c:v>2,4</c:v>
                </c:pt>
                <c:pt idx="1">
                  <c:v>2,8</c:v>
                </c:pt>
                <c:pt idx="2">
                  <c:v>4,8</c:v>
                </c:pt>
                <c:pt idx="3">
                  <c:v>4,9</c:v>
                </c:pt>
                <c:pt idx="4">
                  <c:v>5,9</c:v>
                </c:pt>
                <c:pt idx="5">
                  <c:v>3,8</c:v>
                </c:pt>
                <c:pt idx="6">
                  <c:v>3,9</c:v>
                </c:pt>
                <c:pt idx="7">
                  <c:v>4,9</c:v>
                </c:pt>
                <c:pt idx="8">
                  <c:v>4,11</c:v>
                </c:pt>
              </c:strCache>
            </c:strRef>
          </c:cat>
          <c:val>
            <c:numRef>
              <c:f>Sheet2!$B$5:$J$5</c:f>
              <c:numCache>
                <c:formatCode>0.00</c:formatCode>
                <c:ptCount val="9"/>
                <c:pt idx="0">
                  <c:v>9.75</c:v>
                </c:pt>
                <c:pt idx="1">
                  <c:v>10.196666666666667</c:v>
                </c:pt>
                <c:pt idx="2">
                  <c:v>9.5133333333333336</c:v>
                </c:pt>
                <c:pt idx="3">
                  <c:v>10</c:v>
                </c:pt>
                <c:pt idx="4">
                  <c:v>10.323333333333332</c:v>
                </c:pt>
                <c:pt idx="5">
                  <c:v>10.383333333333333</c:v>
                </c:pt>
                <c:pt idx="6">
                  <c:v>10.44</c:v>
                </c:pt>
                <c:pt idx="7">
                  <c:v>10</c:v>
                </c:pt>
                <c:pt idx="8">
                  <c:v>11.906666666666666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8022272"/>
        <c:axId val="152039936"/>
        <c:axId val="0"/>
      </c:bar3DChart>
      <c:catAx>
        <c:axId val="1880222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52039936"/>
        <c:crosses val="autoZero"/>
        <c:auto val="1"/>
        <c:lblAlgn val="ctr"/>
        <c:lblOffset val="100"/>
        <c:noMultiLvlLbl val="0"/>
      </c:catAx>
      <c:valAx>
        <c:axId val="152039936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880222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868459783648533"/>
          <c:y val="0.17697358394716789"/>
          <c:w val="0.13131540216351462"/>
          <c:h val="0.42024638049276097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D52EEBA0-8F84-4E37-9772-BE71AA7B8D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5045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198969B4-2F58-47F8-BA24-332B65DBB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3719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8969B4-2F58-47F8-BA24-332B65DBB8A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45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295400"/>
          </a:xfrm>
        </p:spPr>
        <p:txBody>
          <a:bodyPr/>
          <a:lstStyle>
            <a:lvl1pPr algn="ctr"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8000"/>
            <a:ext cx="64008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Author Name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612DC-B70B-42C7-BEEB-CB471484F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Author Name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27CB6-8275-46A8-85BA-F75C08082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0"/>
            <a:ext cx="203835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96265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Author Name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CFE47-8A5D-46AB-86C9-AF49806932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Author Name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5AFB4-05B3-4263-ABF0-E466204295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Author Name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2A280-9F18-4E3D-BCFB-6F1D15BB83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40005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066800"/>
            <a:ext cx="40005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Author Name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6DDFA-6A0E-44C2-8D0F-0BEBF7B388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Author Name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6F130-CE22-4A82-9BE7-14AC6FC33E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Author Name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3678E-30BF-45D0-9A67-F21F000677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Author Name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B84CD-360F-4D91-BA33-24F8127AC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Author Name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C0DC6-176B-4C33-9FDD-0A6BAC8542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Author Name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0C088-649D-4115-A46A-D0F780E3B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5486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8153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r>
              <a:rPr lang="en-US"/>
              <a:t>Author Name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DF8F8F02-6A65-479D-BF85-288E3EAF1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0A510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0A510"/>
        </a:buClr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0A510"/>
        </a:buClr>
        <a:buFont typeface="Wingdings" pitchFamily="2" charset="2"/>
        <a:buChar char="§"/>
        <a:defRPr sz="16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0A510"/>
        </a:buClr>
        <a:buFont typeface="Wingdings" pitchFamily="2" charset="2"/>
        <a:buChar char="§"/>
        <a:defRPr sz="14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0A510"/>
        </a:buClr>
        <a:buFont typeface="Wingdings" pitchFamily="2" charset="2"/>
        <a:buChar char="§"/>
        <a:defRPr sz="14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0A510"/>
        </a:buClr>
        <a:buFont typeface="Wingdings" pitchFamily="2" charset="2"/>
        <a:buChar char="§"/>
        <a:defRPr sz="14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0A510"/>
        </a:buClr>
        <a:buFont typeface="Wingdings" pitchFamily="2" charset="2"/>
        <a:buChar char="§"/>
        <a:defRPr sz="14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0A510"/>
        </a:buClr>
        <a:buFont typeface="Wingdings" pitchFamily="2" charset="2"/>
        <a:buChar char="§"/>
        <a:defRPr sz="14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0A510"/>
        </a:buClr>
        <a:buFont typeface="Wingdings" pitchFamily="2" charset="2"/>
        <a:buChar char="§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1.png"/><Relationship Id="rId4" Type="http://schemas.openxmlformats.org/officeDocument/2006/relationships/image" Target="../media/image1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914400"/>
            <a:ext cx="8763000" cy="1828800"/>
          </a:xfrm>
        </p:spPr>
        <p:txBody>
          <a:bodyPr/>
          <a:lstStyle/>
          <a:p>
            <a:pPr eaLnBrk="1" hangingPunct="1"/>
            <a:r>
              <a:rPr lang="en-US" dirty="0"/>
              <a:t>DC MICROGRID MODELING AND ENERGY STORAGE PLACEMENT TO ENHANCE SYSTEM STABILITY</a:t>
            </a:r>
            <a:endParaRPr 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562600"/>
            <a:ext cx="6400800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Carl Westerby</a:t>
            </a:r>
          </a:p>
          <a:p>
            <a:pPr eaLnBrk="1" hangingPunct="1"/>
            <a:r>
              <a:rPr lang="en-US" dirty="0" smtClean="0"/>
              <a:t>5/1/2013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895600"/>
            <a:ext cx="5257800" cy="2656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BF324BD-C346-4A6D-8E4A-556DAAED7C68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5"/>
          <p:cNvSpPr txBox="1">
            <a:spLocks/>
          </p:cNvSpPr>
          <p:nvPr/>
        </p:nvSpPr>
        <p:spPr bwMode="auto">
          <a:xfrm>
            <a:off x="685800" y="0"/>
            <a:ext cx="5486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sz="2800" b="1" kern="0" dirty="0" smtClean="0">
                <a:solidFill>
                  <a:srgbClr val="000000"/>
                </a:solidFill>
                <a:latin typeface="Arial"/>
              </a:rPr>
              <a:t>4. DC Microgrid Modeling</a:t>
            </a:r>
            <a:endParaRPr lang="en-US" sz="2800" b="1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0" y="685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BF324BD-C346-4A6D-8E4A-556DAAED7C68}" type="slidenum">
              <a:rPr lang="en-US" smtClean="0">
                <a:solidFill>
                  <a:srgbClr val="000000"/>
                </a:solidFill>
              </a:rPr>
              <a:pPr/>
              <a:t>10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8153400" cy="50292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200" b="0" dirty="0" smtClean="0"/>
              <a:t>Use previous </a:t>
            </a:r>
            <a:r>
              <a:rPr lang="en-US" sz="2200" b="0" dirty="0"/>
              <a:t>m</a:t>
            </a:r>
            <a:r>
              <a:rPr lang="en-US" sz="2200" b="0" dirty="0" smtClean="0"/>
              <a:t>ethods to create a dynamic system model using differential equations:</a:t>
            </a:r>
          </a:p>
          <a:p>
            <a:pPr lvl="1">
              <a:buFont typeface="Arial" pitchFamily="34" charset="0"/>
              <a:buChar char="•"/>
            </a:pPr>
            <a:r>
              <a:rPr lang="en-US" sz="2200" b="0" dirty="0" smtClean="0"/>
              <a:t>Line Impedances</a:t>
            </a:r>
          </a:p>
          <a:p>
            <a:pPr lvl="1">
              <a:buFont typeface="Arial" pitchFamily="34" charset="0"/>
              <a:buChar char="•"/>
            </a:pPr>
            <a:r>
              <a:rPr lang="en-US" sz="2200" b="0" dirty="0" smtClean="0"/>
              <a:t>Load Resistances</a:t>
            </a:r>
          </a:p>
          <a:p>
            <a:pPr lvl="1">
              <a:buFont typeface="Arial" pitchFamily="34" charset="0"/>
              <a:buChar char="•"/>
            </a:pPr>
            <a:r>
              <a:rPr lang="en-US" sz="2200" b="0" dirty="0" smtClean="0"/>
              <a:t>DAB Average Model</a:t>
            </a:r>
          </a:p>
          <a:p>
            <a:pPr lvl="2">
              <a:buFont typeface="Arial" pitchFamily="34" charset="0"/>
              <a:buChar char="•"/>
            </a:pPr>
            <a:r>
              <a:rPr lang="en-US" sz="2200" b="0" dirty="0" smtClean="0"/>
              <a:t>Capacitors</a:t>
            </a:r>
          </a:p>
          <a:p>
            <a:pPr lvl="2">
              <a:buFont typeface="Arial" pitchFamily="34" charset="0"/>
              <a:buChar char="•"/>
            </a:pPr>
            <a:r>
              <a:rPr lang="en-US" sz="2200" b="0" dirty="0" smtClean="0"/>
              <a:t>Current Sources</a:t>
            </a:r>
            <a:endParaRPr lang="en-US" sz="2200" b="0" dirty="0"/>
          </a:p>
        </p:txBody>
      </p:sp>
    </p:spTree>
    <p:extLst>
      <p:ext uri="{BB962C8B-B14F-4D97-AF65-F5344CB8AC3E}">
        <p14:creationId xmlns:p14="http://schemas.microsoft.com/office/powerpoint/2010/main" val="383311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5"/>
          <p:cNvSpPr txBox="1">
            <a:spLocks/>
          </p:cNvSpPr>
          <p:nvPr/>
        </p:nvSpPr>
        <p:spPr bwMode="auto">
          <a:xfrm>
            <a:off x="685800" y="0"/>
            <a:ext cx="5486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sz="2800" b="1" kern="0" dirty="0" smtClean="0">
                <a:solidFill>
                  <a:srgbClr val="000000"/>
                </a:solidFill>
                <a:latin typeface="Arial"/>
              </a:rPr>
              <a:t>4. DC Microgrid Modeling</a:t>
            </a:r>
            <a:endParaRPr lang="en-US" sz="2800" b="1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0" y="685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222000" y="3753177"/>
                <a:ext cx="4020652" cy="8761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00"/>
                        </a:solidFill>
                        <a:latin typeface="Cambria Math"/>
                      </a:rPr>
                      <m:t>𝑖</m:t>
                    </m:r>
                    <m:r>
                      <a:rPr lang="en-US" i="1" baseline="-25000" smtClean="0">
                        <a:solidFill>
                          <a:srgbClr val="000000"/>
                        </a:solidFill>
                        <a:latin typeface="Cambria Math"/>
                      </a:rPr>
                      <m:t>𝑐</m:t>
                    </m:r>
                    <m:r>
                      <a:rPr lang="en-US" i="1" baseline="-25000" smtClean="0">
                        <a:solidFill>
                          <a:srgbClr val="000000"/>
                        </a:solidFill>
                        <a:latin typeface="Cambria Math"/>
                      </a:rPr>
                      <m:t>1=</m:t>
                    </m:r>
                    <m:f>
                      <m:fPr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𝑉</m:t>
                        </m:r>
                        <m:r>
                          <a:rPr lang="en-US" i="1" baseline="-25000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𝑅</m:t>
                        </m:r>
                        <m:r>
                          <a:rPr lang="en-US" i="1" baseline="-25000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11</m:t>
                        </m:r>
                      </m:den>
                    </m:f>
                    <m:r>
                      <a:rPr lang="en-US" i="1" smtClean="0">
                        <a:solidFill>
                          <a:srgbClr val="000000"/>
                        </a:solidFill>
                        <a:latin typeface="Cambria Math"/>
                      </a:rPr>
                      <m:t>+</m:t>
                    </m:r>
                    <m:r>
                      <a:rPr lang="en-US" i="1" smtClean="0">
                        <a:solidFill>
                          <a:srgbClr val="000000"/>
                        </a:solidFill>
                        <a:latin typeface="Cambria Math"/>
                      </a:rPr>
                      <m:t>𝐼𝐿</m:t>
                    </m:r>
                    <m:r>
                      <a:rPr lang="en-US" b="0" i="1" baseline="-25000" smtClean="0">
                        <a:solidFill>
                          <a:srgbClr val="000000"/>
                        </a:solidFill>
                        <a:latin typeface="Cambria Math"/>
                      </a:rPr>
                      <m:t>12+</m:t>
                    </m:r>
                    <m:r>
                      <a:rPr lang="en-US" i="1" smtClean="0">
                        <a:solidFill>
                          <a:srgbClr val="000000"/>
                        </a:solidFill>
                        <a:latin typeface="Cambria Math"/>
                      </a:rPr>
                      <m:t>𝐼</m:t>
                    </m:r>
                    <m:r>
                      <a:rPr lang="en-US" i="1" baseline="-25000" smtClean="0">
                        <a:solidFill>
                          <a:srgbClr val="000000"/>
                        </a:solidFill>
                        <a:latin typeface="Cambria Math"/>
                      </a:rPr>
                      <m:t>𝑆</m:t>
                    </m:r>
                    <m:r>
                      <a:rPr lang="en-US" i="1" baseline="-25000" smtClean="0">
                        <a:solidFill>
                          <a:srgbClr val="000000"/>
                        </a:solidFill>
                        <a:latin typeface="Cambria Math"/>
                      </a:rPr>
                      <m:t>1</m:t>
                    </m:r>
                  </m:oMath>
                </a14:m>
                <a:r>
                  <a:rPr lang="en-US" dirty="0" smtClean="0">
                    <a:solidFill>
                      <a:srgbClr val="000000"/>
                    </a:solidFill>
                  </a:rPr>
                  <a:t> 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2000" y="3753177"/>
                <a:ext cx="4020652" cy="876137"/>
              </a:xfrm>
              <a:prstGeom prst="rect">
                <a:avLst/>
              </a:prstGeom>
              <a:blipFill rotWithShape="1">
                <a:blip r:embed="rId2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4" t="16931" r="33369" b="63293"/>
          <a:stretch/>
        </p:blipFill>
        <p:spPr bwMode="auto">
          <a:xfrm>
            <a:off x="533400" y="1192201"/>
            <a:ext cx="7868739" cy="144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10946" y="3619774"/>
                <a:ext cx="3733800" cy="1142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𝑖</m:t>
                      </m:r>
                      <m:r>
                        <a:rPr lang="en-US" i="1" baseline="-25000" smtClean="0">
                          <a:solidFill>
                            <a:srgbClr val="000000"/>
                          </a:solidFill>
                          <a:latin typeface="Cambria Math"/>
                        </a:rPr>
                        <m:t>𝑐</m:t>
                      </m:r>
                      <m:r>
                        <a:rPr lang="en-US" i="1" baseline="-25000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𝐶</m:t>
                      </m:r>
                      <m:f>
                        <m:fPr>
                          <m:ctrlPr>
                            <a:rPr lang="en-US" i="1" baseline="-2500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𝑑𝑉</m:t>
                          </m:r>
                        </m:num>
                        <m:den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946" y="3619774"/>
                <a:ext cx="3733800" cy="1142942"/>
              </a:xfrm>
              <a:prstGeom prst="rect">
                <a:avLst/>
              </a:prstGeom>
              <a:blipFill rotWithShape="1">
                <a:blip r:embed="rId4"/>
                <a:stretch>
                  <a:fillRect b="-4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95534" y="4964404"/>
                <a:ext cx="9150262" cy="11441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𝑑𝑉</m:t>
                          </m:r>
                          <m:r>
                            <a:rPr lang="en-US" i="1" baseline="-2500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𝑉</m:t>
                          </m:r>
                          <m:r>
                            <a:rPr lang="en-US" i="1" baseline="-2500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i="1" baseline="-2500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𝑅</m:t>
                          </m:r>
                          <m:r>
                            <a:rPr lang="en-US" i="1" baseline="-2500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11</m:t>
                          </m:r>
                        </m:den>
                      </m:f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+0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𝑉</m:t>
                      </m:r>
                      <m:r>
                        <a:rPr lang="en-US" i="1" baseline="-25000" smtClean="0">
                          <a:solidFill>
                            <a:srgbClr val="000000"/>
                          </a:solidFill>
                          <a:latin typeface="Cambria Math"/>
                        </a:rPr>
                        <m:t>2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+0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𝑉</m:t>
                      </m:r>
                      <m:r>
                        <a:rPr lang="en-US" i="1" baseline="-25000" smtClean="0">
                          <a:solidFill>
                            <a:srgbClr val="000000"/>
                          </a:solidFill>
                          <a:latin typeface="Cambria Math"/>
                        </a:rPr>
                        <m:t>3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𝐼</m:t>
                          </m:r>
                          <m:r>
                            <a:rPr lang="en-US" i="1" baseline="-250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𝐿</m:t>
                          </m:r>
                          <m:r>
                            <a:rPr lang="en-US" i="1" baseline="-250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12</m:t>
                          </m:r>
                        </m:num>
                        <m:den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i="1" baseline="-2500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den>
                      </m:f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+0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𝐼𝐿</m:t>
                      </m:r>
                      <m:r>
                        <a:rPr lang="en-US" i="1" baseline="-25000" smtClean="0">
                          <a:solidFill>
                            <a:srgbClr val="000000"/>
                          </a:solidFill>
                          <a:latin typeface="Cambria Math"/>
                        </a:rPr>
                        <m:t>23+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𝐼</m:t>
                          </m:r>
                          <m:r>
                            <a:rPr lang="en-US" i="1" baseline="-2500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𝑠</m:t>
                          </m:r>
                          <m:r>
                            <a:rPr lang="en-US" i="1" baseline="-2500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i="1" baseline="-2500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534" y="4964404"/>
                <a:ext cx="9150262" cy="1144159"/>
              </a:xfrm>
              <a:prstGeom prst="rect">
                <a:avLst/>
              </a:prstGeom>
              <a:blipFill rotWithShape="1">
                <a:blip r:embed="rId5"/>
                <a:stretch>
                  <a:fillRect b="-42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/>
          <p:cNvSpPr/>
          <p:nvPr/>
        </p:nvSpPr>
        <p:spPr>
          <a:xfrm>
            <a:off x="533401" y="1220337"/>
            <a:ext cx="1898176" cy="532263"/>
          </a:xfrm>
          <a:prstGeom prst="ellipse">
            <a:avLst/>
          </a:prstGeom>
          <a:solidFill>
            <a:srgbClr val="FF0000">
              <a:alpha val="1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791" y="2590800"/>
            <a:ext cx="579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KCL at Each Node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Node 1: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53401" y="1524000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. . .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8077200" y="1524000"/>
            <a:ext cx="8382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077200" y="2480604"/>
            <a:ext cx="8382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BF324BD-C346-4A6D-8E4A-556DAAED7C68}" type="slidenum">
              <a:rPr lang="en-US" smtClean="0">
                <a:solidFill>
                  <a:srgbClr val="000000"/>
                </a:solidFill>
              </a:rPr>
              <a:pPr/>
              <a:t>11</a:t>
            </a:fld>
            <a:endParaRPr lang="en-US" dirty="0" smtClean="0">
              <a:solidFill>
                <a:srgbClr val="00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514600" y="1239563"/>
            <a:ext cx="628650" cy="0"/>
          </a:xfrm>
          <a:prstGeom prst="straightConnector1">
            <a:avLst/>
          </a:prstGeom>
          <a:ln w="25400">
            <a:headEnd w="lg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671690" y="838200"/>
            <a:ext cx="604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I</a:t>
            </a:r>
            <a:r>
              <a:rPr lang="en-US" sz="1800" baseline="-25000" dirty="0" smtClean="0">
                <a:solidFill>
                  <a:srgbClr val="000000"/>
                </a:solidFill>
              </a:rPr>
              <a:t>L12</a:t>
            </a:r>
            <a:endParaRPr lang="en-US" sz="1800" baseline="-25000" dirty="0">
              <a:solidFill>
                <a:srgbClr val="00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410200" y="1239128"/>
            <a:ext cx="628650" cy="0"/>
          </a:xfrm>
          <a:prstGeom prst="straightConnector1">
            <a:avLst/>
          </a:prstGeom>
          <a:ln w="25400">
            <a:headEnd w="lg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567290" y="847435"/>
            <a:ext cx="604910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I</a:t>
            </a:r>
            <a:r>
              <a:rPr lang="en-US" sz="1800" baseline="-25000" dirty="0" smtClean="0">
                <a:solidFill>
                  <a:srgbClr val="000000"/>
                </a:solidFill>
              </a:rPr>
              <a:t>L23</a:t>
            </a:r>
            <a:endParaRPr lang="en-US" sz="1800" baseline="-25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16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4" t="16931" r="33369" b="63293"/>
          <a:stretch/>
        </p:blipFill>
        <p:spPr bwMode="auto">
          <a:xfrm>
            <a:off x="533400" y="1192201"/>
            <a:ext cx="7868739" cy="144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5"/>
          <p:cNvSpPr txBox="1">
            <a:spLocks/>
          </p:cNvSpPr>
          <p:nvPr/>
        </p:nvSpPr>
        <p:spPr bwMode="auto">
          <a:xfrm>
            <a:off x="685800" y="0"/>
            <a:ext cx="5486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sz="2800" b="1" kern="0" dirty="0" smtClean="0">
                <a:solidFill>
                  <a:srgbClr val="000000"/>
                </a:solidFill>
                <a:latin typeface="Arial"/>
              </a:rPr>
              <a:t>4. DC Microgrid Modeling</a:t>
            </a:r>
            <a:endParaRPr lang="en-US" sz="2800" b="1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0" y="685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248159" y="3508324"/>
                <a:ext cx="508023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mtClean="0">
                        <a:solidFill>
                          <a:srgbClr val="000000"/>
                        </a:solidFill>
                        <a:latin typeface="Cambria Math"/>
                      </a:rPr>
                      <m:t>V</m:t>
                    </m:r>
                    <m:r>
                      <a:rPr lang="en-US" i="1" baseline="-25000" smtClean="0">
                        <a:solidFill>
                          <a:srgbClr val="000000"/>
                        </a:solidFill>
                        <a:latin typeface="Cambria Math"/>
                      </a:rPr>
                      <m:t>𝐿</m:t>
                    </m:r>
                    <m:r>
                      <a:rPr lang="en-US" i="1" baseline="-25000" smtClean="0">
                        <a:solidFill>
                          <a:srgbClr val="000000"/>
                        </a:solidFill>
                        <a:latin typeface="Cambria Math"/>
                      </a:rPr>
                      <m:t>12=</m:t>
                    </m:r>
                    <m:r>
                      <a:rPr lang="en-US" i="1" smtClean="0">
                        <a:solidFill>
                          <a:srgbClr val="000000"/>
                        </a:solidFill>
                        <a:latin typeface="Cambria Math"/>
                      </a:rPr>
                      <m:t>𝑉</m:t>
                    </m:r>
                    <m:r>
                      <a:rPr lang="en-US" b="0" i="1" baseline="-25000" smtClean="0">
                        <a:solidFill>
                          <a:srgbClr val="000000"/>
                        </a:solidFill>
                        <a:latin typeface="Cambria Math"/>
                      </a:rPr>
                      <m:t>2</m:t>
                    </m:r>
                    <m:r>
                      <a:rPr lang="en-US" i="1" smtClean="0">
                        <a:solidFill>
                          <a:srgbClr val="000000"/>
                        </a:solidFill>
                        <a:latin typeface="Cambria Math"/>
                      </a:rPr>
                      <m:t>−</m:t>
                    </m:r>
                    <m:r>
                      <a:rPr lang="en-US" i="1" smtClean="0">
                        <a:solidFill>
                          <a:srgbClr val="000000"/>
                        </a:solidFill>
                        <a:latin typeface="Cambria Math"/>
                      </a:rPr>
                      <m:t>𝑉</m:t>
                    </m:r>
                    <m:r>
                      <a:rPr lang="en-US" b="0" i="1" baseline="-25000" smtClean="0">
                        <a:solidFill>
                          <a:srgbClr val="000000"/>
                        </a:solidFill>
                        <a:latin typeface="Cambria Math"/>
                      </a:rPr>
                      <m:t>1</m:t>
                    </m:r>
                    <m:r>
                      <a:rPr lang="en-US" i="1" smtClean="0">
                        <a:solidFill>
                          <a:srgbClr val="000000"/>
                        </a:solidFill>
                        <a:latin typeface="Cambria Math"/>
                      </a:rPr>
                      <m:t>−</m:t>
                    </m:r>
                    <m:r>
                      <a:rPr lang="en-US" i="1" smtClean="0">
                        <a:solidFill>
                          <a:srgbClr val="000000"/>
                        </a:solidFill>
                        <a:latin typeface="Cambria Math"/>
                      </a:rPr>
                      <m:t>𝐼𝐿</m:t>
                    </m:r>
                    <m:r>
                      <a:rPr lang="en-US" b="0" i="1" baseline="-25000" smtClean="0">
                        <a:solidFill>
                          <a:srgbClr val="000000"/>
                        </a:solidFill>
                        <a:latin typeface="Cambria Math"/>
                      </a:rPr>
                      <m:t>12</m:t>
                    </m:r>
                    <m:r>
                      <a:rPr lang="en-US" i="1" smtClean="0">
                        <a:solidFill>
                          <a:srgbClr val="000000"/>
                        </a:solidFill>
                        <a:latin typeface="Cambria Math"/>
                      </a:rPr>
                      <m:t>𝑅</m:t>
                    </m:r>
                    <m:r>
                      <a:rPr lang="en-US" i="1" baseline="-25000" smtClean="0">
                        <a:solidFill>
                          <a:srgbClr val="000000"/>
                        </a:solidFill>
                        <a:latin typeface="Cambria Math"/>
                      </a:rPr>
                      <m:t>12</m:t>
                    </m:r>
                  </m:oMath>
                </a14:m>
                <a:r>
                  <a:rPr lang="en-US" dirty="0" smtClean="0">
                    <a:solidFill>
                      <a:srgbClr val="000000"/>
                    </a:solidFill>
                  </a:rPr>
                  <a:t> 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8159" y="3508324"/>
                <a:ext cx="5080237" cy="646331"/>
              </a:xfrm>
              <a:prstGeom prst="rect">
                <a:avLst/>
              </a:prstGeom>
              <a:blipFill rotWithShape="1">
                <a:blip r:embed="rId3"/>
                <a:stretch>
                  <a:fillRect b="-28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88200" y="3374314"/>
                <a:ext cx="3733800" cy="11441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mtClean="0">
                          <a:solidFill>
                            <a:srgbClr val="000000"/>
                          </a:solidFill>
                          <a:latin typeface="Cambria Math"/>
                        </a:rPr>
                        <m:t>V</m:t>
                      </m:r>
                      <m:r>
                        <m:rPr>
                          <m:sty m:val="p"/>
                        </m:rPr>
                        <a:rPr lang="en-US" baseline="-25000" smtClean="0">
                          <a:solidFill>
                            <a:srgbClr val="000000"/>
                          </a:solidFill>
                          <a:latin typeface="Cambria Math"/>
                        </a:rPr>
                        <m:t>L</m:t>
                      </m:r>
                      <m:r>
                        <a:rPr lang="en-US" baseline="-25000" smtClean="0">
                          <a:solidFill>
                            <a:srgbClr val="000000"/>
                          </a:solidFill>
                          <a:latin typeface="Cambria Math"/>
                        </a:rPr>
                        <m:t>12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𝐿</m:t>
                      </m:r>
                      <m:r>
                        <a:rPr lang="en-US" i="1" baseline="-25000" smtClean="0">
                          <a:solidFill>
                            <a:srgbClr val="000000"/>
                          </a:solidFill>
                          <a:latin typeface="Cambria Math"/>
                        </a:rPr>
                        <m:t>12</m:t>
                      </m:r>
                      <m:f>
                        <m:fPr>
                          <m:ctrlPr>
                            <a:rPr lang="en-US" i="1" baseline="-2500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𝑑𝐼</m:t>
                          </m:r>
                          <m:r>
                            <a:rPr lang="en-US" i="1" baseline="-2500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𝐿</m:t>
                          </m:r>
                          <m:r>
                            <a:rPr lang="en-US" i="1" baseline="-2500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12</m:t>
                          </m:r>
                        </m:num>
                        <m:den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200" y="3374314"/>
                <a:ext cx="3733800" cy="1144159"/>
              </a:xfrm>
              <a:prstGeom prst="rect">
                <a:avLst/>
              </a:prstGeom>
              <a:blipFill rotWithShape="1">
                <a:blip r:embed="rId4"/>
                <a:stretch>
                  <a:fillRect b="-4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57382" y="4800600"/>
                <a:ext cx="8270213" cy="11441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𝑑𝐼</m:t>
                          </m:r>
                          <m:r>
                            <a:rPr lang="en-US" i="1" baseline="-2500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𝐿</m:t>
                          </m:r>
                          <m:r>
                            <a:rPr lang="en-US" i="1" baseline="-2500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12</m:t>
                          </m:r>
                        </m:num>
                        <m:den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𝑉</m:t>
                          </m:r>
                          <m:r>
                            <a:rPr lang="en-US" b="0" i="1" baseline="-2500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𝐿</m:t>
                          </m:r>
                          <m:r>
                            <a:rPr lang="en-US" i="1" baseline="-2500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12</m:t>
                          </m:r>
                        </m:den>
                      </m:f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𝑉</m:t>
                          </m:r>
                          <m:r>
                            <a:rPr lang="en-US" b="0" i="1" baseline="-2500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𝐿</m:t>
                          </m:r>
                          <m:r>
                            <a:rPr lang="en-US" i="1" baseline="-2500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12</m:t>
                          </m:r>
                        </m:den>
                      </m:f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+0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𝑉</m:t>
                      </m:r>
                      <m:r>
                        <a:rPr lang="en-US" i="1" baseline="-25000" smtClean="0">
                          <a:solidFill>
                            <a:srgbClr val="000000"/>
                          </a:solidFill>
                          <a:latin typeface="Cambria Math"/>
                        </a:rPr>
                        <m:t>3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𝐼</m:t>
                          </m:r>
                          <m:r>
                            <a:rPr lang="en-US" i="1" baseline="-250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𝐿</m:t>
                          </m:r>
                          <m:r>
                            <a:rPr lang="en-US" i="1" baseline="-250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12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𝑅</m:t>
                          </m:r>
                          <m:r>
                            <a:rPr lang="en-US" i="1" baseline="-250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12</m:t>
                          </m:r>
                        </m:num>
                        <m:den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𝐿</m:t>
                          </m:r>
                          <m:r>
                            <a:rPr lang="en-US" i="1" baseline="-2500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12</m:t>
                          </m:r>
                        </m:den>
                      </m:f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+0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𝐼𝐿</m:t>
                      </m:r>
                      <m:r>
                        <a:rPr lang="en-US" b="0" i="1" baseline="-25000" smtClean="0">
                          <a:solidFill>
                            <a:srgbClr val="000000"/>
                          </a:solidFill>
                          <a:latin typeface="Cambria Math"/>
                        </a:rPr>
                        <m:t>23</m:t>
                      </m:r>
                    </m:oMath>
                  </m:oMathPara>
                </a14:m>
                <a:endParaRPr lang="en-US" baseline="-25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382" y="4800600"/>
                <a:ext cx="8270213" cy="1144159"/>
              </a:xfrm>
              <a:prstGeom prst="rect">
                <a:avLst/>
              </a:prstGeom>
              <a:blipFill rotWithShape="1">
                <a:blip r:embed="rId5"/>
                <a:stretch>
                  <a:fillRect b="-42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990600" y="26670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KVL across L</a:t>
            </a:r>
            <a:r>
              <a:rPr lang="en-US" baseline="-25000" dirty="0" smtClean="0">
                <a:solidFill>
                  <a:srgbClr val="000000"/>
                </a:solidFill>
              </a:rPr>
              <a:t>12</a:t>
            </a:r>
            <a:r>
              <a:rPr lang="en-US" dirty="0" smtClean="0">
                <a:solidFill>
                  <a:srgbClr val="000000"/>
                </a:solidFill>
              </a:rPr>
              <a:t>: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U-Turn Arrow 16"/>
          <p:cNvSpPr/>
          <p:nvPr/>
        </p:nvSpPr>
        <p:spPr>
          <a:xfrm flipH="1">
            <a:off x="2189661" y="1600200"/>
            <a:ext cx="1239339" cy="838200"/>
          </a:xfrm>
          <a:prstGeom prst="utur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97340" y="1524000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. . .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021139" y="1524000"/>
            <a:ext cx="8382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021139" y="2480604"/>
            <a:ext cx="8382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BF324BD-C346-4A6D-8E4A-556DAAED7C68}" type="slidenum">
              <a:rPr lang="en-US" smtClean="0">
                <a:solidFill>
                  <a:srgbClr val="000000"/>
                </a:solidFill>
              </a:rPr>
              <a:pPr/>
              <a:t>12</a:t>
            </a:fld>
            <a:endParaRPr lang="en-US" dirty="0" smtClean="0">
              <a:solidFill>
                <a:srgbClr val="00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514600" y="1239563"/>
            <a:ext cx="628650" cy="0"/>
          </a:xfrm>
          <a:prstGeom prst="straightConnector1">
            <a:avLst/>
          </a:prstGeom>
          <a:ln w="25400">
            <a:headEnd w="lg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671690" y="838200"/>
            <a:ext cx="604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I</a:t>
            </a:r>
            <a:r>
              <a:rPr lang="en-US" sz="1800" baseline="-25000" dirty="0" smtClean="0">
                <a:solidFill>
                  <a:srgbClr val="000000"/>
                </a:solidFill>
              </a:rPr>
              <a:t>L12</a:t>
            </a:r>
            <a:endParaRPr lang="en-US" sz="1800" baseline="-25000" dirty="0">
              <a:solidFill>
                <a:srgbClr val="00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410200" y="1239128"/>
            <a:ext cx="628650" cy="0"/>
          </a:xfrm>
          <a:prstGeom prst="straightConnector1">
            <a:avLst/>
          </a:prstGeom>
          <a:ln w="25400">
            <a:headEnd w="lg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567290" y="847435"/>
            <a:ext cx="604910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I</a:t>
            </a:r>
            <a:r>
              <a:rPr lang="en-US" sz="1800" baseline="-25000" dirty="0" smtClean="0">
                <a:solidFill>
                  <a:srgbClr val="000000"/>
                </a:solidFill>
              </a:rPr>
              <a:t>L23</a:t>
            </a:r>
            <a:endParaRPr lang="en-US" sz="1800" baseline="-25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45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5"/>
          <p:cNvSpPr txBox="1">
            <a:spLocks/>
          </p:cNvSpPr>
          <p:nvPr/>
        </p:nvSpPr>
        <p:spPr bwMode="auto">
          <a:xfrm>
            <a:off x="685800" y="0"/>
            <a:ext cx="5486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sz="2800" b="1" kern="0" dirty="0" smtClean="0">
                <a:solidFill>
                  <a:srgbClr val="000000"/>
                </a:solidFill>
                <a:latin typeface="Arial"/>
              </a:rPr>
              <a:t>4. State Space Modeling</a:t>
            </a:r>
            <a:endParaRPr lang="en-US" sz="2800" b="1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0" y="685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173707" y="2712407"/>
                <a:ext cx="2751844" cy="34597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𝑉</m:t>
                                </m:r>
                                <m:r>
                                  <a:rPr lang="en-US" i="1" baseline="-2500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𝑉</m:t>
                                </m:r>
                                <m:r>
                                  <a:rPr lang="en-US" i="1" baseline="-2500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eqArr>
                                  <m:eqArrPr>
                                    <m:ctrlPr>
                                      <a:rPr lang="en-US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𝑉</m:t>
                                    </m:r>
                                    <m:r>
                                      <a:rPr lang="en-US" i="1" baseline="-2500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3</m:t>
                                    </m:r>
                                  </m:e>
                                  <m:e>
                                    <m:r>
                                      <a:rPr lang="en-US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eqAr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𝐼</m:t>
                                </m:r>
                                <m:r>
                                  <a:rPr lang="en-US" i="1" baseline="-2500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𝐿</m:t>
                                </m:r>
                                <m:r>
                                  <a:rPr lang="en-US" i="1" baseline="-2500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12</m:t>
                                </m:r>
                              </m:e>
                            </m:mr>
                            <m:mr>
                              <m:e>
                                <m:eqArr>
                                  <m:eqArrPr>
                                    <m:ctrlPr>
                                      <a:rPr lang="en-US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𝐼</m:t>
                                    </m:r>
                                    <m:r>
                                      <a:rPr lang="en-US" i="1" baseline="-2500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𝐿</m:t>
                                    </m:r>
                                    <m:r>
                                      <a:rPr lang="en-US" i="1" baseline="-2500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23</m:t>
                                    </m:r>
                                  </m:e>
                                  <m:e>
                                    <m:r>
                                      <a:rPr lang="en-US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eqAr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baseline="30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3707" y="2712407"/>
                <a:ext cx="2751844" cy="345979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743174" y="2972059"/>
                <a:ext cx="2622513" cy="21333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mtClean="0">
                          <a:solidFill>
                            <a:srgbClr val="000000"/>
                          </a:solidFill>
                          <a:latin typeface="Cambria Math"/>
                        </a:rPr>
                        <m:t>u</m:t>
                      </m:r>
                      <m:d>
                        <m:d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𝐼</m:t>
                                </m:r>
                                <m:r>
                                  <a:rPr lang="en-US" i="1" baseline="-25000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𝑠</m:t>
                                </m:r>
                                <m:r>
                                  <m:rPr>
                                    <m:brk m:alnAt="7"/>
                                  </m:rPr>
                                  <a:rPr lang="en-US" i="1" baseline="-25000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𝐼</m:t>
                                </m:r>
                                <m:r>
                                  <a:rPr lang="en-US" i="1" baseline="-25000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𝑠</m:t>
                                </m:r>
                                <m:r>
                                  <a:rPr lang="en-US" i="1" baseline="-25000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eqArr>
                                  <m:eqArrPr>
                                    <m:ctrlPr>
                                      <a:rPr lang="en-US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𝐼</m:t>
                                    </m:r>
                                    <m:r>
                                      <a:rPr lang="en-US" i="1" baseline="-25000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𝑠</m:t>
                                    </m:r>
                                    <m:r>
                                      <a:rPr lang="en-US" i="1" baseline="-25000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3</m:t>
                                    </m:r>
                                  </m:e>
                                  <m:e>
                                    <m:r>
                                      <a:rPr lang="en-US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eqAr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3174" y="2972059"/>
                <a:ext cx="2622513" cy="213334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685800" y="1143000"/>
            <a:ext cx="79248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F0A510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One state is needed for each independent energy storage device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F0A510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Capacitor Voltages and Inductor Currents are a natural choice 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F0A510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Input is chosen to be the current sources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BF324BD-C346-4A6D-8E4A-556DAAED7C68}" type="slidenum">
              <a:rPr lang="en-US" smtClean="0">
                <a:solidFill>
                  <a:srgbClr val="000000"/>
                </a:solidFill>
              </a:rPr>
              <a:pPr/>
              <a:t>13</a:t>
            </a:fld>
            <a:endParaRPr 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28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5"/>
          <p:cNvSpPr txBox="1">
            <a:spLocks/>
          </p:cNvSpPr>
          <p:nvPr/>
        </p:nvSpPr>
        <p:spPr bwMode="auto">
          <a:xfrm>
            <a:off x="685800" y="0"/>
            <a:ext cx="5486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sz="2800" b="1" kern="0" dirty="0" smtClean="0">
                <a:solidFill>
                  <a:srgbClr val="000000"/>
                </a:solidFill>
                <a:latin typeface="Arial"/>
              </a:rPr>
              <a:t>4. State Space Modeling Cont.</a:t>
            </a:r>
            <a:endParaRPr lang="en-US" sz="2800" b="1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6823" y="-42081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0" y="685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561952" y="1676400"/>
                <a:ext cx="5164619" cy="6890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acc>
                      <m:d>
                        <m:d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𝑝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 </m:t>
                          </m:r>
                        </m:sub>
                      </m:sSub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(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𝑝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 </m:t>
                          </m:r>
                        </m:sub>
                      </m:sSub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𝑢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(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1952" y="1676400"/>
                <a:ext cx="5164619" cy="68909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-1524000" y="2590800"/>
                <a:ext cx="12573000" cy="36926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22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20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acc>
                                <m:accPr>
                                  <m:chr m:val="̇"/>
                                  <m:ctrlPr>
                                    <a:rPr lang="en-US" sz="2200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𝑉</m:t>
                                  </m:r>
                                  <m:r>
                                    <a:rPr lang="en-US" sz="2200" i="1" baseline="-25000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e>
                              </m:acc>
                            </m:e>
                            <m:e>
                              <m:acc>
                                <m:accPr>
                                  <m:chr m:val="̇"/>
                                  <m:ctrlPr>
                                    <a:rPr lang="en-US" sz="2200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𝑉</m:t>
                                  </m:r>
                                  <m:r>
                                    <a:rPr lang="en-US" sz="2200" i="1" baseline="-25000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e>
                              </m:acc>
                            </m:e>
                            <m:e>
                              <m:acc>
                                <m:accPr>
                                  <m:chr m:val="̇"/>
                                  <m:ctrlPr>
                                    <a:rPr lang="en-US" sz="2200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𝑉</m:t>
                                  </m:r>
                                  <m:r>
                                    <a:rPr lang="en-US" sz="2200" i="1" baseline="-25000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e>
                              </m:acc>
                            </m:e>
                            <m:e>
                              <m:acc>
                                <m:accPr>
                                  <m:chr m:val="̇"/>
                                  <m:ctrlPr>
                                    <a:rPr lang="en-US" sz="2200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𝐼</m:t>
                                  </m:r>
                                  <m:r>
                                    <a:rPr lang="en-US" sz="2200" i="1" baseline="-25000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𝐿</m:t>
                                  </m:r>
                                  <m:r>
                                    <a:rPr lang="en-US" sz="2200" i="1" baseline="-25000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12</m:t>
                                  </m:r>
                                </m:e>
                              </m:acc>
                            </m:e>
                            <m:e>
                              <m:acc>
                                <m:accPr>
                                  <m:chr m:val="̇"/>
                                  <m:ctrlPr>
                                    <a:rPr lang="en-US" sz="2200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𝐼</m:t>
                                  </m:r>
                                  <m:r>
                                    <a:rPr lang="en-US" sz="2200" i="1" baseline="-25000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𝐿</m:t>
                                  </m:r>
                                  <m:r>
                                    <a:rPr lang="en-US" sz="2200" i="1" baseline="-25000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23</m:t>
                                  </m:r>
                                </m:e>
                              </m:acc>
                            </m:e>
                          </m:eqArr>
                        </m:e>
                      </m:d>
                      <m:r>
                        <a:rPr lang="en-US" sz="22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2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5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2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1/</m:t>
                                </m:r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  <m:r>
                                  <a:rPr lang="en-US" sz="2200" i="1" baseline="-25000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𝑅</m:t>
                                </m:r>
                                <m:r>
                                  <a:rPr lang="en-US" sz="2200" i="1" baseline="-25000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11</m:t>
                                </m:r>
                              </m:e>
                              <m:e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1/</m:t>
                                </m:r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  <m:r>
                                  <a:rPr lang="en-US" sz="2200" i="1" baseline="-25000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−1/</m:t>
                                </m:r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  <m:r>
                                  <a:rPr lang="en-US" sz="2200" i="1" baseline="-25000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𝑅</m:t>
                                </m:r>
                                <m:r>
                                  <a:rPr lang="en-US" sz="2200" i="1" baseline="-25000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22</m:t>
                                </m:r>
                              </m:e>
                              <m:e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−1/</m:t>
                                </m:r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  <m:r>
                                  <a:rPr lang="en-US" sz="2200" i="1" baseline="-25000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1/</m:t>
                                </m:r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  <m:r>
                                  <a:rPr lang="en-US" sz="2200" i="1" baseline="-25000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eqArr>
                                  <m:eqArrPr>
                                    <m:ctrlPr>
                                      <a:rPr lang="en-US" sz="22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−1/</m:t>
                                    </m:r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𝐿</m:t>
                                    </m:r>
                                    <m:r>
                                      <a:rPr lang="en-US" sz="2200" i="1" baseline="-25000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12</m:t>
                                    </m:r>
                                  </m:e>
                                  <m:e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</m:eqArr>
                              </m:e>
                              <m:e>
                                <m:eqArr>
                                  <m:eqArrPr>
                                    <m:ctrlPr>
                                      <a:rPr lang="en-US" sz="22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1/</m:t>
                                    </m:r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𝐿</m:t>
                                    </m:r>
                                    <m:r>
                                      <a:rPr lang="en-US" sz="2200" i="1" baseline="-25000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12</m:t>
                                    </m:r>
                                  </m:e>
                                  <m:e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−1/</m:t>
                                    </m:r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𝐿</m:t>
                                    </m:r>
                                    <m:r>
                                      <a:rPr lang="en-US" sz="2200" i="1" baseline="-25000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23</m:t>
                                    </m:r>
                                  </m:e>
                                </m:eqArr>
                              </m:e>
                              <m:e>
                                <m:eqArr>
                                  <m:eqArrPr>
                                    <m:ctrlPr>
                                      <a:rPr lang="en-US" sz="22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−1/</m:t>
                                    </m:r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𝐶</m:t>
                                    </m:r>
                                    <m:r>
                                      <a:rPr lang="en-US" sz="2200" i="1" baseline="-25000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3</m:t>
                                    </m:r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𝑅</m:t>
                                    </m:r>
                                    <m:r>
                                      <a:rPr lang="en-US" sz="2200" i="1" baseline="-25000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33</m:t>
                                    </m:r>
                                  </m:e>
                                  <m:e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1/</m:t>
                                    </m:r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𝐿</m:t>
                                    </m:r>
                                    <m:r>
                                      <a:rPr lang="en-US" sz="2200" i="1" baseline="-25000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23</m:t>
                                    </m:r>
                                  </m:e>
                                </m:eqArr>
                              </m:e>
                              <m:e>
                                <m:eqArr>
                                  <m:eqArrPr>
                                    <m:ctrlPr>
                                      <a:rPr lang="en-US" sz="22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𝑅</m:t>
                                    </m:r>
                                    <m:r>
                                      <a:rPr lang="en-US" sz="2200" i="1" baseline="-25000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12</m:t>
                                    </m:r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/</m:t>
                                    </m:r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𝐿</m:t>
                                    </m:r>
                                    <m:r>
                                      <a:rPr lang="en-US" sz="2200" i="1" baseline="-25000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12</m:t>
                                    </m:r>
                                  </m:e>
                                  <m:e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</m:eqArr>
                              </m:e>
                              <m:e>
                                <m:eqArr>
                                  <m:eqArrPr>
                                    <m:ctrlPr>
                                      <a:rPr lang="en-US" sz="22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−1/</m:t>
                                    </m:r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𝐶</m:t>
                                    </m:r>
                                    <m:r>
                                      <a:rPr lang="en-US" sz="2200" i="1" baseline="-25000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3</m:t>
                                    </m:r>
                                  </m:e>
                                  <m:e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𝑅</m:t>
                                    </m:r>
                                    <m:r>
                                      <a:rPr lang="en-US" sz="2200" i="1" baseline="-25000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23</m:t>
                                    </m:r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/</m:t>
                                    </m:r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𝐿</m:t>
                                    </m:r>
                                    <m:r>
                                      <a:rPr lang="en-US" sz="2200" i="1" baseline="-25000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23</m:t>
                                    </m:r>
                                  </m:e>
                                </m:eqArr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22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2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2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𝑉</m:t>
                                    </m:r>
                                    <m:r>
                                      <a:rPr lang="en-US" sz="2200" i="1" baseline="-25000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𝑉</m:t>
                                    </m:r>
                                    <m:r>
                                      <a:rPr lang="en-US" sz="2200" i="1" baseline="-25000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𝑉</m:t>
                                    </m:r>
                                    <m:r>
                                      <a:rPr lang="en-US" sz="2200" i="1" baseline="-25000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3</m:t>
                                    </m:r>
                                  </m:e>
                                </m:mr>
                              </m:m>
                            </m:e>
                            <m:e>
                              <m:r>
                                <a:rPr lang="en-US" sz="220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𝐼</m:t>
                              </m:r>
                              <m:r>
                                <a:rPr lang="en-US" sz="2200" i="1" baseline="-25000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𝐿</m:t>
                              </m:r>
                              <m:r>
                                <a:rPr lang="en-US" sz="2200" i="1" baseline="-25000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12</m:t>
                              </m:r>
                            </m:e>
                            <m:e>
                              <m:r>
                                <a:rPr lang="en-US" sz="220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𝐼</m:t>
                              </m:r>
                              <m:r>
                                <a:rPr lang="en-US" sz="2200" i="1" baseline="-25000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𝐿</m:t>
                              </m:r>
                              <m:r>
                                <a:rPr lang="en-US" sz="2200" i="1" baseline="-25000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23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200" dirty="0" smtClean="0">
                  <a:solidFill>
                    <a:srgbClr val="000000"/>
                  </a:solidFill>
                  <a:latin typeface="Cambria Math"/>
                </a:endParaRPr>
              </a:p>
              <a:p>
                <a:endParaRPr lang="en-US" sz="2200" dirty="0" smtClean="0">
                  <a:solidFill>
                    <a:srgbClr val="000000"/>
                  </a:solidFill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2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20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/</m:t>
                                </m:r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  <m:r>
                                  <a:rPr lang="en-US" sz="2200" i="1" baseline="-25000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1/</m:t>
                                </m:r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  <m:r>
                                  <a:rPr lang="en-US" sz="2200" i="1" baseline="-25000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eqArr>
                                  <m:eqArrPr>
                                    <m:ctrlP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eqArr>
                                      <m:eqArrPr>
                                        <m:ctrlPr>
                                          <a:rPr lang="en-US" sz="220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en-US" sz="220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20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/>
                                          </a:rPr>
                                          <m:t>0</m:t>
                                        </m:r>
                                      </m:e>
                                    </m:eqArr>
                                  </m:e>
                                  <m:e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</m:eqArr>
                              </m:e>
                              <m:e>
                                <m:eqArr>
                                  <m:eqArrPr>
                                    <m:ctrlP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eqArr>
                                      <m:eqArrPr>
                                        <m:ctrlPr>
                                          <a:rPr lang="en-US" sz="220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en-US" sz="220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20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/>
                                          </a:rPr>
                                          <m:t>0</m:t>
                                        </m:r>
                                      </m:e>
                                    </m:eqArr>
                                  </m:e>
                                  <m:e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</m:eqArr>
                              </m:e>
                              <m:e>
                                <m:eqArr>
                                  <m:eqArrPr>
                                    <m:ctrlP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1/</m:t>
                                    </m:r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𝐶</m:t>
                                    </m:r>
                                    <m:r>
                                      <a:rPr lang="en-US" sz="2200" i="1" baseline="-25000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3</m:t>
                                    </m:r>
                                  </m:e>
                                  <m:e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</m:eqArr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22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20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𝐼</m:t>
                                </m:r>
                                <m:r>
                                  <a:rPr lang="en-US" sz="2200" i="1" baseline="-25000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𝑠</m:t>
                                </m:r>
                                <m:r>
                                  <a:rPr lang="en-US" sz="2200" i="1" baseline="-25000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𝐼</m:t>
                                </m:r>
                                <m:r>
                                  <a:rPr lang="en-US" sz="2200" i="1" baseline="-25000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𝑠</m:t>
                                </m:r>
                                <m:r>
                                  <a:rPr lang="en-US" sz="2200" i="1" baseline="-25000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𝐼</m:t>
                                </m:r>
                                <m:r>
                                  <a:rPr lang="en-US" sz="2200" i="1" baseline="-25000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𝑠</m:t>
                                </m:r>
                                <m:r>
                                  <a:rPr lang="en-US" sz="2200" i="1" baseline="-25000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24000" y="2590800"/>
                <a:ext cx="12573000" cy="369267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685800" y="1159133"/>
            <a:ext cx="7924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400" kern="0" dirty="0" smtClean="0">
                <a:solidFill>
                  <a:srgbClr val="000000"/>
                </a:solidFill>
                <a:latin typeface="Arial"/>
              </a:rPr>
              <a:t>Model for a simple 3 bus system:</a:t>
            </a:r>
            <a:endParaRPr lang="en-US" sz="24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BF324BD-C346-4A6D-8E4A-556DAAED7C68}" type="slidenum">
              <a:rPr lang="en-US" smtClean="0">
                <a:solidFill>
                  <a:srgbClr val="000000"/>
                </a:solidFill>
              </a:rPr>
              <a:pPr/>
              <a:t>14</a:t>
            </a:fld>
            <a:endParaRPr 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93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5"/>
          <p:cNvSpPr txBox="1">
            <a:spLocks/>
          </p:cNvSpPr>
          <p:nvPr/>
        </p:nvSpPr>
        <p:spPr bwMode="auto">
          <a:xfrm>
            <a:off x="685800" y="0"/>
            <a:ext cx="5486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sz="2800" b="1" kern="0" dirty="0" smtClean="0">
                <a:solidFill>
                  <a:srgbClr val="000000"/>
                </a:solidFill>
                <a:latin typeface="Arial"/>
              </a:rPr>
              <a:t>5. UWM DC Microgrid</a:t>
            </a:r>
            <a:endParaRPr lang="en-US" sz="2800" b="1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0" y="685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BF324BD-C346-4A6D-8E4A-556DAAED7C68}" type="slidenum">
              <a:rPr lang="en-US" smtClean="0">
                <a:solidFill>
                  <a:srgbClr val="000000"/>
                </a:solidFill>
              </a:rPr>
              <a:pPr/>
              <a:t>15</a:t>
            </a:fld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685185" cy="426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259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Voltage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b="0" dirty="0" smtClean="0"/>
              <a:t>Safety Issues</a:t>
            </a:r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System Efficiency</a:t>
            </a:r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Standards</a:t>
            </a:r>
          </a:p>
          <a:p>
            <a:pPr lvl="1">
              <a:buFont typeface="Arial" pitchFamily="34" charset="0"/>
              <a:buChar char="•"/>
            </a:pPr>
            <a:r>
              <a:rPr lang="en-US" b="0" dirty="0" smtClean="0"/>
              <a:t>NEC Voltage limit (600 V)</a:t>
            </a:r>
          </a:p>
          <a:p>
            <a:pPr lvl="1">
              <a:buFont typeface="Arial" pitchFamily="34" charset="0"/>
              <a:buChar char="•"/>
            </a:pPr>
            <a:r>
              <a:rPr lang="en-US" b="0" dirty="0"/>
              <a:t>ETSI Standard </a:t>
            </a:r>
            <a:r>
              <a:rPr lang="en-US" b="0" dirty="0" smtClean="0"/>
              <a:t>for </a:t>
            </a:r>
            <a:r>
              <a:rPr lang="en-US" b="0" dirty="0"/>
              <a:t>the 380 VDC voltage level (EN 300 </a:t>
            </a:r>
            <a:r>
              <a:rPr lang="en-US" b="0" dirty="0" smtClean="0"/>
              <a:t>132-3-1)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 rotWithShape="1">
          <a:blip r:embed="rId2" cstate="print"/>
          <a:srcRect l="21755" t="18576" r="19851" b="16174"/>
          <a:stretch/>
        </p:blipFill>
        <p:spPr bwMode="auto">
          <a:xfrm>
            <a:off x="1992745" y="2971800"/>
            <a:ext cx="5703455" cy="3581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5465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System Bus Parameters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5684507"/>
              </p:ext>
            </p:extLst>
          </p:nvPr>
        </p:nvGraphicFramePr>
        <p:xfrm>
          <a:off x="762000" y="1219200"/>
          <a:ext cx="7391400" cy="426720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507565"/>
                <a:gridCol w="1467466"/>
                <a:gridCol w="1237061"/>
                <a:gridCol w="1660386"/>
                <a:gridCol w="1540611"/>
                <a:gridCol w="978311"/>
              </a:tblGrid>
              <a:tr h="36162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Bus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Bus Load (kW)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</a:t>
                      </a:r>
                      <a:r>
                        <a:rPr lang="en-US" sz="1200" baseline="-25000">
                          <a:effectLst/>
                        </a:rPr>
                        <a:t>load</a:t>
                      </a:r>
                      <a:r>
                        <a:rPr lang="en-US" sz="1200">
                          <a:effectLst/>
                        </a:rPr>
                        <a:t> (ohms)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Generation (kW)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# of Converters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 (F)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Line Parasitics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1000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3000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15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0.015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147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0.982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147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0.007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1347.5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0.107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650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0.033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12.25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11.788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0.001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560.44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0.258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250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0.013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686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0.210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420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0.021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796.25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0.181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230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0.012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294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0.491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0.005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1310.75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0.110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510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0.026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1102.5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0.131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540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0.027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695.2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0.208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0.002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600.25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0.241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160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0.008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851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System Line Parameters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8846097"/>
              </p:ext>
            </p:extLst>
          </p:nvPr>
        </p:nvGraphicFramePr>
        <p:xfrm>
          <a:off x="1524000" y="1524000"/>
          <a:ext cx="5943600" cy="41910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143000"/>
                <a:gridCol w="1905000"/>
                <a:gridCol w="1371600"/>
                <a:gridCol w="1524000"/>
              </a:tblGrid>
              <a:tr h="34925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Line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Distance (feet)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 </a:t>
                      </a: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 err="1" smtClean="0">
                          <a:effectLst/>
                        </a:rPr>
                        <a:t>mΩ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 </a:t>
                      </a: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 err="1" smtClean="0">
                          <a:effectLst/>
                        </a:rPr>
                        <a:t>μH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Bus 1-2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3000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5.186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93.80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Bus 2-3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500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0.864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15.60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Bus 2-6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0.864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15.60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Bus 3-4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625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1.080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19.50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Bus 4-5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0.519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9.38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Bus 5-7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1.037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18.80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Bus 2-8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0.519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9.38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Bus 9-8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1.037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18.80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Bus 10-9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1.901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34.40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Bus 11-10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2.766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50.00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Bus 12-11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1.037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18.80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207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System Analysis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600200" y="1880708"/>
                <a:ext cx="6019800" cy="6960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b="1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acc>
                      <m:d>
                        <m:dPr>
                          <m:ctrlPr>
                            <a:rPr lang="en-US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(</m:t>
                          </m:r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  <m:r>
                            <a:rPr lang="en-US" i="1">
                              <a:latin typeface="Cambria Math"/>
                            </a:rPr>
                            <m:t>)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𝑢</m:t>
                          </m:r>
                          <m:r>
                            <a:rPr lang="en-US" i="1">
                              <a:latin typeface="Cambria Math"/>
                            </a:rPr>
                            <m:t>(</m:t>
                          </m:r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  <m:r>
                            <a:rPr lang="en-US" i="1">
                              <a:latin typeface="Cambria Math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1880708"/>
                <a:ext cx="6019800" cy="69602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838200" y="4038600"/>
            <a:ext cx="36195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Part 1 Eigenvalue Analysis: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/>
              <a:t>Damping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/>
              <a:t>Speed</a:t>
            </a:r>
            <a:endParaRPr lang="en-US" sz="2200" dirty="0"/>
          </a:p>
        </p:txBody>
      </p:sp>
      <p:sp>
        <p:nvSpPr>
          <p:cNvPr id="9" name="Rectangle 8"/>
          <p:cNvSpPr/>
          <p:nvPr/>
        </p:nvSpPr>
        <p:spPr>
          <a:xfrm>
            <a:off x="4610100" y="3980391"/>
            <a:ext cx="42291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Part 2 Input Matrix Analysis: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/>
              <a:t>Magnitude of effect on System Modes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/>
              <a:t>Number of Modes Affected</a:t>
            </a:r>
            <a:endParaRPr lang="en-US" sz="2200" dirty="0"/>
          </a:p>
        </p:txBody>
      </p:sp>
      <p:cxnSp>
        <p:nvCxnSpPr>
          <p:cNvPr id="11" name="Straight Arrow Connector 10"/>
          <p:cNvCxnSpPr>
            <a:stCxn id="8" idx="0"/>
          </p:cNvCxnSpPr>
          <p:nvPr/>
        </p:nvCxnSpPr>
        <p:spPr>
          <a:xfrm flipV="1">
            <a:off x="2647950" y="2576732"/>
            <a:ext cx="933450" cy="146186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9" idx="0"/>
          </p:cNvCxnSpPr>
          <p:nvPr/>
        </p:nvCxnSpPr>
        <p:spPr>
          <a:xfrm flipH="1" flipV="1">
            <a:off x="5886450" y="2576733"/>
            <a:ext cx="838200" cy="140365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154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Dr. Yu</a:t>
            </a:r>
          </a:p>
          <a:p>
            <a:r>
              <a:rPr lang="en-US" sz="2400" dirty="0" smtClean="0"/>
              <a:t>Committee Members</a:t>
            </a:r>
          </a:p>
          <a:p>
            <a:pPr lvl="1"/>
            <a:r>
              <a:rPr lang="en-US" sz="2400" dirty="0" smtClean="0"/>
              <a:t>Dr. Nasiri</a:t>
            </a:r>
          </a:p>
          <a:p>
            <a:pPr lvl="1"/>
            <a:r>
              <a:rPr lang="en-US" sz="2400" dirty="0" smtClean="0"/>
              <a:t>Dr. Hosseini</a:t>
            </a:r>
          </a:p>
          <a:p>
            <a:r>
              <a:rPr lang="en-US" sz="2400" dirty="0" smtClean="0"/>
              <a:t>Qiang Fu</a:t>
            </a:r>
          </a:p>
          <a:p>
            <a:r>
              <a:rPr lang="en-US" sz="2400" dirty="0" smtClean="0"/>
              <a:t>Associates at Univ. Wisconsin – Madison</a:t>
            </a:r>
          </a:p>
          <a:p>
            <a:pPr lvl="1"/>
            <a:r>
              <a:rPr lang="en-US" sz="2400" dirty="0" smtClean="0"/>
              <a:t>Dr. Han</a:t>
            </a:r>
          </a:p>
          <a:p>
            <a:pPr lvl="1"/>
            <a:r>
              <a:rPr lang="en-US" sz="2400" dirty="0" err="1" smtClean="0"/>
              <a:t>Junjian</a:t>
            </a:r>
            <a:r>
              <a:rPr lang="en-US" sz="2400" dirty="0" smtClean="0"/>
              <a:t> Zhao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69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System Eigenvalues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10417" t="11735" r="8333" b="11369"/>
          <a:stretch/>
        </p:blipFill>
        <p:spPr bwMode="auto">
          <a:xfrm>
            <a:off x="208416" y="1063373"/>
            <a:ext cx="8859384" cy="51850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7659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System Eigenvalue Damping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500021986"/>
              </p:ext>
            </p:extLst>
          </p:nvPr>
        </p:nvGraphicFramePr>
        <p:xfrm>
          <a:off x="609600" y="1828800"/>
          <a:ext cx="8382000" cy="4495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885708" y="1066800"/>
                <a:ext cx="3819892" cy="8798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𝜆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𝑎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𝑏𝑗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      </m:t>
                      </m:r>
                      <m:r>
                        <a:rPr lang="en-US" sz="2400" i="1">
                          <a:latin typeface="Cambria Math"/>
                        </a:rPr>
                        <m:t>𝜁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𝑎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b="1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400" b="1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i="1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2400" b="1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5708" y="1066800"/>
                <a:ext cx="3819892" cy="8798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818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System Eigenvalue Speed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753445966"/>
              </p:ext>
            </p:extLst>
          </p:nvPr>
        </p:nvGraphicFramePr>
        <p:xfrm>
          <a:off x="609600" y="1366454"/>
          <a:ext cx="8382000" cy="4958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810000" y="914400"/>
                <a:ext cx="2343077" cy="5952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/>
                            </a:rPr>
                            <m:t>𝝎</m:t>
                          </m:r>
                        </m:e>
                        <m:sub>
                          <m:r>
                            <a:rPr lang="en-US" sz="2400" b="1" i="1">
                              <a:latin typeface="Cambria Math"/>
                            </a:rPr>
                            <m:t>𝒏</m:t>
                          </m:r>
                        </m:sub>
                      </m:sSub>
                      <m:r>
                        <a:rPr lang="en-US" sz="2400" b="1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1" i="1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en-US" sz="2400" b="1" i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400" b="1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1" i="1"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en-US" sz="2400" b="1" i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0" y="914400"/>
                <a:ext cx="2343077" cy="59522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045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Input Matrix analysis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>
                <a:spLocks noChangeArrowheads="1"/>
              </p:cNvSpPr>
              <p:nvPr/>
            </p:nvSpPr>
            <p:spPr bwMode="auto">
              <a:xfrm>
                <a:off x="634027" y="1400927"/>
                <a:ext cx="8261444" cy="40208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indent="-342900">
                  <a:buFont typeface="Arial" pitchFamily="34" charset="0"/>
                  <a:buChar char="•"/>
                </a:pPr>
                <a:r>
                  <a:rPr lang="en-US" sz="2400" kern="0" dirty="0" smtClean="0">
                    <a:latin typeface="+mn-lt"/>
                  </a:rPr>
                  <a:t>Convert to modal coordinates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US" sz="2400" kern="0" dirty="0" smtClean="0">
                    <a:latin typeface="+mn-lt"/>
                  </a:rPr>
                  <a:t>Modes of the system are decoupled:</a:t>
                </a:r>
              </a:p>
              <a:p>
                <a:endParaRPr lang="en-US" sz="2000" b="0" i="1" kern="0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kern="0" smtClean="0">
                          <a:latin typeface="Cambria Math"/>
                        </a:rPr>
                        <m:t>𝐴</m:t>
                      </m:r>
                      <m:r>
                        <a:rPr lang="en-US" b="0" i="1" kern="0" baseline="-25000" smtClean="0">
                          <a:latin typeface="Cambria Math"/>
                        </a:rPr>
                        <m:t>𝑚</m:t>
                      </m:r>
                      <m:r>
                        <a:rPr lang="en-US" b="0" i="1" kern="0" smtClean="0">
                          <a:latin typeface="Cambria Math"/>
                        </a:rPr>
                        <m:t>=</m:t>
                      </m:r>
                      <m:r>
                        <a:rPr lang="en-US" b="0" i="1" kern="0" smtClean="0">
                          <a:latin typeface="Cambria Math"/>
                        </a:rPr>
                        <m:t>𝑉</m:t>
                      </m:r>
                      <m:r>
                        <a:rPr lang="en-US" b="0" i="1" kern="0" baseline="30000" smtClean="0">
                          <a:latin typeface="Cambria Math"/>
                        </a:rPr>
                        <m:t>_1</m:t>
                      </m:r>
                      <m:r>
                        <a:rPr lang="en-US" b="0" i="1" kern="0" smtClean="0">
                          <a:latin typeface="Cambria Math"/>
                        </a:rPr>
                        <m:t>𝐴</m:t>
                      </m:r>
                      <m:r>
                        <a:rPr lang="en-US" b="0" i="1" kern="0" baseline="-25000" smtClean="0">
                          <a:latin typeface="Cambria Math"/>
                        </a:rPr>
                        <m:t>𝑝</m:t>
                      </m:r>
                      <m:r>
                        <a:rPr lang="en-US" b="0" i="1" kern="0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US" b="0" i="1" kern="0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kern="0" smtClean="0">
                          <a:latin typeface="Cambria Math"/>
                        </a:rPr>
                        <m:t>𝐵</m:t>
                      </m:r>
                      <m:r>
                        <a:rPr lang="en-US" b="0" i="1" kern="0" baseline="-25000" smtClean="0">
                          <a:latin typeface="Cambria Math"/>
                        </a:rPr>
                        <m:t>𝑚</m:t>
                      </m:r>
                      <m:r>
                        <a:rPr lang="en-US" b="0" i="1" kern="0" smtClean="0">
                          <a:latin typeface="Cambria Math"/>
                        </a:rPr>
                        <m:t>=</m:t>
                      </m:r>
                      <m:r>
                        <a:rPr lang="en-US" b="0" i="1" kern="0" smtClean="0">
                          <a:latin typeface="Cambria Math"/>
                        </a:rPr>
                        <m:t>𝑉</m:t>
                      </m:r>
                      <m:r>
                        <a:rPr lang="en-US" i="1" kern="0" baseline="30000">
                          <a:latin typeface="Cambria Math"/>
                        </a:rPr>
                        <m:t>_1</m:t>
                      </m:r>
                      <m:r>
                        <a:rPr lang="en-US" b="0" i="1" kern="0" smtClean="0">
                          <a:latin typeface="Cambria Math"/>
                        </a:rPr>
                        <m:t>𝐵</m:t>
                      </m:r>
                      <m:r>
                        <a:rPr lang="en-US" b="0" i="1" kern="0" baseline="-25000" smtClean="0">
                          <a:latin typeface="Cambria Math"/>
                        </a:rPr>
                        <m:t>𝑝</m:t>
                      </m:r>
                    </m:oMath>
                  </m:oMathPara>
                </a14:m>
                <a:endParaRPr lang="en-US" b="0" i="1" kern="0" baseline="-25000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kern="0" smtClean="0">
                          <a:latin typeface="Cambria Math"/>
                        </a:rPr>
                        <m:t>𝐶</m:t>
                      </m:r>
                      <m:r>
                        <a:rPr lang="en-US" b="0" i="1" kern="0" baseline="-25000" smtClean="0">
                          <a:latin typeface="Cambria Math"/>
                        </a:rPr>
                        <m:t>𝑚</m:t>
                      </m:r>
                      <m:r>
                        <a:rPr lang="en-US" b="0" i="1" kern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kern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kern="0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b="0" i="1" kern="0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b="0" i="1" kern="0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US" kern="0" baseline="30000" dirty="0" smtClean="0">
                  <a:latin typeface="+mn-lt"/>
                </a:endParaRPr>
              </a:p>
              <a:p>
                <a:endParaRPr lang="en-US" sz="2000" kern="0" baseline="30000" dirty="0" smtClean="0">
                  <a:latin typeface="+mn-lt"/>
                </a:endParaRPr>
              </a:p>
              <a:p>
                <a:pPr algn="ctr"/>
                <a:endParaRPr lang="en-US" sz="2000" kern="0" dirty="0" smtClean="0">
                  <a:latin typeface="+mn-lt"/>
                </a:endParaRPr>
              </a:p>
              <a:p>
                <a:pPr algn="ctr"/>
                <a:endParaRPr lang="en-US" sz="2000" kern="0" dirty="0">
                  <a:latin typeface="+mn-lt"/>
                </a:endParaRPr>
              </a:p>
              <a:p>
                <a:pPr algn="ctr"/>
                <a:r>
                  <a:rPr lang="en-US" sz="2400" kern="0" dirty="0" smtClean="0">
                    <a:latin typeface="+mn-lt"/>
                  </a:rPr>
                  <a:t>(Where V </a:t>
                </a:r>
                <a:r>
                  <a:rPr lang="en-US" sz="2400" kern="0" dirty="0">
                    <a:latin typeface="+mn-lt"/>
                  </a:rPr>
                  <a:t>is </a:t>
                </a:r>
                <a:r>
                  <a:rPr lang="en-US" sz="2400" kern="0" dirty="0" smtClean="0">
                    <a:latin typeface="+mn-lt"/>
                  </a:rPr>
                  <a:t>the matrix of system </a:t>
                </a:r>
                <a:r>
                  <a:rPr lang="en-US" sz="2400" kern="0" dirty="0">
                    <a:latin typeface="+mn-lt"/>
                  </a:rPr>
                  <a:t>Eigen </a:t>
                </a:r>
                <a:r>
                  <a:rPr lang="en-US" sz="2400" kern="0" dirty="0" smtClean="0">
                    <a:latin typeface="+mn-lt"/>
                  </a:rPr>
                  <a:t>Vectors)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4027" y="1400927"/>
                <a:ext cx="8261444" cy="4020844"/>
              </a:xfrm>
              <a:prstGeom prst="rect">
                <a:avLst/>
              </a:prstGeom>
              <a:blipFill rotWithShape="1">
                <a:blip r:embed="rId2"/>
                <a:stretch>
                  <a:fillRect l="-959" t="-607" b="-318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579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Controllability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Arial" pitchFamily="34" charset="0"/>
              <a:buChar char="•"/>
            </a:pPr>
            <a:r>
              <a:rPr lang="en-US" sz="2400" b="0" dirty="0"/>
              <a:t>Can the input </a:t>
            </a:r>
            <a:r>
              <a:rPr lang="en-US" sz="2400" b="0" dirty="0" smtClean="0"/>
              <a:t>reach all </a:t>
            </a:r>
            <a:r>
              <a:rPr lang="en-US" sz="2400" b="0" dirty="0"/>
              <a:t>the states</a:t>
            </a:r>
            <a:r>
              <a:rPr lang="en-US" sz="2400" b="0" dirty="0" smtClean="0"/>
              <a:t>?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sz="2400" b="0" dirty="0" smtClean="0"/>
              <a:t>Example Matrix:</a:t>
            </a:r>
          </a:p>
          <a:p>
            <a:pPr>
              <a:buClrTx/>
              <a:buFont typeface="Arial" pitchFamily="34" charset="0"/>
              <a:buChar char="•"/>
            </a:pPr>
            <a:endParaRPr lang="en-US" sz="2400" b="0" dirty="0"/>
          </a:p>
          <a:p>
            <a:pPr>
              <a:buClrTx/>
              <a:buFont typeface="Arial" pitchFamily="34" charset="0"/>
              <a:buChar char="•"/>
            </a:pPr>
            <a:endParaRPr lang="en-US" sz="2400" b="0" dirty="0" smtClean="0"/>
          </a:p>
          <a:p>
            <a:pPr>
              <a:buClrTx/>
              <a:buFont typeface="Arial" pitchFamily="34" charset="0"/>
              <a:buChar char="•"/>
            </a:pPr>
            <a:endParaRPr lang="en-US" sz="2400" b="0" dirty="0"/>
          </a:p>
          <a:p>
            <a:pPr>
              <a:buClrTx/>
              <a:buFont typeface="Arial" pitchFamily="34" charset="0"/>
              <a:buChar char="•"/>
            </a:pPr>
            <a:endParaRPr lang="en-US" sz="2400" b="0" dirty="0" smtClean="0"/>
          </a:p>
          <a:p>
            <a:pPr>
              <a:buClrTx/>
              <a:buFont typeface="Arial" pitchFamily="34" charset="0"/>
              <a:buChar char="•"/>
            </a:pPr>
            <a:endParaRPr lang="en-US" sz="2400" b="0" dirty="0"/>
          </a:p>
          <a:p>
            <a:pPr>
              <a:buClrTx/>
              <a:buFont typeface="Arial" pitchFamily="34" charset="0"/>
              <a:buChar char="•"/>
            </a:pPr>
            <a:endParaRPr lang="en-US" sz="2400" b="0" dirty="0" smtClean="0"/>
          </a:p>
          <a:p>
            <a:pPr>
              <a:buClrTx/>
              <a:buFont typeface="Arial" pitchFamily="34" charset="0"/>
              <a:buChar char="•"/>
            </a:pPr>
            <a:r>
              <a:rPr lang="en-US" sz="2400" b="0" dirty="0" smtClean="0"/>
              <a:t>Magnitude of elements (</a:t>
            </a:r>
            <a:r>
              <a:rPr lang="el-GR" sz="2400" b="0" dirty="0" smtClean="0"/>
              <a:t>Δ</a:t>
            </a:r>
            <a:r>
              <a:rPr lang="en-US" sz="2400" b="0" dirty="0" smtClean="0"/>
              <a:t>Voltage/Amp injected)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sz="2400" b="0" dirty="0" smtClean="0"/>
              <a:t>Number of Modes effected</a:t>
            </a:r>
            <a:endParaRPr lang="en-US" sz="24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219200" y="2057400"/>
                <a:ext cx="6858000" cy="21740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acc>
                                  <m:accPr>
                                    <m:chr m:val="̇"/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𝜁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acc>
                              </m:e>
                            </m:mr>
                            <m:mr>
                              <m:e>
                                <m:acc>
                                  <m:accPr>
                                    <m:chr m:val="̇"/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𝜁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acc>
                              </m:e>
                            </m:mr>
                            <m:mr>
                              <m:e>
                                <m:acc>
                                  <m:accPr>
                                    <m:chr m:val="̇"/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𝜁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e>
                                </m:acc>
                              </m:e>
                            </m:mr>
                          </m:m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𝜁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0.5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.5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1.5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0.5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2057400"/>
                <a:ext cx="6858000" cy="217405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188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Proposed Indexing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8305800" cy="5029200"/>
          </a:xfrm>
        </p:spPr>
        <p:txBody>
          <a:bodyPr/>
          <a:lstStyle/>
          <a:p>
            <a:pPr marL="457200" indent="-457200">
              <a:buClrTx/>
              <a:buFont typeface="+mj-lt"/>
              <a:buAutoNum type="arabicPeriod"/>
            </a:pPr>
            <a:r>
              <a:rPr lang="en-US" sz="2400" b="0" dirty="0" smtClean="0"/>
              <a:t>Sum the magnitude of elements in each column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400" b="0" dirty="0" smtClean="0"/>
              <a:t>Count the number of non-zero elements in each column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400" b="0" dirty="0" smtClean="0"/>
              <a:t>Create a Multiplicative Factor Based on non-zero elements</a:t>
            </a:r>
          </a:p>
          <a:p>
            <a:pPr marL="0" indent="0" algn="ctr">
              <a:buClrTx/>
              <a:buNone/>
            </a:pPr>
            <a:r>
              <a:rPr lang="en-US" sz="2400" b="0" dirty="0" smtClean="0"/>
              <a:t>Factor=1+[(# non-0) –(minimum # non-0 in all column)]</a:t>
            </a:r>
          </a:p>
          <a:p>
            <a:pPr marL="0" indent="0">
              <a:buClrTx/>
              <a:buNone/>
            </a:pPr>
            <a:r>
              <a:rPr lang="en-US" sz="2400" b="0" dirty="0" smtClean="0"/>
              <a:t>Example:</a:t>
            </a:r>
            <a:endParaRPr lang="en-US" sz="24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383472"/>
              </p:ext>
            </p:extLst>
          </p:nvPr>
        </p:nvGraphicFramePr>
        <p:xfrm>
          <a:off x="2510007" y="3429000"/>
          <a:ext cx="5262393" cy="312229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836738"/>
                <a:gridCol w="1141885"/>
                <a:gridCol w="1141885"/>
                <a:gridCol w="1141885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kern="1200" dirty="0" smtClean="0">
                          <a:effectLst/>
                        </a:rPr>
                        <a:t>Bm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u1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u2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u3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 smtClean="0">
                          <a:effectLst/>
                        </a:rPr>
                        <a:t>Eig</a:t>
                      </a:r>
                      <a:r>
                        <a:rPr lang="en-US" sz="1800" u="none" strike="noStrike" dirty="0" smtClean="0">
                          <a:effectLst/>
                        </a:rPr>
                        <a:t> 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0.5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1.5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 smtClean="0">
                          <a:effectLst/>
                        </a:rPr>
                        <a:t>Eig</a:t>
                      </a:r>
                      <a:r>
                        <a:rPr lang="en-US" sz="1800" u="none" strike="noStrike" dirty="0" smtClean="0">
                          <a:effectLst/>
                        </a:rPr>
                        <a:t> 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1.5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 smtClean="0">
                          <a:effectLst/>
                        </a:rPr>
                        <a:t>Eig</a:t>
                      </a:r>
                      <a:r>
                        <a:rPr lang="en-US" sz="1800" u="none" strike="noStrike" dirty="0" smtClean="0">
                          <a:effectLst/>
                        </a:rPr>
                        <a:t> 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0.5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Sum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# non-0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dirty="0" smtClean="0"/>
                        <a:t>Min(# non-0)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Factor calculation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1+(2-2)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1+(3-2)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1+(2-2)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kern="1200" dirty="0" smtClean="0">
                          <a:effectLst/>
                        </a:rPr>
                        <a:t>Factor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 smtClean="0">
                          <a:effectLst/>
                        </a:rPr>
                        <a:t>1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 smtClean="0">
                          <a:effectLst/>
                        </a:rPr>
                        <a:t>2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 smtClean="0">
                          <a:effectLst/>
                        </a:rPr>
                        <a:t>1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Index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549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52400"/>
            <a:ext cx="5486400" cy="838200"/>
          </a:xfrm>
        </p:spPr>
        <p:txBody>
          <a:bodyPr/>
          <a:lstStyle/>
          <a:p>
            <a:r>
              <a:rPr lang="en-US" dirty="0" smtClean="0"/>
              <a:t>6. B</a:t>
            </a:r>
            <a:r>
              <a:rPr lang="en-US" baseline="-25000" dirty="0" smtClean="0"/>
              <a:t>m</a:t>
            </a:r>
            <a:r>
              <a:rPr lang="en-US" dirty="0" smtClean="0"/>
              <a:t> Indexing for UWM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26</a:t>
            </a:fld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056443"/>
              </p:ext>
            </p:extLst>
          </p:nvPr>
        </p:nvGraphicFramePr>
        <p:xfrm>
          <a:off x="457198" y="533400"/>
          <a:ext cx="8229602" cy="5768616"/>
        </p:xfrm>
        <a:graphic>
          <a:graphicData uri="http://schemas.openxmlformats.org/drawingml/2006/table">
            <a:tbl>
              <a:tblPr/>
              <a:tblGrid>
                <a:gridCol w="689390"/>
                <a:gridCol w="574492"/>
                <a:gridCol w="646304"/>
                <a:gridCol w="646304"/>
                <a:gridCol w="646304"/>
                <a:gridCol w="646304"/>
                <a:gridCol w="646304"/>
                <a:gridCol w="646304"/>
                <a:gridCol w="646304"/>
                <a:gridCol w="574492"/>
                <a:gridCol w="574492"/>
                <a:gridCol w="646304"/>
                <a:gridCol w="646304"/>
              </a:tblGrid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9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45.14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4664.25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252.04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7.01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 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45.14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4664.25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252.04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7.01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 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18.36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1329.51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52.26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82.36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1422.01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59.23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 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18.36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1329.51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52.26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82.36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1422.01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59.23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 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0.39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43.23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2299.68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441.78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 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0.39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43.23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2299.68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441.78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 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37.41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896.18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120.67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17.33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35.20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186.85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11.70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1212.44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171.44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 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37.41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896.18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120.67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17.33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35.20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186.85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11.70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1212.44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171.44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 9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110.76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541.18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804.14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27.23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635.98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52.50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 10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110.76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541.18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804.14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27.23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635.98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52.50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16.00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 11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77.60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86.67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86.70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87.26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87.57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85.99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88.32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88.20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91.10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95.73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103.62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104.44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 12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575.18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48.31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78.53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128.22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154.65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182.85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31.67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45.64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62.10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69.21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 13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575.18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48.31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78.53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128.22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154.65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182.85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31.67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45.64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62.10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69.21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 14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188.83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118.59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228.91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308.10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345.20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136.51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384.17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55.83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175.88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441.15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599.83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644.54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 15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188.83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118.59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228.91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308.10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345.20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136.51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384.17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55.83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175.88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441.15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599.83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644.54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 16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250.15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264.93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83.57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217.52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359.39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473.77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523.92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277.47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288.21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168.20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468.92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594.11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 17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250.15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264.93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83.57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217.52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359.39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473.77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523.92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277.47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288.21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168.20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468.92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594.11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 18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70.27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135.37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127.13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42.77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123.13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361.71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225.13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86.14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325.96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308.16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589.90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847.31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 19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70.27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135.37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127.13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42.77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123.13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361.71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225.13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86.14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325.96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308.16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589.90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847.31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 20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7.36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25.62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496.06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86.69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124.93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502.86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431.72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45.98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79.98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83.18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42.02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80.26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 21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7.36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25.62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496.06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86.69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124.93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502.86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431.72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45.98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79.98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83.18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42.02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80.26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 22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11.71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138.52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27.53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27.98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100.37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114.24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164.65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421.52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371.74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165.71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335.04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Eig 23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11.71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138.52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27.53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27.98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100.37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114.24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164.65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421.52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371.74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165.71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335.04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2388.36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5878.51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3049.82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12196.44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4549.55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3954.35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5122.56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6804.04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3233.34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3047.99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8567.98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6133.9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non-0's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(x)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Index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2388.36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29392.59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CE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15249.30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36589.36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13648.64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A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11863.02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8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15367.69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34020.22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C4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9699.96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2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9144.13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AC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25703.93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D6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18401.70</a:t>
                      </a:r>
                    </a:p>
                  </a:txBody>
                  <a:tcPr marL="9313" marR="9313" marT="93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58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596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Analysis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200" b="0" dirty="0" smtClean="0"/>
              <a:t>Bus Voltages at nodes: 1, 2, 3, 4, 7, 8, 9, 10 are all weakly damped (ordered weakest to strongest)</a:t>
            </a:r>
          </a:p>
          <a:p>
            <a:pPr>
              <a:buFont typeface="Arial" pitchFamily="34" charset="0"/>
              <a:buChar char="•"/>
            </a:pPr>
            <a:r>
              <a:rPr lang="en-US" sz="2200" b="0" dirty="0" smtClean="0"/>
              <a:t>Bus Voltages at nodes: 10, 9, 8, 7, 6, 3, 4 are the slowest (ordered slowest to fastest)</a:t>
            </a:r>
          </a:p>
          <a:p>
            <a:pPr>
              <a:buFont typeface="Arial" pitchFamily="34" charset="0"/>
              <a:buChar char="•"/>
            </a:pPr>
            <a:r>
              <a:rPr lang="en-US" sz="2200" b="0" dirty="0" smtClean="0"/>
              <a:t>Energy Storage placement at Bus 2, 4, 8 is recommended based on the input matrix analysis</a:t>
            </a:r>
            <a:endParaRPr lang="en-US" sz="22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0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System Simulation Model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1" t="11705" r="37865" b="36707"/>
          <a:stretch/>
        </p:blipFill>
        <p:spPr bwMode="auto">
          <a:xfrm>
            <a:off x="76200" y="1026885"/>
            <a:ext cx="8944638" cy="4916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649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Battery and PV Modeling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19" r="41212" b="28770"/>
          <a:stretch/>
        </p:blipFill>
        <p:spPr bwMode="auto">
          <a:xfrm>
            <a:off x="2209800" y="1143000"/>
            <a:ext cx="4107543" cy="5210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271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8458200" cy="5029200"/>
          </a:xfrm>
        </p:spPr>
        <p:txBody>
          <a:bodyPr/>
          <a:lstStyle/>
          <a:p>
            <a:pPr marL="457200" indent="-457200">
              <a:buClrTx/>
              <a:buFont typeface="+mj-lt"/>
              <a:buAutoNum type="arabicPeriod"/>
            </a:pPr>
            <a:r>
              <a:rPr lang="en-US" sz="2400" dirty="0" smtClean="0"/>
              <a:t>Introduction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400" dirty="0" smtClean="0"/>
              <a:t>Load and Line Characterization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400" dirty="0" smtClean="0"/>
              <a:t>Dual Active Bridge (DAB) Converter Overview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400" dirty="0" smtClean="0"/>
              <a:t>Dynamic System Modeling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400" dirty="0" smtClean="0"/>
              <a:t>UWM System Modeling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400" dirty="0" smtClean="0"/>
              <a:t>System Analysis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400" dirty="0" smtClean="0"/>
              <a:t>System Simulation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400" dirty="0" smtClean="0"/>
              <a:t>Conclusion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400" dirty="0" smtClean="0"/>
              <a:t>References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29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System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1534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2200" b="0" dirty="0" smtClean="0"/>
              <a:t>Potential Disturbances: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200" b="0" dirty="0" smtClean="0"/>
              <a:t>Changes in Irradiance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200" b="0" dirty="0" smtClean="0"/>
              <a:t>5% Step Increase in Load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200" b="0" dirty="0" smtClean="0"/>
              <a:t>5% Step Decrease in Load</a:t>
            </a:r>
            <a:endParaRPr lang="en-US" sz="22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8159" t="14514" r="8333" b="8590"/>
          <a:stretch/>
        </p:blipFill>
        <p:spPr bwMode="auto">
          <a:xfrm>
            <a:off x="609600" y="2590800"/>
            <a:ext cx="8382000" cy="37601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2229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PV Irradiance Changes</a:t>
            </a:r>
            <a:br>
              <a:rPr lang="en-US" dirty="0" smtClean="0"/>
            </a:br>
            <a:r>
              <a:rPr lang="en-US" dirty="0" smtClean="0"/>
              <a:t>    (No batteries)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31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9028" t="14823" r="8507" b="8590"/>
          <a:stretch/>
        </p:blipFill>
        <p:spPr bwMode="auto">
          <a:xfrm>
            <a:off x="531453" y="1295400"/>
            <a:ext cx="8612547" cy="4876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1023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PV Irradiance Changes</a:t>
            </a:r>
            <a:br>
              <a:rPr lang="en-US" dirty="0" smtClean="0"/>
            </a:br>
            <a:r>
              <a:rPr lang="en-US" dirty="0" smtClean="0"/>
              <a:t>    (3MW at Bus 4 and Bus 8)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32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9201" t="15132" r="8681" b="8898"/>
          <a:stretch/>
        </p:blipFill>
        <p:spPr bwMode="auto">
          <a:xfrm>
            <a:off x="685800" y="1066800"/>
            <a:ext cx="8305799" cy="5181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7930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5715000" cy="838200"/>
          </a:xfrm>
        </p:spPr>
        <p:txBody>
          <a:bodyPr/>
          <a:lstStyle/>
          <a:p>
            <a:r>
              <a:rPr lang="en-US" dirty="0" smtClean="0"/>
              <a:t>7. PV Voltage Change 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806592"/>
              </p:ext>
            </p:extLst>
          </p:nvPr>
        </p:nvGraphicFramePr>
        <p:xfrm>
          <a:off x="533404" y="1600204"/>
          <a:ext cx="8534396" cy="4267200"/>
        </p:xfrm>
        <a:graphic>
          <a:graphicData uri="http://schemas.openxmlformats.org/drawingml/2006/table">
            <a:tbl>
              <a:tblPr/>
              <a:tblGrid>
                <a:gridCol w="656492"/>
                <a:gridCol w="656492"/>
                <a:gridCol w="656492"/>
                <a:gridCol w="656492"/>
                <a:gridCol w="656492"/>
                <a:gridCol w="656492"/>
                <a:gridCol w="656492"/>
                <a:gridCol w="656492"/>
                <a:gridCol w="656492"/>
                <a:gridCol w="656492"/>
                <a:gridCol w="656492"/>
                <a:gridCol w="656492"/>
                <a:gridCol w="656492"/>
              </a:tblGrid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995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995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985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9F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92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995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A0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995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995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995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F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D77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995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B55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C56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BD06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B2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7C7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2BF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16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D671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985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B55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8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E1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4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CC56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0B35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B2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3BF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8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E79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9F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E1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26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C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6C46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3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A5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BD5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D9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37D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92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C56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4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C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945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A6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CB6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EBE5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D2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1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E7D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995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CC56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6C46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BD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3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2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2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CF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9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983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A0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BD06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3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A6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3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6A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C76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6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7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F74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995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B2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0B35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CB6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2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C76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0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CA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D8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983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995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7C7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B2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A5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EBE5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2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CA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BB6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1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871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995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2BF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3BF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BD5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D2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CF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6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D8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29.80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844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915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8149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F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16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8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D9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1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9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7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1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915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24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41.57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311C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D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D6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E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3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E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9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F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9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8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81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41.57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311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C36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D3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5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D3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3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2BF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BE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6E3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5C3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382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5% Step Load Increase</a:t>
            </a:r>
            <a:br>
              <a:rPr lang="en-US" dirty="0" smtClean="0"/>
            </a:br>
            <a:r>
              <a:rPr lang="en-US" dirty="0" smtClean="0"/>
              <a:t>    (No batteries)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9027" t="13279" r="8161" b="8590"/>
          <a:stretch/>
        </p:blipFill>
        <p:spPr bwMode="auto">
          <a:xfrm>
            <a:off x="440987" y="1295400"/>
            <a:ext cx="8557098" cy="4953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8932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5% Step Load Increase</a:t>
            </a:r>
            <a:br>
              <a:rPr lang="en-US" dirty="0" smtClean="0"/>
            </a:br>
            <a:r>
              <a:rPr lang="en-US" dirty="0" smtClean="0"/>
              <a:t>    (3MW at Bus 4 and Bus 8)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35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9028" t="14823" r="8507" b="8899"/>
          <a:stretch/>
        </p:blipFill>
        <p:spPr bwMode="auto">
          <a:xfrm>
            <a:off x="609600" y="1066800"/>
            <a:ext cx="8305800" cy="51053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4805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5% Load Increase</a:t>
            </a:r>
            <a:br>
              <a:rPr lang="en-US" dirty="0" smtClean="0"/>
            </a:br>
            <a:r>
              <a:rPr lang="en-US" dirty="0" smtClean="0"/>
              <a:t>    Voltage Changes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702975"/>
              </p:ext>
            </p:extLst>
          </p:nvPr>
        </p:nvGraphicFramePr>
        <p:xfrm>
          <a:off x="533404" y="1447798"/>
          <a:ext cx="8534396" cy="4648196"/>
        </p:xfrm>
        <a:graphic>
          <a:graphicData uri="http://schemas.openxmlformats.org/drawingml/2006/table">
            <a:tbl>
              <a:tblPr/>
              <a:tblGrid>
                <a:gridCol w="656492"/>
                <a:gridCol w="656492"/>
                <a:gridCol w="656492"/>
                <a:gridCol w="656492"/>
                <a:gridCol w="656492"/>
                <a:gridCol w="656492"/>
                <a:gridCol w="656492"/>
                <a:gridCol w="656492"/>
                <a:gridCol w="656492"/>
                <a:gridCol w="656492"/>
                <a:gridCol w="656492"/>
                <a:gridCol w="656492"/>
                <a:gridCol w="656492"/>
              </a:tblGrid>
              <a:tr h="332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AB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663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60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884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553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BB6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67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653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5D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A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87A"/>
                    </a:solidFill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663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AA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0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DBE5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2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4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D7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8.91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9C15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E9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1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7B"/>
                    </a:solidFill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60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0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995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CB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6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4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D16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D7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DC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985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F79"/>
                    </a:solidFill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884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8.82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DBE5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CB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06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A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FC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F7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8.38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C15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CC56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16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C260"/>
                    </a:solidFill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2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6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A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7F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D3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B96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C05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3BF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8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7D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E7D"/>
                    </a:solidFill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553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4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4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FC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D3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D5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CB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1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9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B5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A83"/>
                    </a:solidFill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BB6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D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D16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F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B96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CB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764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C05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D3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F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754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A83"/>
                    </a:solidFill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673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8.91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9C15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D77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8.38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C05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1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C05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A95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A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A35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7E"/>
                    </a:solidFill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653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DC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C15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3BF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9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D3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A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915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B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92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C7C"/>
                    </a:solidFill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5D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E9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CC56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8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F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B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6B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6A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365"/>
                    </a:solidFill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A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1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985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16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7D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B5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754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A35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92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6A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36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4225"/>
                    </a:solidFill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F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C2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E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A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C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3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42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4125"/>
                    </a:solidFill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D5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6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7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3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D06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8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BE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311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77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582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5% Step Load Decrease</a:t>
            </a:r>
            <a:br>
              <a:rPr lang="en-US" dirty="0" smtClean="0"/>
            </a:br>
            <a:r>
              <a:rPr lang="en-US" dirty="0" smtClean="0"/>
              <a:t>    (No Batteries)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9027" t="15132" r="8161" b="9208"/>
          <a:stretch/>
        </p:blipFill>
        <p:spPr bwMode="auto">
          <a:xfrm>
            <a:off x="601940" y="1371600"/>
            <a:ext cx="8487716" cy="4724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5229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5% Step Load Decrease</a:t>
            </a:r>
            <a:br>
              <a:rPr lang="en-US" dirty="0" smtClean="0"/>
            </a:br>
            <a:r>
              <a:rPr lang="en-US" dirty="0"/>
              <a:t>     (3MW at Bus 4 and Bus 8)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8854" t="14823" r="8681" b="9517"/>
          <a:stretch/>
        </p:blipFill>
        <p:spPr bwMode="auto">
          <a:xfrm>
            <a:off x="609600" y="990600"/>
            <a:ext cx="8382000" cy="51815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1391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5% Load Decrease</a:t>
            </a:r>
            <a:br>
              <a:rPr lang="en-US" dirty="0" smtClean="0"/>
            </a:br>
            <a:r>
              <a:rPr lang="en-US" dirty="0" smtClean="0"/>
              <a:t>Voltage Changes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279459"/>
              </p:ext>
            </p:extLst>
          </p:nvPr>
        </p:nvGraphicFramePr>
        <p:xfrm>
          <a:off x="533399" y="1447800"/>
          <a:ext cx="8458190" cy="4724398"/>
        </p:xfrm>
        <a:graphic>
          <a:graphicData uri="http://schemas.openxmlformats.org/drawingml/2006/table">
            <a:tbl>
              <a:tblPr/>
              <a:tblGrid>
                <a:gridCol w="650630"/>
                <a:gridCol w="650630"/>
                <a:gridCol w="650630"/>
                <a:gridCol w="650630"/>
                <a:gridCol w="650630"/>
                <a:gridCol w="650630"/>
                <a:gridCol w="650630"/>
                <a:gridCol w="650630"/>
                <a:gridCol w="650630"/>
                <a:gridCol w="650630"/>
                <a:gridCol w="650630"/>
                <a:gridCol w="650630"/>
                <a:gridCol w="650630"/>
              </a:tblGrid>
              <a:tr h="33745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854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36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331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774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0A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311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905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38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351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2F1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3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36E"/>
                    </a:solidFill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36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8B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4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BA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DBE5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3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9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5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D9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C77"/>
                    </a:solidFill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331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4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72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CD6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6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7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2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B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DE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B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D9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F79"/>
                    </a:solidFill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774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BA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CD6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A25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1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CC6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BB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BB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FBE5D"/>
                    </a:solidFill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0A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DBE5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6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1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563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F6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9F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DBE5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D7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DE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0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47D"/>
                    </a:solidFill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311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7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CC6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F6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784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CD6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3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1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2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7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983"/>
                    </a:solidFill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905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2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9F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CD6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47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C56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C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7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380"/>
                    </a:solidFill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38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3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B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8.80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DBE5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3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C56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8A4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7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7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E1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47E"/>
                    </a:solidFill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351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9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DE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BB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D7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1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C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7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6A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6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7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176"/>
                    </a:solidFill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2F1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5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B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BB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DE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2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7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7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6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382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C5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9554"/>
                    </a:solidFill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3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D9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D9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0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7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E1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7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C5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0E0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522E"/>
                    </a:solidFill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 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3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C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F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FBE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4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9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3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4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1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955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522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DB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7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9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9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D6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3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6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6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C7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934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5486400" cy="838200"/>
          </a:xfrm>
        </p:spPr>
        <p:txBody>
          <a:bodyPr/>
          <a:lstStyle/>
          <a:p>
            <a:r>
              <a:rPr lang="en-US" dirty="0" smtClean="0"/>
              <a:t>1.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b="0" dirty="0" smtClean="0"/>
              <a:t>Benefits of Microgrids</a:t>
            </a:r>
          </a:p>
          <a:p>
            <a:pPr lvl="1">
              <a:buFont typeface="Arial" pitchFamily="34" charset="0"/>
              <a:buChar char="•"/>
            </a:pPr>
            <a:r>
              <a:rPr lang="en-US" b="0" dirty="0" smtClean="0"/>
              <a:t>Integrating distributed generation from renewables</a:t>
            </a:r>
          </a:p>
          <a:p>
            <a:pPr lvl="1">
              <a:buFont typeface="Arial" pitchFamily="34" charset="0"/>
              <a:buChar char="•"/>
            </a:pPr>
            <a:r>
              <a:rPr lang="en-US" b="0" dirty="0" smtClean="0"/>
              <a:t>Modularized approach increases reliability</a:t>
            </a:r>
            <a:endParaRPr lang="en-US" b="0" dirty="0"/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Benefits of DC over AC</a:t>
            </a:r>
          </a:p>
          <a:p>
            <a:pPr lvl="1">
              <a:buFont typeface="Arial" pitchFamily="34" charset="0"/>
              <a:buChar char="•"/>
            </a:pPr>
            <a:r>
              <a:rPr lang="en-US" b="0" dirty="0"/>
              <a:t>N</a:t>
            </a:r>
            <a:r>
              <a:rPr lang="en-US" b="0" dirty="0" smtClean="0"/>
              <a:t>o Reactive Power</a:t>
            </a:r>
          </a:p>
          <a:p>
            <a:pPr lvl="1">
              <a:buFont typeface="Arial" pitchFamily="34" charset="0"/>
              <a:buChar char="•"/>
            </a:pPr>
            <a:r>
              <a:rPr lang="en-US" b="0" dirty="0" smtClean="0"/>
              <a:t>Enhanced System Efficiency</a:t>
            </a:r>
          </a:p>
          <a:p>
            <a:pPr lvl="1">
              <a:buFont typeface="Arial" pitchFamily="34" charset="0"/>
              <a:buChar char="•"/>
            </a:pPr>
            <a:r>
              <a:rPr lang="en-US" b="0" dirty="0" smtClean="0"/>
              <a:t>No </a:t>
            </a:r>
            <a:r>
              <a:rPr lang="en-US" b="0" dirty="0"/>
              <a:t>F</a:t>
            </a:r>
            <a:r>
              <a:rPr lang="en-US" b="0" dirty="0" smtClean="0"/>
              <a:t>requency Synchronization with Grid</a:t>
            </a:r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Importance of Energy Storage with Distributed Generation</a:t>
            </a:r>
          </a:p>
          <a:p>
            <a:pPr lvl="1">
              <a:buFont typeface="Arial" pitchFamily="34" charset="0"/>
              <a:buChar char="•"/>
            </a:pPr>
            <a:r>
              <a:rPr lang="en-US" b="0" dirty="0" smtClean="0"/>
              <a:t>Optimal placement to reduce cost</a:t>
            </a:r>
          </a:p>
          <a:p>
            <a:pPr lvl="1">
              <a:buFont typeface="Arial" pitchFamily="34" charset="0"/>
              <a:buChar char="•"/>
            </a:pPr>
            <a:r>
              <a:rPr lang="en-US" b="0" dirty="0" smtClean="0"/>
              <a:t>Creating a System Model to Analyze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30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Voltage Difference Plot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40</a:t>
            </a:fld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063597"/>
              </p:ext>
            </p:extLst>
          </p:nvPr>
        </p:nvGraphicFramePr>
        <p:xfrm>
          <a:off x="762000" y="838200"/>
          <a:ext cx="81534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191093"/>
              </p:ext>
            </p:extLst>
          </p:nvPr>
        </p:nvGraphicFramePr>
        <p:xfrm>
          <a:off x="1371600" y="5562600"/>
          <a:ext cx="6705598" cy="1143000"/>
        </p:xfrm>
        <a:graphic>
          <a:graphicData uri="http://schemas.openxmlformats.org/drawingml/2006/table">
            <a:tbl>
              <a:tblPr/>
              <a:tblGrid>
                <a:gridCol w="769495"/>
                <a:gridCol w="659567"/>
                <a:gridCol w="659567"/>
                <a:gridCol w="659567"/>
                <a:gridCol w="659567"/>
                <a:gridCol w="659567"/>
                <a:gridCol w="659567"/>
                <a:gridCol w="659567"/>
                <a:gridCol w="659567"/>
                <a:gridCol w="659567"/>
              </a:tblGrid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PV Change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D6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B2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4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A95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4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 Load ↑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0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9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5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16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B96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 Load ↓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5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47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2F1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B0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780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8C46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DA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A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2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DA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906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Eigenvalues Plot (5% Load ↑↓)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41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2" t="12302" r="8527" b="10961"/>
          <a:stretch/>
        </p:blipFill>
        <p:spPr bwMode="auto">
          <a:xfrm>
            <a:off x="0" y="1143000"/>
            <a:ext cx="9093200" cy="4870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295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400" b="0" dirty="0" smtClean="0"/>
              <a:t>Microgrid stability is important for profitability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/>
              <a:t>Optimal energy </a:t>
            </a:r>
            <a:r>
              <a:rPr lang="en-US" sz="2400" b="0" dirty="0"/>
              <a:t>s</a:t>
            </a:r>
            <a:r>
              <a:rPr lang="en-US" sz="2400" b="0" dirty="0" smtClean="0"/>
              <a:t>torage placement reduces costs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/>
              <a:t>Practical Modeling Approach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/>
              <a:t>Model Analysis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0" dirty="0" smtClean="0"/>
              <a:t>Eigenvalues (Damping and Natural Frequency)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0" dirty="0" smtClean="0"/>
              <a:t>Input Matrix (B</a:t>
            </a:r>
            <a:r>
              <a:rPr lang="en-US" sz="2000" b="0" baseline="-25000" dirty="0" smtClean="0"/>
              <a:t>m</a:t>
            </a:r>
            <a:r>
              <a:rPr lang="en-US" sz="2000" b="0" dirty="0" smtClean="0"/>
              <a:t>)</a:t>
            </a:r>
          </a:p>
          <a:p>
            <a:pPr lvl="2">
              <a:buFont typeface="Arial" pitchFamily="34" charset="0"/>
              <a:buChar char="•"/>
            </a:pPr>
            <a:r>
              <a:rPr lang="en-US" sz="1800" b="0" dirty="0" smtClean="0"/>
              <a:t>Magnitude of Change</a:t>
            </a:r>
          </a:p>
          <a:p>
            <a:pPr lvl="2">
              <a:buFont typeface="Arial" pitchFamily="34" charset="0"/>
              <a:buChar char="•"/>
            </a:pPr>
            <a:r>
              <a:rPr lang="en-US" sz="1800" b="0" dirty="0" smtClean="0"/>
              <a:t>Number of Modes Effected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/>
              <a:t>Simulation Confirmation of Analysis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0" dirty="0" smtClean="0"/>
              <a:t>Changes in PV Irradiance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0" dirty="0" smtClean="0"/>
              <a:t>Step Load Increase and Decrease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3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 References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8458200" cy="5029200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b="0" dirty="0"/>
              <a:t>S. Anand, B. Fernandes, "Reduced Order Model and Stability Analysis of Low Voltage DC Microgrid," IEEE Transactions on Industrial Electronics, vol. 99</a:t>
            </a:r>
            <a:r>
              <a:rPr lang="en-US" b="0" dirty="0" smtClean="0"/>
              <a:t>.</a:t>
            </a:r>
            <a:endParaRPr lang="en-US" b="0" dirty="0"/>
          </a:p>
          <a:p>
            <a:pPr marL="457200" lvl="0" indent="-457200">
              <a:buFont typeface="+mj-lt"/>
              <a:buAutoNum type="arabicPeriod"/>
            </a:pPr>
            <a:endParaRPr lang="en-US" b="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b="0" dirty="0" smtClean="0"/>
              <a:t>H</a:t>
            </a:r>
            <a:r>
              <a:rPr lang="en-US" b="0" dirty="0"/>
              <a:t>. Seneff, “Study of the Method of Geometric Mean Distances Used in Inductance Calculation,” M.S. thesis, University of Missouri, United States,1947</a:t>
            </a:r>
            <a:r>
              <a:rPr lang="en-US" b="0" dirty="0" smtClean="0"/>
              <a:t>.</a:t>
            </a:r>
            <a:endParaRPr lang="en-US" b="0" dirty="0"/>
          </a:p>
          <a:p>
            <a:pPr marL="457200" lvl="0" indent="-457200">
              <a:buFont typeface="+mj-lt"/>
              <a:buAutoNum type="arabicPeriod"/>
            </a:pPr>
            <a:endParaRPr lang="en-US" b="0" i="1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b="0" i="1" dirty="0" smtClean="0"/>
              <a:t>NFPA </a:t>
            </a:r>
            <a:r>
              <a:rPr lang="en-US" b="0" i="1" dirty="0"/>
              <a:t>70, The National Electrical Code</a:t>
            </a:r>
            <a:r>
              <a:rPr lang="en-US" b="0" dirty="0"/>
              <a:t>. 2008 Edition.  Quincy, MA: National Fire Protection Agency, 2007.</a:t>
            </a:r>
          </a:p>
          <a:p>
            <a:pPr marL="457200" indent="-457200">
              <a:buFont typeface="+mj-lt"/>
              <a:buAutoNum type="arabicPeriod"/>
            </a:pPr>
            <a:endParaRPr lang="en-US" b="0" dirty="0"/>
          </a:p>
          <a:p>
            <a:pPr marL="457200" lvl="0" indent="-457200">
              <a:buFont typeface="+mj-lt"/>
              <a:buAutoNum type="arabicPeriod"/>
            </a:pPr>
            <a:r>
              <a:rPr lang="en-US" b="0" dirty="0"/>
              <a:t>A. Bhatia, “HVAC Refresher - Facilities Standard for the Building Services (Part 2).” Internet: http://www.pdhcenter.com/courses/m216/m216content.pdf, [2012</a:t>
            </a:r>
            <a:r>
              <a:rPr lang="en-US" b="0" dirty="0" smtClean="0"/>
              <a:t>].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4285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 References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8458200" cy="5029200"/>
          </a:xfrm>
        </p:spPr>
        <p:txBody>
          <a:bodyPr/>
          <a:lstStyle/>
          <a:p>
            <a:pPr marL="457200" lvl="0" indent="-457200">
              <a:buFont typeface="+mj-lt"/>
              <a:buAutoNum type="arabicPeriod" startAt="5"/>
            </a:pPr>
            <a:r>
              <a:rPr lang="en-US" b="0" dirty="0"/>
              <a:t>J. Salasovich, G. Mosey, “Feasibility Study of Economics and Performance of Solar Photovoltaics at the Refuse Hideaway Landfill in Middleton, Wisconsin.” </a:t>
            </a:r>
            <a:r>
              <a:rPr lang="en-US" b="0" i="1" dirty="0"/>
              <a:t>NREL</a:t>
            </a:r>
            <a:r>
              <a:rPr lang="en-US" b="0" dirty="0"/>
              <a:t>, Internet: http://www.nrel.gov/docs/fy11osti/49846.pdf, [August 2011].</a:t>
            </a:r>
          </a:p>
          <a:p>
            <a:pPr marL="457200" indent="-457200">
              <a:buFont typeface="+mj-lt"/>
              <a:buAutoNum type="arabicPeriod" startAt="5"/>
            </a:pPr>
            <a:endParaRPr lang="en-US" b="0" dirty="0"/>
          </a:p>
          <a:p>
            <a:pPr marL="457200" lvl="0" indent="-457200">
              <a:buFont typeface="+mj-lt"/>
              <a:buAutoNum type="arabicPeriod" startAt="5"/>
            </a:pPr>
            <a:r>
              <a:rPr lang="en-US" b="0" dirty="0"/>
              <a:t>Q. Hengsi, J. Kimball, "Generalized Average Modeling of Dual Active Bridge DC–DC Converter," </a:t>
            </a:r>
            <a:r>
              <a:rPr lang="en-US" b="0" i="1" dirty="0"/>
              <a:t>IEEE Transactions on Power Electronics</a:t>
            </a:r>
            <a:r>
              <a:rPr lang="en-US" b="0" dirty="0"/>
              <a:t>, vol. 27, no.4, pp. 2078-2084, April 2012.</a:t>
            </a:r>
          </a:p>
          <a:p>
            <a:pPr marL="457200" indent="-457200">
              <a:buFont typeface="+mj-lt"/>
              <a:buAutoNum type="arabicPeriod" startAt="5"/>
            </a:pPr>
            <a:endParaRPr lang="en-US" b="0" dirty="0"/>
          </a:p>
          <a:p>
            <a:pPr marL="457200" lvl="0" indent="-457200">
              <a:buFont typeface="+mj-lt"/>
              <a:buAutoNum type="arabicPeriod" startAt="5"/>
            </a:pPr>
            <a:r>
              <a:rPr lang="en-US" b="0" dirty="0"/>
              <a:t>H. Krishnamurthy, R. Ayyanar, "Building Block Converter Module for Universal (AC-DC, DC-AC, DC-DC) Fully Modular Power Conversion Architecture," </a:t>
            </a:r>
            <a:r>
              <a:rPr lang="en-US" b="0" i="1" dirty="0"/>
              <a:t>IEEE Power Electronics Specialists Conference, 2007</a:t>
            </a:r>
            <a:r>
              <a:rPr lang="en-US" b="0" dirty="0"/>
              <a:t>, pp. 17-21, June 2007</a:t>
            </a:r>
            <a:r>
              <a:rPr lang="en-US" b="0" dirty="0" smtClean="0"/>
              <a:t>.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64881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 References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8458200" cy="5029200"/>
          </a:xfrm>
        </p:spPr>
        <p:txBody>
          <a:bodyPr/>
          <a:lstStyle/>
          <a:p>
            <a:pPr marL="457200" lvl="0" indent="-457200">
              <a:buFont typeface="+mj-lt"/>
              <a:buAutoNum type="arabicPeriod" startAt="8"/>
            </a:pPr>
            <a:r>
              <a:rPr lang="en-US" b="0" dirty="0"/>
              <a:t>A. Fukyui et. al, “HVDC Power Distribution Systems for Telecom sites and Data Centers” in 2010 International Power Electronics Conference, ISBN 978-1-4244-5393-1/10, p.p. 874-880.</a:t>
            </a:r>
          </a:p>
          <a:p>
            <a:pPr marL="457200" indent="-457200">
              <a:buFont typeface="+mj-lt"/>
              <a:buAutoNum type="arabicPeriod" startAt="8"/>
            </a:pPr>
            <a:endParaRPr lang="en-US" b="0" dirty="0"/>
          </a:p>
          <a:p>
            <a:pPr marL="457200" lvl="0" indent="-457200">
              <a:buFont typeface="+mj-lt"/>
              <a:buAutoNum type="arabicPeriod" startAt="8"/>
            </a:pPr>
            <a:r>
              <a:rPr lang="en-US" b="0" dirty="0"/>
              <a:t>S. Anand, B. Fernandes, “Optimal Voltage Level for DC Microgrids”, ISBN 978-1-4244-5226-2/10, pp. 3034-3039</a:t>
            </a:r>
          </a:p>
        </p:txBody>
      </p:sp>
    </p:spTree>
    <p:extLst>
      <p:ext uri="{BB962C8B-B14F-4D97-AF65-F5344CB8AC3E}">
        <p14:creationId xmlns:p14="http://schemas.microsoft.com/office/powerpoint/2010/main" val="321440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5"/>
          <p:cNvSpPr txBox="1">
            <a:spLocks/>
          </p:cNvSpPr>
          <p:nvPr/>
        </p:nvSpPr>
        <p:spPr bwMode="auto">
          <a:xfrm>
            <a:off x="685800" y="0"/>
            <a:ext cx="5486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sz="2800" b="1" kern="0" dirty="0" smtClean="0">
                <a:solidFill>
                  <a:srgbClr val="000000"/>
                </a:solidFill>
                <a:latin typeface="Arial"/>
              </a:rPr>
              <a:t>2. DC System Impedances</a:t>
            </a:r>
            <a:endParaRPr lang="en-US" sz="2800" b="1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0" y="685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1066800" y="1141274"/>
            <a:ext cx="7315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indent="-457200" eaLnBrk="0" hangingPunct="0">
              <a:spcBef>
                <a:spcPct val="20000"/>
              </a:spcBef>
              <a:buClr>
                <a:srgbClr val="F0A510"/>
              </a:buClr>
              <a:buFont typeface="Arial" pitchFamily="34" charset="0"/>
              <a:buChar char="•"/>
            </a:pPr>
            <a:r>
              <a:rPr lang="en-US" sz="2000" dirty="0"/>
              <a:t>Estimate Cable Lengths using Satellite </a:t>
            </a:r>
            <a:r>
              <a:rPr lang="en-US" sz="2000" dirty="0" smtClean="0"/>
              <a:t>images</a:t>
            </a:r>
            <a:endParaRPr lang="en-US" sz="2000" dirty="0" smtClean="0">
              <a:latin typeface="+mn-lt"/>
            </a:endParaRPr>
          </a:p>
          <a:p>
            <a:pPr marL="457200" indent="-457200" eaLnBrk="0" hangingPunct="0">
              <a:spcBef>
                <a:spcPct val="20000"/>
              </a:spcBef>
              <a:buClr>
                <a:srgbClr val="F0A510"/>
              </a:buClr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Calculate </a:t>
            </a:r>
            <a:r>
              <a:rPr lang="en-US" sz="2000" dirty="0">
                <a:latin typeface="+mn-lt"/>
              </a:rPr>
              <a:t>the cable resistance using the resistance/area of copper(10.371ohms/mil2/foot)</a:t>
            </a:r>
          </a:p>
          <a:p>
            <a:pPr marL="457200" indent="-457200" eaLnBrk="0" hangingPunct="0">
              <a:spcBef>
                <a:spcPct val="20000"/>
              </a:spcBef>
              <a:buClr>
                <a:srgbClr val="F0A510"/>
              </a:buClr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The line inductance can be calculated using the mutual inductance formula.</a:t>
            </a:r>
          </a:p>
        </p:txBody>
      </p:sp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2"/>
          <a:srcRect l="28186" t="73255" r="52449" b="18999"/>
          <a:stretch>
            <a:fillRect/>
          </a:stretch>
        </p:blipFill>
        <p:spPr bwMode="auto">
          <a:xfrm>
            <a:off x="5029200" y="5486400"/>
            <a:ext cx="3048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/>
          <a:srcRect l="48333" t="47778" r="40000" b="40370"/>
          <a:stretch>
            <a:fillRect/>
          </a:stretch>
        </p:blipFill>
        <p:spPr bwMode="auto">
          <a:xfrm>
            <a:off x="6172200" y="2895600"/>
            <a:ext cx="1600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/>
          <a:srcRect l="36417" t="41340" r="27274" b="37143"/>
          <a:stretch>
            <a:fillRect/>
          </a:stretch>
        </p:blipFill>
        <p:spPr bwMode="auto">
          <a:xfrm>
            <a:off x="4876800" y="3810000"/>
            <a:ext cx="4114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BF324BD-C346-4A6D-8E4A-556DAAED7C68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96" y="3512563"/>
            <a:ext cx="4065804" cy="22786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451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DC System Load Calculation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745559"/>
              </p:ext>
            </p:extLst>
          </p:nvPr>
        </p:nvGraphicFramePr>
        <p:xfrm>
          <a:off x="609600" y="1470660"/>
          <a:ext cx="8153400" cy="8915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454364"/>
                <a:gridCol w="942476"/>
                <a:gridCol w="3542404"/>
                <a:gridCol w="1214156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Description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Value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Source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Reference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Lighting Load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3 VA/ft</a:t>
                      </a:r>
                      <a:r>
                        <a:rPr lang="en-US" sz="1400" u="none" strike="noStrike" baseline="30000">
                          <a:effectLst/>
                          <a:latin typeface="+mj-lt"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NEC prescribed estimate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Office Receptacle Load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1 VA/ft</a:t>
                      </a:r>
                      <a:r>
                        <a:rPr lang="en-US" sz="1400" u="none" strike="noStrike" baseline="30000">
                          <a:effectLst/>
                          <a:latin typeface="+mj-lt"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NEC prescribed estimate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Heating and Cooling Load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0.9 W/ft</a:t>
                      </a:r>
                      <a:r>
                        <a:rPr lang="en-US" sz="1400" u="none" strike="noStrike" baseline="30000" dirty="0">
                          <a:effectLst/>
                          <a:latin typeface="+mj-lt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HVAC Sizing Rule of Thumb (600 ton/ft</a:t>
                      </a:r>
                      <a:r>
                        <a:rPr lang="en-US" sz="1400" u="none" strike="noStrike" baseline="30000">
                          <a:effectLst/>
                          <a:latin typeface="+mj-lt"/>
                        </a:rPr>
                        <a:t>2</a:t>
                      </a:r>
                      <a:r>
                        <a:rPr lang="en-US" sz="1400" u="none" strike="noStrike">
                          <a:effectLst/>
                          <a:latin typeface="+mj-lt"/>
                        </a:rPr>
                        <a:t>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703195"/>
            <a:ext cx="3067050" cy="2249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889884"/>
            <a:ext cx="5486400" cy="187642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295400" y="5334000"/>
                <a:ext cx="685800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𝑙𝑜𝑎𝑑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b="1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(3.0+1.0+0.9)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5334000"/>
                <a:ext cx="6858000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313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Dual Active Bridge (DAB) Converter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b="0" dirty="0" smtClean="0"/>
              <a:t>Two Active H-bridges (Bi-directional)</a:t>
            </a:r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Designed Series Inductance</a:t>
            </a:r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High </a:t>
            </a:r>
            <a:r>
              <a:rPr lang="en-US" b="0" dirty="0"/>
              <a:t>F</a:t>
            </a:r>
            <a:r>
              <a:rPr lang="en-US" b="0" dirty="0" smtClean="0"/>
              <a:t>requency Transformer (Isolation)</a:t>
            </a:r>
            <a:endParaRPr lang="en-US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51915" t="55687" r="10706" b="20275"/>
          <a:stretch/>
        </p:blipFill>
        <p:spPr bwMode="auto">
          <a:xfrm>
            <a:off x="674281" y="2590800"/>
            <a:ext cx="8164919" cy="304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3319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DAB Converter Operation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12388" t="42266" r="52927" b="17871"/>
          <a:stretch/>
        </p:blipFill>
        <p:spPr bwMode="auto">
          <a:xfrm>
            <a:off x="609600" y="1066800"/>
            <a:ext cx="5896067" cy="381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6168683" y="1656720"/>
                <a:ext cx="2825517" cy="33796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𝑳</m:t>
                          </m:r>
                        </m:sub>
                      </m:sSub>
                      <m:r>
                        <a:rPr lang="en-US" b="1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/>
                            </a:rPr>
                            <m:t>𝑳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𝒔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/>
                            </a:rPr>
                            <m:t>∆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𝒊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/>
                                </a:rPr>
                                <m:t>𝑳</m:t>
                              </m:r>
                            </m:sub>
                          </m:sSub>
                        </m:num>
                        <m:den>
                          <m:r>
                            <a:rPr lang="en-US" b="1" i="1">
                              <a:latin typeface="Cambria Math"/>
                            </a:rPr>
                            <m:t>∆</m:t>
                          </m:r>
                          <m:r>
                            <a:rPr lang="en-US" b="1" i="1">
                              <a:latin typeface="Cambria Math"/>
                            </a:rPr>
                            <m:t>𝒕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ctr"/>
                <a:r>
                  <a:rPr lang="en-US" dirty="0" smtClean="0"/>
                  <a:t>or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latin typeface="Cambria Math"/>
                        </a:rPr>
                        <m:t>∆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/>
                            </a:rPr>
                            <m:t>𝒊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𝑳</m:t>
                          </m:r>
                        </m:sub>
                      </m:sSub>
                      <m:r>
                        <a:rPr lang="en-US" b="1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/>
                            </a:rPr>
                            <m:t>∆</m:t>
                          </m:r>
                          <m:r>
                            <a:rPr lang="en-US" b="1" i="1">
                              <a:latin typeface="Cambria Math"/>
                            </a:rPr>
                            <m:t>𝒕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/>
                                </a:rPr>
                                <m:t>𝑳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𝑳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/>
                                </a:rPr>
                                <m:t>𝒔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8683" y="1656720"/>
                <a:ext cx="2825517" cy="33796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643193" y="4894385"/>
                <a:ext cx="4879669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1" i="0" smtClean="0">
                              <a:latin typeface="Cambria Math"/>
                            </a:rPr>
                            <m:t>𝐈</m:t>
                          </m:r>
                          <m:r>
                            <a:rPr lang="en-US" b="1" i="1" smtClean="0">
                              <a:latin typeface="Cambria Math"/>
                            </a:rPr>
                            <m:t>:   </m:t>
                          </m:r>
                          <m:r>
                            <a:rPr lang="en-US" b="1" i="1"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𝑳</m:t>
                          </m:r>
                        </m:sub>
                      </m:sSub>
                      <m:r>
                        <a:rPr lang="en-US" b="1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𝒊𝒏</m:t>
                          </m:r>
                        </m:sub>
                      </m:sSub>
                      <m:r>
                        <a:rPr lang="en-US" b="1" i="1">
                          <a:latin typeface="Cambria Math"/>
                        </a:rPr>
                        <m:t>−(−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𝒐𝒖𝒕</m:t>
                          </m:r>
                        </m:sub>
                      </m:sSub>
                      <m:r>
                        <a:rPr lang="en-US" b="1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3193" y="4894385"/>
                <a:ext cx="4879669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590800" y="5602069"/>
                <a:ext cx="4345870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latin typeface="Cambria Math"/>
                            </a:rPr>
                            <m:t>𝐈𝐈</m:t>
                          </m:r>
                          <m:r>
                            <a:rPr lang="en-US" b="1" i="0" smtClean="0">
                              <a:latin typeface="Cambria Math"/>
                            </a:rPr>
                            <m:t>:   </m:t>
                          </m:r>
                          <m:r>
                            <a:rPr lang="en-US" b="1" i="1"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𝑳</m:t>
                          </m:r>
                        </m:sub>
                      </m:sSub>
                      <m:r>
                        <a:rPr lang="en-US" b="1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𝒊𝒏</m:t>
                          </m:r>
                        </m:sub>
                      </m:sSub>
                      <m:r>
                        <a:rPr lang="en-US" b="1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𝒐𝒖𝒕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0" y="5602069"/>
                <a:ext cx="4345870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321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DAB Average Model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5AFB4-05B3-4263-ABF0-E4662042953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8" name="Picture 7"/>
          <p:cNvPicPr/>
          <p:nvPr/>
        </p:nvPicPr>
        <p:blipFill rotWithShape="1">
          <a:blip r:embed="rId2"/>
          <a:srcRect l="55631" t="44671" r="14640" b="26885"/>
          <a:stretch/>
        </p:blipFill>
        <p:spPr bwMode="auto">
          <a:xfrm>
            <a:off x="2321235" y="3064100"/>
            <a:ext cx="5679765" cy="30544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845327" y="1547252"/>
                <a:ext cx="5410200" cy="9609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3200" dirty="0" smtClean="0">
                    <a:latin typeface="Arial"/>
                    <a:ea typeface="Calibri"/>
                    <a:cs typeface="Times New Roman"/>
                  </a:rPr>
                  <a:t>	</a:t>
                </a:r>
                <a14:m>
                  <m:oMath xmlns:m="http://schemas.openxmlformats.org/officeDocument/2006/math">
                    <m:r>
                      <a:rPr lang="en-US" b="1" i="1">
                        <a:effectLst/>
                        <a:latin typeface="Cambria Math"/>
                        <a:ea typeface="Calibri"/>
                        <a:cs typeface="Times New Roman"/>
                      </a:rPr>
                      <m:t>𝑷</m:t>
                    </m:r>
                    <m:r>
                      <a:rPr lang="en-US" b="1" i="1">
                        <a:effectLst/>
                        <a:latin typeface="Cambria Math"/>
                        <a:ea typeface="Calibri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en-US" b="1" i="1">
                            <a:effectLst/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1" i="1" smtClean="0">
                                <a:effectLst/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effectLst/>
                                <a:latin typeface="Cambria Math"/>
                              </a:rPr>
                              <m:t>𝑽</m:t>
                            </m:r>
                          </m:e>
                          <m:sub>
                            <m:r>
                              <a:rPr lang="en-US" b="1" i="1" smtClean="0">
                                <a:effectLst/>
                                <a:latin typeface="Cambria Math"/>
                              </a:rPr>
                              <m:t>𝒊𝒏</m:t>
                            </m:r>
                          </m:sub>
                        </m:sSub>
                        <m:sSub>
                          <m:sSubPr>
                            <m:ctrlPr>
                              <a:rPr lang="en-US" b="1" i="1">
                                <a:effectLst/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𝑽</m:t>
                            </m:r>
                          </m:e>
                          <m:sub>
                            <m:r>
                              <a:rPr lang="en-US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𝒐𝒖𝒕</m:t>
                            </m:r>
                          </m:sub>
                        </m:sSub>
                      </m:num>
                      <m:den>
                        <m:r>
                          <a:rPr lang="en-US" b="1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𝟐</m:t>
                        </m:r>
                        <m:r>
                          <a:rPr lang="en-US" b="1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𝑵</m:t>
                        </m:r>
                        <m:sSub>
                          <m:sSubPr>
                            <m:ctrlPr>
                              <a:rPr lang="en-US" b="1" i="1">
                                <a:effectLst/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𝒇</m:t>
                            </m:r>
                          </m:e>
                          <m:sub>
                            <m:r>
                              <a:rPr lang="en-US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𝒔𝒘</m:t>
                            </m:r>
                          </m:sub>
                        </m:sSub>
                        <m:sSub>
                          <m:sSubPr>
                            <m:ctrlPr>
                              <a:rPr lang="en-US" b="1" i="1">
                                <a:effectLst/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𝑳</m:t>
                            </m:r>
                          </m:e>
                          <m:sub>
                            <m:r>
                              <a:rPr lang="en-US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𝒔</m:t>
                            </m:r>
                          </m:sub>
                        </m:sSub>
                      </m:den>
                    </m:f>
                    <m:r>
                      <a:rPr lang="en-US" b="1" i="1">
                        <a:effectLst/>
                        <a:latin typeface="Cambria Math"/>
                        <a:ea typeface="Calibri"/>
                        <a:cs typeface="Times New Roman"/>
                      </a:rPr>
                      <m:t>𝒅</m:t>
                    </m:r>
                    <m:r>
                      <a:rPr lang="en-US" b="1" i="1">
                        <a:effectLst/>
                        <a:latin typeface="Cambria Math"/>
                        <a:ea typeface="Calibri"/>
                        <a:cs typeface="Times New Roman"/>
                      </a:rPr>
                      <m:t>(</m:t>
                    </m:r>
                    <m:r>
                      <a:rPr lang="en-US" b="1" i="1">
                        <a:effectLst/>
                        <a:latin typeface="Cambria Math"/>
                        <a:ea typeface="Calibri"/>
                        <a:cs typeface="Times New Roman"/>
                      </a:rPr>
                      <m:t>𝟏</m:t>
                    </m:r>
                    <m:r>
                      <a:rPr lang="en-US" b="1" i="1">
                        <a:effectLst/>
                        <a:latin typeface="Cambria Math"/>
                        <a:ea typeface="Calibri"/>
                        <a:cs typeface="Times New Roman"/>
                      </a:rPr>
                      <m:t>−</m:t>
                    </m:r>
                    <m:r>
                      <a:rPr lang="en-US" b="1" i="1">
                        <a:effectLst/>
                        <a:latin typeface="Cambria Math"/>
                        <a:ea typeface="Calibri"/>
                        <a:cs typeface="Times New Roman"/>
                      </a:rPr>
                      <m:t>𝒅</m:t>
                    </m:r>
                    <m:r>
                      <a:rPr lang="en-US" b="1" i="1">
                        <a:effectLst/>
                        <a:latin typeface="Cambria Math"/>
                        <a:ea typeface="Calibri"/>
                        <a:cs typeface="Times New Roman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5327" y="1547252"/>
                <a:ext cx="5410200" cy="96090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872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aduate-school-powerpoint-template">
  <a:themeElements>
    <a:clrScheme name="graduate-school-powerpoint-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raduate-school-powerpoint-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raduate-school-powerpoint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duate-school-powerpoint-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duate-school-powerpoint-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duate-school-powerpoint-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duate-school-powerpoint-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duate-school-powerpoint-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aduate-school-powerpoint-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aduate-school-powerpoint-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aduate-school-powerpoint-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aduate-school-powerpoint-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aduate-school-powerpoint-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aduate-school-powerpoint-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17273</TotalTime>
  <Words>2883</Words>
  <Application>Microsoft Office PowerPoint</Application>
  <PresentationFormat>On-screen Show (4:3)</PresentationFormat>
  <Paragraphs>1380</Paragraphs>
  <Slides>45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graduate-school-powerpoint-template</vt:lpstr>
      <vt:lpstr>DC MICROGRID MODELING AND ENERGY STORAGE PLACEMENT TO ENHANCE SYSTEM STABILITY</vt:lpstr>
      <vt:lpstr>Acknowledgments</vt:lpstr>
      <vt:lpstr>Table of Contents</vt:lpstr>
      <vt:lpstr>1. Introduction</vt:lpstr>
      <vt:lpstr>PowerPoint Presentation</vt:lpstr>
      <vt:lpstr>2. DC System Load Calculation</vt:lpstr>
      <vt:lpstr>3. Dual Active Bridge (DAB) Converter Overview</vt:lpstr>
      <vt:lpstr>3. DAB Converter Operation</vt:lpstr>
      <vt:lpstr>3. DAB Average Model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5. Voltage Selection</vt:lpstr>
      <vt:lpstr>5. System Bus Parameters</vt:lpstr>
      <vt:lpstr>5. System Line Parameters</vt:lpstr>
      <vt:lpstr>6. System Analysis</vt:lpstr>
      <vt:lpstr>6. System Eigenvalues</vt:lpstr>
      <vt:lpstr>6. System Eigenvalue Damping</vt:lpstr>
      <vt:lpstr>6. System Eigenvalue Speed</vt:lpstr>
      <vt:lpstr>6. Input Matrix analysis</vt:lpstr>
      <vt:lpstr>6. Controllability</vt:lpstr>
      <vt:lpstr>6. Proposed Indexing</vt:lpstr>
      <vt:lpstr>6. Bm Indexing for UWM</vt:lpstr>
      <vt:lpstr>6. Analysis Summary</vt:lpstr>
      <vt:lpstr>7. System Simulation Model</vt:lpstr>
      <vt:lpstr>7. Battery and PV Modeling</vt:lpstr>
      <vt:lpstr>7. System Simulation</vt:lpstr>
      <vt:lpstr>7. PV Irradiance Changes     (No batteries)</vt:lpstr>
      <vt:lpstr>7. PV Irradiance Changes     (3MW at Bus 4 and Bus 8)</vt:lpstr>
      <vt:lpstr>7. PV Voltage Change Summary</vt:lpstr>
      <vt:lpstr>7. 5% Step Load Increase     (No batteries)</vt:lpstr>
      <vt:lpstr>7. 5% Step Load Increase     (3MW at Bus 4 and Bus 8)</vt:lpstr>
      <vt:lpstr>7. 5% Load Increase     Voltage Changes</vt:lpstr>
      <vt:lpstr>7. 5% Step Load Decrease     (No Batteries)</vt:lpstr>
      <vt:lpstr>7. 5% Step Load Decrease      (3MW at Bus 4 and Bus 8)</vt:lpstr>
      <vt:lpstr>5% Load Decrease Voltage Changes</vt:lpstr>
      <vt:lpstr>Voltage Difference Plot</vt:lpstr>
      <vt:lpstr>Eigenvalues Plot (5% Load ↑↓)</vt:lpstr>
      <vt:lpstr>8. Conclusions</vt:lpstr>
      <vt:lpstr>9. References</vt:lpstr>
      <vt:lpstr>9. References</vt:lpstr>
      <vt:lpstr>9. References</vt:lpstr>
    </vt:vector>
  </TitlesOfParts>
  <Company>University of Wisconsin - Milwaukee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jpp3</dc:creator>
  <cp:lastModifiedBy>Carl</cp:lastModifiedBy>
  <cp:revision>245</cp:revision>
  <cp:lastPrinted>2012-02-16T20:02:00Z</cp:lastPrinted>
  <dcterms:created xsi:type="dcterms:W3CDTF">2007-03-06T22:46:26Z</dcterms:created>
  <dcterms:modified xsi:type="dcterms:W3CDTF">2013-05-01T12:14:38Z</dcterms:modified>
</cp:coreProperties>
</file>