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99C"/>
    <a:srgbClr val="93E3FF"/>
    <a:srgbClr val="BEB384"/>
    <a:srgbClr val="DFCC85"/>
    <a:srgbClr val="253A65"/>
    <a:srgbClr val="AFA269"/>
    <a:srgbClr val="BBB07F"/>
    <a:srgbClr val="D6CFB2"/>
    <a:srgbClr val="DABD8A"/>
    <a:srgbClr val="CAA2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434" autoAdjust="0"/>
  </p:normalViewPr>
  <p:slideViewPr>
    <p:cSldViewPr snapToGrid="0">
      <p:cViewPr>
        <p:scale>
          <a:sx n="20" d="100"/>
          <a:sy n="20" d="100"/>
        </p:scale>
        <p:origin x="215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76EDBA-2332-4EF7-B64C-807D19CAED74}" type="datetimeFigureOut">
              <a:rPr lang="en-US" smtClean="0"/>
              <a:t>4/19/2018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FBC12-F6D9-460B-9670-780B9EC2156B}" type="slidenum">
              <a:rPr lang="en-US" smtClean="0"/>
              <a:t>‹#›</a:t>
            </a:fld>
            <a:endParaRPr lang="en-US"/>
          </a:p>
        </p:txBody>
      </p:sp>
    </p:spTree>
    <p:extLst>
      <p:ext uri="{BB962C8B-B14F-4D97-AF65-F5344CB8AC3E}">
        <p14:creationId xmlns:p14="http://schemas.microsoft.com/office/powerpoint/2010/main" val="2173464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2FBC12-F6D9-460B-9670-780B9EC2156B}" type="slidenum">
              <a:rPr lang="en-US" smtClean="0"/>
              <a:t>1</a:t>
            </a:fld>
            <a:endParaRPr lang="en-US"/>
          </a:p>
        </p:txBody>
      </p:sp>
    </p:spTree>
    <p:extLst>
      <p:ext uri="{BB962C8B-B14F-4D97-AF65-F5344CB8AC3E}">
        <p14:creationId xmlns:p14="http://schemas.microsoft.com/office/powerpoint/2010/main" val="3935937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01146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65708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3138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3955384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049A82-A0B5-4683-89AD-B1679FFCE065}"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7278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822564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049A82-A0B5-4683-89AD-B1679FFCE065}" type="datetimeFigureOut">
              <a:rPr lang="en-US" smtClean="0"/>
              <a:t>4/19/2018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9280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049A82-A0B5-4683-89AD-B1679FFCE065}" type="datetimeFigureOut">
              <a:rPr lang="en-US" smtClean="0"/>
              <a:t>4/19/2018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123005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049A82-A0B5-4683-89AD-B1679FFCE065}" type="datetimeFigureOut">
              <a:rPr lang="en-US" smtClean="0"/>
              <a:t>4/19/2018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991498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08101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352442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5049A82-A0B5-4683-89AD-B1679FFCE065}" type="datetimeFigureOut">
              <a:rPr lang="en-US" smtClean="0"/>
              <a:t>4/19/2018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F6B4E59-4846-46B5-A63E-94691BD0EB4B}" type="slidenum">
              <a:rPr lang="en-US" smtClean="0"/>
              <a:t>‹#›</a:t>
            </a:fld>
            <a:endParaRPr lang="en-US"/>
          </a:p>
        </p:txBody>
      </p:sp>
    </p:spTree>
    <p:extLst>
      <p:ext uri="{BB962C8B-B14F-4D97-AF65-F5344CB8AC3E}">
        <p14:creationId xmlns:p14="http://schemas.microsoft.com/office/powerpoint/2010/main" val="81347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jp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jp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893643" y="6702125"/>
            <a:ext cx="7157900" cy="3306256"/>
          </a:xfrm>
          <a:prstGeom prst="rect">
            <a:avLst/>
          </a:prstGeom>
        </p:spPr>
      </p:pic>
      <p:grpSp>
        <p:nvGrpSpPr>
          <p:cNvPr id="25" name="Group 24"/>
          <p:cNvGrpSpPr/>
          <p:nvPr/>
        </p:nvGrpSpPr>
        <p:grpSpPr>
          <a:xfrm>
            <a:off x="472043" y="387711"/>
            <a:ext cx="40843200" cy="5832654"/>
            <a:chOff x="653143" y="383975"/>
            <a:chExt cx="40843200" cy="5832654"/>
          </a:xfrm>
        </p:grpSpPr>
        <p:sp>
          <p:nvSpPr>
            <p:cNvPr id="8" name="Rectangle 7"/>
            <p:cNvSpPr/>
            <p:nvPr/>
          </p:nvSpPr>
          <p:spPr>
            <a:xfrm>
              <a:off x="653143" y="383975"/>
              <a:ext cx="40843200" cy="1447800"/>
            </a:xfrm>
            <a:prstGeom prst="rect">
              <a:avLst/>
            </a:prstGeom>
            <a:solidFill>
              <a:srgbClr val="AFA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9" name="Rectangle 8"/>
            <p:cNvSpPr/>
            <p:nvPr/>
          </p:nvSpPr>
          <p:spPr>
            <a:xfrm>
              <a:off x="653143" y="794261"/>
              <a:ext cx="40843200" cy="542236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grpSp>
      <p:sp>
        <p:nvSpPr>
          <p:cNvPr id="16" name="Rectangle 15"/>
          <p:cNvSpPr/>
          <p:nvPr/>
        </p:nvSpPr>
        <p:spPr>
          <a:xfrm>
            <a:off x="5187045" y="36455856"/>
            <a:ext cx="30244601" cy="1107996"/>
          </a:xfrm>
          <a:prstGeom prst="rect">
            <a:avLst/>
          </a:prstGeom>
        </p:spPr>
        <p:txBody>
          <a:bodyPr wrap="square">
            <a:spAutoFit/>
          </a:bodyPr>
          <a:lstStyle/>
          <a:p>
            <a:pPr algn="ctr" defTabSz="914400">
              <a:defRPr/>
            </a:pPr>
            <a:r>
              <a:rPr lang="en-US" sz="6600" b="1" kern="0" dirty="0">
                <a:solidFill>
                  <a:schemeClr val="bg1"/>
                </a:solidFill>
                <a:latin typeface="Cambria" panose="02040503050406030204" pitchFamily="18" charset="0"/>
              </a:rPr>
              <a:t>Wisconsin Science &amp; Technology Symposium (WSTS) – August 2 &amp; 3, 2016</a:t>
            </a:r>
          </a:p>
        </p:txBody>
      </p:sp>
      <p:sp>
        <p:nvSpPr>
          <p:cNvPr id="20" name="TextBox 19"/>
          <p:cNvSpPr txBox="1"/>
          <p:nvPr/>
        </p:nvSpPr>
        <p:spPr>
          <a:xfrm>
            <a:off x="725665" y="33917766"/>
            <a:ext cx="10411605" cy="2400657"/>
          </a:xfrm>
          <a:prstGeom prst="rect">
            <a:avLst/>
          </a:prstGeom>
          <a:noFill/>
        </p:spPr>
        <p:txBody>
          <a:bodyPr wrap="square" rtlCol="0">
            <a:spAutoFit/>
          </a:bodyPr>
          <a:lstStyle/>
          <a:p>
            <a:r>
              <a:rPr lang="en-US" sz="3000" dirty="0">
                <a:latin typeface="Times New Roman" panose="02020603050405020304" pitchFamily="18" charset="0"/>
                <a:cs typeface="Times New Roman" panose="02020603050405020304" pitchFamily="18" charset="0"/>
              </a:rPr>
              <a:t>This work was financially supported by the U.S. Department of Energy (DoE), Office and High Energy Physics (OHEP), award DE-FG02-13ER42036, and benefited from the support of the Materials Science &amp; Engineering Center at UW-Eau Claire.  </a:t>
            </a:r>
          </a:p>
          <a:p>
            <a:endParaRPr lang="en-US" sz="30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467944" y="6319353"/>
            <a:ext cx="9068525" cy="1107996"/>
          </a:xfrm>
          <a:prstGeom prst="rect">
            <a:avLst/>
          </a:prstGeom>
          <a:solidFill>
            <a:srgbClr val="AFA269"/>
          </a:solidFill>
          <a:ln>
            <a:solidFill>
              <a:schemeClr val="tx1"/>
            </a:solidFill>
          </a:ln>
        </p:spPr>
        <p:txBody>
          <a:bodyPr wrap="square" rtlCol="0">
            <a:spAutoFit/>
          </a:bodyPr>
          <a:lstStyle/>
          <a:p>
            <a:pPr algn="ctr"/>
            <a:r>
              <a:rPr lang="en-US" sz="6600" b="1" dirty="0">
                <a:latin typeface="Arial" panose="020B0604020202020204" pitchFamily="34" charset="0"/>
                <a:cs typeface="Arial" panose="020B0604020202020204" pitchFamily="34" charset="0"/>
              </a:rPr>
              <a:t>Introduction</a:t>
            </a:r>
          </a:p>
        </p:txBody>
      </p:sp>
      <p:sp>
        <p:nvSpPr>
          <p:cNvPr id="19" name="TextBox 18"/>
          <p:cNvSpPr txBox="1"/>
          <p:nvPr/>
        </p:nvSpPr>
        <p:spPr>
          <a:xfrm>
            <a:off x="617107" y="32761511"/>
            <a:ext cx="10717650" cy="1107996"/>
          </a:xfrm>
          <a:prstGeom prst="rect">
            <a:avLst/>
          </a:prstGeom>
          <a:solidFill>
            <a:srgbClr val="AFA269"/>
          </a:solidFill>
          <a:ln>
            <a:solidFill>
              <a:schemeClr val="tx1"/>
            </a:solidFill>
          </a:ln>
        </p:spPr>
        <p:txBody>
          <a:bodyPr wrap="square" rtlCol="0">
            <a:spAutoFit/>
          </a:bodyPr>
          <a:lstStyle/>
          <a:p>
            <a:pPr algn="ctr"/>
            <a:r>
              <a:rPr lang="en-US" sz="6600" b="1" dirty="0">
                <a:latin typeface="Arial" panose="020B0604020202020204" pitchFamily="34" charset="0"/>
                <a:cs typeface="Arial" panose="020B0604020202020204" pitchFamily="34" charset="0"/>
              </a:rPr>
              <a:t>Acknowledgements</a:t>
            </a:r>
          </a:p>
        </p:txBody>
      </p:sp>
      <p:sp>
        <p:nvSpPr>
          <p:cNvPr id="21" name="TextBox 20"/>
          <p:cNvSpPr txBox="1"/>
          <p:nvPr/>
        </p:nvSpPr>
        <p:spPr>
          <a:xfrm>
            <a:off x="11926757" y="28886145"/>
            <a:ext cx="12973724" cy="1101736"/>
          </a:xfrm>
          <a:prstGeom prst="rect">
            <a:avLst/>
          </a:prstGeom>
          <a:solidFill>
            <a:srgbClr val="AFA269"/>
          </a:solidFill>
          <a:ln>
            <a:solidFill>
              <a:schemeClr val="tx1"/>
            </a:solidFill>
          </a:ln>
        </p:spPr>
        <p:txBody>
          <a:bodyPr wrap="square" rtlCol="0">
            <a:spAutoFit/>
          </a:bodyPr>
          <a:lstStyle/>
          <a:p>
            <a:pPr algn="ctr"/>
            <a:r>
              <a:rPr lang="en-US" sz="6600" b="1" dirty="0">
                <a:latin typeface="Arial" panose="020B0604020202020204" pitchFamily="34" charset="0"/>
                <a:cs typeface="Arial" panose="020B0604020202020204" pitchFamily="34" charset="0"/>
              </a:rPr>
              <a:t>Conclusion</a:t>
            </a:r>
          </a:p>
        </p:txBody>
      </p:sp>
      <p:sp>
        <p:nvSpPr>
          <p:cNvPr id="22" name="TextBox 21"/>
          <p:cNvSpPr txBox="1"/>
          <p:nvPr/>
        </p:nvSpPr>
        <p:spPr>
          <a:xfrm>
            <a:off x="10149413" y="6323387"/>
            <a:ext cx="31138818" cy="1107996"/>
          </a:xfrm>
          <a:prstGeom prst="rect">
            <a:avLst/>
          </a:prstGeom>
          <a:solidFill>
            <a:srgbClr val="AFA269"/>
          </a:solidFill>
          <a:ln>
            <a:solidFill>
              <a:schemeClr val="tx1"/>
            </a:solidFill>
          </a:ln>
        </p:spPr>
        <p:txBody>
          <a:bodyPr wrap="square" rtlCol="0">
            <a:spAutoFit/>
          </a:bodyPr>
          <a:lstStyle/>
          <a:p>
            <a:pPr algn="ctr"/>
            <a:r>
              <a:rPr lang="en-US" sz="6600" b="1" dirty="0">
                <a:latin typeface="Arial" panose="020B0604020202020204" pitchFamily="34" charset="0"/>
                <a:cs typeface="Arial" panose="020B0604020202020204" pitchFamily="34" charset="0"/>
              </a:rPr>
              <a:t>Testing and Analysis</a:t>
            </a:r>
          </a:p>
        </p:txBody>
      </p:sp>
      <p:sp>
        <p:nvSpPr>
          <p:cNvPr id="23" name="TextBox 22"/>
          <p:cNvSpPr txBox="1"/>
          <p:nvPr/>
        </p:nvSpPr>
        <p:spPr>
          <a:xfrm>
            <a:off x="25658684" y="28924914"/>
            <a:ext cx="15689656" cy="769441"/>
          </a:xfrm>
          <a:prstGeom prst="rect">
            <a:avLst/>
          </a:prstGeom>
          <a:solidFill>
            <a:srgbClr val="BEB384"/>
          </a:solidFill>
          <a:ln>
            <a:noFill/>
          </a:ln>
        </p:spPr>
        <p:txBody>
          <a:bodyPr wrap="square" rtlCol="0">
            <a:spAutoFit/>
          </a:bodyPr>
          <a:lstStyle/>
          <a:p>
            <a:pPr algn="ctr"/>
            <a:r>
              <a:rPr lang="en-US" sz="4400" b="1" dirty="0">
                <a:latin typeface="Arial" panose="020B0604020202020204" pitchFamily="34" charset="0"/>
                <a:cs typeface="Arial" panose="020B0604020202020204" pitchFamily="34" charset="0"/>
              </a:rPr>
              <a:t>More Damage Progression from 0.477% to 0.581% Strain</a:t>
            </a:r>
          </a:p>
        </p:txBody>
      </p:sp>
      <p:sp>
        <p:nvSpPr>
          <p:cNvPr id="24" name="TextBox 23"/>
          <p:cNvSpPr txBox="1"/>
          <p:nvPr/>
        </p:nvSpPr>
        <p:spPr>
          <a:xfrm flipV="1">
            <a:off x="600557" y="13669183"/>
            <a:ext cx="40782677" cy="233038"/>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sp>
        <p:nvSpPr>
          <p:cNvPr id="72" name="TextBox 71"/>
          <p:cNvSpPr txBox="1"/>
          <p:nvPr/>
        </p:nvSpPr>
        <p:spPr>
          <a:xfrm>
            <a:off x="621137" y="14018429"/>
            <a:ext cx="10663522" cy="769441"/>
          </a:xfrm>
          <a:prstGeom prst="rect">
            <a:avLst/>
          </a:prstGeom>
          <a:solidFill>
            <a:srgbClr val="BEB384"/>
          </a:solidFill>
          <a:ln>
            <a:noFill/>
          </a:ln>
        </p:spPr>
        <p:txBody>
          <a:bodyPr wrap="square" rtlCol="0">
            <a:spAutoFit/>
          </a:bodyPr>
          <a:lstStyle/>
          <a:p>
            <a:pPr algn="ctr"/>
            <a:r>
              <a:rPr lang="en-US" sz="4400" b="1" dirty="0">
                <a:latin typeface="Arial" panose="020B0604020202020204" pitchFamily="34" charset="0"/>
                <a:cs typeface="Arial" panose="020B0604020202020204" pitchFamily="34" charset="0"/>
              </a:rPr>
              <a:t>Damage on Internally Etched Samples</a:t>
            </a:r>
          </a:p>
        </p:txBody>
      </p:sp>
      <p:sp>
        <p:nvSpPr>
          <p:cNvPr id="73" name="TextBox 72"/>
          <p:cNvSpPr txBox="1"/>
          <p:nvPr/>
        </p:nvSpPr>
        <p:spPr>
          <a:xfrm>
            <a:off x="11864931" y="14024966"/>
            <a:ext cx="29518303" cy="769441"/>
          </a:xfrm>
          <a:prstGeom prst="rect">
            <a:avLst/>
          </a:prstGeom>
          <a:solidFill>
            <a:srgbClr val="BEB384"/>
          </a:solidFill>
          <a:ln>
            <a:noFill/>
          </a:ln>
        </p:spPr>
        <p:txBody>
          <a:bodyPr wrap="square" rtlCol="0">
            <a:spAutoFit/>
          </a:bodyPr>
          <a:lstStyle/>
          <a:p>
            <a:pPr algn="ctr"/>
            <a:r>
              <a:rPr lang="en-US" sz="4400" b="1" dirty="0">
                <a:latin typeface="Arial" panose="020B0604020202020204" pitchFamily="34" charset="0"/>
                <a:cs typeface="Arial" panose="020B0604020202020204" pitchFamily="34" charset="0"/>
              </a:rPr>
              <a:t>Damage On Externally Etched Samples</a:t>
            </a:r>
          </a:p>
        </p:txBody>
      </p:sp>
      <p:sp>
        <p:nvSpPr>
          <p:cNvPr id="11" name="Title 1"/>
          <p:cNvSpPr>
            <a:spLocks noGrp="1"/>
          </p:cNvSpPr>
          <p:nvPr>
            <p:ph type="ctrTitle"/>
          </p:nvPr>
        </p:nvSpPr>
        <p:spPr>
          <a:xfrm>
            <a:off x="2950642" y="3028933"/>
            <a:ext cx="35751815" cy="1925522"/>
          </a:xfrm>
        </p:spPr>
        <p:txBody>
          <a:bodyPr>
            <a:noAutofit/>
          </a:bodyPr>
          <a:lstStyle/>
          <a:p>
            <a:r>
              <a:rPr lang="en-US" sz="6800" b="1" dirty="0">
                <a:solidFill>
                  <a:schemeClr val="bg1"/>
                </a:solidFill>
                <a:latin typeface="Arial" panose="020B0604020202020204" pitchFamily="34" charset="0"/>
                <a:cs typeface="Arial" panose="020B0604020202020204" pitchFamily="34" charset="0"/>
              </a:rPr>
              <a:t>Characterization of Filament Damage on Externally and Internally Etched Bi</a:t>
            </a:r>
            <a:r>
              <a:rPr lang="en-US" sz="6800" b="1" baseline="-25000" dirty="0">
                <a:solidFill>
                  <a:schemeClr val="bg1"/>
                </a:solidFill>
                <a:latin typeface="Arial" panose="020B0604020202020204" pitchFamily="34" charset="0"/>
                <a:cs typeface="Arial" panose="020B0604020202020204" pitchFamily="34" charset="0"/>
              </a:rPr>
              <a:t>2</a:t>
            </a:r>
            <a:r>
              <a:rPr lang="en-US" sz="6800" b="1" dirty="0">
                <a:solidFill>
                  <a:schemeClr val="bg1"/>
                </a:solidFill>
                <a:latin typeface="Arial" panose="020B0604020202020204" pitchFamily="34" charset="0"/>
                <a:cs typeface="Arial" panose="020B0604020202020204" pitchFamily="34" charset="0"/>
              </a:rPr>
              <a:t>Sr</a:t>
            </a:r>
            <a:r>
              <a:rPr lang="en-US" sz="6800" b="1" baseline="-25000" dirty="0">
                <a:solidFill>
                  <a:schemeClr val="bg1"/>
                </a:solidFill>
                <a:latin typeface="Arial" panose="020B0604020202020204" pitchFamily="34" charset="0"/>
                <a:cs typeface="Arial" panose="020B0604020202020204" pitchFamily="34" charset="0"/>
              </a:rPr>
              <a:t>2</a:t>
            </a:r>
            <a:r>
              <a:rPr lang="en-US" sz="6800" b="1" dirty="0">
                <a:solidFill>
                  <a:schemeClr val="bg1"/>
                </a:solidFill>
                <a:latin typeface="Arial" panose="020B0604020202020204" pitchFamily="34" charset="0"/>
                <a:cs typeface="Arial" panose="020B0604020202020204" pitchFamily="34" charset="0"/>
              </a:rPr>
              <a:t>CaCu</a:t>
            </a:r>
            <a:r>
              <a:rPr lang="en-US" sz="6800" b="1" baseline="-25000" dirty="0">
                <a:solidFill>
                  <a:schemeClr val="bg1"/>
                </a:solidFill>
                <a:latin typeface="Arial" panose="020B0604020202020204" pitchFamily="34" charset="0"/>
                <a:cs typeface="Arial" panose="020B0604020202020204" pitchFamily="34" charset="0"/>
              </a:rPr>
              <a:t>2</a:t>
            </a:r>
            <a:r>
              <a:rPr lang="en-US" sz="6800" b="1" dirty="0">
                <a:solidFill>
                  <a:schemeClr val="bg1"/>
                </a:solidFill>
                <a:latin typeface="Arial" panose="020B0604020202020204" pitchFamily="34" charset="0"/>
                <a:cs typeface="Arial" panose="020B0604020202020204" pitchFamily="34" charset="0"/>
              </a:rPr>
              <a:t>O</a:t>
            </a:r>
            <a:r>
              <a:rPr lang="en-US" sz="6800" b="1" baseline="-25000" dirty="0">
                <a:solidFill>
                  <a:schemeClr val="bg1"/>
                </a:solidFill>
                <a:latin typeface="Arial" panose="020B0604020202020204" pitchFamily="34" charset="0"/>
                <a:cs typeface="Arial" panose="020B0604020202020204" pitchFamily="34" charset="0"/>
              </a:rPr>
              <a:t>8-x</a:t>
            </a:r>
            <a:r>
              <a:rPr lang="en-US" sz="6800" b="1" dirty="0">
                <a:solidFill>
                  <a:schemeClr val="bg1"/>
                </a:solidFill>
                <a:latin typeface="Arial" panose="020B0604020202020204" pitchFamily="34" charset="0"/>
                <a:cs typeface="Arial" panose="020B0604020202020204" pitchFamily="34" charset="0"/>
              </a:rPr>
              <a:t> (Bi-2212) Superconducting Wires after Tensile Strain </a:t>
            </a:r>
            <a:br>
              <a:rPr lang="en-US" sz="6800" dirty="0">
                <a:latin typeface="Arial" panose="020B0604020202020204" pitchFamily="34" charset="0"/>
                <a:cs typeface="Arial" panose="020B0604020202020204" pitchFamily="34" charset="0"/>
              </a:rPr>
            </a:br>
            <a:br>
              <a:rPr lang="en-US" sz="6800" dirty="0"/>
            </a:br>
            <a:endParaRPr lang="en-US" sz="6800" dirty="0">
              <a:solidFill>
                <a:schemeClr val="bg1"/>
              </a:solidFill>
              <a:latin typeface="Cambria" panose="02040503050406030204" pitchFamily="18" charset="0"/>
            </a:endParaRPr>
          </a:p>
        </p:txBody>
      </p:sp>
      <p:sp>
        <p:nvSpPr>
          <p:cNvPr id="10" name="TextBox 9"/>
          <p:cNvSpPr txBox="1"/>
          <p:nvPr/>
        </p:nvSpPr>
        <p:spPr>
          <a:xfrm>
            <a:off x="256686" y="3203562"/>
            <a:ext cx="40846248" cy="2400657"/>
          </a:xfrm>
          <a:prstGeom prst="rect">
            <a:avLst/>
          </a:prstGeom>
          <a:noFill/>
        </p:spPr>
        <p:txBody>
          <a:bodyPr wrap="square" rtlCol="0">
            <a:spAutoFit/>
          </a:bodyPr>
          <a:lstStyle/>
          <a:p>
            <a:pPr algn="ctr"/>
            <a:r>
              <a:rPr lang="en-US" sz="5200" b="1" i="1" dirty="0">
                <a:solidFill>
                  <a:schemeClr val="bg1"/>
                </a:solidFill>
                <a:latin typeface="Arial" panose="020B0604020202020204" pitchFamily="34" charset="0"/>
                <a:cs typeface="Arial" panose="020B0604020202020204" pitchFamily="34" charset="0"/>
              </a:rPr>
              <a:t>J.A. Egner-Schnitzler</a:t>
            </a:r>
            <a:r>
              <a:rPr lang="en-US" sz="5400" b="1" i="1" baseline="30000" dirty="0">
                <a:solidFill>
                  <a:schemeClr val="bg1"/>
                </a:solidFill>
                <a:latin typeface="Arial" panose="020B0604020202020204" pitchFamily="34" charset="0"/>
                <a:cs typeface="Arial" panose="020B0604020202020204" pitchFamily="34" charset="0"/>
              </a:rPr>
              <a:t>1</a:t>
            </a:r>
            <a:r>
              <a:rPr lang="en-US" sz="5200" b="1" i="1" dirty="0">
                <a:solidFill>
                  <a:schemeClr val="bg1"/>
                </a:solidFill>
                <a:latin typeface="Arial" panose="020B0604020202020204" pitchFamily="34" charset="0"/>
                <a:cs typeface="Arial" panose="020B0604020202020204" pitchFamily="34" charset="0"/>
              </a:rPr>
              <a:t>, L.J. Jarocki</a:t>
            </a:r>
            <a:r>
              <a:rPr lang="en-US" sz="5400" b="1" i="1" baseline="30000" dirty="0">
                <a:solidFill>
                  <a:schemeClr val="bg1"/>
                </a:solidFill>
                <a:latin typeface="Arial" panose="020B0604020202020204" pitchFamily="34" charset="0"/>
                <a:cs typeface="Arial" panose="020B0604020202020204" pitchFamily="34" charset="0"/>
              </a:rPr>
              <a:t>2</a:t>
            </a:r>
            <a:r>
              <a:rPr lang="en-US" sz="5200" b="1" i="1" dirty="0">
                <a:solidFill>
                  <a:schemeClr val="bg1"/>
                </a:solidFill>
                <a:latin typeface="Arial" panose="020B0604020202020204" pitchFamily="34" charset="0"/>
                <a:cs typeface="Arial" panose="020B0604020202020204" pitchFamily="34" charset="0"/>
              </a:rPr>
              <a:t>, and M.C. Jewell</a:t>
            </a:r>
            <a:r>
              <a:rPr lang="en-US" sz="5400" b="1" i="1" baseline="30000" dirty="0">
                <a:solidFill>
                  <a:schemeClr val="bg1"/>
                </a:solidFill>
                <a:latin typeface="Arial" panose="020B0604020202020204" pitchFamily="34" charset="0"/>
                <a:cs typeface="Arial" panose="020B0604020202020204" pitchFamily="34" charset="0"/>
              </a:rPr>
              <a:t>1</a:t>
            </a:r>
            <a:endParaRPr lang="en-US" sz="5200" b="1" i="1" dirty="0">
              <a:solidFill>
                <a:schemeClr val="bg1"/>
              </a:solidFill>
              <a:latin typeface="Arial" panose="020B0604020202020204" pitchFamily="34" charset="0"/>
              <a:cs typeface="Arial" panose="020B0604020202020204" pitchFamily="34" charset="0"/>
            </a:endParaRPr>
          </a:p>
          <a:p>
            <a:pPr algn="ctr"/>
            <a:r>
              <a:rPr lang="en-US" sz="4800" b="1" i="1" baseline="30000" dirty="0">
                <a:solidFill>
                  <a:schemeClr val="bg1"/>
                </a:solidFill>
                <a:latin typeface="Arial" panose="020B0604020202020204" pitchFamily="34" charset="0"/>
                <a:cs typeface="Arial" panose="020B0604020202020204" pitchFamily="34" charset="0"/>
              </a:rPr>
              <a:t>1</a:t>
            </a:r>
            <a:r>
              <a:rPr lang="en-US" sz="4800" b="1" i="1" dirty="0">
                <a:solidFill>
                  <a:schemeClr val="bg1"/>
                </a:solidFill>
                <a:latin typeface="Arial" panose="020B0604020202020204" pitchFamily="34" charset="0"/>
                <a:cs typeface="Arial" panose="020B0604020202020204" pitchFamily="34" charset="0"/>
              </a:rPr>
              <a:t>Materials Science and Engineering Program, University of Wisconsin-Eau Claire, Eau Claire, WI, 54702</a:t>
            </a:r>
          </a:p>
          <a:p>
            <a:pPr algn="ctr"/>
            <a:r>
              <a:rPr lang="en-US" sz="4800" b="1" i="1" baseline="30000" dirty="0">
                <a:solidFill>
                  <a:schemeClr val="bg1"/>
                </a:solidFill>
                <a:latin typeface="Arial" panose="020B0604020202020204" pitchFamily="34" charset="0"/>
                <a:cs typeface="Arial" panose="020B0604020202020204" pitchFamily="34" charset="0"/>
              </a:rPr>
              <a:t>2</a:t>
            </a:r>
            <a:r>
              <a:rPr lang="en-US" sz="4800" b="1" i="1" dirty="0">
                <a:solidFill>
                  <a:schemeClr val="bg1"/>
                </a:solidFill>
                <a:latin typeface="Arial" panose="020B0604020202020204" pitchFamily="34" charset="0"/>
                <a:cs typeface="Arial" panose="020B0604020202020204" pitchFamily="34" charset="0"/>
              </a:rPr>
              <a:t>Department of Physics and Astronomy, University of Wisconsin-Eau Claire, Eau Claire, WI, 54702</a:t>
            </a:r>
          </a:p>
        </p:txBody>
      </p:sp>
      <p:sp>
        <p:nvSpPr>
          <p:cNvPr id="33" name="Rectangle 32"/>
          <p:cNvSpPr/>
          <p:nvPr/>
        </p:nvSpPr>
        <p:spPr>
          <a:xfrm>
            <a:off x="2803903" y="35906145"/>
            <a:ext cx="35825399" cy="1306286"/>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65" dirty="0"/>
          </a:p>
        </p:txBody>
      </p:sp>
      <p:sp>
        <p:nvSpPr>
          <p:cNvPr id="30" name="Rectangle 29"/>
          <p:cNvSpPr/>
          <p:nvPr/>
        </p:nvSpPr>
        <p:spPr>
          <a:xfrm>
            <a:off x="2803903" y="36002664"/>
            <a:ext cx="35825399" cy="2150012"/>
          </a:xfrm>
          <a:prstGeom prst="rect">
            <a:avLst/>
          </a:prstGeom>
        </p:spPr>
        <p:txBody>
          <a:bodyPr wrap="square">
            <a:spAutoFit/>
          </a:bodyPr>
          <a:lstStyle/>
          <a:p>
            <a:pPr algn="ctr" defTabSz="783715">
              <a:lnSpc>
                <a:spcPct val="150000"/>
              </a:lnSpc>
              <a:defRPr/>
            </a:pPr>
            <a:r>
              <a:rPr lang="en-US" sz="4800" b="1" kern="0" dirty="0">
                <a:solidFill>
                  <a:schemeClr val="bg1"/>
                </a:solidFill>
                <a:latin typeface="Cambria" panose="02040503050406030204" pitchFamily="18" charset="0"/>
              </a:rPr>
              <a:t>Celebration of Excellence in Research and Creative Activity (CERCA) April 30-May 4, 2018</a:t>
            </a:r>
          </a:p>
          <a:p>
            <a:pPr algn="ctr" defTabSz="783715">
              <a:lnSpc>
                <a:spcPct val="150000"/>
              </a:lnSpc>
              <a:defRPr/>
            </a:pPr>
            <a:r>
              <a:rPr lang="en-US" sz="4114" i="1" dirty="0">
                <a:latin typeface="Times New Roman" panose="02020603050405020304" pitchFamily="18" charset="0"/>
                <a:cs typeface="Times New Roman" panose="02020603050405020304" pitchFamily="18" charset="0"/>
              </a:rPr>
              <a:t>The authors thank the UWEC Office of Research and Sponsored Programs and the </a:t>
            </a:r>
            <a:r>
              <a:rPr lang="en-US" sz="4114" i="1" dirty="0" err="1">
                <a:latin typeface="Times New Roman" panose="02020603050405020304" pitchFamily="18" charset="0"/>
                <a:cs typeface="Times New Roman" panose="02020603050405020304" pitchFamily="18" charset="0"/>
              </a:rPr>
              <a:t>Blugold</a:t>
            </a:r>
            <a:r>
              <a:rPr lang="en-US" sz="4114" i="1" dirty="0">
                <a:latin typeface="Times New Roman" panose="02020603050405020304" pitchFamily="18" charset="0"/>
                <a:cs typeface="Times New Roman" panose="02020603050405020304" pitchFamily="18" charset="0"/>
              </a:rPr>
              <a:t> Differential Tuition Program for student support at CERCA 2018.</a:t>
            </a:r>
            <a:endParaRPr lang="en-US" sz="4114" b="1" i="1" dirty="0">
              <a:latin typeface="Times New Roman" panose="02020603050405020304" pitchFamily="18" charset="0"/>
              <a:cs typeface="Times New Roman" panose="02020603050405020304" pitchFamily="18" charset="0"/>
            </a:endParaRP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15207" y="2616003"/>
            <a:ext cx="3601819" cy="2377440"/>
          </a:xfrm>
          <a:prstGeom prst="rect">
            <a:avLst/>
          </a:prstGeom>
        </p:spPr>
      </p:pic>
      <p:pic>
        <p:nvPicPr>
          <p:cNvPr id="34" name="Picture 33"/>
          <p:cNvPicPr>
            <a:picLocks noChangeAspect="1"/>
          </p:cNvPicPr>
          <p:nvPr/>
        </p:nvPicPr>
        <p:blipFill rotWithShape="1">
          <a:blip r:embed="rId5">
            <a:extLst>
              <a:ext uri="{28A0092B-C50C-407E-A947-70E740481C1C}">
                <a14:useLocalDpi xmlns:a14="http://schemas.microsoft.com/office/drawing/2010/main" val="0"/>
              </a:ext>
            </a:extLst>
          </a:blip>
          <a:srcRect l="-783" t="1449" r="783" b="2025"/>
          <a:stretch/>
        </p:blipFill>
        <p:spPr>
          <a:xfrm>
            <a:off x="35431646" y="1072192"/>
            <a:ext cx="5012222" cy="4572000"/>
          </a:xfrm>
          <a:prstGeom prst="rect">
            <a:avLst/>
          </a:prstGeom>
        </p:spPr>
      </p:pic>
      <p:sp>
        <p:nvSpPr>
          <p:cNvPr id="5" name="TextBox 4"/>
          <p:cNvSpPr txBox="1"/>
          <p:nvPr/>
        </p:nvSpPr>
        <p:spPr>
          <a:xfrm>
            <a:off x="36362503" y="5192914"/>
            <a:ext cx="3315926" cy="723275"/>
          </a:xfrm>
          <a:prstGeom prst="rect">
            <a:avLst/>
          </a:prstGeom>
          <a:noFill/>
        </p:spPr>
        <p:txBody>
          <a:bodyPr wrap="square" rtlCol="0">
            <a:spAutoFit/>
          </a:bodyPr>
          <a:lstStyle/>
          <a:p>
            <a:r>
              <a:rPr lang="en-US" sz="4100" dirty="0">
                <a:solidFill>
                  <a:schemeClr val="bg1"/>
                </a:solidFill>
                <a:latin typeface="Calibri Light" panose="020F0302020204030204" pitchFamily="34" charset="0"/>
              </a:rPr>
              <a:t>UW-Eau Claire</a:t>
            </a:r>
          </a:p>
        </p:txBody>
      </p:sp>
      <p:grpSp>
        <p:nvGrpSpPr>
          <p:cNvPr id="36" name="Group 35"/>
          <p:cNvGrpSpPr/>
          <p:nvPr/>
        </p:nvGrpSpPr>
        <p:grpSpPr>
          <a:xfrm>
            <a:off x="433505" y="7600450"/>
            <a:ext cx="9208065" cy="5895632"/>
            <a:chOff x="507331" y="8051019"/>
            <a:chExt cx="10159036" cy="5512342"/>
          </a:xfrm>
        </p:grpSpPr>
        <p:sp>
          <p:nvSpPr>
            <p:cNvPr id="37" name="Rectangle 36"/>
            <p:cNvSpPr/>
            <p:nvPr/>
          </p:nvSpPr>
          <p:spPr>
            <a:xfrm>
              <a:off x="583066" y="11318777"/>
              <a:ext cx="9973487" cy="2244584"/>
            </a:xfrm>
            <a:prstGeom prst="rect">
              <a:avLst/>
            </a:prstGeom>
          </p:spPr>
          <p:txBody>
            <a:bodyPr wrap="square">
              <a:spAutoFit/>
            </a:bodyPr>
            <a:lstStyle/>
            <a:p>
              <a:pPr algn="ctr"/>
              <a:r>
                <a:rPr lang="en-US" sz="3000" b="1" dirty="0">
                  <a:latin typeface="Arial" panose="020B0604020202020204" pitchFamily="34" charset="0"/>
                  <a:ea typeface="Times New Roman" panose="02020603050405020304" pitchFamily="18" charset="0"/>
                  <a:cs typeface="Arial" panose="020B0604020202020204" pitchFamily="34" charset="0"/>
                </a:rPr>
                <a:t>What are we looking for?</a:t>
              </a:r>
            </a:p>
            <a:p>
              <a:pPr marL="457200" marR="0" indent="-457200">
                <a:spcBef>
                  <a:spcPts val="0"/>
                </a:spcBef>
                <a:spcAft>
                  <a:spcPts val="0"/>
                </a:spcAft>
                <a:buFont typeface="Wingdings" panose="05000000000000000000" pitchFamily="2" charset="2"/>
                <a:buChar char="v"/>
              </a:pPr>
              <a:r>
                <a:rPr lang="en-US" sz="2400" dirty="0">
                  <a:latin typeface="Arial" panose="020B0604020202020204" pitchFamily="34" charset="0"/>
                  <a:ea typeface="Times New Roman" panose="02020603050405020304" pitchFamily="18" charset="0"/>
                  <a:cs typeface="Arial" panose="020B0604020202020204" pitchFamily="34" charset="0"/>
                </a:rPr>
                <a:t>Bi-2212 filaments in the silver matrix are brittle and vulnerable to damage during mechanical testing.</a:t>
              </a:r>
            </a:p>
            <a:p>
              <a:pPr marL="457200" marR="0" indent="-457200">
                <a:spcBef>
                  <a:spcPts val="0"/>
                </a:spcBef>
                <a:spcAft>
                  <a:spcPts val="0"/>
                </a:spcAft>
                <a:buFont typeface="Wingdings" panose="05000000000000000000" pitchFamily="2" charset="2"/>
                <a:buChar char="v"/>
              </a:pPr>
              <a:r>
                <a:rPr lang="en-US" sz="2400" dirty="0">
                  <a:latin typeface="Arial" panose="020B0604020202020204" pitchFamily="34" charset="0"/>
                  <a:ea typeface="Times New Roman" panose="02020603050405020304" pitchFamily="18" charset="0"/>
                  <a:cs typeface="Arial" panose="020B0604020202020204" pitchFamily="34" charset="0"/>
                </a:rPr>
                <a:t>This research seeks to understand how the damage varies for different chemical etches and how that damage is influenced by various levels of strain.</a:t>
              </a:r>
            </a:p>
          </p:txBody>
        </p:sp>
        <p:sp>
          <p:nvSpPr>
            <p:cNvPr id="38" name="Rectangle 37"/>
            <p:cNvSpPr/>
            <p:nvPr/>
          </p:nvSpPr>
          <p:spPr>
            <a:xfrm>
              <a:off x="507331" y="9190212"/>
              <a:ext cx="9739129" cy="2031325"/>
            </a:xfrm>
            <a:prstGeom prst="rect">
              <a:avLst/>
            </a:prstGeom>
          </p:spPr>
          <p:txBody>
            <a:bodyPr wrap="square">
              <a:spAutoFit/>
            </a:bodyPr>
            <a:lstStyle/>
            <a:p>
              <a:pPr algn="ctr"/>
              <a:r>
                <a:rPr lang="en-US" sz="3000" b="1" dirty="0">
                  <a:latin typeface="Arial" panose="020B0604020202020204" pitchFamily="34" charset="0"/>
                  <a:ea typeface="Times New Roman" panose="02020603050405020304" pitchFamily="18" charset="0"/>
                  <a:cs typeface="Arial" panose="020B0604020202020204" pitchFamily="34" charset="0"/>
                </a:rPr>
                <a:t>Why are we studying it?</a:t>
              </a:r>
            </a:p>
            <a:p>
              <a:pPr marL="457200" marR="0" indent="-457200">
                <a:spcBef>
                  <a:spcPts val="0"/>
                </a:spcBef>
                <a:spcAft>
                  <a:spcPts val="0"/>
                </a:spcAft>
                <a:buFont typeface="Wingdings" panose="05000000000000000000" pitchFamily="2" charset="2"/>
                <a:buChar char="v"/>
              </a:pPr>
              <a:r>
                <a:rPr lang="en-US" sz="2400" dirty="0">
                  <a:latin typeface="Arial" panose="020B0604020202020204" pitchFamily="34" charset="0"/>
                  <a:ea typeface="Times New Roman" panose="02020603050405020304" pitchFamily="18" charset="0"/>
                  <a:cs typeface="Arial" panose="020B0604020202020204" pitchFamily="34" charset="0"/>
                </a:rPr>
                <a:t>The study of sub-atomic particles in physics is progressing and needs higher magnetic fields for large particle accelerators.</a:t>
              </a:r>
            </a:p>
            <a:p>
              <a:pPr marL="457200" marR="0" indent="-457200">
                <a:spcBef>
                  <a:spcPts val="0"/>
                </a:spcBef>
                <a:spcAft>
                  <a:spcPts val="0"/>
                </a:spcAft>
                <a:buFont typeface="Wingdings" panose="05000000000000000000" pitchFamily="2" charset="2"/>
                <a:buChar char="v"/>
              </a:pPr>
              <a:r>
                <a:rPr lang="en-US" sz="2400" dirty="0">
                  <a:latin typeface="Arial" panose="020B0604020202020204" pitchFamily="34" charset="0"/>
                  <a:ea typeface="Times New Roman" panose="02020603050405020304" pitchFamily="18" charset="0"/>
                  <a:cs typeface="Arial" panose="020B0604020202020204" pitchFamily="34" charset="0"/>
                </a:rPr>
                <a:t>Bi-2212 is currently the only superconducting round wire capable of producing magnetic fields in excess of 20 T.</a:t>
              </a: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9" name="Rectangle 38"/>
            <p:cNvSpPr/>
            <p:nvPr/>
          </p:nvSpPr>
          <p:spPr>
            <a:xfrm>
              <a:off x="507331" y="8051019"/>
              <a:ext cx="10159036" cy="1237399"/>
            </a:xfrm>
            <a:prstGeom prst="rect">
              <a:avLst/>
            </a:prstGeom>
          </p:spPr>
          <p:txBody>
            <a:bodyPr wrap="square">
              <a:spAutoFit/>
            </a:bodyPr>
            <a:lstStyle/>
            <a:p>
              <a:pPr algn="ctr"/>
              <a:r>
                <a:rPr lang="en-US" sz="3000" b="1" dirty="0">
                  <a:latin typeface="Arial" panose="020B0604020202020204" pitchFamily="34" charset="0"/>
                  <a:ea typeface="Times New Roman" panose="02020603050405020304" pitchFamily="18" charset="0"/>
                  <a:cs typeface="Arial" panose="020B0604020202020204" pitchFamily="34" charset="0"/>
                </a:rPr>
                <a:t>What are we studying?</a:t>
              </a:r>
            </a:p>
            <a:p>
              <a:pPr marL="457200" marR="0" indent="-457200">
                <a:spcBef>
                  <a:spcPts val="0"/>
                </a:spcBef>
                <a:spcAft>
                  <a:spcPts val="0"/>
                </a:spcAft>
                <a:buFont typeface="Wingdings" panose="05000000000000000000" pitchFamily="2" charset="2"/>
                <a:buChar char="v"/>
              </a:pPr>
              <a:r>
                <a:rPr lang="en-US" sz="2600" b="1" dirty="0">
                  <a:latin typeface="Arial" panose="020B0604020202020204" pitchFamily="34" charset="0"/>
                  <a:ea typeface="Times New Roman" panose="02020603050405020304" pitchFamily="18" charset="0"/>
                  <a:cs typeface="Arial" panose="020B0604020202020204" pitchFamily="34" charset="0"/>
                </a:rPr>
                <a:t>Bi</a:t>
              </a:r>
              <a:r>
                <a:rPr lang="en-US" sz="2600" b="1" baseline="-25000" dirty="0">
                  <a:latin typeface="Arial" panose="020B0604020202020204" pitchFamily="34" charset="0"/>
                  <a:ea typeface="Times New Roman" panose="02020603050405020304" pitchFamily="18" charset="0"/>
                  <a:cs typeface="Arial" panose="020B0604020202020204" pitchFamily="34" charset="0"/>
                </a:rPr>
                <a:t>2</a:t>
              </a:r>
              <a:r>
                <a:rPr lang="en-US" sz="2600" b="1" dirty="0">
                  <a:latin typeface="Arial" panose="020B0604020202020204" pitchFamily="34" charset="0"/>
                  <a:ea typeface="Times New Roman" panose="02020603050405020304" pitchFamily="18" charset="0"/>
                  <a:cs typeface="Arial" panose="020B0604020202020204" pitchFamily="34" charset="0"/>
                </a:rPr>
                <a:t>Sr</a:t>
              </a:r>
              <a:r>
                <a:rPr lang="en-US" sz="2600" b="1" baseline="-25000" dirty="0">
                  <a:latin typeface="Arial" panose="020B0604020202020204" pitchFamily="34" charset="0"/>
                  <a:ea typeface="Times New Roman" panose="02020603050405020304" pitchFamily="18" charset="0"/>
                  <a:cs typeface="Arial" panose="020B0604020202020204" pitchFamily="34" charset="0"/>
                </a:rPr>
                <a:t>2</a:t>
              </a:r>
              <a:r>
                <a:rPr lang="en-US" sz="2600" b="1" dirty="0">
                  <a:latin typeface="Arial" panose="020B0604020202020204" pitchFamily="34" charset="0"/>
                  <a:ea typeface="Times New Roman" panose="02020603050405020304" pitchFamily="18" charset="0"/>
                  <a:cs typeface="Arial" panose="020B0604020202020204" pitchFamily="34" charset="0"/>
                </a:rPr>
                <a:t>Ca</a:t>
              </a:r>
              <a:r>
                <a:rPr lang="en-US" sz="2600" b="1" baseline="-25000" dirty="0">
                  <a:latin typeface="Arial" panose="020B0604020202020204" pitchFamily="34" charset="0"/>
                  <a:ea typeface="Times New Roman" panose="02020603050405020304" pitchFamily="18" charset="0"/>
                  <a:cs typeface="Arial" panose="020B0604020202020204" pitchFamily="34" charset="0"/>
                </a:rPr>
                <a:t>1</a:t>
              </a:r>
              <a:r>
                <a:rPr lang="en-US" sz="2600" b="1" dirty="0">
                  <a:latin typeface="Arial" panose="020B0604020202020204" pitchFamily="34" charset="0"/>
                  <a:ea typeface="Times New Roman" panose="02020603050405020304" pitchFamily="18" charset="0"/>
                  <a:cs typeface="Arial" panose="020B0604020202020204" pitchFamily="34" charset="0"/>
                </a:rPr>
                <a:t>Cu</a:t>
              </a:r>
              <a:r>
                <a:rPr lang="en-US" sz="2600" b="1" baseline="-25000" dirty="0">
                  <a:latin typeface="Arial" panose="020B0604020202020204" pitchFamily="34" charset="0"/>
                  <a:ea typeface="Times New Roman" panose="02020603050405020304" pitchFamily="18" charset="0"/>
                  <a:cs typeface="Arial" panose="020B0604020202020204" pitchFamily="34" charset="0"/>
                </a:rPr>
                <a:t>2</a:t>
              </a:r>
              <a:r>
                <a:rPr lang="en-US" sz="2600" b="1" dirty="0">
                  <a:latin typeface="Arial" panose="020B0604020202020204" pitchFamily="34" charset="0"/>
                  <a:ea typeface="Times New Roman" panose="02020603050405020304" pitchFamily="18" charset="0"/>
                  <a:cs typeface="Arial" panose="020B0604020202020204" pitchFamily="34" charset="0"/>
                </a:rPr>
                <a:t>O</a:t>
              </a:r>
              <a:r>
                <a:rPr lang="en-US" sz="2600" b="1" baseline="-25000" dirty="0">
                  <a:latin typeface="Arial" panose="020B0604020202020204" pitchFamily="34" charset="0"/>
                  <a:ea typeface="Times New Roman" panose="02020603050405020304" pitchFamily="18" charset="0"/>
                  <a:cs typeface="Arial" panose="020B0604020202020204" pitchFamily="34" charset="0"/>
                </a:rPr>
                <a:t>8-x</a:t>
              </a:r>
              <a:r>
                <a:rPr lang="en-US" sz="2600" b="1" dirty="0">
                  <a:latin typeface="Arial" panose="020B0604020202020204" pitchFamily="34" charset="0"/>
                  <a:ea typeface="Times New Roman" panose="02020603050405020304" pitchFamily="18" charset="0"/>
                  <a:cs typeface="Arial" panose="020B0604020202020204" pitchFamily="34" charset="0"/>
                </a:rPr>
                <a:t> (Bi-2212): </a:t>
              </a:r>
              <a:r>
                <a:rPr lang="en-US" sz="2400" dirty="0">
                  <a:latin typeface="Arial" panose="020B0604020202020204" pitchFamily="34" charset="0"/>
                  <a:ea typeface="Times New Roman" panose="02020603050405020304" pitchFamily="18" charset="0"/>
                  <a:cs typeface="Arial" panose="020B0604020202020204" pitchFamily="34" charset="0"/>
                </a:rPr>
                <a:t>a superconducting material that is able to produce magnetic fields greater than 25 T.</a:t>
              </a:r>
            </a:p>
          </p:txBody>
        </p:sp>
      </p:grpSp>
      <p:sp>
        <p:nvSpPr>
          <p:cNvPr id="29" name="TextBox 28"/>
          <p:cNvSpPr txBox="1"/>
          <p:nvPr/>
        </p:nvSpPr>
        <p:spPr>
          <a:xfrm>
            <a:off x="28594578" y="12683610"/>
            <a:ext cx="6660317" cy="923330"/>
          </a:xfrm>
          <a:prstGeom prst="rect">
            <a:avLst/>
          </a:prstGeom>
          <a:noFill/>
        </p:spPr>
        <p:txBody>
          <a:bodyPr wrap="square" rtlCol="0">
            <a:spAutoFit/>
          </a:bodyPr>
          <a:lstStyle/>
          <a:p>
            <a:pPr algn="ctr"/>
            <a:r>
              <a:rPr lang="en-US" i="1" dirty="0">
                <a:latin typeface="Arial" panose="020B0604020202020204" pitchFamily="34" charset="0"/>
                <a:cs typeface="Arial" panose="020B0604020202020204" pitchFamily="34" charset="0"/>
              </a:rPr>
              <a:t>The graph above demonstrates the </a:t>
            </a:r>
            <a:r>
              <a:rPr lang="en-US" i="1" dirty="0" err="1">
                <a:latin typeface="Arial" panose="020B0604020202020204" pitchFamily="34" charset="0"/>
                <a:cs typeface="Arial" panose="020B0604020202020204" pitchFamily="34" charset="0"/>
              </a:rPr>
              <a:t>I</a:t>
            </a:r>
            <a:r>
              <a:rPr lang="en-US" i="1" baseline="-25000" dirty="0" err="1">
                <a:latin typeface="Arial" panose="020B0604020202020204" pitchFamily="34" charset="0"/>
                <a:cs typeface="Arial" panose="020B0604020202020204" pitchFamily="34" charset="0"/>
              </a:rPr>
              <a:t>c</a:t>
            </a:r>
            <a:r>
              <a:rPr lang="en-US" i="1" dirty="0">
                <a:latin typeface="Arial" panose="020B0604020202020204" pitchFamily="34" charset="0"/>
                <a:cs typeface="Arial" panose="020B0604020202020204" pitchFamily="34" charset="0"/>
              </a:rPr>
              <a:t> behavior as a function of applied strain for 1 Bar samples in tension.  Tested strains are indicated on the graph.</a:t>
            </a:r>
          </a:p>
        </p:txBody>
      </p:sp>
      <p:sp>
        <p:nvSpPr>
          <p:cNvPr id="46" name="Rectangle 45"/>
          <p:cNvSpPr/>
          <p:nvPr/>
        </p:nvSpPr>
        <p:spPr>
          <a:xfrm>
            <a:off x="16336585" y="9341124"/>
            <a:ext cx="4708049" cy="3785652"/>
          </a:xfrm>
          <a:prstGeom prst="rect">
            <a:avLst/>
          </a:prstGeom>
        </p:spPr>
        <p:txBody>
          <a:bodyPr wrap="square">
            <a:spAutoFit/>
          </a:bodyPr>
          <a:lstStyle/>
          <a:p>
            <a:pPr marL="457200" indent="-457200">
              <a:buFont typeface="Wingdings" panose="05000000000000000000" pitchFamily="2" charset="2"/>
              <a:buChar char="v"/>
            </a:pPr>
            <a:r>
              <a:rPr lang="en-US" sz="2400" dirty="0">
                <a:latin typeface="Arial" panose="020B0604020202020204" pitchFamily="34" charset="0"/>
                <a:cs typeface="Arial" panose="020B0604020202020204" pitchFamily="34" charset="0"/>
              </a:rPr>
              <a:t>For microstructural analysis of tested Bi-2212 wires, various etching and mounting techniques to expose Bi-2212 filaments were developed by UW-Eau Claire.</a:t>
            </a:r>
          </a:p>
          <a:p>
            <a:pPr marL="457200" indent="-457200">
              <a:buFont typeface="Wingdings" panose="05000000000000000000" pitchFamily="2" charset="2"/>
              <a:buChar char="v"/>
            </a:pPr>
            <a:r>
              <a:rPr lang="en-US" sz="2400" dirty="0">
                <a:latin typeface="Arial" panose="020B0604020202020204" pitchFamily="34" charset="0"/>
                <a:cs typeface="Arial" panose="020B0604020202020204" pitchFamily="34" charset="0"/>
              </a:rPr>
              <a:t>Scanning electron microscopy (SEM) was used to analyze of microstructural defects caused by testing</a:t>
            </a:r>
            <a:r>
              <a:rPr lang="en-US" sz="2400" dirty="0">
                <a:latin typeface="Times New Roman" panose="02020603050405020304" pitchFamily="18" charset="0"/>
                <a:cs typeface="Times New Roman" panose="02020603050405020304" pitchFamily="18" charset="0"/>
              </a:rPr>
              <a:t>.</a:t>
            </a:r>
          </a:p>
        </p:txBody>
      </p:sp>
      <p:sp>
        <p:nvSpPr>
          <p:cNvPr id="47" name="Rectangle 46"/>
          <p:cNvSpPr/>
          <p:nvPr/>
        </p:nvSpPr>
        <p:spPr>
          <a:xfrm>
            <a:off x="10166782" y="7420522"/>
            <a:ext cx="9276249" cy="1938992"/>
          </a:xfrm>
          <a:prstGeom prst="rect">
            <a:avLst/>
          </a:prstGeom>
        </p:spPr>
        <p:txBody>
          <a:bodyPr wrap="square">
            <a:spAutoFit/>
          </a:bodyPr>
          <a:lstStyle/>
          <a:p>
            <a:pPr marL="457200" indent="-457200">
              <a:buFont typeface="Wingdings" panose="05000000000000000000" pitchFamily="2" charset="2"/>
              <a:buChar char="v"/>
            </a:pPr>
            <a:r>
              <a:rPr lang="en-US" sz="2400" dirty="0">
                <a:latin typeface="Arial" panose="020B0604020202020204" pitchFamily="34" charset="0"/>
                <a:cs typeface="Arial" panose="020B0604020202020204" pitchFamily="34" charset="0"/>
              </a:rPr>
              <a:t>Previous electromechanical tests were executed at UC-Boulder and those results were compared to these newly tested wires examined at UW-Eau Claire.</a:t>
            </a:r>
          </a:p>
          <a:p>
            <a:pPr marL="457200" indent="-457200">
              <a:buFont typeface="Wingdings" panose="05000000000000000000" pitchFamily="2" charset="2"/>
              <a:buChar char="v"/>
            </a:pPr>
            <a:r>
              <a:rPr lang="en-US" sz="2400" dirty="0">
                <a:latin typeface="Arial" panose="020B0604020202020204" pitchFamily="34" charset="0"/>
                <a:cs typeface="Arial" panose="020B0604020202020204" pitchFamily="34" charset="0"/>
              </a:rPr>
              <a:t>Bi-2212 wires are strained on an Instron at UW-Eau Claire, then chemically etched to evaluate damage. </a:t>
            </a:r>
          </a:p>
        </p:txBody>
      </p:sp>
      <p:sp>
        <p:nvSpPr>
          <p:cNvPr id="59" name="TextBox 58"/>
          <p:cNvSpPr txBox="1"/>
          <p:nvPr/>
        </p:nvSpPr>
        <p:spPr>
          <a:xfrm>
            <a:off x="35170372" y="7995107"/>
            <a:ext cx="6184283" cy="5262979"/>
          </a:xfrm>
          <a:prstGeom prst="rect">
            <a:avLst/>
          </a:prstGeom>
          <a:noFill/>
        </p:spPr>
        <p:txBody>
          <a:bodyPr wrap="square" rtlCol="0">
            <a:spAutoFit/>
          </a:bodyPr>
          <a:lstStyle/>
          <a:p>
            <a:pPr marL="285750" indent="-285750">
              <a:buFont typeface="Wingdings" panose="05000000000000000000" pitchFamily="2" charset="2"/>
              <a:buChar char="v"/>
            </a:pPr>
            <a:r>
              <a:rPr lang="en-US" sz="2400" dirty="0">
                <a:latin typeface="Arial" panose="020B0604020202020204" pitchFamily="34" charset="0"/>
                <a:cs typeface="Arial" panose="020B0604020202020204" pitchFamily="34" charset="0"/>
              </a:rPr>
              <a:t>Levels of strain (ranging from 0-0.8% strain) at 77K were selected for testing to understand the mechanical behavior of the wires.</a:t>
            </a:r>
          </a:p>
          <a:p>
            <a:pPr marL="285750" indent="-285750">
              <a:buFont typeface="Wingdings" panose="05000000000000000000" pitchFamily="2" charset="2"/>
              <a:buChar char="v"/>
            </a:pPr>
            <a:r>
              <a:rPr lang="en-US" sz="2400" dirty="0">
                <a:latin typeface="Arial" panose="020B0604020202020204" pitchFamily="34" charset="0"/>
                <a:cs typeface="Arial" panose="020B0604020202020204" pitchFamily="34" charset="0"/>
              </a:rPr>
              <a:t>Critical current (</a:t>
            </a:r>
            <a:r>
              <a:rPr lang="en-US" sz="2400" i="1" dirty="0" err="1">
                <a:latin typeface="Arial" panose="020B0604020202020204" pitchFamily="34" charset="0"/>
                <a:cs typeface="Arial" panose="020B0604020202020204" pitchFamily="34" charset="0"/>
              </a:rPr>
              <a:t>I</a:t>
            </a:r>
            <a:r>
              <a:rPr lang="en-US" sz="2400" baseline="-25000" dirty="0" err="1">
                <a:latin typeface="Arial" panose="020B0604020202020204" pitchFamily="34" charset="0"/>
                <a:cs typeface="Arial" panose="020B0604020202020204" pitchFamily="34" charset="0"/>
              </a:rPr>
              <a:t>c</a:t>
            </a:r>
            <a:r>
              <a:rPr lang="en-US" sz="2400" dirty="0">
                <a:latin typeface="Arial" panose="020B0604020202020204" pitchFamily="34" charset="0"/>
                <a:cs typeface="Arial" panose="020B0604020202020204" pitchFamily="34" charset="0"/>
              </a:rPr>
              <a:t>) degradation happened quickly on wires that experienced </a:t>
            </a:r>
            <a:r>
              <a:rPr lang="en-US" sz="2400" b="1" dirty="0">
                <a:latin typeface="Arial" panose="020B0604020202020204" pitchFamily="34" charset="0"/>
                <a:cs typeface="Arial" panose="020B0604020202020204" pitchFamily="34" charset="0"/>
              </a:rPr>
              <a:t>tensile strain.</a:t>
            </a:r>
            <a:r>
              <a:rPr lang="en-US" sz="2400" dirty="0">
                <a:latin typeface="Arial" panose="020B0604020202020204" pitchFamily="34" charset="0"/>
                <a:cs typeface="Arial" panose="020B0604020202020204" pitchFamily="34" charset="0"/>
              </a:rPr>
              <a:t> </a:t>
            </a:r>
          </a:p>
          <a:p>
            <a:pPr marL="285750" indent="-285750">
              <a:buFont typeface="Wingdings" panose="05000000000000000000" pitchFamily="2" charset="2"/>
              <a:buChar char="v"/>
            </a:pPr>
            <a:r>
              <a:rPr lang="en-US" sz="2400" dirty="0">
                <a:latin typeface="Arial" panose="020B0604020202020204" pitchFamily="34" charset="0"/>
                <a:cs typeface="Arial" panose="020B0604020202020204" pitchFamily="34" charset="0"/>
              </a:rPr>
              <a:t>The degradation pattern on the wire is not a linear relationship, instead the graph indicates that mechanical damage ma evolve more quickly above 0.4-0.5% strain.</a:t>
            </a:r>
          </a:p>
          <a:p>
            <a:pPr marL="285750" indent="-285750">
              <a:buFont typeface="Wingdings" panose="05000000000000000000" pitchFamily="2" charset="2"/>
              <a:buChar char="v"/>
            </a:pPr>
            <a:r>
              <a:rPr lang="en-US" sz="2400" dirty="0">
                <a:latin typeface="Arial" panose="020B0604020202020204" pitchFamily="34" charset="0"/>
                <a:cs typeface="Arial" panose="020B0604020202020204" pitchFamily="34" charset="0"/>
              </a:rPr>
              <a:t>The range of degradation increases with applied strain.</a:t>
            </a:r>
          </a:p>
        </p:txBody>
      </p:sp>
      <p:sp>
        <p:nvSpPr>
          <p:cNvPr id="66" name="TextBox 65"/>
          <p:cNvSpPr txBox="1"/>
          <p:nvPr/>
        </p:nvSpPr>
        <p:spPr>
          <a:xfrm rot="16200000" flipV="1">
            <a:off x="6047775" y="9806599"/>
            <a:ext cx="7524539" cy="225366"/>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sp>
        <p:nvSpPr>
          <p:cNvPr id="68" name="TextBox 67"/>
          <p:cNvSpPr txBox="1"/>
          <p:nvPr/>
        </p:nvSpPr>
        <p:spPr>
          <a:xfrm rot="16200000" flipV="1">
            <a:off x="21365297" y="32321689"/>
            <a:ext cx="7747796" cy="300882"/>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sp>
        <p:nvSpPr>
          <p:cNvPr id="61" name="TextBox 60"/>
          <p:cNvSpPr txBox="1"/>
          <p:nvPr/>
        </p:nvSpPr>
        <p:spPr>
          <a:xfrm rot="10800000" flipV="1">
            <a:off x="11632422" y="28447518"/>
            <a:ext cx="29715918" cy="234330"/>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sp>
        <p:nvSpPr>
          <p:cNvPr id="70" name="TextBox 69"/>
          <p:cNvSpPr txBox="1"/>
          <p:nvPr/>
        </p:nvSpPr>
        <p:spPr>
          <a:xfrm rot="10800000" flipV="1">
            <a:off x="621135" y="32263756"/>
            <a:ext cx="11089021" cy="330129"/>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grpSp>
        <p:nvGrpSpPr>
          <p:cNvPr id="106" name="Group 105"/>
          <p:cNvGrpSpPr/>
          <p:nvPr/>
        </p:nvGrpSpPr>
        <p:grpSpPr>
          <a:xfrm>
            <a:off x="951988" y="22619052"/>
            <a:ext cx="40381543" cy="5937831"/>
            <a:chOff x="1656506" y="22599142"/>
            <a:chExt cx="40381543" cy="5937831"/>
          </a:xfrm>
        </p:grpSpPr>
        <p:sp>
          <p:nvSpPr>
            <p:cNvPr id="111" name="TextBox 110"/>
            <p:cNvSpPr txBox="1"/>
            <p:nvPr/>
          </p:nvSpPr>
          <p:spPr>
            <a:xfrm>
              <a:off x="7168648" y="27335790"/>
              <a:ext cx="4608840"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SEM images of a </a:t>
              </a:r>
              <a:r>
                <a:rPr lang="en-US" sz="2400" b="1" dirty="0">
                  <a:latin typeface="Arial" panose="020B0604020202020204" pitchFamily="34" charset="0"/>
                  <a:cs typeface="Arial" panose="020B0604020202020204" pitchFamily="34" charset="0"/>
                </a:rPr>
                <a:t>0.8% strain </a:t>
              </a:r>
              <a:r>
                <a:rPr lang="en-US" sz="2400" dirty="0">
                  <a:latin typeface="Arial" panose="020B0604020202020204" pitchFamily="34" charset="0"/>
                  <a:cs typeface="Arial" panose="020B0604020202020204" pitchFamily="34" charset="0"/>
                </a:rPr>
                <a:t>samples which was internally etched for 45 minutes.</a:t>
              </a:r>
            </a:p>
          </p:txBody>
        </p:sp>
        <p:sp>
          <p:nvSpPr>
            <p:cNvPr id="219" name="TextBox 218"/>
            <p:cNvSpPr txBox="1"/>
            <p:nvPr/>
          </p:nvSpPr>
          <p:spPr>
            <a:xfrm>
              <a:off x="17538849" y="22637971"/>
              <a:ext cx="4592682" cy="1569660"/>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Scanning electron microscopy images of Bi-2212 </a:t>
              </a:r>
              <a:r>
                <a:rPr lang="en-US" sz="2400" b="1" dirty="0">
                  <a:latin typeface="Arial" panose="020B0604020202020204" pitchFamily="34" charset="0"/>
                  <a:cs typeface="Arial" panose="020B0604020202020204" pitchFamily="34" charset="0"/>
                </a:rPr>
                <a:t>0.332% strain </a:t>
              </a:r>
              <a:r>
                <a:rPr lang="en-US" sz="2400" dirty="0">
                  <a:latin typeface="Arial" panose="020B0604020202020204" pitchFamily="34" charset="0"/>
                  <a:cs typeface="Arial" panose="020B0604020202020204" pitchFamily="34" charset="0"/>
                </a:rPr>
                <a:t>wire externally etched for 26 minutes.</a:t>
              </a:r>
            </a:p>
          </p:txBody>
        </p:sp>
        <p:sp>
          <p:nvSpPr>
            <p:cNvPr id="220" name="TextBox 219"/>
            <p:cNvSpPr txBox="1"/>
            <p:nvPr/>
          </p:nvSpPr>
          <p:spPr>
            <a:xfrm>
              <a:off x="22455472" y="22617772"/>
              <a:ext cx="4592682"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Images of a Bi-2212 wire which was strained to </a:t>
              </a:r>
              <a:r>
                <a:rPr lang="en-US" sz="2400" b="1" dirty="0">
                  <a:latin typeface="Arial" panose="020B0604020202020204" pitchFamily="34" charset="0"/>
                  <a:cs typeface="Arial" panose="020B0604020202020204" pitchFamily="34" charset="0"/>
                </a:rPr>
                <a:t>0.402%</a:t>
              </a:r>
              <a:r>
                <a:rPr lang="en-US" sz="2400" dirty="0">
                  <a:latin typeface="Arial" panose="020B0604020202020204" pitchFamily="34" charset="0"/>
                  <a:cs typeface="Arial" panose="020B0604020202020204" pitchFamily="34" charset="0"/>
                </a:rPr>
                <a:t> and externally etched for 23 minutes.</a:t>
              </a:r>
              <a:endParaRPr lang="en-US" sz="2504" dirty="0">
                <a:latin typeface="Arial" panose="020B0604020202020204" pitchFamily="34" charset="0"/>
                <a:cs typeface="Arial" panose="020B0604020202020204" pitchFamily="34" charset="0"/>
              </a:endParaRPr>
            </a:p>
          </p:txBody>
        </p:sp>
        <p:sp>
          <p:nvSpPr>
            <p:cNvPr id="221" name="TextBox 220"/>
            <p:cNvSpPr txBox="1"/>
            <p:nvPr/>
          </p:nvSpPr>
          <p:spPr>
            <a:xfrm>
              <a:off x="27558611" y="22617434"/>
              <a:ext cx="4592682"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SEM images of a Bi-2212 wire at </a:t>
              </a:r>
              <a:r>
                <a:rPr lang="en-US" sz="2400" b="1" dirty="0">
                  <a:latin typeface="Arial" panose="020B0604020202020204" pitchFamily="34" charset="0"/>
                  <a:cs typeface="Arial" panose="020B0604020202020204" pitchFamily="34" charset="0"/>
                </a:rPr>
                <a:t>0.477% strain </a:t>
              </a:r>
              <a:r>
                <a:rPr lang="en-US" sz="2400" dirty="0">
                  <a:latin typeface="Arial" panose="020B0604020202020204" pitchFamily="34" charset="0"/>
                  <a:cs typeface="Arial" panose="020B0604020202020204" pitchFamily="34" charset="0"/>
                </a:rPr>
                <a:t>and externally etched for 28 minutes.</a:t>
              </a:r>
              <a:endParaRPr lang="en-US" sz="2400" dirty="0">
                <a:solidFill>
                  <a:srgbClr val="FF0000"/>
                </a:solidFill>
                <a:latin typeface="Arial" panose="020B0604020202020204" pitchFamily="34" charset="0"/>
                <a:cs typeface="Arial" panose="020B0604020202020204" pitchFamily="34" charset="0"/>
              </a:endParaRPr>
            </a:p>
          </p:txBody>
        </p:sp>
        <p:sp>
          <p:nvSpPr>
            <p:cNvPr id="222" name="TextBox 221"/>
            <p:cNvSpPr txBox="1"/>
            <p:nvPr/>
          </p:nvSpPr>
          <p:spPr>
            <a:xfrm>
              <a:off x="32525573" y="22599142"/>
              <a:ext cx="4592682"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SEM images of a Bi-2212 wire externally etched for 23 minutes and strained to </a:t>
              </a:r>
              <a:r>
                <a:rPr lang="en-US" sz="2400" b="1" dirty="0">
                  <a:latin typeface="Arial" panose="020B0604020202020204" pitchFamily="34" charset="0"/>
                  <a:cs typeface="Arial" panose="020B0604020202020204" pitchFamily="34" charset="0"/>
                </a:rPr>
                <a:t>0.581%</a:t>
              </a:r>
              <a:r>
                <a:rPr lang="en-US" sz="2400" dirty="0">
                  <a:latin typeface="Arial" panose="020B0604020202020204" pitchFamily="34" charset="0"/>
                  <a:cs typeface="Arial" panose="020B0604020202020204" pitchFamily="34" charset="0"/>
                </a:rPr>
                <a:t>.</a:t>
              </a:r>
            </a:p>
          </p:txBody>
        </p:sp>
        <p:sp>
          <p:nvSpPr>
            <p:cNvPr id="223" name="TextBox 222"/>
            <p:cNvSpPr txBox="1"/>
            <p:nvPr/>
          </p:nvSpPr>
          <p:spPr>
            <a:xfrm>
              <a:off x="37445367" y="22599142"/>
              <a:ext cx="4592682" cy="1569660"/>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Images taken on the SEM of a Bi-2212 wire externally etched for 19 minutes and tested to </a:t>
              </a:r>
              <a:r>
                <a:rPr lang="en-US" sz="2400" b="1" dirty="0">
                  <a:latin typeface="Arial" panose="020B0604020202020204" pitchFamily="34" charset="0"/>
                  <a:cs typeface="Arial" panose="020B0604020202020204" pitchFamily="34" charset="0"/>
                </a:rPr>
                <a:t>0.8% strain</a:t>
              </a:r>
              <a:r>
                <a:rPr lang="en-US" sz="2400" dirty="0">
                  <a:latin typeface="Arial" panose="020B0604020202020204" pitchFamily="34" charset="0"/>
                  <a:cs typeface="Arial" panose="020B0604020202020204" pitchFamily="34" charset="0"/>
                </a:rPr>
                <a:t>.</a:t>
              </a:r>
            </a:p>
          </p:txBody>
        </p:sp>
        <p:sp>
          <p:nvSpPr>
            <p:cNvPr id="224" name="TextBox 223"/>
            <p:cNvSpPr txBox="1"/>
            <p:nvPr/>
          </p:nvSpPr>
          <p:spPr>
            <a:xfrm>
              <a:off x="1656506" y="27336644"/>
              <a:ext cx="4608840"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SEM images of an </a:t>
              </a:r>
              <a:r>
                <a:rPr lang="en-US" sz="2400" b="1" dirty="0">
                  <a:latin typeface="Arial" panose="020B0604020202020204" pitchFamily="34" charset="0"/>
                  <a:cs typeface="Arial" panose="020B0604020202020204" pitchFamily="34" charset="0"/>
                </a:rPr>
                <a:t>untested </a:t>
              </a:r>
              <a:r>
                <a:rPr lang="en-US" sz="2400" dirty="0">
                  <a:latin typeface="Arial" panose="020B0604020202020204" pitchFamily="34" charset="0"/>
                  <a:cs typeface="Arial" panose="020B0604020202020204" pitchFamily="34" charset="0"/>
                </a:rPr>
                <a:t>sample which was internally etched for 45 minutes.</a:t>
              </a:r>
            </a:p>
          </p:txBody>
        </p:sp>
        <p:sp>
          <p:nvSpPr>
            <p:cNvPr id="225" name="TextBox 224"/>
            <p:cNvSpPr txBox="1"/>
            <p:nvPr/>
          </p:nvSpPr>
          <p:spPr>
            <a:xfrm>
              <a:off x="12580388" y="22643710"/>
              <a:ext cx="4592682" cy="1200329"/>
            </a:xfrm>
            <a:prstGeom prst="rect">
              <a:avLst/>
            </a:prstGeom>
            <a:solidFill>
              <a:srgbClr val="D6CFB2"/>
            </a:solidFill>
            <a:ln>
              <a:noFill/>
            </a:ln>
          </p:spPr>
          <p:txBody>
            <a:bodyPr wrap="square" rtlCol="0">
              <a:spAutoFit/>
            </a:bodyPr>
            <a:lstStyle/>
            <a:p>
              <a:r>
                <a:rPr lang="en-US" sz="2400" dirty="0">
                  <a:latin typeface="Arial" panose="020B0604020202020204" pitchFamily="34" charset="0"/>
                  <a:cs typeface="Arial" panose="020B0604020202020204" pitchFamily="34" charset="0"/>
                </a:rPr>
                <a:t>SEM images of a 1 Bar Bi-2212 wire externally etched for 22 minutes and was </a:t>
              </a:r>
              <a:r>
                <a:rPr lang="en-US" sz="2400" b="1" dirty="0">
                  <a:latin typeface="Arial" panose="020B0604020202020204" pitchFamily="34" charset="0"/>
                  <a:cs typeface="Arial" panose="020B0604020202020204" pitchFamily="34" charset="0"/>
                </a:rPr>
                <a:t>untested</a:t>
              </a:r>
              <a:r>
                <a:rPr lang="en-US" sz="2400" dirty="0">
                  <a:latin typeface="Arial" panose="020B0604020202020204" pitchFamily="34" charset="0"/>
                  <a:cs typeface="Arial" panose="020B0604020202020204" pitchFamily="34" charset="0"/>
                </a:rPr>
                <a:t>.</a:t>
              </a:r>
            </a:p>
          </p:txBody>
        </p:sp>
      </p:grpSp>
      <p:sp>
        <p:nvSpPr>
          <p:cNvPr id="127" name="TextBox 126"/>
          <p:cNvSpPr txBox="1"/>
          <p:nvPr/>
        </p:nvSpPr>
        <p:spPr>
          <a:xfrm>
            <a:off x="878561" y="29914082"/>
            <a:ext cx="10510082" cy="2308324"/>
          </a:xfrm>
          <a:prstGeom prst="rect">
            <a:avLst/>
          </a:prstGeom>
          <a:noFill/>
        </p:spPr>
        <p:txBody>
          <a:bodyPr wrap="square" rtlCol="0">
            <a:spAutoFit/>
          </a:bodyPr>
          <a:lstStyle/>
          <a:p>
            <a:pPr marL="342900"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Untested samples have a more continuous straight filament structure compared to the 0.8% strain. </a:t>
            </a:r>
          </a:p>
          <a:p>
            <a:pPr marL="342900"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An increase in strain increases the amount of jagged edges and projection in the filament structure. </a:t>
            </a:r>
          </a:p>
          <a:p>
            <a:pPr marL="342900"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The jagged edges that develop in the 0.8% strain are more extreme and jagged in comparison to the untested sample.  </a:t>
            </a:r>
          </a:p>
        </p:txBody>
      </p:sp>
      <p:sp>
        <p:nvSpPr>
          <p:cNvPr id="128" name="TextBox 127"/>
          <p:cNvSpPr txBox="1"/>
          <p:nvPr/>
        </p:nvSpPr>
        <p:spPr>
          <a:xfrm>
            <a:off x="35565520" y="30941793"/>
            <a:ext cx="5596467" cy="3785652"/>
          </a:xfrm>
          <a:prstGeom prst="rect">
            <a:avLst/>
          </a:prstGeom>
          <a:noFill/>
        </p:spPr>
        <p:txBody>
          <a:bodyPr wrap="square" rtlCol="0">
            <a:spAutoFit/>
          </a:bodyPr>
          <a:lstStyle/>
          <a:p>
            <a:pPr marL="342900"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The externally etched samples at 0.8% have more jagged edges than the internally etched samples.</a:t>
            </a:r>
          </a:p>
          <a:p>
            <a:pPr marL="342900"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Since jagged edges are the main change in the filament structure as strain increases, these images confirm the strain on the internally etched samples do not have as much of a damaging effect compared to the externally etched samples. </a:t>
            </a:r>
          </a:p>
        </p:txBody>
      </p:sp>
      <p:pic>
        <p:nvPicPr>
          <p:cNvPr id="156" name="Picture 155"/>
          <p:cNvPicPr/>
          <p:nvPr/>
        </p:nvPicPr>
        <p:blipFill rotWithShape="1">
          <a:blip r:embed="rId6">
            <a:extLst>
              <a:ext uri="{28A0092B-C50C-407E-A947-70E740481C1C}">
                <a14:useLocalDpi xmlns:a14="http://schemas.microsoft.com/office/drawing/2010/main" val="0"/>
              </a:ext>
            </a:extLst>
          </a:blip>
          <a:srcRect l="10429" t="28414" r="15745" b="39563"/>
          <a:stretch/>
        </p:blipFill>
        <p:spPr bwMode="auto">
          <a:xfrm>
            <a:off x="10572371" y="9310521"/>
            <a:ext cx="2628900" cy="2028190"/>
          </a:xfrm>
          <a:prstGeom prst="rect">
            <a:avLst/>
          </a:prstGeom>
          <a:ln>
            <a:noFill/>
          </a:ln>
          <a:extLst>
            <a:ext uri="{53640926-AAD7-44D8-BBD7-CCE9431645EC}">
              <a14:shadowObscured xmlns:a14="http://schemas.microsoft.com/office/drawing/2010/main"/>
            </a:ext>
          </a:extLst>
        </p:spPr>
      </p:pic>
      <p:pic>
        <p:nvPicPr>
          <p:cNvPr id="158" name="Picture 157"/>
          <p:cNvPicPr/>
          <p:nvPr/>
        </p:nvPicPr>
        <p:blipFill rotWithShape="1">
          <a:blip r:embed="rId7" cstate="print">
            <a:extLst>
              <a:ext uri="{28A0092B-C50C-407E-A947-70E740481C1C}">
                <a14:useLocalDpi xmlns:a14="http://schemas.microsoft.com/office/drawing/2010/main" val="0"/>
              </a:ext>
            </a:extLst>
          </a:blip>
          <a:srcRect t="31443" r="13387" b="30778"/>
          <a:stretch/>
        </p:blipFill>
        <p:spPr bwMode="auto">
          <a:xfrm>
            <a:off x="13446548" y="9299541"/>
            <a:ext cx="2602865" cy="2019300"/>
          </a:xfrm>
          <a:prstGeom prst="rect">
            <a:avLst/>
          </a:prstGeom>
          <a:ln>
            <a:noFill/>
          </a:ln>
          <a:extLst>
            <a:ext uri="{53640926-AAD7-44D8-BBD7-CCE9431645EC}">
              <a14:shadowObscured xmlns:a14="http://schemas.microsoft.com/office/drawing/2010/main"/>
            </a:ext>
          </a:extLst>
        </p:spPr>
      </p:pic>
      <p:sp>
        <p:nvSpPr>
          <p:cNvPr id="160" name="TextBox 159"/>
          <p:cNvSpPr txBox="1"/>
          <p:nvPr/>
        </p:nvSpPr>
        <p:spPr>
          <a:xfrm>
            <a:off x="12853552" y="10952003"/>
            <a:ext cx="3889191" cy="400110"/>
          </a:xfrm>
          <a:prstGeom prst="rect">
            <a:avLst/>
          </a:prstGeom>
          <a:noFill/>
          <a:ln>
            <a:noFill/>
          </a:ln>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Puck (Internal Etch)</a:t>
            </a:r>
          </a:p>
        </p:txBody>
      </p:sp>
      <p:sp>
        <p:nvSpPr>
          <p:cNvPr id="161" name="TextBox 160"/>
          <p:cNvSpPr txBox="1"/>
          <p:nvPr/>
        </p:nvSpPr>
        <p:spPr>
          <a:xfrm>
            <a:off x="9965346" y="10978673"/>
            <a:ext cx="3889191" cy="400110"/>
          </a:xfrm>
          <a:prstGeom prst="rect">
            <a:avLst/>
          </a:prstGeom>
          <a:noFill/>
          <a:ln>
            <a:noFill/>
          </a:ln>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Disk (External Etch)</a:t>
            </a:r>
          </a:p>
        </p:txBody>
      </p:sp>
      <p:sp>
        <p:nvSpPr>
          <p:cNvPr id="162" name="Rectangle 161"/>
          <p:cNvSpPr/>
          <p:nvPr/>
        </p:nvSpPr>
        <p:spPr>
          <a:xfrm>
            <a:off x="10572371" y="11453410"/>
            <a:ext cx="5477042" cy="2123658"/>
          </a:xfrm>
          <a:prstGeom prst="rect">
            <a:avLst/>
          </a:prstGeom>
          <a:solidFill>
            <a:srgbClr val="D6CFB2"/>
          </a:solidFill>
        </p:spPr>
        <p:txBody>
          <a:bodyPr wrap="square">
            <a:spAutoFit/>
          </a:bodyPr>
          <a:lstStyle/>
          <a:p>
            <a:r>
              <a:rPr lang="en-US" sz="2200" dirty="0">
                <a:latin typeface="Arial" panose="020B0604020202020204" pitchFamily="34" charset="0"/>
                <a:cs typeface="Arial" panose="020B0604020202020204" pitchFamily="34" charset="0"/>
              </a:rPr>
              <a:t>Wires for </a:t>
            </a:r>
            <a:r>
              <a:rPr lang="en-US" sz="2200" b="1" dirty="0">
                <a:latin typeface="Arial" panose="020B0604020202020204" pitchFamily="34" charset="0"/>
                <a:cs typeface="Arial" panose="020B0604020202020204" pitchFamily="34" charset="0"/>
              </a:rPr>
              <a:t>external etching (outer filament bundles) </a:t>
            </a:r>
            <a:r>
              <a:rPr lang="en-US" sz="2200" dirty="0">
                <a:latin typeface="Arial" panose="020B0604020202020204" pitchFamily="34" charset="0"/>
                <a:cs typeface="Arial" panose="020B0604020202020204" pitchFamily="34" charset="0"/>
              </a:rPr>
              <a:t>were gently placed on a disk then etched.  Wires for </a:t>
            </a:r>
            <a:r>
              <a:rPr lang="en-US" sz="2200" b="1" dirty="0">
                <a:latin typeface="Arial" panose="020B0604020202020204" pitchFamily="34" charset="0"/>
                <a:cs typeface="Arial" panose="020B0604020202020204" pitchFamily="34" charset="0"/>
              </a:rPr>
              <a:t>internal etching (inner filament bundles) </a:t>
            </a:r>
            <a:r>
              <a:rPr lang="en-US" sz="2200" dirty="0">
                <a:latin typeface="Arial" panose="020B0604020202020204" pitchFamily="34" charset="0"/>
                <a:cs typeface="Arial" panose="020B0604020202020204" pitchFamily="34" charset="0"/>
              </a:rPr>
              <a:t>were first mounted in an epoxy puck, then put through internal etching process.</a:t>
            </a:r>
            <a:endParaRPr lang="en-US" sz="2000" dirty="0">
              <a:latin typeface="Arial" panose="020B0604020202020204" pitchFamily="34" charset="0"/>
              <a:cs typeface="Arial" panose="020B0604020202020204" pitchFamily="34" charset="0"/>
            </a:endParaRPr>
          </a:p>
        </p:txBody>
      </p:sp>
      <p:grpSp>
        <p:nvGrpSpPr>
          <p:cNvPr id="48" name="Group 47"/>
          <p:cNvGrpSpPr/>
          <p:nvPr/>
        </p:nvGrpSpPr>
        <p:grpSpPr>
          <a:xfrm>
            <a:off x="21177671" y="7441064"/>
            <a:ext cx="6742751" cy="5300848"/>
            <a:chOff x="25017090" y="7254866"/>
            <a:chExt cx="6742751" cy="5300848"/>
          </a:xfrm>
        </p:grpSpPr>
        <p:pic>
          <p:nvPicPr>
            <p:cNvPr id="49" name="Picture 48"/>
            <p:cNvPicPr>
              <a:picLocks noChangeAspect="1"/>
            </p:cNvPicPr>
            <p:nvPr/>
          </p:nvPicPr>
          <p:blipFill rotWithShape="1">
            <a:blip r:embed="rId8" cstate="print">
              <a:extLst>
                <a:ext uri="{28A0092B-C50C-407E-A947-70E740481C1C}">
                  <a14:useLocalDpi xmlns:a14="http://schemas.microsoft.com/office/drawing/2010/main" val="0"/>
                </a:ext>
              </a:extLst>
            </a:blip>
            <a:srcRect l="100001" r="-337" b="55095"/>
            <a:stretch/>
          </p:blipFill>
          <p:spPr>
            <a:xfrm>
              <a:off x="25157035" y="9665346"/>
              <a:ext cx="45719" cy="2487888"/>
            </a:xfrm>
            <a:prstGeom prst="rect">
              <a:avLst/>
            </a:prstGeom>
          </p:spPr>
        </p:pic>
        <p:grpSp>
          <p:nvGrpSpPr>
            <p:cNvPr id="50" name="Group 49"/>
            <p:cNvGrpSpPr/>
            <p:nvPr/>
          </p:nvGrpSpPr>
          <p:grpSpPr>
            <a:xfrm>
              <a:off x="25017090" y="7254866"/>
              <a:ext cx="6742751" cy="5300848"/>
              <a:chOff x="32527953" y="8781085"/>
              <a:chExt cx="4536704" cy="4274662"/>
            </a:xfrm>
          </p:grpSpPr>
          <p:pic>
            <p:nvPicPr>
              <p:cNvPr id="51" name="Picture 50"/>
              <p:cNvPicPr>
                <a:picLocks noChangeAspect="1"/>
              </p:cNvPicPr>
              <p:nvPr/>
            </p:nvPicPr>
            <p:blipFill rotWithShape="1">
              <a:blip r:embed="rId8" cstate="print">
                <a:extLst>
                  <a:ext uri="{28A0092B-C50C-407E-A947-70E740481C1C}">
                    <a14:useLocalDpi xmlns:a14="http://schemas.microsoft.com/office/drawing/2010/main" val="0"/>
                  </a:ext>
                </a:extLst>
              </a:blip>
              <a:srcRect l="50464" t="50003" r="-1"/>
              <a:stretch/>
            </p:blipFill>
            <p:spPr>
              <a:xfrm>
                <a:off x="32527953" y="11024886"/>
                <a:ext cx="4536704" cy="2030861"/>
              </a:xfrm>
              <a:prstGeom prst="rect">
                <a:avLst/>
              </a:prstGeom>
            </p:spPr>
          </p:pic>
          <p:sp>
            <p:nvSpPr>
              <p:cNvPr id="52" name="TextBox 51"/>
              <p:cNvSpPr txBox="1"/>
              <p:nvPr/>
            </p:nvSpPr>
            <p:spPr>
              <a:xfrm>
                <a:off x="34016126" y="10606697"/>
                <a:ext cx="2522292" cy="471569"/>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External Etch</a:t>
                </a:r>
              </a:p>
            </p:txBody>
          </p:sp>
          <p:sp>
            <p:nvSpPr>
              <p:cNvPr id="163" name="TextBox 162"/>
              <p:cNvSpPr txBox="1"/>
              <p:nvPr/>
            </p:nvSpPr>
            <p:spPr>
              <a:xfrm>
                <a:off x="33947180" y="8781085"/>
                <a:ext cx="2522292" cy="471569"/>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Internal Etch</a:t>
                </a:r>
              </a:p>
            </p:txBody>
          </p:sp>
        </p:grpSp>
      </p:grpSp>
      <p:sp>
        <p:nvSpPr>
          <p:cNvPr id="58" name="Rectangle 57"/>
          <p:cNvSpPr/>
          <p:nvPr/>
        </p:nvSpPr>
        <p:spPr>
          <a:xfrm>
            <a:off x="21402454" y="12484703"/>
            <a:ext cx="6430791" cy="1046440"/>
          </a:xfrm>
          <a:prstGeom prst="rect">
            <a:avLst/>
          </a:prstGeom>
          <a:solidFill>
            <a:srgbClr val="D6CFB2"/>
          </a:solidFill>
        </p:spPr>
        <p:txBody>
          <a:bodyPr wrap="square">
            <a:spAutoFit/>
          </a:bodyPr>
          <a:lstStyle/>
          <a:p>
            <a:r>
              <a:rPr lang="en-US" sz="2200" b="1" dirty="0">
                <a:latin typeface="Arial" panose="020B0604020202020204" pitchFamily="34" charset="0"/>
                <a:cs typeface="Arial" panose="020B0604020202020204" pitchFamily="34" charset="0"/>
              </a:rPr>
              <a:t>External etching </a:t>
            </a:r>
            <a:r>
              <a:rPr lang="en-US" sz="2000" dirty="0">
                <a:latin typeface="Arial" panose="020B0604020202020204" pitchFamily="34" charset="0"/>
                <a:cs typeface="Arial" panose="020B0604020202020204" pitchFamily="34" charset="0"/>
              </a:rPr>
              <a:t>gently gets rid of the outer layers to reveal filaments in outer ring.  </a:t>
            </a:r>
            <a:r>
              <a:rPr lang="en-US" sz="2000" b="1" dirty="0">
                <a:latin typeface="Arial" panose="020B0604020202020204" pitchFamily="34" charset="0"/>
                <a:cs typeface="Arial" panose="020B0604020202020204" pitchFamily="34" charset="0"/>
              </a:rPr>
              <a:t>Internal etching </a:t>
            </a:r>
            <a:r>
              <a:rPr lang="en-US" sz="2000" dirty="0">
                <a:latin typeface="Arial" panose="020B0604020202020204" pitchFamily="34" charset="0"/>
                <a:cs typeface="Arial" panose="020B0604020202020204" pitchFamily="34" charset="0"/>
              </a:rPr>
              <a:t>gets rid of the inside silver after the sample is polished.</a:t>
            </a:r>
          </a:p>
        </p:txBody>
      </p:sp>
      <p:sp>
        <p:nvSpPr>
          <p:cNvPr id="14" name="Rectangle 13"/>
          <p:cNvSpPr/>
          <p:nvPr/>
        </p:nvSpPr>
        <p:spPr>
          <a:xfrm>
            <a:off x="28070545" y="7620445"/>
            <a:ext cx="6863959" cy="7797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28669073" y="7503546"/>
            <a:ext cx="5963750" cy="523220"/>
          </a:xfrm>
          <a:prstGeom prst="rect">
            <a:avLst/>
          </a:prstGeom>
          <a:noFill/>
        </p:spPr>
        <p:txBody>
          <a:bodyPr wrap="square" rtlCol="0">
            <a:spAutoFit/>
          </a:bodyPr>
          <a:lstStyle/>
          <a:p>
            <a:pPr algn="ctr"/>
            <a:r>
              <a:rPr lang="en-US" sz="2800" b="1" dirty="0"/>
              <a:t>1 Bar OP Overview</a:t>
            </a:r>
          </a:p>
        </p:txBody>
      </p:sp>
      <p:grpSp>
        <p:nvGrpSpPr>
          <p:cNvPr id="13" name="Group 12"/>
          <p:cNvGrpSpPr/>
          <p:nvPr/>
        </p:nvGrpSpPr>
        <p:grpSpPr>
          <a:xfrm>
            <a:off x="28069113" y="7937707"/>
            <a:ext cx="6904965" cy="4832350"/>
            <a:chOff x="27943256" y="8018463"/>
            <a:chExt cx="7217605" cy="5471073"/>
          </a:xfrm>
        </p:grpSpPr>
        <p:pic>
          <p:nvPicPr>
            <p:cNvPr id="167" name="Picture 166">
              <a:extLst>
                <a:ext uri="{FF2B5EF4-FFF2-40B4-BE49-F238E27FC236}">
                  <a16:creationId xmlns:a16="http://schemas.microsoft.com/office/drawing/2014/main" id="{6D84345F-F2DF-4006-AC02-430BCEB03F89}"/>
                </a:ext>
              </a:extLst>
            </p:cNvPr>
            <p:cNvPicPr>
              <a:picLocks noChangeAspect="1"/>
            </p:cNvPicPr>
            <p:nvPr/>
          </p:nvPicPr>
          <p:blipFill rotWithShape="1">
            <a:blip r:embed="rId9"/>
            <a:srcRect l="27686" t="34610" r="48567" b="31773"/>
            <a:stretch/>
          </p:blipFill>
          <p:spPr>
            <a:xfrm>
              <a:off x="28104365" y="8064511"/>
              <a:ext cx="7033496" cy="5425025"/>
            </a:xfrm>
            <a:prstGeom prst="rect">
              <a:avLst/>
            </a:prstGeom>
          </p:spPr>
        </p:pic>
        <p:sp>
          <p:nvSpPr>
            <p:cNvPr id="168" name="Rectangle 167">
              <a:extLst>
                <a:ext uri="{FF2B5EF4-FFF2-40B4-BE49-F238E27FC236}">
                  <a16:creationId xmlns:a16="http://schemas.microsoft.com/office/drawing/2014/main" id="{2F82189C-B812-47C5-8845-0C16E9DB3EBF}"/>
                </a:ext>
              </a:extLst>
            </p:cNvPr>
            <p:cNvSpPr/>
            <p:nvPr/>
          </p:nvSpPr>
          <p:spPr>
            <a:xfrm>
              <a:off x="32048018" y="8517389"/>
              <a:ext cx="111071" cy="335236"/>
            </a:xfrm>
            <a:prstGeom prst="rect">
              <a:avLst/>
            </a:prstGeom>
            <a:noFill/>
            <a:ln w="38100">
              <a:solidFill>
                <a:srgbClr val="253A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53A65"/>
                </a:solidFill>
              </a:endParaRPr>
            </a:p>
          </p:txBody>
        </p:sp>
        <p:sp>
          <p:nvSpPr>
            <p:cNvPr id="169" name="Rectangle 168">
              <a:extLst>
                <a:ext uri="{FF2B5EF4-FFF2-40B4-BE49-F238E27FC236}">
                  <a16:creationId xmlns:a16="http://schemas.microsoft.com/office/drawing/2014/main" id="{A825FF1D-28AD-4FED-A32C-EBE54EF6B028}"/>
                </a:ext>
              </a:extLst>
            </p:cNvPr>
            <p:cNvSpPr/>
            <p:nvPr/>
          </p:nvSpPr>
          <p:spPr>
            <a:xfrm>
              <a:off x="32418263" y="8573424"/>
              <a:ext cx="111071" cy="475322"/>
            </a:xfrm>
            <a:prstGeom prst="rect">
              <a:avLst/>
            </a:prstGeom>
            <a:noFill/>
            <a:ln w="38100">
              <a:solidFill>
                <a:srgbClr val="253A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a:extLst>
                <a:ext uri="{FF2B5EF4-FFF2-40B4-BE49-F238E27FC236}">
                  <a16:creationId xmlns:a16="http://schemas.microsoft.com/office/drawing/2014/main" id="{D745E424-6882-4099-BF66-DA3AD4291198}"/>
                </a:ext>
              </a:extLst>
            </p:cNvPr>
            <p:cNvSpPr/>
            <p:nvPr/>
          </p:nvSpPr>
          <p:spPr>
            <a:xfrm>
              <a:off x="32922341" y="8675027"/>
              <a:ext cx="120973" cy="800827"/>
            </a:xfrm>
            <a:prstGeom prst="rect">
              <a:avLst/>
            </a:prstGeom>
            <a:noFill/>
            <a:ln w="38100">
              <a:solidFill>
                <a:srgbClr val="253A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a:extLst>
                <a:ext uri="{FF2B5EF4-FFF2-40B4-BE49-F238E27FC236}">
                  <a16:creationId xmlns:a16="http://schemas.microsoft.com/office/drawing/2014/main" id="{89ABC1CC-F13D-4D20-9D2F-532F7D6E5068}"/>
                </a:ext>
              </a:extLst>
            </p:cNvPr>
            <p:cNvSpPr/>
            <p:nvPr/>
          </p:nvSpPr>
          <p:spPr>
            <a:xfrm>
              <a:off x="33748832" y="10155632"/>
              <a:ext cx="111071" cy="1509887"/>
            </a:xfrm>
            <a:prstGeom prst="rect">
              <a:avLst/>
            </a:prstGeom>
            <a:noFill/>
            <a:ln w="38100">
              <a:solidFill>
                <a:srgbClr val="253A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TextBox 171">
              <a:extLst>
                <a:ext uri="{FF2B5EF4-FFF2-40B4-BE49-F238E27FC236}">
                  <a16:creationId xmlns:a16="http://schemas.microsoft.com/office/drawing/2014/main" id="{CDB8829C-404E-416A-ADF4-4A4CB9F66F79}"/>
                </a:ext>
              </a:extLst>
            </p:cNvPr>
            <p:cNvSpPr txBox="1"/>
            <p:nvPr/>
          </p:nvSpPr>
          <p:spPr>
            <a:xfrm>
              <a:off x="31541188" y="8173931"/>
              <a:ext cx="1420288" cy="405373"/>
            </a:xfrm>
            <a:prstGeom prst="rect">
              <a:avLst/>
            </a:prstGeom>
            <a:noFill/>
          </p:spPr>
          <p:txBody>
            <a:bodyPr wrap="square" rtlCol="0">
              <a:spAutoFit/>
            </a:bodyPr>
            <a:lstStyle/>
            <a:p>
              <a:r>
                <a:rPr lang="en-US" b="1" dirty="0">
                  <a:solidFill>
                    <a:srgbClr val="253A65"/>
                  </a:solidFill>
                </a:rPr>
                <a:t>0.332%</a:t>
              </a:r>
            </a:p>
          </p:txBody>
        </p:sp>
        <p:sp>
          <p:nvSpPr>
            <p:cNvPr id="173" name="TextBox 172">
              <a:extLst>
                <a:ext uri="{FF2B5EF4-FFF2-40B4-BE49-F238E27FC236}">
                  <a16:creationId xmlns:a16="http://schemas.microsoft.com/office/drawing/2014/main" id="{2D189F73-22DA-4C61-AE86-5567B425FAF8}"/>
                </a:ext>
              </a:extLst>
            </p:cNvPr>
            <p:cNvSpPr txBox="1"/>
            <p:nvPr/>
          </p:nvSpPr>
          <p:spPr>
            <a:xfrm>
              <a:off x="31847622" y="8987345"/>
              <a:ext cx="1328728" cy="405373"/>
            </a:xfrm>
            <a:prstGeom prst="rect">
              <a:avLst/>
            </a:prstGeom>
            <a:noFill/>
          </p:spPr>
          <p:txBody>
            <a:bodyPr wrap="square" rtlCol="0">
              <a:spAutoFit/>
            </a:bodyPr>
            <a:lstStyle/>
            <a:p>
              <a:r>
                <a:rPr lang="en-US" b="1" dirty="0">
                  <a:solidFill>
                    <a:srgbClr val="253A65"/>
                  </a:solidFill>
                </a:rPr>
                <a:t>0.402%</a:t>
              </a:r>
            </a:p>
          </p:txBody>
        </p:sp>
        <p:sp>
          <p:nvSpPr>
            <p:cNvPr id="174" name="TextBox 173">
              <a:extLst>
                <a:ext uri="{FF2B5EF4-FFF2-40B4-BE49-F238E27FC236}">
                  <a16:creationId xmlns:a16="http://schemas.microsoft.com/office/drawing/2014/main" id="{97FA18A4-B3FB-4A7B-963C-EA664B36B9B6}"/>
                </a:ext>
              </a:extLst>
            </p:cNvPr>
            <p:cNvSpPr txBox="1"/>
            <p:nvPr/>
          </p:nvSpPr>
          <p:spPr>
            <a:xfrm>
              <a:off x="32612584" y="8306702"/>
              <a:ext cx="1330569" cy="405373"/>
            </a:xfrm>
            <a:prstGeom prst="rect">
              <a:avLst/>
            </a:prstGeom>
            <a:noFill/>
          </p:spPr>
          <p:txBody>
            <a:bodyPr wrap="square" rtlCol="0">
              <a:spAutoFit/>
            </a:bodyPr>
            <a:lstStyle/>
            <a:p>
              <a:r>
                <a:rPr lang="en-US" b="1" dirty="0">
                  <a:solidFill>
                    <a:srgbClr val="253A65"/>
                  </a:solidFill>
                </a:rPr>
                <a:t>0.477%</a:t>
              </a:r>
            </a:p>
          </p:txBody>
        </p:sp>
        <p:sp>
          <p:nvSpPr>
            <p:cNvPr id="175" name="TextBox 174">
              <a:extLst>
                <a:ext uri="{FF2B5EF4-FFF2-40B4-BE49-F238E27FC236}">
                  <a16:creationId xmlns:a16="http://schemas.microsoft.com/office/drawing/2014/main" id="{98171C0E-E44A-4B47-A273-D55BF34AB2DD}"/>
                </a:ext>
              </a:extLst>
            </p:cNvPr>
            <p:cNvSpPr txBox="1"/>
            <p:nvPr/>
          </p:nvSpPr>
          <p:spPr>
            <a:xfrm>
              <a:off x="33722191" y="9817946"/>
              <a:ext cx="1334250" cy="405373"/>
            </a:xfrm>
            <a:prstGeom prst="rect">
              <a:avLst/>
            </a:prstGeom>
            <a:noFill/>
          </p:spPr>
          <p:txBody>
            <a:bodyPr wrap="square" rtlCol="0">
              <a:spAutoFit/>
            </a:bodyPr>
            <a:lstStyle/>
            <a:p>
              <a:r>
                <a:rPr lang="en-US" b="1" dirty="0">
                  <a:solidFill>
                    <a:srgbClr val="253A65"/>
                  </a:solidFill>
                </a:rPr>
                <a:t>0.581%</a:t>
              </a:r>
            </a:p>
          </p:txBody>
        </p:sp>
        <p:sp>
          <p:nvSpPr>
            <p:cNvPr id="17" name="Rectangle 16"/>
            <p:cNvSpPr/>
            <p:nvPr/>
          </p:nvSpPr>
          <p:spPr>
            <a:xfrm>
              <a:off x="27943256" y="8018463"/>
              <a:ext cx="7217605" cy="1164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p:cNvSpPr txBox="1"/>
          <p:nvPr/>
        </p:nvSpPr>
        <p:spPr>
          <a:xfrm rot="16200000" flipV="1">
            <a:off x="419741" y="24836853"/>
            <a:ext cx="22359472" cy="285232"/>
          </a:xfrm>
          <a:prstGeom prst="rect">
            <a:avLst/>
          </a:prstGeom>
          <a:solidFill>
            <a:schemeClr val="tx2">
              <a:lumMod val="75000"/>
            </a:schemeClr>
          </a:solidFill>
          <a:ln>
            <a:solidFill>
              <a:schemeClr val="tx2">
                <a:lumMod val="75000"/>
              </a:schemeClr>
            </a:solidFill>
          </a:ln>
        </p:spPr>
        <p:txBody>
          <a:bodyPr wrap="square" rtlCol="0">
            <a:spAutoFit/>
          </a:bodyPr>
          <a:lstStyle/>
          <a:p>
            <a:pPr algn="ctr"/>
            <a:endParaRPr lang="en-US" b="1" dirty="0">
              <a:latin typeface="Cambria" panose="02040503050406030204" pitchFamily="18" charset="0"/>
            </a:endParaRPr>
          </a:p>
        </p:txBody>
      </p:sp>
      <p:sp>
        <p:nvSpPr>
          <p:cNvPr id="198" name="TextBox 197"/>
          <p:cNvSpPr txBox="1"/>
          <p:nvPr/>
        </p:nvSpPr>
        <p:spPr>
          <a:xfrm>
            <a:off x="868316" y="14781564"/>
            <a:ext cx="4844573"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No Strain (Untested)</a:t>
            </a:r>
          </a:p>
        </p:txBody>
      </p:sp>
      <p:sp>
        <p:nvSpPr>
          <p:cNvPr id="199" name="TextBox 198"/>
          <p:cNvSpPr txBox="1"/>
          <p:nvPr/>
        </p:nvSpPr>
        <p:spPr>
          <a:xfrm>
            <a:off x="6292697" y="14791546"/>
            <a:ext cx="4844573"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0.8% Strain</a:t>
            </a:r>
          </a:p>
        </p:txBody>
      </p:sp>
      <p:grpSp>
        <p:nvGrpSpPr>
          <p:cNvPr id="12" name="Group 11"/>
          <p:cNvGrpSpPr/>
          <p:nvPr/>
        </p:nvGrpSpPr>
        <p:grpSpPr>
          <a:xfrm>
            <a:off x="11864198" y="14797882"/>
            <a:ext cx="29484142" cy="574765"/>
            <a:chOff x="11864199" y="14848505"/>
            <a:chExt cx="29484142" cy="574765"/>
          </a:xfrm>
        </p:grpSpPr>
        <p:sp>
          <p:nvSpPr>
            <p:cNvPr id="200" name="TextBox 199"/>
            <p:cNvSpPr txBox="1"/>
            <p:nvPr/>
          </p:nvSpPr>
          <p:spPr>
            <a:xfrm>
              <a:off x="11864199" y="14900050"/>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No Strain (Untested)</a:t>
              </a:r>
            </a:p>
          </p:txBody>
        </p:sp>
        <p:sp>
          <p:nvSpPr>
            <p:cNvPr id="201" name="TextBox 200"/>
            <p:cNvSpPr txBox="1"/>
            <p:nvPr/>
          </p:nvSpPr>
          <p:spPr>
            <a:xfrm>
              <a:off x="16834331" y="14889828"/>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0.332% Strain</a:t>
              </a:r>
            </a:p>
          </p:txBody>
        </p:sp>
        <p:sp>
          <p:nvSpPr>
            <p:cNvPr id="202" name="TextBox 201"/>
            <p:cNvSpPr txBox="1"/>
            <p:nvPr/>
          </p:nvSpPr>
          <p:spPr>
            <a:xfrm>
              <a:off x="21792991" y="14889086"/>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0.402% Strain</a:t>
              </a:r>
            </a:p>
          </p:txBody>
        </p:sp>
        <p:sp>
          <p:nvSpPr>
            <p:cNvPr id="203" name="TextBox 202"/>
            <p:cNvSpPr txBox="1"/>
            <p:nvPr/>
          </p:nvSpPr>
          <p:spPr>
            <a:xfrm>
              <a:off x="26819846" y="14877912"/>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0.477% Strain</a:t>
              </a:r>
            </a:p>
          </p:txBody>
        </p:sp>
        <p:sp>
          <p:nvSpPr>
            <p:cNvPr id="204" name="TextBox 203"/>
            <p:cNvSpPr txBox="1"/>
            <p:nvPr/>
          </p:nvSpPr>
          <p:spPr>
            <a:xfrm>
              <a:off x="31769821" y="14867134"/>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0.581% Strain</a:t>
              </a:r>
            </a:p>
          </p:txBody>
        </p:sp>
        <p:sp>
          <p:nvSpPr>
            <p:cNvPr id="205" name="TextBox 204"/>
            <p:cNvSpPr txBox="1"/>
            <p:nvPr/>
          </p:nvSpPr>
          <p:spPr>
            <a:xfrm>
              <a:off x="36755659" y="14848505"/>
              <a:ext cx="4592682"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0.8% Strain</a:t>
              </a:r>
            </a:p>
          </p:txBody>
        </p:sp>
      </p:grpSp>
      <p:grpSp>
        <p:nvGrpSpPr>
          <p:cNvPr id="7" name="Group 6"/>
          <p:cNvGrpSpPr/>
          <p:nvPr/>
        </p:nvGrpSpPr>
        <p:grpSpPr>
          <a:xfrm>
            <a:off x="11864198" y="15340580"/>
            <a:ext cx="29424034" cy="6972490"/>
            <a:chOff x="11864198" y="15496707"/>
            <a:chExt cx="29424034" cy="6972490"/>
          </a:xfrm>
        </p:grpSpPr>
        <p:pic>
          <p:nvPicPr>
            <p:cNvPr id="122" name="Picture 121">
              <a:extLst>
                <a:ext uri="{FF2B5EF4-FFF2-40B4-BE49-F238E27FC236}">
                  <a16:creationId xmlns:a16="http://schemas.microsoft.com/office/drawing/2014/main" id="{D695688E-7BB5-487C-9F23-329E75356ECD}"/>
                </a:ext>
              </a:extLst>
            </p:cNvPr>
            <p:cNvPicPr>
              <a:picLocks noChangeAspect="1"/>
            </p:cNvPicPr>
            <p:nvPr/>
          </p:nvPicPr>
          <p:blipFill rotWithShape="1">
            <a:blip r:embed="rId10"/>
            <a:srcRect l="17743" t="22405" r="38452" b="19176"/>
            <a:stretch/>
          </p:blipFill>
          <p:spPr>
            <a:xfrm>
              <a:off x="11864931" y="15499832"/>
              <a:ext cx="4591949" cy="3380589"/>
            </a:xfrm>
            <a:prstGeom prst="rect">
              <a:avLst/>
            </a:prstGeom>
          </p:spPr>
        </p:pic>
        <p:pic>
          <p:nvPicPr>
            <p:cNvPr id="155" name="Picture 154">
              <a:extLst>
                <a:ext uri="{FF2B5EF4-FFF2-40B4-BE49-F238E27FC236}">
                  <a16:creationId xmlns:a16="http://schemas.microsoft.com/office/drawing/2014/main" id="{6A814158-F181-4303-AFE6-9884CADB5C0C}"/>
                </a:ext>
              </a:extLst>
            </p:cNvPr>
            <p:cNvPicPr>
              <a:picLocks noChangeAspect="1"/>
            </p:cNvPicPr>
            <p:nvPr/>
          </p:nvPicPr>
          <p:blipFill rotWithShape="1">
            <a:blip r:embed="rId11"/>
            <a:srcRect l="17743" t="22131" r="38069" b="19313"/>
            <a:stretch/>
          </p:blipFill>
          <p:spPr>
            <a:xfrm>
              <a:off x="16812619" y="15496707"/>
              <a:ext cx="4650343" cy="3401847"/>
            </a:xfrm>
            <a:prstGeom prst="rect">
              <a:avLst/>
            </a:prstGeom>
          </p:spPr>
        </p:pic>
        <p:pic>
          <p:nvPicPr>
            <p:cNvPr id="157" name="Picture 156">
              <a:extLst>
                <a:ext uri="{FF2B5EF4-FFF2-40B4-BE49-F238E27FC236}">
                  <a16:creationId xmlns:a16="http://schemas.microsoft.com/office/drawing/2014/main" id="{10B55357-EE53-4016-9735-5EF90C46B915}"/>
                </a:ext>
              </a:extLst>
            </p:cNvPr>
            <p:cNvPicPr>
              <a:picLocks noChangeAspect="1"/>
            </p:cNvPicPr>
            <p:nvPr/>
          </p:nvPicPr>
          <p:blipFill rotWithShape="1">
            <a:blip r:embed="rId12"/>
            <a:srcRect l="17743" t="22268" r="38069" b="18900"/>
            <a:stretch/>
          </p:blipFill>
          <p:spPr>
            <a:xfrm>
              <a:off x="21802214" y="15540358"/>
              <a:ext cx="4574237" cy="3361883"/>
            </a:xfrm>
            <a:prstGeom prst="rect">
              <a:avLst/>
            </a:prstGeom>
          </p:spPr>
        </p:pic>
        <p:pic>
          <p:nvPicPr>
            <p:cNvPr id="159" name="Picture 158">
              <a:extLst>
                <a:ext uri="{FF2B5EF4-FFF2-40B4-BE49-F238E27FC236}">
                  <a16:creationId xmlns:a16="http://schemas.microsoft.com/office/drawing/2014/main" id="{B88AC8B3-280B-4021-8EA2-4EBCE8761B56}"/>
                </a:ext>
              </a:extLst>
            </p:cNvPr>
            <p:cNvPicPr>
              <a:picLocks noChangeAspect="1"/>
            </p:cNvPicPr>
            <p:nvPr/>
          </p:nvPicPr>
          <p:blipFill rotWithShape="1">
            <a:blip r:embed="rId13"/>
            <a:srcRect l="17743" t="22131" r="38069" b="18901"/>
            <a:stretch/>
          </p:blipFill>
          <p:spPr>
            <a:xfrm>
              <a:off x="26848956" y="15521207"/>
              <a:ext cx="4563572" cy="3361883"/>
            </a:xfrm>
            <a:prstGeom prst="rect">
              <a:avLst/>
            </a:prstGeom>
          </p:spPr>
        </p:pic>
        <p:pic>
          <p:nvPicPr>
            <p:cNvPr id="164" name="Picture 163"/>
            <p:cNvPicPr>
              <a:picLocks noChangeAspect="1"/>
            </p:cNvPicPr>
            <p:nvPr/>
          </p:nvPicPr>
          <p:blipFill rotWithShape="1">
            <a:blip r:embed="rId14"/>
            <a:srcRect l="10896" t="21910" r="66970" b="19405"/>
            <a:stretch/>
          </p:blipFill>
          <p:spPr>
            <a:xfrm>
              <a:off x="31821055" y="15496707"/>
              <a:ext cx="4510592" cy="3363435"/>
            </a:xfrm>
            <a:prstGeom prst="rect">
              <a:avLst/>
            </a:prstGeom>
          </p:spPr>
        </p:pic>
        <p:pic>
          <p:nvPicPr>
            <p:cNvPr id="165" name="Picture 164">
              <a:extLst>
                <a:ext uri="{FF2B5EF4-FFF2-40B4-BE49-F238E27FC236}">
                  <a16:creationId xmlns:a16="http://schemas.microsoft.com/office/drawing/2014/main" id="{5DF6CCE9-A28F-4B81-B75E-549ACBA2A241}"/>
                </a:ext>
              </a:extLst>
            </p:cNvPr>
            <p:cNvPicPr>
              <a:picLocks noChangeAspect="1"/>
            </p:cNvPicPr>
            <p:nvPr/>
          </p:nvPicPr>
          <p:blipFill rotWithShape="1">
            <a:blip r:embed="rId15"/>
            <a:srcRect l="17743" t="21993" r="38069" b="18763"/>
            <a:stretch/>
          </p:blipFill>
          <p:spPr>
            <a:xfrm>
              <a:off x="36756207" y="15525043"/>
              <a:ext cx="4532025" cy="3354212"/>
            </a:xfrm>
            <a:prstGeom prst="rect">
              <a:avLst/>
            </a:prstGeom>
          </p:spPr>
        </p:pic>
        <p:sp>
          <p:nvSpPr>
            <p:cNvPr id="97" name="Right Arrow 96"/>
            <p:cNvSpPr/>
            <p:nvPr/>
          </p:nvSpPr>
          <p:spPr>
            <a:xfrm>
              <a:off x="16301486" y="16842674"/>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ight Arrow 176"/>
            <p:cNvSpPr/>
            <p:nvPr/>
          </p:nvSpPr>
          <p:spPr>
            <a:xfrm>
              <a:off x="21317616" y="16778374"/>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ight Arrow 177"/>
            <p:cNvSpPr/>
            <p:nvPr/>
          </p:nvSpPr>
          <p:spPr>
            <a:xfrm>
              <a:off x="26208782" y="16790076"/>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ight Arrow 178"/>
            <p:cNvSpPr/>
            <p:nvPr/>
          </p:nvSpPr>
          <p:spPr>
            <a:xfrm>
              <a:off x="31224912" y="1682124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ight Arrow 179"/>
            <p:cNvSpPr/>
            <p:nvPr/>
          </p:nvSpPr>
          <p:spPr>
            <a:xfrm>
              <a:off x="36153212" y="16790076"/>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6" name="Picture 205">
              <a:extLst>
                <a:ext uri="{FF2B5EF4-FFF2-40B4-BE49-F238E27FC236}">
                  <a16:creationId xmlns:a16="http://schemas.microsoft.com/office/drawing/2014/main" id="{712CB541-C853-4DB2-B54F-DEC5361D637B}"/>
                </a:ext>
              </a:extLst>
            </p:cNvPr>
            <p:cNvPicPr>
              <a:picLocks noChangeAspect="1"/>
            </p:cNvPicPr>
            <p:nvPr/>
          </p:nvPicPr>
          <p:blipFill rotWithShape="1">
            <a:blip r:embed="rId16"/>
            <a:srcRect l="17743" t="21993" r="38069" b="19175"/>
            <a:stretch/>
          </p:blipFill>
          <p:spPr>
            <a:xfrm>
              <a:off x="11864198" y="19081734"/>
              <a:ext cx="4592682" cy="3375442"/>
            </a:xfrm>
            <a:prstGeom prst="rect">
              <a:avLst/>
            </a:prstGeom>
          </p:spPr>
        </p:pic>
        <p:pic>
          <p:nvPicPr>
            <p:cNvPr id="207" name="Picture 206">
              <a:extLst>
                <a:ext uri="{FF2B5EF4-FFF2-40B4-BE49-F238E27FC236}">
                  <a16:creationId xmlns:a16="http://schemas.microsoft.com/office/drawing/2014/main" id="{B62AC2AB-9CA1-444A-B4CE-E19E603C3041}"/>
                </a:ext>
              </a:extLst>
            </p:cNvPr>
            <p:cNvPicPr>
              <a:picLocks noChangeAspect="1"/>
            </p:cNvPicPr>
            <p:nvPr/>
          </p:nvPicPr>
          <p:blipFill rotWithShape="1">
            <a:blip r:embed="rId17"/>
            <a:srcRect l="17743" t="22131" r="38069" b="19313"/>
            <a:stretch/>
          </p:blipFill>
          <p:spPr>
            <a:xfrm>
              <a:off x="16812618" y="19093647"/>
              <a:ext cx="4614395" cy="3375550"/>
            </a:xfrm>
            <a:prstGeom prst="rect">
              <a:avLst/>
            </a:prstGeom>
          </p:spPr>
        </p:pic>
        <p:pic>
          <p:nvPicPr>
            <p:cNvPr id="208" name="Picture 207">
              <a:extLst>
                <a:ext uri="{FF2B5EF4-FFF2-40B4-BE49-F238E27FC236}">
                  <a16:creationId xmlns:a16="http://schemas.microsoft.com/office/drawing/2014/main" id="{B553D651-5DE5-44DC-838E-79E1AF127F2D}"/>
                </a:ext>
              </a:extLst>
            </p:cNvPr>
            <p:cNvPicPr>
              <a:picLocks noChangeAspect="1"/>
            </p:cNvPicPr>
            <p:nvPr/>
          </p:nvPicPr>
          <p:blipFill rotWithShape="1">
            <a:blip r:embed="rId18"/>
            <a:srcRect l="17743" t="22269" r="38069" b="18762"/>
            <a:stretch/>
          </p:blipFill>
          <p:spPr>
            <a:xfrm>
              <a:off x="21775012" y="19087204"/>
              <a:ext cx="4574553" cy="3369972"/>
            </a:xfrm>
            <a:prstGeom prst="rect">
              <a:avLst/>
            </a:prstGeom>
          </p:spPr>
        </p:pic>
        <p:pic>
          <p:nvPicPr>
            <p:cNvPr id="209" name="Picture 208">
              <a:extLst>
                <a:ext uri="{FF2B5EF4-FFF2-40B4-BE49-F238E27FC236}">
                  <a16:creationId xmlns:a16="http://schemas.microsoft.com/office/drawing/2014/main" id="{D3765C09-92FE-4D90-9307-B0AE9EB85E15}"/>
                </a:ext>
              </a:extLst>
            </p:cNvPr>
            <p:cNvPicPr>
              <a:picLocks noChangeAspect="1"/>
            </p:cNvPicPr>
            <p:nvPr/>
          </p:nvPicPr>
          <p:blipFill rotWithShape="1">
            <a:blip r:embed="rId19"/>
            <a:srcRect l="17743" t="22681" r="38069" b="18900"/>
            <a:stretch/>
          </p:blipFill>
          <p:spPr>
            <a:xfrm>
              <a:off x="26848955" y="19106437"/>
              <a:ext cx="4591259" cy="3350739"/>
            </a:xfrm>
            <a:prstGeom prst="rect">
              <a:avLst/>
            </a:prstGeom>
          </p:spPr>
        </p:pic>
        <p:pic>
          <p:nvPicPr>
            <p:cNvPr id="210" name="Picture 209"/>
            <p:cNvPicPr>
              <a:picLocks noChangeAspect="1"/>
            </p:cNvPicPr>
            <p:nvPr/>
          </p:nvPicPr>
          <p:blipFill rotWithShape="1">
            <a:blip r:embed="rId20"/>
            <a:srcRect l="10862" t="21778" r="67046" b="19374"/>
            <a:stretch/>
          </p:blipFill>
          <p:spPr>
            <a:xfrm>
              <a:off x="31795589" y="19087694"/>
              <a:ext cx="4536058" cy="3333951"/>
            </a:xfrm>
            <a:prstGeom prst="rect">
              <a:avLst/>
            </a:prstGeom>
          </p:spPr>
        </p:pic>
        <p:pic>
          <p:nvPicPr>
            <p:cNvPr id="211" name="Picture 210">
              <a:extLst>
                <a:ext uri="{FF2B5EF4-FFF2-40B4-BE49-F238E27FC236}">
                  <a16:creationId xmlns:a16="http://schemas.microsoft.com/office/drawing/2014/main" id="{3C0A69FE-8427-4321-AE8B-30236AD6F7F1}"/>
                </a:ext>
              </a:extLst>
            </p:cNvPr>
            <p:cNvPicPr>
              <a:picLocks noChangeAspect="1"/>
            </p:cNvPicPr>
            <p:nvPr/>
          </p:nvPicPr>
          <p:blipFill rotWithShape="1">
            <a:blip r:embed="rId21"/>
            <a:srcRect l="17743" t="22131" r="38069" b="19038"/>
            <a:stretch/>
          </p:blipFill>
          <p:spPr>
            <a:xfrm>
              <a:off x="36755658" y="19114609"/>
              <a:ext cx="4532573" cy="3331264"/>
            </a:xfrm>
            <a:prstGeom prst="rect">
              <a:avLst/>
            </a:prstGeom>
          </p:spPr>
        </p:pic>
        <p:sp>
          <p:nvSpPr>
            <p:cNvPr id="212" name="Right Arrow 211"/>
            <p:cNvSpPr/>
            <p:nvPr/>
          </p:nvSpPr>
          <p:spPr>
            <a:xfrm>
              <a:off x="36128074" y="2030845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Right Arrow 212"/>
            <p:cNvSpPr/>
            <p:nvPr/>
          </p:nvSpPr>
          <p:spPr>
            <a:xfrm>
              <a:off x="31141690" y="2030845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ight Arrow 213"/>
            <p:cNvSpPr/>
            <p:nvPr/>
          </p:nvSpPr>
          <p:spPr>
            <a:xfrm>
              <a:off x="26155306" y="2030845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ight Arrow 214"/>
            <p:cNvSpPr/>
            <p:nvPr/>
          </p:nvSpPr>
          <p:spPr>
            <a:xfrm>
              <a:off x="21168922" y="2030845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ight Arrow 215"/>
            <p:cNvSpPr/>
            <p:nvPr/>
          </p:nvSpPr>
          <p:spPr>
            <a:xfrm>
              <a:off x="16182538" y="20308459"/>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ight Arrow 232"/>
            <p:cNvSpPr/>
            <p:nvPr/>
          </p:nvSpPr>
          <p:spPr>
            <a:xfrm rot="21224740">
              <a:off x="12207817" y="17605156"/>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4" name="Right Arrow 233"/>
            <p:cNvSpPr/>
            <p:nvPr/>
          </p:nvSpPr>
          <p:spPr>
            <a:xfrm rot="9896706">
              <a:off x="14452598" y="16052646"/>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5" name="Right Arrow 234"/>
            <p:cNvSpPr/>
            <p:nvPr/>
          </p:nvSpPr>
          <p:spPr>
            <a:xfrm rot="9896706">
              <a:off x="13909105" y="21154451"/>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6" name="Right Arrow 235"/>
            <p:cNvSpPr/>
            <p:nvPr/>
          </p:nvSpPr>
          <p:spPr>
            <a:xfrm rot="17151506">
              <a:off x="12402884" y="21015044"/>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7" name="Right Arrow 236"/>
            <p:cNvSpPr/>
            <p:nvPr/>
          </p:nvSpPr>
          <p:spPr>
            <a:xfrm rot="14648335">
              <a:off x="23252848" y="17191451"/>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8" name="Right Arrow 237"/>
            <p:cNvSpPr/>
            <p:nvPr/>
          </p:nvSpPr>
          <p:spPr>
            <a:xfrm rot="16830973">
              <a:off x="23967676" y="20372445"/>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9" name="Right Arrow 238"/>
            <p:cNvSpPr/>
            <p:nvPr/>
          </p:nvSpPr>
          <p:spPr>
            <a:xfrm rot="19190827">
              <a:off x="17538549" y="17853085"/>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0" name="Right Arrow 239"/>
            <p:cNvSpPr/>
            <p:nvPr/>
          </p:nvSpPr>
          <p:spPr>
            <a:xfrm rot="866012">
              <a:off x="19912844" y="1762374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1" name="Right Arrow 240"/>
            <p:cNvSpPr/>
            <p:nvPr/>
          </p:nvSpPr>
          <p:spPr>
            <a:xfrm rot="5071990">
              <a:off x="17609797" y="20930455"/>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2" name="Right Arrow 241"/>
            <p:cNvSpPr/>
            <p:nvPr/>
          </p:nvSpPr>
          <p:spPr>
            <a:xfrm rot="17116998">
              <a:off x="19448645" y="2057879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3" name="Right Arrow 242"/>
            <p:cNvSpPr/>
            <p:nvPr/>
          </p:nvSpPr>
          <p:spPr>
            <a:xfrm rot="9896706">
              <a:off x="24671819" y="1787585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4" name="Right Arrow 243"/>
            <p:cNvSpPr/>
            <p:nvPr/>
          </p:nvSpPr>
          <p:spPr>
            <a:xfrm rot="7656613">
              <a:off x="22591497" y="19210582"/>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5" name="Right Arrow 244"/>
            <p:cNvSpPr/>
            <p:nvPr/>
          </p:nvSpPr>
          <p:spPr>
            <a:xfrm rot="14648335">
              <a:off x="29797889" y="16958162"/>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6" name="Right Arrow 245"/>
            <p:cNvSpPr/>
            <p:nvPr/>
          </p:nvSpPr>
          <p:spPr>
            <a:xfrm rot="10443763">
              <a:off x="38643598" y="15948547"/>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7" name="Right Arrow 246"/>
            <p:cNvSpPr/>
            <p:nvPr/>
          </p:nvSpPr>
          <p:spPr>
            <a:xfrm rot="19622447">
              <a:off x="27351012" y="18076415"/>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8" name="Right Arrow 247"/>
            <p:cNvSpPr/>
            <p:nvPr/>
          </p:nvSpPr>
          <p:spPr>
            <a:xfrm rot="3868620">
              <a:off x="32138437" y="1651305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49" name="Right Arrow 248"/>
            <p:cNvSpPr/>
            <p:nvPr/>
          </p:nvSpPr>
          <p:spPr>
            <a:xfrm rot="14648335">
              <a:off x="34840068" y="17747592"/>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0" name="Right Arrow 249"/>
            <p:cNvSpPr/>
            <p:nvPr/>
          </p:nvSpPr>
          <p:spPr>
            <a:xfrm rot="11857321">
              <a:off x="29917959" y="21698212"/>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1" name="Right Arrow 250"/>
            <p:cNvSpPr/>
            <p:nvPr/>
          </p:nvSpPr>
          <p:spPr>
            <a:xfrm rot="489662">
              <a:off x="27840817" y="19272031"/>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2" name="Right Arrow 251"/>
            <p:cNvSpPr/>
            <p:nvPr/>
          </p:nvSpPr>
          <p:spPr>
            <a:xfrm rot="18915150">
              <a:off x="39722825" y="16992493"/>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3" name="Right Arrow 252"/>
            <p:cNvSpPr/>
            <p:nvPr/>
          </p:nvSpPr>
          <p:spPr>
            <a:xfrm rot="6176631">
              <a:off x="38212365" y="21198036"/>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4" name="Right Arrow 253"/>
            <p:cNvSpPr/>
            <p:nvPr/>
          </p:nvSpPr>
          <p:spPr>
            <a:xfrm rot="14648335">
              <a:off x="38988512" y="21059484"/>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5" name="Right Arrow 254"/>
            <p:cNvSpPr/>
            <p:nvPr/>
          </p:nvSpPr>
          <p:spPr>
            <a:xfrm rot="8732342">
              <a:off x="33403897" y="21406878"/>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56" name="Right Arrow 255"/>
            <p:cNvSpPr/>
            <p:nvPr/>
          </p:nvSpPr>
          <p:spPr>
            <a:xfrm rot="14648335">
              <a:off x="32992616" y="20401475"/>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grpSp>
      <p:sp>
        <p:nvSpPr>
          <p:cNvPr id="257" name="TextBox 256"/>
          <p:cNvSpPr txBox="1"/>
          <p:nvPr/>
        </p:nvSpPr>
        <p:spPr>
          <a:xfrm>
            <a:off x="11934339" y="26716273"/>
            <a:ext cx="11897554" cy="1569660"/>
          </a:xfrm>
          <a:prstGeom prst="rect">
            <a:avLst/>
          </a:prstGeom>
          <a:solidFill>
            <a:srgbClr val="93E3FF"/>
          </a:solidFill>
        </p:spPr>
        <p:txBody>
          <a:bodyPr wrap="square" rtlCol="0">
            <a:spAutoFit/>
          </a:bodyPr>
          <a:lstStyle/>
          <a:p>
            <a:r>
              <a:rPr lang="en-US" sz="2400" b="1" dirty="0">
                <a:latin typeface="Arial" panose="020B0604020202020204" pitchFamily="34" charset="0"/>
                <a:cs typeface="Arial" panose="020B0604020202020204" pitchFamily="34" charset="0"/>
              </a:rPr>
              <a:t>Key Results for Externally Etched Samples:</a:t>
            </a: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For these wires exposed by external etching, as the amount percent strain applied to the wire increases it in return increases the amount and degree of damage observed in the wires.</a:t>
            </a:r>
          </a:p>
        </p:txBody>
      </p:sp>
      <p:sp>
        <p:nvSpPr>
          <p:cNvPr id="258" name="TextBox 257"/>
          <p:cNvSpPr txBox="1"/>
          <p:nvPr/>
        </p:nvSpPr>
        <p:spPr>
          <a:xfrm>
            <a:off x="25674410" y="33781041"/>
            <a:ext cx="9523544" cy="1938992"/>
          </a:xfrm>
          <a:prstGeom prst="rect">
            <a:avLst/>
          </a:prstGeom>
          <a:solidFill>
            <a:srgbClr val="93E3FF"/>
          </a:solidFill>
        </p:spPr>
        <p:txBody>
          <a:bodyPr wrap="square" rtlCol="0">
            <a:spAutoFit/>
          </a:bodyPr>
          <a:lstStyle/>
          <a:p>
            <a:r>
              <a:rPr lang="en-US" sz="2400" b="1" dirty="0">
                <a:latin typeface="Arial" panose="020B0604020202020204" pitchFamily="34" charset="0"/>
                <a:cs typeface="Arial" panose="020B0604020202020204" pitchFamily="34" charset="0"/>
              </a:rPr>
              <a:t>Key Results for Externally Etched Samples at 0.477% and 0.581% Strain:</a:t>
            </a: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Increasing the amount of percent strain from 0.477% to 0.581% strain dramatically increases the amount of jagged edges.  This increase confirms the graph trend depicted at the top of the poster.</a:t>
            </a:r>
          </a:p>
        </p:txBody>
      </p:sp>
      <p:grpSp>
        <p:nvGrpSpPr>
          <p:cNvPr id="6" name="Group 5"/>
          <p:cNvGrpSpPr/>
          <p:nvPr/>
        </p:nvGrpSpPr>
        <p:grpSpPr>
          <a:xfrm>
            <a:off x="868316" y="15299829"/>
            <a:ext cx="36025496" cy="14590123"/>
            <a:chOff x="868176" y="15491953"/>
            <a:chExt cx="36025496" cy="14590123"/>
          </a:xfrm>
        </p:grpSpPr>
        <p:pic>
          <p:nvPicPr>
            <p:cNvPr id="192" name="Picture 191">
              <a:extLst>
                <a:ext uri="{FF2B5EF4-FFF2-40B4-BE49-F238E27FC236}">
                  <a16:creationId xmlns:a16="http://schemas.microsoft.com/office/drawing/2014/main" id="{B6ECA16D-0D37-407E-91F3-621FC12D2D15}"/>
                </a:ext>
              </a:extLst>
            </p:cNvPr>
            <p:cNvPicPr/>
            <p:nvPr/>
          </p:nvPicPr>
          <p:blipFill rotWithShape="1">
            <a:blip r:embed="rId22" cstate="print">
              <a:extLst>
                <a:ext uri="{28A0092B-C50C-407E-A947-70E740481C1C}">
                  <a14:useLocalDpi xmlns:a14="http://schemas.microsoft.com/office/drawing/2010/main" val="0"/>
                </a:ext>
              </a:extLst>
            </a:blip>
            <a:srcRect l="17449" t="22585" r="38069" b="19048"/>
            <a:stretch/>
          </p:blipFill>
          <p:spPr>
            <a:xfrm>
              <a:off x="929807" y="20510191"/>
              <a:ext cx="4624433" cy="3396865"/>
            </a:xfrm>
            <a:prstGeom prst="rect">
              <a:avLst/>
            </a:prstGeom>
          </p:spPr>
        </p:pic>
        <p:pic>
          <p:nvPicPr>
            <p:cNvPr id="193" name="Picture 192">
              <a:extLst>
                <a:ext uri="{FF2B5EF4-FFF2-40B4-BE49-F238E27FC236}">
                  <a16:creationId xmlns:a16="http://schemas.microsoft.com/office/drawing/2014/main" id="{736DAE56-3D5E-4DBA-8C46-2241FF0E1132}"/>
                </a:ext>
              </a:extLst>
            </p:cNvPr>
            <p:cNvPicPr/>
            <p:nvPr/>
          </p:nvPicPr>
          <p:blipFill rotWithShape="1">
            <a:blip r:embed="rId23" cstate="print">
              <a:extLst>
                <a:ext uri="{28A0092B-C50C-407E-A947-70E740481C1C}">
                  <a14:useLocalDpi xmlns:a14="http://schemas.microsoft.com/office/drawing/2010/main" val="0"/>
                </a:ext>
              </a:extLst>
            </a:blip>
            <a:srcRect l="17602" t="22721" r="38069" b="19319"/>
            <a:stretch/>
          </p:blipFill>
          <p:spPr>
            <a:xfrm>
              <a:off x="933752" y="24086821"/>
              <a:ext cx="4626976" cy="3371727"/>
            </a:xfrm>
            <a:prstGeom prst="rect">
              <a:avLst/>
            </a:prstGeom>
          </p:spPr>
        </p:pic>
        <p:pic>
          <p:nvPicPr>
            <p:cNvPr id="195" name="Picture 194">
              <a:extLst>
                <a:ext uri="{FF2B5EF4-FFF2-40B4-BE49-F238E27FC236}">
                  <a16:creationId xmlns:a16="http://schemas.microsoft.com/office/drawing/2014/main" id="{FC1B92B6-45A8-4252-B042-4E7D47A3FD6B}"/>
                </a:ext>
              </a:extLst>
            </p:cNvPr>
            <p:cNvPicPr/>
            <p:nvPr/>
          </p:nvPicPr>
          <p:blipFill rotWithShape="1">
            <a:blip r:embed="rId24" cstate="print">
              <a:extLst>
                <a:ext uri="{28A0092B-C50C-407E-A947-70E740481C1C}">
                  <a14:useLocalDpi xmlns:a14="http://schemas.microsoft.com/office/drawing/2010/main" val="0"/>
                </a:ext>
              </a:extLst>
            </a:blip>
            <a:srcRect l="17373" t="22312" r="38069" b="19320"/>
            <a:stretch/>
          </p:blipFill>
          <p:spPr>
            <a:xfrm>
              <a:off x="6462021" y="24084090"/>
              <a:ext cx="4588404" cy="3402247"/>
            </a:xfrm>
            <a:prstGeom prst="rect">
              <a:avLst/>
            </a:prstGeom>
          </p:spPr>
        </p:pic>
        <p:pic>
          <p:nvPicPr>
            <p:cNvPr id="194" name="Picture 193">
              <a:extLst>
                <a:ext uri="{FF2B5EF4-FFF2-40B4-BE49-F238E27FC236}">
                  <a16:creationId xmlns:a16="http://schemas.microsoft.com/office/drawing/2014/main" id="{9AA631F8-DCC8-4C79-81A7-9802091F40A4}"/>
                </a:ext>
              </a:extLst>
            </p:cNvPr>
            <p:cNvPicPr/>
            <p:nvPr/>
          </p:nvPicPr>
          <p:blipFill rotWithShape="1">
            <a:blip r:embed="rId25" cstate="print">
              <a:extLst>
                <a:ext uri="{28A0092B-C50C-407E-A947-70E740481C1C}">
                  <a14:useLocalDpi xmlns:a14="http://schemas.microsoft.com/office/drawing/2010/main" val="0"/>
                </a:ext>
              </a:extLst>
            </a:blip>
            <a:srcRect l="17373" t="22041" r="38069" b="19728"/>
            <a:stretch/>
          </p:blipFill>
          <p:spPr>
            <a:xfrm>
              <a:off x="6464503" y="20527636"/>
              <a:ext cx="4593858" cy="3388828"/>
            </a:xfrm>
            <a:prstGeom prst="rect">
              <a:avLst/>
            </a:prstGeom>
          </p:spPr>
        </p:pic>
        <p:pic>
          <p:nvPicPr>
            <p:cNvPr id="197" name="Picture 196">
              <a:extLst>
                <a:ext uri="{FF2B5EF4-FFF2-40B4-BE49-F238E27FC236}">
                  <a16:creationId xmlns:a16="http://schemas.microsoft.com/office/drawing/2014/main" id="{7E4D8F65-9BEB-4995-AD8E-04680B24AA09}"/>
                </a:ext>
              </a:extLst>
            </p:cNvPr>
            <p:cNvPicPr/>
            <p:nvPr/>
          </p:nvPicPr>
          <p:blipFill rotWithShape="1">
            <a:blip r:embed="rId26" cstate="print">
              <a:extLst>
                <a:ext uri="{28A0092B-C50C-407E-A947-70E740481C1C}">
                  <a14:useLocalDpi xmlns:a14="http://schemas.microsoft.com/office/drawing/2010/main" val="0"/>
                </a:ext>
              </a:extLst>
            </a:blip>
            <a:srcRect l="16761" t="15374" r="37551" b="12108"/>
            <a:stretch/>
          </p:blipFill>
          <p:spPr>
            <a:xfrm>
              <a:off x="6311424" y="15531800"/>
              <a:ext cx="4858126" cy="4851836"/>
            </a:xfrm>
            <a:prstGeom prst="rect">
              <a:avLst/>
            </a:prstGeom>
          </p:spPr>
        </p:pic>
        <p:pic>
          <p:nvPicPr>
            <p:cNvPr id="196" name="Picture 195">
              <a:extLst>
                <a:ext uri="{FF2B5EF4-FFF2-40B4-BE49-F238E27FC236}">
                  <a16:creationId xmlns:a16="http://schemas.microsoft.com/office/drawing/2014/main" id="{AA38744C-F3D7-46D2-994D-F54EB27560F7}"/>
                </a:ext>
              </a:extLst>
            </p:cNvPr>
            <p:cNvPicPr/>
            <p:nvPr/>
          </p:nvPicPr>
          <p:blipFill rotWithShape="1">
            <a:blip r:embed="rId27" cstate="print">
              <a:extLst>
                <a:ext uri="{28A0092B-C50C-407E-A947-70E740481C1C}">
                  <a14:useLocalDpi xmlns:a14="http://schemas.microsoft.com/office/drawing/2010/main" val="0"/>
                </a:ext>
              </a:extLst>
            </a:blip>
            <a:srcRect l="16990" t="13878" r="37473" b="10341"/>
            <a:stretch/>
          </p:blipFill>
          <p:spPr>
            <a:xfrm>
              <a:off x="868176" y="15491953"/>
              <a:ext cx="4846926" cy="4868159"/>
            </a:xfrm>
            <a:prstGeom prst="rect">
              <a:avLst/>
            </a:prstGeom>
          </p:spPr>
        </p:pic>
        <p:sp>
          <p:nvSpPr>
            <p:cNvPr id="110" name="TextBox 109"/>
            <p:cNvSpPr txBox="1"/>
            <p:nvPr/>
          </p:nvSpPr>
          <p:spPr>
            <a:xfrm>
              <a:off x="868176" y="28881747"/>
              <a:ext cx="10182249" cy="1200329"/>
            </a:xfrm>
            <a:prstGeom prst="rect">
              <a:avLst/>
            </a:prstGeom>
            <a:solidFill>
              <a:srgbClr val="93E3FF"/>
            </a:solidFill>
          </p:spPr>
          <p:txBody>
            <a:bodyPr wrap="square" rtlCol="0">
              <a:spAutoFit/>
            </a:bodyPr>
            <a:lstStyle/>
            <a:p>
              <a:r>
                <a:rPr lang="en-US" sz="2400" b="1" dirty="0">
                  <a:latin typeface="Arial" panose="020B0604020202020204" pitchFamily="34" charset="0"/>
                  <a:cs typeface="Arial" panose="020B0604020202020204" pitchFamily="34" charset="0"/>
                </a:rPr>
                <a:t>Key Results for Internally Etched Samples:</a:t>
              </a:r>
            </a:p>
            <a:p>
              <a:pPr marL="342900" indent="-342900">
                <a:buFont typeface="Wingdings" panose="05000000000000000000" pitchFamily="2" charset="2"/>
                <a:buChar char="Ø"/>
              </a:pPr>
              <a:r>
                <a:rPr lang="en-US" sz="2400" dirty="0">
                  <a:latin typeface="Arial" panose="020B0604020202020204" pitchFamily="34" charset="0"/>
                  <a:cs typeface="Arial" panose="020B0604020202020204" pitchFamily="34" charset="0"/>
                </a:rPr>
                <a:t>Increasing the amount of applied strain, mainly causes more jagged edges to develop.</a:t>
              </a:r>
            </a:p>
          </p:txBody>
        </p:sp>
        <p:sp>
          <p:nvSpPr>
            <p:cNvPr id="217" name="Right Arrow 216"/>
            <p:cNvSpPr/>
            <p:nvPr/>
          </p:nvSpPr>
          <p:spPr>
            <a:xfrm rot="5400000">
              <a:off x="8469322" y="20063956"/>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ight Arrow 217"/>
            <p:cNvSpPr/>
            <p:nvPr/>
          </p:nvSpPr>
          <p:spPr>
            <a:xfrm rot="5400000">
              <a:off x="2795164" y="20063956"/>
              <a:ext cx="852074" cy="800100"/>
            </a:xfrm>
            <a:prstGeom prst="rightArrow">
              <a:avLst/>
            </a:prstGeom>
            <a:solidFill>
              <a:srgbClr val="E2DDC8"/>
            </a:solidFill>
            <a:ln w="5715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ight Arrow 139"/>
            <p:cNvSpPr/>
            <p:nvPr/>
          </p:nvSpPr>
          <p:spPr>
            <a:xfrm rot="10483101">
              <a:off x="3388503" y="2197680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26" name="Right Arrow 225"/>
            <p:cNvSpPr/>
            <p:nvPr/>
          </p:nvSpPr>
          <p:spPr>
            <a:xfrm rot="19699666">
              <a:off x="1772495" y="21805789"/>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27" name="Right Arrow 226"/>
            <p:cNvSpPr/>
            <p:nvPr/>
          </p:nvSpPr>
          <p:spPr>
            <a:xfrm rot="1023286">
              <a:off x="7827124" y="21088950"/>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28" name="Right Arrow 227"/>
            <p:cNvSpPr/>
            <p:nvPr/>
          </p:nvSpPr>
          <p:spPr>
            <a:xfrm rot="16599525">
              <a:off x="9762481" y="22747983"/>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29" name="Right Arrow 228"/>
            <p:cNvSpPr/>
            <p:nvPr/>
          </p:nvSpPr>
          <p:spPr>
            <a:xfrm rot="12825268">
              <a:off x="9088288" y="25412767"/>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0" name="Right Arrow 229"/>
            <p:cNvSpPr/>
            <p:nvPr/>
          </p:nvSpPr>
          <p:spPr>
            <a:xfrm rot="20264971">
              <a:off x="6699948" y="26313256"/>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1" name="Right Arrow 230"/>
            <p:cNvSpPr/>
            <p:nvPr/>
          </p:nvSpPr>
          <p:spPr>
            <a:xfrm rot="15575547">
              <a:off x="2657458" y="25971727"/>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232" name="Right Arrow 231"/>
            <p:cNvSpPr/>
            <p:nvPr/>
          </p:nvSpPr>
          <p:spPr>
            <a:xfrm rot="8813592">
              <a:off x="2250577" y="24399907"/>
              <a:ext cx="833869" cy="319654"/>
            </a:xfrm>
            <a:prstGeom prst="rightArrow">
              <a:avLst/>
            </a:prstGeom>
            <a:solidFill>
              <a:srgbClr val="93E3FF"/>
            </a:solidFill>
            <a:ln w="57150">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lumMod val="50000"/>
                    </a:schemeClr>
                  </a:solidFill>
                </a:ln>
              </a:endParaRPr>
            </a:p>
          </p:txBody>
        </p:sp>
        <p:sp>
          <p:nvSpPr>
            <p:cNvPr id="124" name="Rectangle 123"/>
            <p:cNvSpPr/>
            <p:nvPr/>
          </p:nvSpPr>
          <p:spPr>
            <a:xfrm>
              <a:off x="2950502" y="16375876"/>
              <a:ext cx="1013179" cy="844007"/>
            </a:xfrm>
            <a:prstGeom prst="rect">
              <a:avLst/>
            </a:prstGeom>
            <a:noFill/>
            <a:ln w="7620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Rectangle 258"/>
            <p:cNvSpPr/>
            <p:nvPr/>
          </p:nvSpPr>
          <p:spPr>
            <a:xfrm>
              <a:off x="8346318" y="18722487"/>
              <a:ext cx="1013179" cy="844007"/>
            </a:xfrm>
            <a:prstGeom prst="rect">
              <a:avLst/>
            </a:prstGeom>
            <a:noFill/>
            <a:ln w="7620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259"/>
            <p:cNvSpPr/>
            <p:nvPr/>
          </p:nvSpPr>
          <p:spPr>
            <a:xfrm>
              <a:off x="8076330" y="16420909"/>
              <a:ext cx="1013179" cy="844007"/>
            </a:xfrm>
            <a:prstGeom prst="rect">
              <a:avLst/>
            </a:prstGeom>
            <a:noFill/>
            <a:ln w="7620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p:cNvSpPr/>
            <p:nvPr/>
          </p:nvSpPr>
          <p:spPr>
            <a:xfrm>
              <a:off x="2499216" y="17245231"/>
              <a:ext cx="1013179" cy="844007"/>
            </a:xfrm>
            <a:prstGeom prst="rect">
              <a:avLst/>
            </a:prstGeom>
            <a:noFill/>
            <a:ln w="76200">
              <a:solidFill>
                <a:srgbClr val="C6B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94408" y="16354175"/>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1</a:t>
              </a:r>
            </a:p>
          </p:txBody>
        </p:sp>
        <p:sp>
          <p:nvSpPr>
            <p:cNvPr id="262" name="TextBox 261"/>
            <p:cNvSpPr txBox="1"/>
            <p:nvPr/>
          </p:nvSpPr>
          <p:spPr>
            <a:xfrm>
              <a:off x="8210562" y="16409009"/>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3</a:t>
              </a:r>
            </a:p>
          </p:txBody>
        </p:sp>
        <p:sp>
          <p:nvSpPr>
            <p:cNvPr id="263" name="TextBox 262"/>
            <p:cNvSpPr txBox="1"/>
            <p:nvPr/>
          </p:nvSpPr>
          <p:spPr>
            <a:xfrm>
              <a:off x="8463795" y="18713923"/>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4</a:t>
              </a:r>
            </a:p>
          </p:txBody>
        </p:sp>
        <p:sp>
          <p:nvSpPr>
            <p:cNvPr id="264" name="TextBox 263"/>
            <p:cNvSpPr txBox="1"/>
            <p:nvPr/>
          </p:nvSpPr>
          <p:spPr>
            <a:xfrm>
              <a:off x="2628269" y="17294420"/>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2</a:t>
              </a:r>
            </a:p>
          </p:txBody>
        </p:sp>
        <p:sp>
          <p:nvSpPr>
            <p:cNvPr id="265" name="TextBox 264"/>
            <p:cNvSpPr txBox="1"/>
            <p:nvPr/>
          </p:nvSpPr>
          <p:spPr>
            <a:xfrm>
              <a:off x="6375831" y="20457185"/>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3</a:t>
              </a:r>
            </a:p>
          </p:txBody>
        </p:sp>
        <p:sp>
          <p:nvSpPr>
            <p:cNvPr id="266" name="TextBox 265"/>
            <p:cNvSpPr txBox="1"/>
            <p:nvPr/>
          </p:nvSpPr>
          <p:spPr>
            <a:xfrm>
              <a:off x="6412104" y="24032370"/>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4</a:t>
              </a:r>
            </a:p>
          </p:txBody>
        </p:sp>
        <p:sp>
          <p:nvSpPr>
            <p:cNvPr id="181" name="TextBox 180"/>
            <p:cNvSpPr txBox="1"/>
            <p:nvPr/>
          </p:nvSpPr>
          <p:spPr>
            <a:xfrm>
              <a:off x="878561" y="24019449"/>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2</a:t>
              </a:r>
            </a:p>
          </p:txBody>
        </p:sp>
        <p:sp>
          <p:nvSpPr>
            <p:cNvPr id="182" name="TextBox 181"/>
            <p:cNvSpPr txBox="1"/>
            <p:nvPr/>
          </p:nvSpPr>
          <p:spPr>
            <a:xfrm>
              <a:off x="916781" y="20479523"/>
              <a:ext cx="836032" cy="830997"/>
            </a:xfrm>
            <a:prstGeom prst="rect">
              <a:avLst/>
            </a:prstGeom>
            <a:noFill/>
          </p:spPr>
          <p:txBody>
            <a:bodyPr wrap="square" rtlCol="0">
              <a:spAutoFit/>
            </a:bodyPr>
            <a:lstStyle/>
            <a:p>
              <a:pPr algn="ctr"/>
              <a:r>
                <a:rPr lang="en-US" sz="4800" b="1" dirty="0">
                  <a:ln>
                    <a:solidFill>
                      <a:srgbClr val="BEB384"/>
                    </a:solidFill>
                  </a:ln>
                  <a:solidFill>
                    <a:srgbClr val="DFCC85"/>
                  </a:solidFill>
                </a:rPr>
                <a:t>1</a:t>
              </a:r>
            </a:p>
          </p:txBody>
        </p:sp>
        <p:sp>
          <p:nvSpPr>
            <p:cNvPr id="279" name="TextBox 278"/>
            <p:cNvSpPr txBox="1"/>
            <p:nvPr/>
          </p:nvSpPr>
          <p:spPr>
            <a:xfrm>
              <a:off x="16108306" y="24061157"/>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1</a:t>
              </a:r>
            </a:p>
          </p:txBody>
        </p:sp>
        <p:sp>
          <p:nvSpPr>
            <p:cNvPr id="280" name="TextBox 279"/>
            <p:cNvSpPr txBox="1"/>
            <p:nvPr/>
          </p:nvSpPr>
          <p:spPr>
            <a:xfrm>
              <a:off x="21238506" y="24013885"/>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2</a:t>
              </a:r>
            </a:p>
          </p:txBody>
        </p:sp>
        <p:sp>
          <p:nvSpPr>
            <p:cNvPr id="281" name="TextBox 280"/>
            <p:cNvSpPr txBox="1"/>
            <p:nvPr/>
          </p:nvSpPr>
          <p:spPr>
            <a:xfrm>
              <a:off x="26216663" y="23953539"/>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3</a:t>
              </a:r>
            </a:p>
          </p:txBody>
        </p:sp>
        <p:sp>
          <p:nvSpPr>
            <p:cNvPr id="282" name="TextBox 281"/>
            <p:cNvSpPr txBox="1"/>
            <p:nvPr/>
          </p:nvSpPr>
          <p:spPr>
            <a:xfrm>
              <a:off x="31194820" y="23893193"/>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4</a:t>
              </a:r>
            </a:p>
          </p:txBody>
        </p:sp>
        <p:sp>
          <p:nvSpPr>
            <p:cNvPr id="283" name="TextBox 282"/>
            <p:cNvSpPr txBox="1"/>
            <p:nvPr/>
          </p:nvSpPr>
          <p:spPr>
            <a:xfrm>
              <a:off x="36057640" y="23993537"/>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5</a:t>
              </a:r>
            </a:p>
          </p:txBody>
        </p:sp>
        <p:sp>
          <p:nvSpPr>
            <p:cNvPr id="284" name="TextBox 283"/>
            <p:cNvSpPr txBox="1"/>
            <p:nvPr/>
          </p:nvSpPr>
          <p:spPr>
            <a:xfrm>
              <a:off x="14121106" y="24763456"/>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1.</a:t>
              </a:r>
            </a:p>
          </p:txBody>
        </p:sp>
        <p:sp>
          <p:nvSpPr>
            <p:cNvPr id="294" name="TextBox 293"/>
            <p:cNvSpPr txBox="1"/>
            <p:nvPr/>
          </p:nvSpPr>
          <p:spPr>
            <a:xfrm>
              <a:off x="19068524" y="24696007"/>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2.</a:t>
              </a:r>
            </a:p>
          </p:txBody>
        </p:sp>
        <p:sp>
          <p:nvSpPr>
            <p:cNvPr id="295" name="TextBox 294"/>
            <p:cNvSpPr txBox="1"/>
            <p:nvPr/>
          </p:nvSpPr>
          <p:spPr>
            <a:xfrm>
              <a:off x="24119227" y="24583157"/>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3.</a:t>
              </a:r>
            </a:p>
          </p:txBody>
        </p:sp>
        <p:sp>
          <p:nvSpPr>
            <p:cNvPr id="296" name="TextBox 295"/>
            <p:cNvSpPr txBox="1"/>
            <p:nvPr/>
          </p:nvSpPr>
          <p:spPr>
            <a:xfrm>
              <a:off x="34769185" y="24652392"/>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5.</a:t>
              </a:r>
            </a:p>
          </p:txBody>
        </p:sp>
        <p:sp>
          <p:nvSpPr>
            <p:cNvPr id="297" name="TextBox 296"/>
            <p:cNvSpPr txBox="1"/>
            <p:nvPr/>
          </p:nvSpPr>
          <p:spPr>
            <a:xfrm>
              <a:off x="28963626" y="24583157"/>
              <a:ext cx="836032" cy="830997"/>
            </a:xfrm>
            <a:prstGeom prst="rect">
              <a:avLst/>
            </a:prstGeom>
            <a:noFill/>
            <a:ln>
              <a:noFill/>
            </a:ln>
          </p:spPr>
          <p:txBody>
            <a:bodyPr wrap="square" rtlCol="0">
              <a:spAutoFit/>
            </a:bodyPr>
            <a:lstStyle/>
            <a:p>
              <a:pPr algn="ctr"/>
              <a:r>
                <a:rPr lang="en-US" sz="4800" b="1" dirty="0">
                  <a:ln>
                    <a:solidFill>
                      <a:srgbClr val="2A799C"/>
                    </a:solidFill>
                  </a:ln>
                  <a:solidFill>
                    <a:srgbClr val="93E3FF"/>
                  </a:solidFill>
                </a:rPr>
                <a:t>4.</a:t>
              </a:r>
            </a:p>
          </p:txBody>
        </p:sp>
      </p:grpSp>
      <p:grpSp>
        <p:nvGrpSpPr>
          <p:cNvPr id="27" name="Group 26"/>
          <p:cNvGrpSpPr/>
          <p:nvPr/>
        </p:nvGrpSpPr>
        <p:grpSpPr>
          <a:xfrm>
            <a:off x="25675828" y="29679653"/>
            <a:ext cx="9504376" cy="3915276"/>
            <a:chOff x="25693578" y="29755937"/>
            <a:chExt cx="9504376" cy="3915276"/>
          </a:xfrm>
        </p:grpSpPr>
        <p:sp>
          <p:nvSpPr>
            <p:cNvPr id="102" name="TextBox 101"/>
            <p:cNvSpPr txBox="1"/>
            <p:nvPr/>
          </p:nvSpPr>
          <p:spPr>
            <a:xfrm>
              <a:off x="25704956" y="29755937"/>
              <a:ext cx="4593854"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0.477% Strain</a:t>
              </a:r>
            </a:p>
          </p:txBody>
        </p:sp>
        <p:sp>
          <p:nvSpPr>
            <p:cNvPr id="103" name="TextBox 102"/>
            <p:cNvSpPr txBox="1"/>
            <p:nvPr/>
          </p:nvSpPr>
          <p:spPr>
            <a:xfrm>
              <a:off x="30614130" y="29755937"/>
              <a:ext cx="4583824" cy="523220"/>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0.581% Strain</a:t>
              </a:r>
            </a:p>
          </p:txBody>
        </p:sp>
        <p:pic>
          <p:nvPicPr>
            <p:cNvPr id="183" name="Picture 182">
              <a:extLst>
                <a:ext uri="{FF2B5EF4-FFF2-40B4-BE49-F238E27FC236}">
                  <a16:creationId xmlns:a16="http://schemas.microsoft.com/office/drawing/2014/main" id="{5DF6CCE9-A28F-4B81-B75E-549ACBA2A241}"/>
                </a:ext>
              </a:extLst>
            </p:cNvPr>
            <p:cNvPicPr/>
            <p:nvPr/>
          </p:nvPicPr>
          <p:blipFill rotWithShape="1">
            <a:blip r:embed="rId28" cstate="print">
              <a:extLst>
                <a:ext uri="{28A0092B-C50C-407E-A947-70E740481C1C}">
                  <a14:useLocalDpi xmlns:a14="http://schemas.microsoft.com/office/drawing/2010/main" val="0"/>
                </a:ext>
              </a:extLst>
            </a:blip>
            <a:srcRect l="17743" t="21993" r="38069" b="18763"/>
            <a:stretch/>
          </p:blipFill>
          <p:spPr>
            <a:xfrm>
              <a:off x="30604100" y="30319829"/>
              <a:ext cx="4593854" cy="3351384"/>
            </a:xfrm>
            <a:prstGeom prst="rect">
              <a:avLst/>
            </a:prstGeom>
          </p:spPr>
        </p:pic>
        <p:pic>
          <p:nvPicPr>
            <p:cNvPr id="191" name="Picture 190">
              <a:extLst>
                <a:ext uri="{FF2B5EF4-FFF2-40B4-BE49-F238E27FC236}">
                  <a16:creationId xmlns:a16="http://schemas.microsoft.com/office/drawing/2014/main" id="{7D622B8C-00DA-4820-AA68-5377309A328C}"/>
                </a:ext>
              </a:extLst>
            </p:cNvPr>
            <p:cNvPicPr/>
            <p:nvPr/>
          </p:nvPicPr>
          <p:blipFill rotWithShape="1">
            <a:blip r:embed="rId29" cstate="print">
              <a:extLst>
                <a:ext uri="{28A0092B-C50C-407E-A947-70E740481C1C}">
                  <a14:useLocalDpi xmlns:a14="http://schemas.microsoft.com/office/drawing/2010/main" val="0"/>
                </a:ext>
              </a:extLst>
            </a:blip>
            <a:srcRect l="17526" t="22449" r="38001" b="19183"/>
            <a:stretch/>
          </p:blipFill>
          <p:spPr>
            <a:xfrm>
              <a:off x="25693578" y="30317004"/>
              <a:ext cx="4593854" cy="3354209"/>
            </a:xfrm>
            <a:prstGeom prst="rect">
              <a:avLst/>
            </a:prstGeom>
          </p:spPr>
        </p:pic>
      </p:grpSp>
      <p:sp>
        <p:nvSpPr>
          <p:cNvPr id="267" name="TextBox 266"/>
          <p:cNvSpPr txBox="1"/>
          <p:nvPr/>
        </p:nvSpPr>
        <p:spPr>
          <a:xfrm>
            <a:off x="11861274" y="30239201"/>
            <a:ext cx="12935199" cy="3031599"/>
          </a:xfrm>
          <a:prstGeom prst="rect">
            <a:avLst/>
          </a:prstGeom>
          <a:noFill/>
        </p:spPr>
        <p:txBody>
          <a:bodyPr wrap="square" rtlCol="0">
            <a:spAutoFit/>
          </a:bodyPr>
          <a:lstStyle/>
          <a:p>
            <a:r>
              <a:rPr lang="en-US" sz="2300" b="1" dirty="0">
                <a:latin typeface="Arial" panose="020B0604020202020204" pitchFamily="34" charset="0"/>
                <a:cs typeface="Arial" panose="020B0604020202020204" pitchFamily="34" charset="0"/>
              </a:rPr>
              <a:t>Damage As A Result of Tensile Strain:</a:t>
            </a:r>
          </a:p>
          <a:p>
            <a:pPr marL="834904" lvl="1" indent="-357816">
              <a:buFont typeface="Wingdings" panose="05000000000000000000" pitchFamily="2" charset="2"/>
              <a:buChar char="v"/>
            </a:pPr>
            <a:r>
              <a:rPr lang="en-US" sz="2400" dirty="0">
                <a:latin typeface="Arial" panose="020B0604020202020204" pitchFamily="34" charset="0"/>
                <a:cs typeface="Arial" panose="020B0604020202020204" pitchFamily="34" charset="0"/>
              </a:rPr>
              <a:t>For both the inner and outer filament bundles, the jagged edges are the main indicator of filament damage in the wire.</a:t>
            </a:r>
          </a:p>
          <a:p>
            <a:pPr marL="834904" lvl="1" indent="-357816">
              <a:buFont typeface="Wingdings" panose="05000000000000000000" pitchFamily="2" charset="2"/>
              <a:buChar char="v"/>
            </a:pPr>
            <a:r>
              <a:rPr lang="en-US" sz="2400" dirty="0">
                <a:latin typeface="Arial" panose="020B0604020202020204" pitchFamily="34" charset="0"/>
                <a:cs typeface="Arial" panose="020B0604020202020204" pitchFamily="34" charset="0"/>
              </a:rPr>
              <a:t>As strain increases the amount mechanical damage increases as evidence of the amount of projections and jagged edges observed. </a:t>
            </a:r>
          </a:p>
          <a:p>
            <a:pPr marL="834904" lvl="1" indent="-357816">
              <a:buFont typeface="Wingdings" panose="05000000000000000000" pitchFamily="2" charset="2"/>
              <a:buChar char="v"/>
            </a:pPr>
            <a:r>
              <a:rPr lang="en-US" sz="2400" dirty="0">
                <a:latin typeface="Arial" panose="020B0604020202020204" pitchFamily="34" charset="0"/>
                <a:cs typeface="Arial" panose="020B0604020202020204" pitchFamily="34" charset="0"/>
              </a:rPr>
              <a:t> At low percent strains, the damage slowly increases.  Then, around 0.581% strain the damage dramatically progresses through the samples, which is in good agreement with the decrease in electrical performance seen in the graph at the top .</a:t>
            </a:r>
            <a:endParaRPr lang="en-US" sz="2300" dirty="0">
              <a:latin typeface="Arial" panose="020B0604020202020204" pitchFamily="34" charset="0"/>
              <a:cs typeface="Arial" panose="020B0604020202020204" pitchFamily="34" charset="0"/>
            </a:endParaRPr>
          </a:p>
        </p:txBody>
      </p:sp>
      <p:sp>
        <p:nvSpPr>
          <p:cNvPr id="268" name="TextBox 267"/>
          <p:cNvSpPr txBox="1"/>
          <p:nvPr/>
        </p:nvSpPr>
        <p:spPr>
          <a:xfrm>
            <a:off x="11767597" y="33295221"/>
            <a:ext cx="12850252" cy="2292935"/>
          </a:xfrm>
          <a:prstGeom prst="rect">
            <a:avLst/>
          </a:prstGeom>
          <a:noFill/>
        </p:spPr>
        <p:txBody>
          <a:bodyPr wrap="square" rtlCol="0">
            <a:spAutoFit/>
          </a:bodyPr>
          <a:lstStyle/>
          <a:p>
            <a:r>
              <a:rPr lang="en-US" sz="2300" b="1" dirty="0">
                <a:latin typeface="Arial" panose="020B0604020202020204" pitchFamily="34" charset="0"/>
                <a:cs typeface="Arial" panose="020B0604020202020204" pitchFamily="34" charset="0"/>
              </a:rPr>
              <a:t>Damage As A Function of Location in the Wire:</a:t>
            </a:r>
          </a:p>
          <a:p>
            <a:pPr marL="800100" lvl="1"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The outer filament bundles at 0.8% strain have </a:t>
            </a:r>
            <a:r>
              <a:rPr lang="en-US" sz="2400" b="1" dirty="0">
                <a:solidFill>
                  <a:srgbClr val="2A799C"/>
                </a:solidFill>
                <a:latin typeface="Arial" panose="020B0604020202020204" pitchFamily="34" charset="0"/>
                <a:cs typeface="Arial" panose="020B0604020202020204" pitchFamily="34" charset="0"/>
              </a:rPr>
              <a:t>more jagged edges </a:t>
            </a:r>
            <a:r>
              <a:rPr lang="en-US" sz="2400" dirty="0">
                <a:latin typeface="Arial" panose="020B0604020202020204" pitchFamily="34" charset="0"/>
                <a:cs typeface="Arial" panose="020B0604020202020204" pitchFamily="34" charset="0"/>
              </a:rPr>
              <a:t>than the 0.8% strain inner filament bundles.</a:t>
            </a:r>
          </a:p>
          <a:p>
            <a:pPr marL="800100" lvl="1" indent="-342900">
              <a:buFont typeface="Wingdings" panose="05000000000000000000" pitchFamily="2" charset="2"/>
              <a:buChar char="v"/>
            </a:pPr>
            <a:r>
              <a:rPr lang="en-US" sz="2400" dirty="0">
                <a:latin typeface="Arial" panose="020B0604020202020204" pitchFamily="34" charset="0"/>
                <a:cs typeface="Arial" panose="020B0604020202020204" pitchFamily="34" charset="0"/>
              </a:rPr>
              <a:t>Since jagged edges are the main change in the filament structure as strain increases, these images confirm the strain on the inner filament bundles do not have as much of a damaging effect compared to the outer filament bundles. </a:t>
            </a:r>
          </a:p>
        </p:txBody>
      </p:sp>
      <p:sp>
        <p:nvSpPr>
          <p:cNvPr id="26" name="Curved Up Arrow 25"/>
          <p:cNvSpPr/>
          <p:nvPr/>
        </p:nvSpPr>
        <p:spPr>
          <a:xfrm rot="915983">
            <a:off x="15800025" y="24105422"/>
            <a:ext cx="1617099" cy="611858"/>
          </a:xfrm>
          <a:prstGeom prst="curvedUpArrow">
            <a:avLst>
              <a:gd name="adj1" fmla="val 19793"/>
              <a:gd name="adj2" fmla="val 50000"/>
              <a:gd name="adj3" fmla="val 25000"/>
            </a:avLst>
          </a:prstGeom>
          <a:solidFill>
            <a:srgbClr val="93E3FF"/>
          </a:solidFill>
          <a:ln>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9" name="Curved Up Arrow 268"/>
          <p:cNvSpPr/>
          <p:nvPr/>
        </p:nvSpPr>
        <p:spPr>
          <a:xfrm rot="20544895">
            <a:off x="20786410" y="24061681"/>
            <a:ext cx="1617099" cy="611858"/>
          </a:xfrm>
          <a:prstGeom prst="curvedUpArrow">
            <a:avLst>
              <a:gd name="adj1" fmla="val 19793"/>
              <a:gd name="adj2" fmla="val 50000"/>
              <a:gd name="adj3" fmla="val 25000"/>
            </a:avLst>
          </a:prstGeom>
          <a:solidFill>
            <a:srgbClr val="93E3FF"/>
          </a:solidFill>
          <a:ln>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0" name="Curved Up Arrow 269"/>
          <p:cNvSpPr/>
          <p:nvPr/>
        </p:nvSpPr>
        <p:spPr>
          <a:xfrm>
            <a:off x="25815532" y="23900449"/>
            <a:ext cx="1617099" cy="611858"/>
          </a:xfrm>
          <a:prstGeom prst="curvedUpArrow">
            <a:avLst>
              <a:gd name="adj1" fmla="val 19793"/>
              <a:gd name="adj2" fmla="val 50000"/>
              <a:gd name="adj3" fmla="val 25000"/>
            </a:avLst>
          </a:prstGeom>
          <a:solidFill>
            <a:srgbClr val="93E3FF"/>
          </a:solidFill>
          <a:ln>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1" name="Curved Up Arrow 270"/>
          <p:cNvSpPr/>
          <p:nvPr/>
        </p:nvSpPr>
        <p:spPr>
          <a:xfrm>
            <a:off x="30842399" y="23888592"/>
            <a:ext cx="1617099" cy="611858"/>
          </a:xfrm>
          <a:prstGeom prst="curvedUpArrow">
            <a:avLst>
              <a:gd name="adj1" fmla="val 19793"/>
              <a:gd name="adj2" fmla="val 50000"/>
              <a:gd name="adj3" fmla="val 25000"/>
            </a:avLst>
          </a:prstGeom>
          <a:solidFill>
            <a:srgbClr val="93E3FF"/>
          </a:solidFill>
          <a:ln>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2" name="Curved Up Arrow 271"/>
          <p:cNvSpPr/>
          <p:nvPr/>
        </p:nvSpPr>
        <p:spPr>
          <a:xfrm rot="945092">
            <a:off x="35745561" y="24055903"/>
            <a:ext cx="1617099" cy="611858"/>
          </a:xfrm>
          <a:prstGeom prst="curvedUpArrow">
            <a:avLst>
              <a:gd name="adj1" fmla="val 19793"/>
              <a:gd name="adj2" fmla="val 50000"/>
              <a:gd name="adj3" fmla="val 25000"/>
            </a:avLst>
          </a:prstGeom>
          <a:solidFill>
            <a:srgbClr val="93E3FF"/>
          </a:solidFill>
          <a:ln>
            <a:solidFill>
              <a:srgbClr val="2A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4" name="TextBox 273"/>
          <p:cNvSpPr txBox="1"/>
          <p:nvPr/>
        </p:nvSpPr>
        <p:spPr>
          <a:xfrm>
            <a:off x="14297191" y="24806532"/>
            <a:ext cx="4771474" cy="193899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A few sharp ends start to appear with the increase in strain.  The edges of the filaments have a few jagged edges in the untested and 0.332%.</a:t>
            </a:r>
          </a:p>
        </p:txBody>
      </p:sp>
      <p:sp>
        <p:nvSpPr>
          <p:cNvPr id="275" name="TextBox 274"/>
          <p:cNvSpPr txBox="1"/>
          <p:nvPr/>
        </p:nvSpPr>
        <p:spPr>
          <a:xfrm>
            <a:off x="19222977" y="24728458"/>
            <a:ext cx="4793106" cy="193899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As the strain is increased, the filament structure remains straight and continuous. The jagged edges on the filaments increase slightly as strain increases.  </a:t>
            </a:r>
          </a:p>
        </p:txBody>
      </p:sp>
      <p:sp>
        <p:nvSpPr>
          <p:cNvPr id="276" name="TextBox 275"/>
          <p:cNvSpPr txBox="1"/>
          <p:nvPr/>
        </p:nvSpPr>
        <p:spPr>
          <a:xfrm>
            <a:off x="24211373" y="24608826"/>
            <a:ext cx="4661109" cy="378565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The filament structure still has maintained the continuous structure at this point as strain is slightly increased.  At a strain of 0.477%, the jagged edges and projections are thinner and more slender than those at lower strains.  Here the projections’ direction and orientation does not change as strain increases.</a:t>
            </a:r>
          </a:p>
        </p:txBody>
      </p:sp>
      <p:sp>
        <p:nvSpPr>
          <p:cNvPr id="277" name="TextBox 276"/>
          <p:cNvSpPr txBox="1"/>
          <p:nvPr/>
        </p:nvSpPr>
        <p:spPr>
          <a:xfrm>
            <a:off x="29043905" y="24568015"/>
            <a:ext cx="5588918" cy="4001095"/>
          </a:xfrm>
          <a:prstGeom prst="rect">
            <a:avLst/>
          </a:prstGeom>
          <a:noFill/>
        </p:spPr>
        <p:txBody>
          <a:bodyPr wrap="square" rtlCol="0">
            <a:spAutoFit/>
          </a:bodyPr>
          <a:lstStyle/>
          <a:p>
            <a:r>
              <a:rPr lang="en-US" sz="2400" dirty="0"/>
              <a:t>	</a:t>
            </a:r>
            <a:r>
              <a:rPr lang="en-US" sz="2300" dirty="0">
                <a:latin typeface="Arial" panose="020B0604020202020204" pitchFamily="34" charset="0"/>
                <a:cs typeface="Arial" panose="020B0604020202020204" pitchFamily="34" charset="0"/>
              </a:rPr>
              <a:t>The amount of jagged edges increases as the strains increases from 0.477% to 0.581%.  As the strain is increased to 0.581% strain, the filament projections start to orientate themselves away from the main structure.  From 0.477% to 0.581% strain, the edges become less straight by developing some broken ends within them. There is more randomness in the filament structure at 0.581% strain.</a:t>
            </a:r>
          </a:p>
        </p:txBody>
      </p:sp>
      <p:sp>
        <p:nvSpPr>
          <p:cNvPr id="278" name="TextBox 277"/>
          <p:cNvSpPr txBox="1"/>
          <p:nvPr/>
        </p:nvSpPr>
        <p:spPr>
          <a:xfrm>
            <a:off x="34880605" y="24694612"/>
            <a:ext cx="4931431" cy="378565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The main filament structure still maintains its straight edges but some discontinuity is observed as more projections develop.  The amount and characteristics of the jagged edges stays relatively about the same as strain increases.  As the strain increases to 0.8% the randomness and amount of projections increases.</a:t>
            </a:r>
          </a:p>
        </p:txBody>
      </p:sp>
      <p:pic>
        <p:nvPicPr>
          <p:cNvPr id="28" name="Picture 27">
            <a:extLst>
              <a:ext uri="{FF2B5EF4-FFF2-40B4-BE49-F238E27FC236}">
                <a16:creationId xmlns:a16="http://schemas.microsoft.com/office/drawing/2014/main" id="{C9B68E3B-5811-4518-A952-67CDA14E45A6}"/>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37360540" y="35777409"/>
            <a:ext cx="1486174" cy="1486174"/>
          </a:xfrm>
          <a:prstGeom prst="rect">
            <a:avLst/>
          </a:prstGeom>
        </p:spPr>
      </p:pic>
    </p:spTree>
    <p:extLst>
      <p:ext uri="{BB962C8B-B14F-4D97-AF65-F5344CB8AC3E}">
        <p14:creationId xmlns:p14="http://schemas.microsoft.com/office/powerpoint/2010/main" val="879628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1562</TotalTime>
  <Words>1179</Words>
  <Application>Microsoft Office PowerPoint</Application>
  <PresentationFormat>Custom</PresentationFormat>
  <Paragraphs>104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vt:lpstr>
      <vt:lpstr>Times New Roman</vt:lpstr>
      <vt:lpstr>Wingdings</vt:lpstr>
      <vt:lpstr>Office Theme</vt:lpstr>
      <vt:lpstr>Characterization of Filament Damage on Externally and Internally Etched Bi2Sr2CaCu2O8-x (Bi-2212) Superconducting Wires after Tensile Strain   </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Olson, Tanner Erik Robert</dc:creator>
  <cp:lastModifiedBy>Egner-Schnitzler, Jordan Amalia</cp:lastModifiedBy>
  <cp:revision>128</cp:revision>
  <dcterms:created xsi:type="dcterms:W3CDTF">2017-03-28T13:36:12Z</dcterms:created>
  <dcterms:modified xsi:type="dcterms:W3CDTF">2018-04-19T12:06:43Z</dcterms:modified>
</cp:coreProperties>
</file>