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15" r:id="rId1"/>
  </p:sldMasterIdLst>
  <p:sldIdLst>
    <p:sldId id="256" r:id="rId2"/>
  </p:sldIdLst>
  <p:sldSz cx="42062400" cy="38404800"/>
  <p:notesSz cx="7102475" cy="9388475"/>
  <p:defaultTextStyle>
    <a:defPPr>
      <a:defRPr lang="en-US"/>
    </a:defPPr>
    <a:lvl1pPr marL="0" algn="l" defTabSz="456895" rtl="0" eaLnBrk="1" latinLnBrk="0" hangingPunct="1">
      <a:defRPr sz="2000" kern="1200">
        <a:solidFill>
          <a:schemeClr val="tx1"/>
        </a:solidFill>
        <a:latin typeface="+mn-lt"/>
        <a:ea typeface="+mn-ea"/>
        <a:cs typeface="+mn-cs"/>
      </a:defRPr>
    </a:lvl1pPr>
    <a:lvl2pPr marL="456895" algn="l" defTabSz="456895" rtl="0" eaLnBrk="1" latinLnBrk="0" hangingPunct="1">
      <a:defRPr sz="2000" kern="1200">
        <a:solidFill>
          <a:schemeClr val="tx1"/>
        </a:solidFill>
        <a:latin typeface="+mn-lt"/>
        <a:ea typeface="+mn-ea"/>
        <a:cs typeface="+mn-cs"/>
      </a:defRPr>
    </a:lvl2pPr>
    <a:lvl3pPr marL="913789" algn="l" defTabSz="456895" rtl="0" eaLnBrk="1" latinLnBrk="0" hangingPunct="1">
      <a:defRPr sz="2000" kern="1200">
        <a:solidFill>
          <a:schemeClr val="tx1"/>
        </a:solidFill>
        <a:latin typeface="+mn-lt"/>
        <a:ea typeface="+mn-ea"/>
        <a:cs typeface="+mn-cs"/>
      </a:defRPr>
    </a:lvl3pPr>
    <a:lvl4pPr marL="1370684" algn="l" defTabSz="456895" rtl="0" eaLnBrk="1" latinLnBrk="0" hangingPunct="1">
      <a:defRPr sz="2000" kern="1200">
        <a:solidFill>
          <a:schemeClr val="tx1"/>
        </a:solidFill>
        <a:latin typeface="+mn-lt"/>
        <a:ea typeface="+mn-ea"/>
        <a:cs typeface="+mn-cs"/>
      </a:defRPr>
    </a:lvl4pPr>
    <a:lvl5pPr marL="1827578" algn="l" defTabSz="456895" rtl="0" eaLnBrk="1" latinLnBrk="0" hangingPunct="1">
      <a:defRPr sz="2000" kern="1200">
        <a:solidFill>
          <a:schemeClr val="tx1"/>
        </a:solidFill>
        <a:latin typeface="+mn-lt"/>
        <a:ea typeface="+mn-ea"/>
        <a:cs typeface="+mn-cs"/>
      </a:defRPr>
    </a:lvl5pPr>
    <a:lvl6pPr marL="2284473" algn="l" defTabSz="456895" rtl="0" eaLnBrk="1" latinLnBrk="0" hangingPunct="1">
      <a:defRPr sz="2000" kern="1200">
        <a:solidFill>
          <a:schemeClr val="tx1"/>
        </a:solidFill>
        <a:latin typeface="+mn-lt"/>
        <a:ea typeface="+mn-ea"/>
        <a:cs typeface="+mn-cs"/>
      </a:defRPr>
    </a:lvl6pPr>
    <a:lvl7pPr marL="2741367" algn="l" defTabSz="456895" rtl="0" eaLnBrk="1" latinLnBrk="0" hangingPunct="1">
      <a:defRPr sz="2000" kern="1200">
        <a:solidFill>
          <a:schemeClr val="tx1"/>
        </a:solidFill>
        <a:latin typeface="+mn-lt"/>
        <a:ea typeface="+mn-ea"/>
        <a:cs typeface="+mn-cs"/>
      </a:defRPr>
    </a:lvl7pPr>
    <a:lvl8pPr marL="3198262" algn="l" defTabSz="456895" rtl="0" eaLnBrk="1" latinLnBrk="0" hangingPunct="1">
      <a:defRPr sz="2000" kern="1200">
        <a:solidFill>
          <a:schemeClr val="tx1"/>
        </a:solidFill>
        <a:latin typeface="+mn-lt"/>
        <a:ea typeface="+mn-ea"/>
        <a:cs typeface="+mn-cs"/>
      </a:defRPr>
    </a:lvl8pPr>
    <a:lvl9pPr marL="3655156" algn="l" defTabSz="456895"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649" autoAdjust="0"/>
    <p:restoredTop sz="96405" autoAdjust="0"/>
  </p:normalViewPr>
  <p:slideViewPr>
    <p:cSldViewPr snapToGrid="0">
      <p:cViewPr varScale="1">
        <p:scale>
          <a:sx n="20" d="100"/>
          <a:sy n="20" d="100"/>
        </p:scale>
        <p:origin x="2736" y="7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Macintosh%20HD:Users:joseyfudally:Desktop:Summer%20McNair%20Rsh%20Data:EUpdate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joseyfudally:Desktop:Summer%20McNair%20Rsh%20Data:EUpdate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nchor="ctr" anchorCtr="1"/>
          <a:lstStyle/>
          <a:p>
            <a:pPr algn="l">
              <a:defRPr sz="3200"/>
            </a:pPr>
            <a:r>
              <a:rPr lang="en-US" sz="3200" dirty="0"/>
              <a:t>A                          B              A                 C</a:t>
            </a:r>
          </a:p>
        </c:rich>
      </c:tx>
      <c:layout>
        <c:manualLayout>
          <c:xMode val="edge"/>
          <c:yMode val="edge"/>
          <c:x val="0.30012740768973101"/>
          <c:y val="1.3615714615086601E-3"/>
        </c:manualLayout>
      </c:layout>
      <c:overlay val="0"/>
    </c:title>
    <c:autoTitleDeleted val="0"/>
    <c:plotArea>
      <c:layout>
        <c:manualLayout>
          <c:layoutTarget val="inner"/>
          <c:xMode val="edge"/>
          <c:yMode val="edge"/>
          <c:x val="0.12531296096837899"/>
          <c:y val="0.126940533526227"/>
          <c:w val="0.69257002899942099"/>
          <c:h val="0.70546617478468998"/>
        </c:manualLayout>
      </c:layout>
      <c:lineChart>
        <c:grouping val="standard"/>
        <c:varyColors val="0"/>
        <c:ser>
          <c:idx val="0"/>
          <c:order val="0"/>
          <c:tx>
            <c:v>% Addition Problems Correct</c:v>
          </c:tx>
          <c:spPr>
            <a:ln>
              <a:solidFill>
                <a:schemeClr val="tx1"/>
              </a:solidFill>
            </a:ln>
          </c:spPr>
          <c:marker>
            <c:spPr>
              <a:solidFill>
                <a:schemeClr val="tx1"/>
              </a:solidFill>
              <a:ln>
                <a:solidFill>
                  <a:schemeClr val="tx1"/>
                </a:solidFill>
              </a:ln>
            </c:spPr>
          </c:marker>
          <c:cat>
            <c:numRef>
              <c:f>Sheet1!$A$24:$A$39</c:f>
              <c:numCache>
                <c:formatCode>General</c:formatCode>
                <c:ptCount val="16"/>
                <c:pt idx="0">
                  <c:v>1</c:v>
                </c:pt>
                <c:pt idx="1">
                  <c:v>2</c:v>
                </c:pt>
                <c:pt idx="2">
                  <c:v>3</c:v>
                </c:pt>
                <c:pt idx="3">
                  <c:v>4</c:v>
                </c:pt>
                <c:pt idx="4">
                  <c:v>5</c:v>
                </c:pt>
                <c:pt idx="5">
                  <c:v>6</c:v>
                </c:pt>
                <c:pt idx="6">
                  <c:v>7</c:v>
                </c:pt>
                <c:pt idx="8">
                  <c:v>8</c:v>
                </c:pt>
                <c:pt idx="9">
                  <c:v>9</c:v>
                </c:pt>
                <c:pt idx="11">
                  <c:v>10</c:v>
                </c:pt>
                <c:pt idx="12">
                  <c:v>11</c:v>
                </c:pt>
                <c:pt idx="14">
                  <c:v>12</c:v>
                </c:pt>
                <c:pt idx="15">
                  <c:v>13</c:v>
                </c:pt>
              </c:numCache>
            </c:numRef>
          </c:cat>
          <c:val>
            <c:numRef>
              <c:f>Sheet1!$C$25:$C$40</c:f>
              <c:numCache>
                <c:formatCode>0.00%</c:formatCode>
                <c:ptCount val="16"/>
                <c:pt idx="0">
                  <c:v>0.16666666666666699</c:v>
                </c:pt>
                <c:pt idx="1">
                  <c:v>0.27777777777777801</c:v>
                </c:pt>
                <c:pt idx="2">
                  <c:v>0.16666666666666699</c:v>
                </c:pt>
                <c:pt idx="3" formatCode="0%">
                  <c:v>0.18181818181818199</c:v>
                </c:pt>
                <c:pt idx="4" formatCode="0%">
                  <c:v>0.85714285714285698</c:v>
                </c:pt>
                <c:pt idx="5" formatCode="0%">
                  <c:v>0.77777777777777801</c:v>
                </c:pt>
                <c:pt idx="6" formatCode="0%">
                  <c:v>1</c:v>
                </c:pt>
                <c:pt idx="8" formatCode="0%">
                  <c:v>1</c:v>
                </c:pt>
                <c:pt idx="9" formatCode="0%">
                  <c:v>0.92857142857142905</c:v>
                </c:pt>
                <c:pt idx="11" formatCode="0%">
                  <c:v>0.92857142857142905</c:v>
                </c:pt>
                <c:pt idx="12" formatCode="0%">
                  <c:v>1</c:v>
                </c:pt>
                <c:pt idx="14" formatCode="0%">
                  <c:v>1</c:v>
                </c:pt>
                <c:pt idx="15" formatCode="0%">
                  <c:v>1</c:v>
                </c:pt>
              </c:numCache>
            </c:numRef>
          </c:val>
          <c:smooth val="0"/>
          <c:extLst>
            <c:ext xmlns:c16="http://schemas.microsoft.com/office/drawing/2014/chart" uri="{C3380CC4-5D6E-409C-BE32-E72D297353CC}">
              <c16:uniqueId val="{00000000-BFAE-465C-949B-3D2A2D09BB9E}"/>
            </c:ext>
          </c:extLst>
        </c:ser>
        <c:ser>
          <c:idx val="2"/>
          <c:order val="1"/>
          <c:tx>
            <c:v>% Subtraction Problems Correct</c:v>
          </c:tx>
          <c:spPr>
            <a:ln>
              <a:solidFill>
                <a:schemeClr val="tx1"/>
              </a:solidFill>
            </a:ln>
          </c:spPr>
          <c:marker>
            <c:symbol val="circle"/>
            <c:size val="9"/>
            <c:spPr>
              <a:solidFill>
                <a:schemeClr val="tx1"/>
              </a:solidFill>
              <a:ln>
                <a:solidFill>
                  <a:schemeClr val="tx1"/>
                </a:solidFill>
              </a:ln>
            </c:spPr>
          </c:marker>
          <c:cat>
            <c:numRef>
              <c:f>Sheet1!$A$24:$A$39</c:f>
              <c:numCache>
                <c:formatCode>General</c:formatCode>
                <c:ptCount val="16"/>
                <c:pt idx="0">
                  <c:v>1</c:v>
                </c:pt>
                <c:pt idx="1">
                  <c:v>2</c:v>
                </c:pt>
                <c:pt idx="2">
                  <c:v>3</c:v>
                </c:pt>
                <c:pt idx="3">
                  <c:v>4</c:v>
                </c:pt>
                <c:pt idx="4">
                  <c:v>5</c:v>
                </c:pt>
                <c:pt idx="5">
                  <c:v>6</c:v>
                </c:pt>
                <c:pt idx="6">
                  <c:v>7</c:v>
                </c:pt>
                <c:pt idx="8">
                  <c:v>8</c:v>
                </c:pt>
                <c:pt idx="9">
                  <c:v>9</c:v>
                </c:pt>
                <c:pt idx="11">
                  <c:v>10</c:v>
                </c:pt>
                <c:pt idx="12">
                  <c:v>11</c:v>
                </c:pt>
                <c:pt idx="14">
                  <c:v>12</c:v>
                </c:pt>
                <c:pt idx="15">
                  <c:v>13</c:v>
                </c:pt>
              </c:numCache>
            </c:numRef>
          </c:cat>
          <c:val>
            <c:numRef>
              <c:f>Sheet1!$F$25:$F$40</c:f>
              <c:numCache>
                <c:formatCode>0%</c:formatCode>
                <c:ptCount val="16"/>
                <c:pt idx="0">
                  <c:v>0.125</c:v>
                </c:pt>
                <c:pt idx="1">
                  <c:v>0.125</c:v>
                </c:pt>
                <c:pt idx="2">
                  <c:v>0.16666666666666699</c:v>
                </c:pt>
                <c:pt idx="3">
                  <c:v>0.25</c:v>
                </c:pt>
                <c:pt idx="4">
                  <c:v>0.16666666666666699</c:v>
                </c:pt>
                <c:pt idx="5">
                  <c:v>0.125</c:v>
                </c:pt>
                <c:pt idx="6">
                  <c:v>0.214285714285714</c:v>
                </c:pt>
                <c:pt idx="8">
                  <c:v>0.14285714285714299</c:v>
                </c:pt>
                <c:pt idx="9">
                  <c:v>0.214285714285714</c:v>
                </c:pt>
                <c:pt idx="11">
                  <c:v>0.14285714285714299</c:v>
                </c:pt>
                <c:pt idx="12">
                  <c:v>0.7</c:v>
                </c:pt>
                <c:pt idx="14">
                  <c:v>0.92857142857142905</c:v>
                </c:pt>
                <c:pt idx="15">
                  <c:v>0.85714285714285698</c:v>
                </c:pt>
              </c:numCache>
            </c:numRef>
          </c:val>
          <c:smooth val="0"/>
          <c:extLst>
            <c:ext xmlns:c16="http://schemas.microsoft.com/office/drawing/2014/chart" uri="{C3380CC4-5D6E-409C-BE32-E72D297353CC}">
              <c16:uniqueId val="{00000001-BFAE-465C-949B-3D2A2D09BB9E}"/>
            </c:ext>
          </c:extLst>
        </c:ser>
        <c:ser>
          <c:idx val="1"/>
          <c:order val="2"/>
          <c:tx>
            <c:v>Phase Change</c:v>
          </c:tx>
          <c:spPr>
            <a:ln w="47625">
              <a:solidFill>
                <a:schemeClr val="tx1"/>
              </a:solidFill>
            </a:ln>
          </c:spPr>
          <c:marker>
            <c:symbol val="none"/>
          </c:marker>
          <c:errBars>
            <c:errDir val="y"/>
            <c:errBarType val="minus"/>
            <c:errValType val="fixedVal"/>
            <c:noEndCap val="1"/>
            <c:val val="1"/>
            <c:spPr>
              <a:ln w="22225">
                <a:prstDash val="sysDot"/>
              </a:ln>
            </c:spPr>
          </c:errBars>
          <c:cat>
            <c:numRef>
              <c:f>Sheet1!$A$24:$A$39</c:f>
              <c:numCache>
                <c:formatCode>General</c:formatCode>
                <c:ptCount val="16"/>
                <c:pt idx="0">
                  <c:v>1</c:v>
                </c:pt>
                <c:pt idx="1">
                  <c:v>2</c:v>
                </c:pt>
                <c:pt idx="2">
                  <c:v>3</c:v>
                </c:pt>
                <c:pt idx="3">
                  <c:v>4</c:v>
                </c:pt>
                <c:pt idx="4">
                  <c:v>5</c:v>
                </c:pt>
                <c:pt idx="5">
                  <c:v>6</c:v>
                </c:pt>
                <c:pt idx="6">
                  <c:v>7</c:v>
                </c:pt>
                <c:pt idx="8">
                  <c:v>8</c:v>
                </c:pt>
                <c:pt idx="9">
                  <c:v>9</c:v>
                </c:pt>
                <c:pt idx="11">
                  <c:v>10</c:v>
                </c:pt>
                <c:pt idx="12">
                  <c:v>11</c:v>
                </c:pt>
                <c:pt idx="14">
                  <c:v>12</c:v>
                </c:pt>
                <c:pt idx="15">
                  <c:v>13</c:v>
                </c:pt>
              </c:numCache>
            </c:numRef>
          </c:cat>
          <c:val>
            <c:numRef>
              <c:f>Sheet1!$D$25:$D$40</c:f>
              <c:numCache>
                <c:formatCode>General</c:formatCode>
                <c:ptCount val="16"/>
                <c:pt idx="7" formatCode="0%">
                  <c:v>1</c:v>
                </c:pt>
                <c:pt idx="10" formatCode="0%">
                  <c:v>1</c:v>
                </c:pt>
                <c:pt idx="13" formatCode="0%">
                  <c:v>1</c:v>
                </c:pt>
              </c:numCache>
            </c:numRef>
          </c:val>
          <c:smooth val="0"/>
          <c:extLst>
            <c:ext xmlns:c16="http://schemas.microsoft.com/office/drawing/2014/chart" uri="{C3380CC4-5D6E-409C-BE32-E72D297353CC}">
              <c16:uniqueId val="{00000002-BFAE-465C-949B-3D2A2D09BB9E}"/>
            </c:ext>
          </c:extLst>
        </c:ser>
        <c:dLbls>
          <c:showLegendKey val="0"/>
          <c:showVal val="0"/>
          <c:showCatName val="0"/>
          <c:showSerName val="0"/>
          <c:showPercent val="0"/>
          <c:showBubbleSize val="0"/>
        </c:dLbls>
        <c:marker val="1"/>
        <c:smooth val="0"/>
        <c:axId val="2140800584"/>
        <c:axId val="-2122454088"/>
      </c:lineChart>
      <c:catAx>
        <c:axId val="2140800584"/>
        <c:scaling>
          <c:orientation val="minMax"/>
        </c:scaling>
        <c:delete val="0"/>
        <c:axPos val="b"/>
        <c:title>
          <c:tx>
            <c:rich>
              <a:bodyPr/>
              <a:lstStyle/>
              <a:p>
                <a:pPr>
                  <a:defRPr sz="2400"/>
                </a:pPr>
                <a:r>
                  <a:rPr lang="en-US" sz="2400" dirty="0"/>
                  <a:t>Intervention Days</a:t>
                </a:r>
              </a:p>
            </c:rich>
          </c:tx>
          <c:layout>
            <c:manualLayout>
              <c:xMode val="edge"/>
              <c:yMode val="edge"/>
              <c:x val="0.40626263674013202"/>
              <c:y val="0.91479979654879695"/>
            </c:manualLayout>
          </c:layout>
          <c:overlay val="0"/>
        </c:title>
        <c:numFmt formatCode="General" sourceLinked="1"/>
        <c:majorTickMark val="out"/>
        <c:minorTickMark val="none"/>
        <c:tickLblPos val="nextTo"/>
        <c:txPr>
          <a:bodyPr/>
          <a:lstStyle/>
          <a:p>
            <a:pPr>
              <a:defRPr sz="2400"/>
            </a:pPr>
            <a:endParaRPr lang="en-US"/>
          </a:p>
        </c:txPr>
        <c:crossAx val="-2122454088"/>
        <c:crosses val="autoZero"/>
        <c:auto val="0"/>
        <c:lblAlgn val="ctr"/>
        <c:lblOffset val="100"/>
        <c:noMultiLvlLbl val="0"/>
      </c:catAx>
      <c:valAx>
        <c:axId val="-2122454088"/>
        <c:scaling>
          <c:orientation val="minMax"/>
          <c:max val="1"/>
        </c:scaling>
        <c:delete val="0"/>
        <c:axPos val="l"/>
        <c:title>
          <c:tx>
            <c:rich>
              <a:bodyPr rot="-5400000" vert="horz"/>
              <a:lstStyle/>
              <a:p>
                <a:pPr>
                  <a:defRPr sz="2400"/>
                </a:pPr>
                <a:r>
                  <a:rPr lang="en-US" sz="2400"/>
                  <a:t>%</a:t>
                </a:r>
                <a:r>
                  <a:rPr lang="en-US" sz="2400" baseline="0"/>
                  <a:t> of Problems</a:t>
                </a:r>
                <a:endParaRPr lang="en-US" sz="2400"/>
              </a:p>
            </c:rich>
          </c:tx>
          <c:layout>
            <c:manualLayout>
              <c:xMode val="edge"/>
              <c:yMode val="edge"/>
              <c:x val="1.41738140008547E-2"/>
              <c:y val="0.37379636726758098"/>
            </c:manualLayout>
          </c:layout>
          <c:overlay val="0"/>
        </c:title>
        <c:numFmt formatCode="0%" sourceLinked="0"/>
        <c:majorTickMark val="out"/>
        <c:minorTickMark val="none"/>
        <c:tickLblPos val="nextTo"/>
        <c:txPr>
          <a:bodyPr/>
          <a:lstStyle/>
          <a:p>
            <a:pPr>
              <a:defRPr sz="2400"/>
            </a:pPr>
            <a:endParaRPr lang="en-US"/>
          </a:p>
        </c:txPr>
        <c:crossAx val="2140800584"/>
        <c:crosses val="autoZero"/>
        <c:crossBetween val="midCat"/>
      </c:valAx>
    </c:plotArea>
    <c:legend>
      <c:legendPos val="r"/>
      <c:legendEntry>
        <c:idx val="2"/>
        <c:delete val="1"/>
      </c:legendEntry>
      <c:layout>
        <c:manualLayout>
          <c:xMode val="edge"/>
          <c:yMode val="edge"/>
          <c:x val="0.84970741260270699"/>
          <c:y val="0.30987445852037598"/>
          <c:w val="0.14212305677140299"/>
          <c:h val="0.49722811537560202"/>
        </c:manualLayout>
      </c:layout>
      <c:overlay val="0"/>
      <c:txPr>
        <a:bodyPr/>
        <a:lstStyle/>
        <a:p>
          <a:pPr>
            <a:defRPr sz="1800"/>
          </a:pPr>
          <a:endParaRPr lang="en-US"/>
        </a:p>
      </c:txPr>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3200"/>
            </a:pPr>
            <a:r>
              <a:rPr lang="en-US" sz="3200" dirty="0"/>
              <a:t>         A                            B                A                   C</a:t>
            </a:r>
          </a:p>
        </c:rich>
      </c:tx>
      <c:layout>
        <c:manualLayout>
          <c:xMode val="edge"/>
          <c:yMode val="edge"/>
          <c:x val="0.17794891029532101"/>
          <c:y val="6.5595257789613406E-2"/>
        </c:manualLayout>
      </c:layout>
      <c:overlay val="0"/>
    </c:title>
    <c:autoTitleDeleted val="0"/>
    <c:plotArea>
      <c:layout>
        <c:manualLayout>
          <c:layoutTarget val="inner"/>
          <c:xMode val="edge"/>
          <c:yMode val="edge"/>
          <c:x val="0.11517833187518201"/>
          <c:y val="0.17245844269466301"/>
          <c:w val="0.71972825119177297"/>
          <c:h val="0.58530465237586604"/>
        </c:manualLayout>
      </c:layout>
      <c:lineChart>
        <c:grouping val="standard"/>
        <c:varyColors val="0"/>
        <c:ser>
          <c:idx val="0"/>
          <c:order val="0"/>
          <c:tx>
            <c:v>% Addition Problems Correct</c:v>
          </c:tx>
          <c:spPr>
            <a:ln>
              <a:solidFill>
                <a:schemeClr val="tx1"/>
              </a:solidFill>
            </a:ln>
          </c:spPr>
          <c:marker>
            <c:symbol val="diamond"/>
            <c:size val="9"/>
            <c:spPr>
              <a:solidFill>
                <a:schemeClr val="tx1"/>
              </a:solidFill>
              <a:ln>
                <a:solidFill>
                  <a:schemeClr val="tx1"/>
                </a:solidFill>
              </a:ln>
            </c:spPr>
          </c:marker>
          <c:cat>
            <c:numRef>
              <c:f>'Macintosh HD:Users:joseyfudally:Desktop:Summer McNair Rsh Data:[JUpdateData2.xlsx]Sheet1'!$A$3:$A$22</c:f>
              <c:numCache>
                <c:formatCode>General</c:formatCode>
                <c:ptCount val="20"/>
                <c:pt idx="0">
                  <c:v>1</c:v>
                </c:pt>
                <c:pt idx="1">
                  <c:v>2</c:v>
                </c:pt>
                <c:pt idx="2">
                  <c:v>3</c:v>
                </c:pt>
                <c:pt idx="3">
                  <c:v>4</c:v>
                </c:pt>
                <c:pt idx="4">
                  <c:v>5</c:v>
                </c:pt>
                <c:pt idx="5">
                  <c:v>6</c:v>
                </c:pt>
                <c:pt idx="6">
                  <c:v>7</c:v>
                </c:pt>
                <c:pt idx="7">
                  <c:v>8</c:v>
                </c:pt>
                <c:pt idx="9">
                  <c:v>9</c:v>
                </c:pt>
                <c:pt idx="10">
                  <c:v>10</c:v>
                </c:pt>
                <c:pt idx="11">
                  <c:v>11</c:v>
                </c:pt>
                <c:pt idx="13">
                  <c:v>12</c:v>
                </c:pt>
                <c:pt idx="14">
                  <c:v>13</c:v>
                </c:pt>
                <c:pt idx="15">
                  <c:v>14</c:v>
                </c:pt>
                <c:pt idx="17">
                  <c:v>15</c:v>
                </c:pt>
                <c:pt idx="18">
                  <c:v>16</c:v>
                </c:pt>
              </c:numCache>
            </c:numRef>
          </c:cat>
          <c:val>
            <c:numLit>
              <c:formatCode>General</c:formatCode>
              <c:ptCount val="19"/>
              <c:pt idx="0">
                <c:v>0.83333333333333304</c:v>
              </c:pt>
              <c:pt idx="1">
                <c:v>1</c:v>
              </c:pt>
              <c:pt idx="2">
                <c:v>0.85714285714285698</c:v>
              </c:pt>
              <c:pt idx="3">
                <c:v>1</c:v>
              </c:pt>
              <c:pt idx="4">
                <c:v>0.8</c:v>
              </c:pt>
              <c:pt idx="5">
                <c:v>1</c:v>
              </c:pt>
              <c:pt idx="6">
                <c:v>0.66666666666666696</c:v>
              </c:pt>
              <c:pt idx="7">
                <c:v>1</c:v>
              </c:pt>
              <c:pt idx="9">
                <c:v>0</c:v>
              </c:pt>
              <c:pt idx="10">
                <c:v>0.85714285714285698</c:v>
              </c:pt>
              <c:pt idx="11">
                <c:v>0.85714285714285698</c:v>
              </c:pt>
              <c:pt idx="13">
                <c:v>0.92857142857142905</c:v>
              </c:pt>
              <c:pt idx="14">
                <c:v>0.92857142857142905</c:v>
              </c:pt>
              <c:pt idx="15">
                <c:v>0.78571428571428603</c:v>
              </c:pt>
              <c:pt idx="17">
                <c:v>0.71428571428571397</c:v>
              </c:pt>
              <c:pt idx="18">
                <c:v>0.5</c:v>
              </c:pt>
            </c:numLit>
          </c:val>
          <c:smooth val="0"/>
          <c:extLst>
            <c:ext xmlns:c16="http://schemas.microsoft.com/office/drawing/2014/chart" uri="{C3380CC4-5D6E-409C-BE32-E72D297353CC}">
              <c16:uniqueId val="{00000000-44A5-47E5-84B8-A79243D3C6C9}"/>
            </c:ext>
          </c:extLst>
        </c:ser>
        <c:ser>
          <c:idx val="1"/>
          <c:order val="1"/>
          <c:tx>
            <c:v>Phase Change</c:v>
          </c:tx>
          <c:spPr>
            <a:ln>
              <a:solidFill>
                <a:schemeClr val="tx1"/>
              </a:solidFill>
            </a:ln>
          </c:spPr>
          <c:marker>
            <c:symbol val="none"/>
          </c:marker>
          <c:errBars>
            <c:errDir val="y"/>
            <c:errBarType val="minus"/>
            <c:errValType val="fixedVal"/>
            <c:noEndCap val="1"/>
            <c:val val="10"/>
            <c:spPr>
              <a:ln w="22225">
                <a:prstDash val="sysDot"/>
              </a:ln>
            </c:spPr>
          </c:errBars>
          <c:cat>
            <c:numRef>
              <c:f>'Macintosh HD:Users:joseyfudally:Desktop:Summer McNair Rsh Data:[JUpdateData2.xlsx]Sheet1'!$A$3:$A$22</c:f>
              <c:numCache>
                <c:formatCode>General</c:formatCode>
                <c:ptCount val="20"/>
                <c:pt idx="0">
                  <c:v>1</c:v>
                </c:pt>
                <c:pt idx="1">
                  <c:v>2</c:v>
                </c:pt>
                <c:pt idx="2">
                  <c:v>3</c:v>
                </c:pt>
                <c:pt idx="3">
                  <c:v>4</c:v>
                </c:pt>
                <c:pt idx="4">
                  <c:v>5</c:v>
                </c:pt>
                <c:pt idx="5">
                  <c:v>6</c:v>
                </c:pt>
                <c:pt idx="6">
                  <c:v>7</c:v>
                </c:pt>
                <c:pt idx="7">
                  <c:v>8</c:v>
                </c:pt>
                <c:pt idx="9">
                  <c:v>9</c:v>
                </c:pt>
                <c:pt idx="10">
                  <c:v>10</c:v>
                </c:pt>
                <c:pt idx="11">
                  <c:v>11</c:v>
                </c:pt>
                <c:pt idx="13">
                  <c:v>12</c:v>
                </c:pt>
                <c:pt idx="14">
                  <c:v>13</c:v>
                </c:pt>
                <c:pt idx="15">
                  <c:v>14</c:v>
                </c:pt>
                <c:pt idx="17">
                  <c:v>15</c:v>
                </c:pt>
                <c:pt idx="18">
                  <c:v>16</c:v>
                </c:pt>
              </c:numCache>
            </c:numRef>
          </c:cat>
          <c:val>
            <c:numLit>
              <c:formatCode>General</c:formatCode>
              <c:ptCount val="20"/>
              <c:pt idx="8">
                <c:v>1</c:v>
              </c:pt>
              <c:pt idx="12">
                <c:v>1</c:v>
              </c:pt>
              <c:pt idx="16">
                <c:v>1</c:v>
              </c:pt>
              <c:pt idx="19">
                <c:v>1</c:v>
              </c:pt>
            </c:numLit>
          </c:val>
          <c:smooth val="0"/>
          <c:extLst>
            <c:ext xmlns:c16="http://schemas.microsoft.com/office/drawing/2014/chart" uri="{C3380CC4-5D6E-409C-BE32-E72D297353CC}">
              <c16:uniqueId val="{00000000-BEEF-45EA-A880-FD5A45FEDC34}"/>
            </c:ext>
          </c:extLst>
        </c:ser>
        <c:ser>
          <c:idx val="2"/>
          <c:order val="2"/>
          <c:tx>
            <c:v>% Subtraction Problems Correct</c:v>
          </c:tx>
          <c:spPr>
            <a:ln>
              <a:solidFill>
                <a:schemeClr val="tx1"/>
              </a:solidFill>
            </a:ln>
          </c:spPr>
          <c:marker>
            <c:symbol val="circle"/>
            <c:size val="9"/>
            <c:spPr>
              <a:solidFill>
                <a:schemeClr val="tx1"/>
              </a:solidFill>
              <a:ln>
                <a:solidFill>
                  <a:schemeClr val="tx1"/>
                </a:solidFill>
              </a:ln>
            </c:spPr>
          </c:marker>
          <c:cat>
            <c:numRef>
              <c:f>'Macintosh HD:Users:joseyfudally:Desktop:Summer McNair Rsh Data:[JUpdateData2.xlsx]Sheet1'!$A$3:$A$22</c:f>
              <c:numCache>
                <c:formatCode>General</c:formatCode>
                <c:ptCount val="20"/>
                <c:pt idx="0">
                  <c:v>1</c:v>
                </c:pt>
                <c:pt idx="1">
                  <c:v>2</c:v>
                </c:pt>
                <c:pt idx="2">
                  <c:v>3</c:v>
                </c:pt>
                <c:pt idx="3">
                  <c:v>4</c:v>
                </c:pt>
                <c:pt idx="4">
                  <c:v>5</c:v>
                </c:pt>
                <c:pt idx="5">
                  <c:v>6</c:v>
                </c:pt>
                <c:pt idx="6">
                  <c:v>7</c:v>
                </c:pt>
                <c:pt idx="7">
                  <c:v>8</c:v>
                </c:pt>
                <c:pt idx="9">
                  <c:v>9</c:v>
                </c:pt>
                <c:pt idx="10">
                  <c:v>10</c:v>
                </c:pt>
                <c:pt idx="11">
                  <c:v>11</c:v>
                </c:pt>
                <c:pt idx="13">
                  <c:v>12</c:v>
                </c:pt>
                <c:pt idx="14">
                  <c:v>13</c:v>
                </c:pt>
                <c:pt idx="15">
                  <c:v>14</c:v>
                </c:pt>
                <c:pt idx="17">
                  <c:v>15</c:v>
                </c:pt>
                <c:pt idx="18">
                  <c:v>16</c:v>
                </c:pt>
              </c:numCache>
            </c:numRef>
          </c:cat>
          <c:val>
            <c:numLit>
              <c:formatCode>General</c:formatCode>
              <c:ptCount val="19"/>
              <c:pt idx="0">
                <c:v>0.57142857142857095</c:v>
              </c:pt>
              <c:pt idx="1">
                <c:v>0</c:v>
              </c:pt>
              <c:pt idx="2">
                <c:v>0</c:v>
              </c:pt>
              <c:pt idx="3">
                <c:v>0</c:v>
              </c:pt>
              <c:pt idx="4">
                <c:v>0</c:v>
              </c:pt>
              <c:pt idx="6">
                <c:v>0</c:v>
              </c:pt>
              <c:pt idx="7">
                <c:v>0</c:v>
              </c:pt>
              <c:pt idx="9">
                <c:v>0</c:v>
              </c:pt>
              <c:pt idx="10">
                <c:v>8.3333333333333301E-2</c:v>
              </c:pt>
              <c:pt idx="11">
                <c:v>7.69230769230769E-2</c:v>
              </c:pt>
              <c:pt idx="13">
                <c:v>0.230769230769231</c:v>
              </c:pt>
              <c:pt idx="14">
                <c:v>0.15384615384615399</c:v>
              </c:pt>
              <c:pt idx="15">
                <c:v>0.30769230769230799</c:v>
              </c:pt>
              <c:pt idx="17">
                <c:v>7.69230769230769E-2</c:v>
              </c:pt>
              <c:pt idx="18">
                <c:v>0.36363636363636398</c:v>
              </c:pt>
            </c:numLit>
          </c:val>
          <c:smooth val="0"/>
          <c:extLst>
            <c:ext xmlns:c16="http://schemas.microsoft.com/office/drawing/2014/chart" uri="{C3380CC4-5D6E-409C-BE32-E72D297353CC}">
              <c16:uniqueId val="{00000001-BEEF-45EA-A880-FD5A45FEDC34}"/>
            </c:ext>
          </c:extLst>
        </c:ser>
        <c:dLbls>
          <c:showLegendKey val="0"/>
          <c:showVal val="0"/>
          <c:showCatName val="0"/>
          <c:showSerName val="0"/>
          <c:showPercent val="0"/>
          <c:showBubbleSize val="0"/>
        </c:dLbls>
        <c:marker val="1"/>
        <c:smooth val="0"/>
        <c:axId val="-2123147240"/>
        <c:axId val="-2039461992"/>
      </c:lineChart>
      <c:catAx>
        <c:axId val="-2123147240"/>
        <c:scaling>
          <c:orientation val="minMax"/>
          <c:min val="1"/>
        </c:scaling>
        <c:delete val="0"/>
        <c:axPos val="b"/>
        <c:title>
          <c:tx>
            <c:rich>
              <a:bodyPr/>
              <a:lstStyle/>
              <a:p>
                <a:pPr>
                  <a:defRPr sz="2400"/>
                </a:pPr>
                <a:r>
                  <a:rPr lang="en-US" sz="2400" dirty="0"/>
                  <a:t>Intervention</a:t>
                </a:r>
                <a:r>
                  <a:rPr lang="en-US" sz="2400" baseline="0" dirty="0"/>
                  <a:t> Days</a:t>
                </a:r>
                <a:endParaRPr lang="en-US" sz="2400" dirty="0"/>
              </a:p>
            </c:rich>
          </c:tx>
          <c:layout>
            <c:manualLayout>
              <c:xMode val="edge"/>
              <c:yMode val="edge"/>
              <c:x val="0.413123657600862"/>
              <c:y val="0.88221219954898"/>
            </c:manualLayout>
          </c:layout>
          <c:overlay val="0"/>
        </c:title>
        <c:numFmt formatCode="General" sourceLinked="1"/>
        <c:majorTickMark val="out"/>
        <c:minorTickMark val="none"/>
        <c:tickLblPos val="nextTo"/>
        <c:txPr>
          <a:bodyPr rot="0" vert="horz"/>
          <a:lstStyle/>
          <a:p>
            <a:pPr>
              <a:defRPr sz="2400"/>
            </a:pPr>
            <a:endParaRPr lang="en-US"/>
          </a:p>
        </c:txPr>
        <c:crossAx val="-2039461992"/>
        <c:crosses val="autoZero"/>
        <c:auto val="0"/>
        <c:lblAlgn val="ctr"/>
        <c:lblOffset val="100"/>
        <c:tickLblSkip val="1"/>
        <c:noMultiLvlLbl val="1"/>
      </c:catAx>
      <c:valAx>
        <c:axId val="-2039461992"/>
        <c:scaling>
          <c:orientation val="minMax"/>
          <c:max val="1"/>
          <c:min val="0"/>
        </c:scaling>
        <c:delete val="0"/>
        <c:axPos val="l"/>
        <c:title>
          <c:tx>
            <c:rich>
              <a:bodyPr rot="-5400000" vert="horz"/>
              <a:lstStyle/>
              <a:p>
                <a:pPr>
                  <a:defRPr sz="2400"/>
                </a:pPr>
                <a:r>
                  <a:rPr lang="en-US" sz="2400"/>
                  <a:t>% of Problems </a:t>
                </a:r>
              </a:p>
            </c:rich>
          </c:tx>
          <c:layout>
            <c:manualLayout>
              <c:xMode val="edge"/>
              <c:yMode val="edge"/>
              <c:x val="3.53762029746282E-3"/>
              <c:y val="0.29939240353576502"/>
            </c:manualLayout>
          </c:layout>
          <c:overlay val="0"/>
        </c:title>
        <c:numFmt formatCode="0%" sourceLinked="0"/>
        <c:majorTickMark val="out"/>
        <c:minorTickMark val="none"/>
        <c:tickLblPos val="nextTo"/>
        <c:spPr>
          <a:ln>
            <a:solidFill>
              <a:schemeClr val="tx1"/>
            </a:solidFill>
          </a:ln>
        </c:spPr>
        <c:txPr>
          <a:bodyPr/>
          <a:lstStyle/>
          <a:p>
            <a:pPr>
              <a:defRPr sz="2400"/>
            </a:pPr>
            <a:endParaRPr lang="en-US"/>
          </a:p>
        </c:txPr>
        <c:crossAx val="-2123147240"/>
        <c:crosses val="autoZero"/>
        <c:crossBetween val="midCat"/>
      </c:valAx>
    </c:plotArea>
    <c:legend>
      <c:legendPos val="r"/>
      <c:legendEntry>
        <c:idx val="1"/>
        <c:delete val="1"/>
      </c:legendEntry>
      <c:layout>
        <c:manualLayout>
          <c:xMode val="edge"/>
          <c:yMode val="edge"/>
          <c:x val="0.86505329166457501"/>
          <c:y val="0.32264647485119102"/>
          <c:w val="0.114847663551326"/>
          <c:h val="0.456325575574696"/>
        </c:manualLayout>
      </c:layout>
      <c:overlay val="0"/>
      <c:txPr>
        <a:bodyPr/>
        <a:lstStyle/>
        <a:p>
          <a:pPr>
            <a:defRPr sz="1800"/>
          </a:pPr>
          <a:endParaRPr lang="en-US"/>
        </a:p>
      </c:txPr>
    </c:legend>
    <c:plotVisOnly val="1"/>
    <c:dispBlanksAs val="gap"/>
    <c:showDLblsOverMax val="0"/>
  </c:chart>
  <c:spPr>
    <a:solidFill>
      <a:schemeClr val="lt1"/>
    </a:solidFill>
    <a:ln w="1905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0.71913</cdr:x>
      <cdr:y>0.03455</cdr:y>
    </cdr:from>
    <cdr:to>
      <cdr:x>0.93654</cdr:x>
      <cdr:y>0.10365</cdr:y>
    </cdr:to>
    <cdr:sp macro="" textlink="">
      <cdr:nvSpPr>
        <cdr:cNvPr id="2" name="Text Box 1"/>
        <cdr:cNvSpPr txBox="1"/>
      </cdr:nvSpPr>
      <cdr:spPr>
        <a:xfrm xmlns:a="http://schemas.openxmlformats.org/drawingml/2006/main">
          <a:off x="4914900" y="114300"/>
          <a:ext cx="1485900" cy="228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7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100"/>
            </a:lvl1pPr>
            <a:lvl2pPr marL="2101712" indent="0" algn="ctr">
              <a:buNone/>
              <a:defRPr sz="9100"/>
            </a:lvl2pPr>
            <a:lvl3pPr marL="4203434" indent="0" algn="ctr">
              <a:buNone/>
              <a:defRPr sz="8000"/>
            </a:lvl3pPr>
            <a:lvl4pPr marL="6305146" indent="0" algn="ctr">
              <a:buNone/>
              <a:defRPr sz="7500"/>
            </a:lvl4pPr>
            <a:lvl5pPr marL="8406857" indent="0" algn="ctr">
              <a:buNone/>
              <a:defRPr sz="7500"/>
            </a:lvl5pPr>
            <a:lvl6pPr marL="10508569" indent="0" algn="ctr">
              <a:buNone/>
              <a:defRPr sz="7500"/>
            </a:lvl6pPr>
            <a:lvl7pPr marL="12610291" indent="0" algn="ctr">
              <a:buNone/>
              <a:defRPr sz="7500"/>
            </a:lvl7pPr>
            <a:lvl8pPr marL="14712003" indent="0" algn="ctr">
              <a:buNone/>
              <a:defRPr sz="7500"/>
            </a:lvl8pPr>
            <a:lvl9pPr marL="16813715" indent="0" algn="ctr">
              <a:buNone/>
              <a:defRPr sz="7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1151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17612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1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80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09138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2512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53"/>
            <a:ext cx="36278820" cy="15975327"/>
          </a:xfrm>
        </p:spPr>
        <p:txBody>
          <a:bodyPr anchor="b"/>
          <a:lstStyle>
            <a:lvl1pPr>
              <a:defRPr sz="27700"/>
            </a:lvl1pPr>
          </a:lstStyle>
          <a:p>
            <a:r>
              <a:rPr lang="en-US"/>
              <a:t>Click to edit Master title style</a:t>
            </a:r>
            <a:endParaRPr lang="en-US" dirty="0"/>
          </a:p>
        </p:txBody>
      </p:sp>
      <p:sp>
        <p:nvSpPr>
          <p:cNvPr id="3" name="Text Placeholder 2"/>
          <p:cNvSpPr>
            <a:spLocks noGrp="1"/>
          </p:cNvSpPr>
          <p:nvPr>
            <p:ph type="body" idx="1"/>
          </p:nvPr>
        </p:nvSpPr>
        <p:spPr>
          <a:xfrm>
            <a:off x="2869885" y="25701013"/>
            <a:ext cx="36278820" cy="8401047"/>
          </a:xfrm>
        </p:spPr>
        <p:txBody>
          <a:bodyPr/>
          <a:lstStyle>
            <a:lvl1pPr marL="0" indent="0">
              <a:buNone/>
              <a:defRPr sz="11100">
                <a:solidFill>
                  <a:schemeClr val="tx1"/>
                </a:solidFill>
              </a:defRPr>
            </a:lvl1pPr>
            <a:lvl2pPr marL="2101712" indent="0">
              <a:buNone/>
              <a:defRPr sz="9100">
                <a:solidFill>
                  <a:schemeClr val="tx1">
                    <a:tint val="75000"/>
                  </a:schemeClr>
                </a:solidFill>
              </a:defRPr>
            </a:lvl2pPr>
            <a:lvl3pPr marL="4203434" indent="0">
              <a:buNone/>
              <a:defRPr sz="8000">
                <a:solidFill>
                  <a:schemeClr val="tx1">
                    <a:tint val="75000"/>
                  </a:schemeClr>
                </a:solidFill>
              </a:defRPr>
            </a:lvl3pPr>
            <a:lvl4pPr marL="6305146" indent="0">
              <a:buNone/>
              <a:defRPr sz="7500">
                <a:solidFill>
                  <a:schemeClr val="tx1">
                    <a:tint val="75000"/>
                  </a:schemeClr>
                </a:solidFill>
              </a:defRPr>
            </a:lvl4pPr>
            <a:lvl5pPr marL="8406857" indent="0">
              <a:buNone/>
              <a:defRPr sz="7500">
                <a:solidFill>
                  <a:schemeClr val="tx1">
                    <a:tint val="75000"/>
                  </a:schemeClr>
                </a:solidFill>
              </a:defRPr>
            </a:lvl5pPr>
            <a:lvl6pPr marL="10508569" indent="0">
              <a:buNone/>
              <a:defRPr sz="7500">
                <a:solidFill>
                  <a:schemeClr val="tx1">
                    <a:tint val="75000"/>
                  </a:schemeClr>
                </a:solidFill>
              </a:defRPr>
            </a:lvl6pPr>
            <a:lvl7pPr marL="12610291" indent="0">
              <a:buNone/>
              <a:defRPr sz="7500">
                <a:solidFill>
                  <a:schemeClr val="tx1">
                    <a:tint val="75000"/>
                  </a:schemeClr>
                </a:solidFill>
              </a:defRPr>
            </a:lvl7pPr>
            <a:lvl8pPr marL="14712003" indent="0">
              <a:buNone/>
              <a:defRPr sz="7500">
                <a:solidFill>
                  <a:schemeClr val="tx1">
                    <a:tint val="75000"/>
                  </a:schemeClr>
                </a:solidFill>
              </a:defRPr>
            </a:lvl8pPr>
            <a:lvl9pPr marL="16813715" indent="0">
              <a:buNone/>
              <a:defRPr sz="75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33791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033404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20"/>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100" b="1"/>
            </a:lvl1pPr>
            <a:lvl2pPr marL="2101712" indent="0">
              <a:buNone/>
              <a:defRPr sz="9100" b="1"/>
            </a:lvl2pPr>
            <a:lvl3pPr marL="4203434" indent="0">
              <a:buNone/>
              <a:defRPr sz="8000" b="1"/>
            </a:lvl3pPr>
            <a:lvl4pPr marL="6305146" indent="0">
              <a:buNone/>
              <a:defRPr sz="7500" b="1"/>
            </a:lvl4pPr>
            <a:lvl5pPr marL="8406857" indent="0">
              <a:buNone/>
              <a:defRPr sz="7500" b="1"/>
            </a:lvl5pPr>
            <a:lvl6pPr marL="10508569" indent="0">
              <a:buNone/>
              <a:defRPr sz="7500" b="1"/>
            </a:lvl6pPr>
            <a:lvl7pPr marL="12610291" indent="0">
              <a:buNone/>
              <a:defRPr sz="7500" b="1"/>
            </a:lvl7pPr>
            <a:lvl8pPr marL="14712003" indent="0">
              <a:buNone/>
              <a:defRPr sz="7500" b="1"/>
            </a:lvl8pPr>
            <a:lvl9pPr marL="16813715" indent="0">
              <a:buNone/>
              <a:defRPr sz="750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101" y="9414513"/>
            <a:ext cx="17881999" cy="4613907"/>
          </a:xfrm>
        </p:spPr>
        <p:txBody>
          <a:bodyPr anchor="b"/>
          <a:lstStyle>
            <a:lvl1pPr marL="0" indent="0">
              <a:buNone/>
              <a:defRPr sz="11100" b="1"/>
            </a:lvl1pPr>
            <a:lvl2pPr marL="2101712" indent="0">
              <a:buNone/>
              <a:defRPr sz="9100" b="1"/>
            </a:lvl2pPr>
            <a:lvl3pPr marL="4203434" indent="0">
              <a:buNone/>
              <a:defRPr sz="8000" b="1"/>
            </a:lvl3pPr>
            <a:lvl4pPr marL="6305146" indent="0">
              <a:buNone/>
              <a:defRPr sz="7500" b="1"/>
            </a:lvl4pPr>
            <a:lvl5pPr marL="8406857" indent="0">
              <a:buNone/>
              <a:defRPr sz="7500" b="1"/>
            </a:lvl5pPr>
            <a:lvl6pPr marL="10508569" indent="0">
              <a:buNone/>
              <a:defRPr sz="7500" b="1"/>
            </a:lvl6pPr>
            <a:lvl7pPr marL="12610291" indent="0">
              <a:buNone/>
              <a:defRPr sz="7500" b="1"/>
            </a:lvl7pPr>
            <a:lvl8pPr marL="14712003" indent="0">
              <a:buNone/>
              <a:defRPr sz="7500" b="1"/>
            </a:lvl8pPr>
            <a:lvl9pPr marL="16813715" indent="0">
              <a:buNone/>
              <a:defRPr sz="7500" b="1"/>
            </a:lvl9pPr>
          </a:lstStyle>
          <a:p>
            <a:pPr lvl="0"/>
            <a:r>
              <a:rPr lang="en-US"/>
              <a:t>Edit Master text styles</a:t>
            </a:r>
          </a:p>
        </p:txBody>
      </p:sp>
      <p:sp>
        <p:nvSpPr>
          <p:cNvPr id="6" name="Content Placeholder 5"/>
          <p:cNvSpPr>
            <a:spLocks noGrp="1"/>
          </p:cNvSpPr>
          <p:nvPr>
            <p:ph sz="quarter" idx="4"/>
          </p:nvPr>
        </p:nvSpPr>
        <p:spPr>
          <a:xfrm>
            <a:off x="21294101"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439374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071938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67895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60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600"/>
            </a:lvl1pPr>
            <a:lvl2pPr>
              <a:defRPr sz="13100"/>
            </a:lvl2pPr>
            <a:lvl3pPr>
              <a:defRPr sz="11100"/>
            </a:lvl3pPr>
            <a:lvl4pPr>
              <a:defRPr sz="9100"/>
            </a:lvl4pPr>
            <a:lvl5pPr>
              <a:defRPr sz="9100"/>
            </a:lvl5pPr>
            <a:lvl6pPr>
              <a:defRPr sz="9100"/>
            </a:lvl6pPr>
            <a:lvl7pPr>
              <a:defRPr sz="9100"/>
            </a:lvl7pPr>
            <a:lvl8pPr>
              <a:defRPr sz="9100"/>
            </a:lvl8pPr>
            <a:lvl9pPr>
              <a:defRPr sz="91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500"/>
            </a:lvl1pPr>
            <a:lvl2pPr marL="2101712" indent="0">
              <a:buNone/>
              <a:defRPr sz="6500"/>
            </a:lvl2pPr>
            <a:lvl3pPr marL="4203434" indent="0">
              <a:buNone/>
              <a:defRPr sz="5500"/>
            </a:lvl3pPr>
            <a:lvl4pPr marL="6305146" indent="0">
              <a:buNone/>
              <a:defRPr sz="4500"/>
            </a:lvl4pPr>
            <a:lvl5pPr marL="8406857" indent="0">
              <a:buNone/>
              <a:defRPr sz="4500"/>
            </a:lvl5pPr>
            <a:lvl6pPr marL="10508569" indent="0">
              <a:buNone/>
              <a:defRPr sz="4500"/>
            </a:lvl6pPr>
            <a:lvl7pPr marL="12610291" indent="0">
              <a:buNone/>
              <a:defRPr sz="4500"/>
            </a:lvl7pPr>
            <a:lvl8pPr marL="14712003" indent="0">
              <a:buNone/>
              <a:defRPr sz="4500"/>
            </a:lvl8pPr>
            <a:lvl9pPr marL="16813715" indent="0">
              <a:buNone/>
              <a:defRPr sz="4500"/>
            </a:lvl9pPr>
          </a:lstStyle>
          <a:p>
            <a:pPr lvl="0"/>
            <a:r>
              <a:rPr lang="en-US"/>
              <a:t>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593512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600"/>
            </a:lvl1pPr>
            <a:lvl2pPr marL="2101712" indent="0">
              <a:buNone/>
              <a:defRPr sz="13100"/>
            </a:lvl2pPr>
            <a:lvl3pPr marL="4203434" indent="0">
              <a:buNone/>
              <a:defRPr sz="11100"/>
            </a:lvl3pPr>
            <a:lvl4pPr marL="6305146" indent="0">
              <a:buNone/>
              <a:defRPr sz="9100"/>
            </a:lvl4pPr>
            <a:lvl5pPr marL="8406857" indent="0">
              <a:buNone/>
              <a:defRPr sz="9100"/>
            </a:lvl5pPr>
            <a:lvl6pPr marL="10508569" indent="0">
              <a:buNone/>
              <a:defRPr sz="9100"/>
            </a:lvl6pPr>
            <a:lvl7pPr marL="12610291" indent="0">
              <a:buNone/>
              <a:defRPr sz="9100"/>
            </a:lvl7pPr>
            <a:lvl8pPr marL="14712003" indent="0">
              <a:buNone/>
              <a:defRPr sz="9100"/>
            </a:lvl8pPr>
            <a:lvl9pPr marL="16813715" indent="0">
              <a:buNone/>
              <a:defRPr sz="91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500"/>
            </a:lvl1pPr>
            <a:lvl2pPr marL="2101712" indent="0">
              <a:buNone/>
              <a:defRPr sz="6500"/>
            </a:lvl2pPr>
            <a:lvl3pPr marL="4203434" indent="0">
              <a:buNone/>
              <a:defRPr sz="5500"/>
            </a:lvl3pPr>
            <a:lvl4pPr marL="6305146" indent="0">
              <a:buNone/>
              <a:defRPr sz="4500"/>
            </a:lvl4pPr>
            <a:lvl5pPr marL="8406857" indent="0">
              <a:buNone/>
              <a:defRPr sz="4500"/>
            </a:lvl5pPr>
            <a:lvl6pPr marL="10508569" indent="0">
              <a:buNone/>
              <a:defRPr sz="4500"/>
            </a:lvl6pPr>
            <a:lvl7pPr marL="12610291" indent="0">
              <a:buNone/>
              <a:defRPr sz="4500"/>
            </a:lvl7pPr>
            <a:lvl8pPr marL="14712003" indent="0">
              <a:buNone/>
              <a:defRPr sz="4500"/>
            </a:lvl8pPr>
            <a:lvl9pPr marL="16813715" indent="0">
              <a:buNone/>
              <a:defRPr sz="4500"/>
            </a:lvl9pPr>
          </a:lstStyle>
          <a:p>
            <a:pPr lvl="0"/>
            <a:r>
              <a:rPr lang="en-US"/>
              <a:t>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542066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20"/>
            <a:ext cx="36278820" cy="7423153"/>
          </a:xfrm>
          <a:prstGeom prst="rect">
            <a:avLst/>
          </a:prstGeom>
        </p:spPr>
        <p:txBody>
          <a:bodyPr vert="horz" lIns="91378" tIns="45689" rIns="91378" bIns="45689"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378" tIns="45689" rIns="91378" bIns="4568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378" tIns="45689" rIns="91378" bIns="45689" rtlCol="0" anchor="ctr"/>
          <a:lstStyle>
            <a:lvl1pPr algn="l">
              <a:defRPr sz="5500">
                <a:solidFill>
                  <a:schemeClr val="tx1">
                    <a:tint val="75000"/>
                  </a:schemeClr>
                </a:solidFill>
              </a:defRPr>
            </a:lvl1pPr>
          </a:lstStyle>
          <a:p>
            <a:fld id="{C764DE79-268F-4C1A-8933-263129D2AF90}" type="datetimeFigureOut">
              <a:rPr lang="en-US" smtClean="0"/>
              <a:t>11/21/2018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378" tIns="45689" rIns="91378" bIns="45689" rtlCol="0" anchor="ctr"/>
          <a:lstStyle>
            <a:lvl1pPr algn="ctr">
              <a:defRPr sz="55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378" tIns="45689" rIns="91378" bIns="45689" rtlCol="0" anchor="ctr"/>
          <a:lstStyle>
            <a:lvl1pPr algn="r">
              <a:defRPr sz="550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9" rIns="91378" bIns="45689" rtlCol="0" anchor="ctr"/>
          <a:lstStyle/>
          <a:p>
            <a:pPr algn="ctr"/>
            <a:endParaRPr lang="en-US" sz="7500" dirty="0"/>
          </a:p>
        </p:txBody>
      </p:sp>
      <p:sp>
        <p:nvSpPr>
          <p:cNvPr id="8" name="Rectangle 7"/>
          <p:cNvSpPr/>
          <p:nvPr userDrawn="1"/>
        </p:nvSpPr>
        <p:spPr>
          <a:xfrm>
            <a:off x="498771" y="602975"/>
            <a:ext cx="41023311"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9" rIns="91378" bIns="45689" rtlCol="0" anchor="ctr"/>
          <a:lstStyle/>
          <a:p>
            <a:pPr algn="ctr"/>
            <a:endParaRPr lang="en-US" sz="7500" dirty="0"/>
          </a:p>
        </p:txBody>
      </p:sp>
      <p:sp>
        <p:nvSpPr>
          <p:cNvPr id="9" name="Rectangle 8"/>
          <p:cNvSpPr/>
          <p:nvPr userDrawn="1"/>
        </p:nvSpPr>
        <p:spPr>
          <a:xfrm>
            <a:off x="789717" y="974036"/>
            <a:ext cx="40399854" cy="35704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9" rIns="91378" bIns="45689" rtlCol="0" anchor="ctr"/>
          <a:lstStyle/>
          <a:p>
            <a:pPr algn="ctr"/>
            <a:endParaRPr lang="en-US" sz="7500" dirty="0"/>
          </a:p>
        </p:txBody>
      </p:sp>
      <p:cxnSp>
        <p:nvCxnSpPr>
          <p:cNvPr id="10" name="Straight Connector 9"/>
          <p:cNvCxnSpPr/>
          <p:nvPr userDrawn="1"/>
        </p:nvCxnSpPr>
        <p:spPr>
          <a:xfrm>
            <a:off x="14360708" y="7629110"/>
            <a:ext cx="0" cy="28473648"/>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4" y="7629110"/>
            <a:ext cx="0" cy="28473648"/>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528856" y="6960619"/>
            <a:ext cx="38639632"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90" y="1852866"/>
            <a:ext cx="39421655" cy="3896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9" rIns="91378" bIns="45689" rtlCol="0" anchor="ctr"/>
          <a:lstStyle/>
          <a:p>
            <a:pPr algn="ctr"/>
            <a:endParaRPr lang="en-US" sz="7500" dirty="0"/>
          </a:p>
        </p:txBody>
      </p:sp>
      <p:sp>
        <p:nvSpPr>
          <p:cNvPr id="14" name="Rectangle 13"/>
          <p:cNvSpPr/>
          <p:nvPr userDrawn="1"/>
        </p:nvSpPr>
        <p:spPr>
          <a:xfrm>
            <a:off x="14681910" y="8232084"/>
            <a:ext cx="12723016" cy="278706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9" rIns="91378" bIns="45689" rtlCol="0" anchor="ctr"/>
          <a:lstStyle/>
          <a:p>
            <a:pPr algn="ctr"/>
            <a:endParaRPr lang="en-US" sz="7500" dirty="0"/>
          </a:p>
        </p:txBody>
      </p:sp>
      <p:sp>
        <p:nvSpPr>
          <p:cNvPr id="15" name="Rectangle 14"/>
          <p:cNvSpPr/>
          <p:nvPr userDrawn="1"/>
        </p:nvSpPr>
        <p:spPr>
          <a:xfrm>
            <a:off x="1332585" y="8232084"/>
            <a:ext cx="12723016" cy="278706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9" rIns="91378" bIns="45689" rtlCol="0" anchor="ctr"/>
          <a:lstStyle/>
          <a:p>
            <a:pPr algn="ctr"/>
            <a:endParaRPr lang="en-US" sz="7500" dirty="0"/>
          </a:p>
        </p:txBody>
      </p:sp>
      <p:sp>
        <p:nvSpPr>
          <p:cNvPr id="16" name="Rectangle 15"/>
          <p:cNvSpPr/>
          <p:nvPr userDrawn="1"/>
        </p:nvSpPr>
        <p:spPr>
          <a:xfrm>
            <a:off x="28488619" y="36966042"/>
            <a:ext cx="13772004" cy="323103"/>
          </a:xfrm>
          <a:prstGeom prst="rect">
            <a:avLst/>
          </a:prstGeom>
        </p:spPr>
        <p:txBody>
          <a:bodyPr wrap="square" lIns="91378" tIns="45689" rIns="91378" bIns="45689">
            <a:spAutoFit/>
          </a:bodyPr>
          <a:lstStyle/>
          <a:p>
            <a:r>
              <a:rPr lang="en-US" sz="1500" i="1" dirty="0">
                <a:solidFill>
                  <a:schemeClr val="bg1"/>
                </a:solidFill>
              </a:rPr>
              <a:t>We thank the Office of Research and Sponsored Programs for supporting this research, and Learning &amp; Technology Services for printing this poster.</a:t>
            </a:r>
            <a:r>
              <a:rPr lang="en-US" sz="1500" dirty="0">
                <a:solidFill>
                  <a:schemeClr val="bg1"/>
                </a:solidFill>
              </a:rPr>
              <a:t> </a:t>
            </a:r>
          </a:p>
        </p:txBody>
      </p:sp>
      <p:sp>
        <p:nvSpPr>
          <p:cNvPr id="17" name="Rectangle 16"/>
          <p:cNvSpPr/>
          <p:nvPr userDrawn="1"/>
        </p:nvSpPr>
        <p:spPr>
          <a:xfrm>
            <a:off x="28031229" y="8232084"/>
            <a:ext cx="12723016" cy="278706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78" tIns="45689" rIns="91378" bIns="45689" rtlCol="0" anchor="ctr"/>
          <a:lstStyle/>
          <a:p>
            <a:pPr algn="ctr"/>
            <a:endParaRPr lang="en-US" sz="7500" dirty="0"/>
          </a:p>
        </p:txBody>
      </p:sp>
      <p:pic>
        <p:nvPicPr>
          <p:cNvPr id="18" name="Picture 1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28" y="3729897"/>
            <a:ext cx="10001182" cy="1558357"/>
          </a:xfrm>
          <a:prstGeom prst="rect">
            <a:avLst/>
          </a:prstGeom>
        </p:spPr>
      </p:pic>
    </p:spTree>
    <p:extLst>
      <p:ext uri="{BB962C8B-B14F-4D97-AF65-F5344CB8AC3E}">
        <p14:creationId xmlns:p14="http://schemas.microsoft.com/office/powerpoint/2010/main" val="237900977"/>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xStyles>
    <p:titleStyle>
      <a:lvl1pPr algn="l" defTabSz="4203434" rtl="0" eaLnBrk="1" latinLnBrk="0" hangingPunct="1">
        <a:lnSpc>
          <a:spcPct val="90000"/>
        </a:lnSpc>
        <a:spcBef>
          <a:spcPct val="0"/>
        </a:spcBef>
        <a:buNone/>
        <a:defRPr sz="20100" kern="1200">
          <a:solidFill>
            <a:schemeClr val="tx1"/>
          </a:solidFill>
          <a:latin typeface="+mj-lt"/>
          <a:ea typeface="+mj-ea"/>
          <a:cs typeface="+mj-cs"/>
        </a:defRPr>
      </a:lvl1pPr>
    </p:titleStyle>
    <p:bodyStyle>
      <a:lvl1pPr marL="1050856" indent="-1050856" algn="l" defTabSz="4203434" rtl="0" eaLnBrk="1" latinLnBrk="0" hangingPunct="1">
        <a:lnSpc>
          <a:spcPct val="90000"/>
        </a:lnSpc>
        <a:spcBef>
          <a:spcPts val="4596"/>
        </a:spcBef>
        <a:buFont typeface="Arial" panose="020B0604020202020204" pitchFamily="34" charset="0"/>
        <a:buChar char="•"/>
        <a:defRPr sz="13100" kern="1200">
          <a:solidFill>
            <a:schemeClr val="tx1"/>
          </a:solidFill>
          <a:latin typeface="+mn-lt"/>
          <a:ea typeface="+mn-ea"/>
          <a:cs typeface="+mn-cs"/>
        </a:defRPr>
      </a:lvl1pPr>
      <a:lvl2pPr marL="3152568" indent="-1050856" algn="l" defTabSz="4203434" rtl="0" eaLnBrk="1" latinLnBrk="0" hangingPunct="1">
        <a:lnSpc>
          <a:spcPct val="90000"/>
        </a:lnSpc>
        <a:spcBef>
          <a:spcPts val="2298"/>
        </a:spcBef>
        <a:buFont typeface="Arial" panose="020B0604020202020204" pitchFamily="34" charset="0"/>
        <a:buChar char="•"/>
        <a:defRPr sz="11100" kern="1200">
          <a:solidFill>
            <a:schemeClr val="tx1"/>
          </a:solidFill>
          <a:latin typeface="+mn-lt"/>
          <a:ea typeface="+mn-ea"/>
          <a:cs typeface="+mn-cs"/>
        </a:defRPr>
      </a:lvl2pPr>
      <a:lvl3pPr marL="5254290" indent="-1050856" algn="l" defTabSz="4203434" rtl="0" eaLnBrk="1" latinLnBrk="0" hangingPunct="1">
        <a:lnSpc>
          <a:spcPct val="90000"/>
        </a:lnSpc>
        <a:spcBef>
          <a:spcPts val="2298"/>
        </a:spcBef>
        <a:buFont typeface="Arial" panose="020B0604020202020204" pitchFamily="34" charset="0"/>
        <a:buChar char="•"/>
        <a:defRPr sz="9100" kern="1200">
          <a:solidFill>
            <a:schemeClr val="tx1"/>
          </a:solidFill>
          <a:latin typeface="+mn-lt"/>
          <a:ea typeface="+mn-ea"/>
          <a:cs typeface="+mn-cs"/>
        </a:defRPr>
      </a:lvl3pPr>
      <a:lvl4pPr marL="7356002" indent="-1050856" algn="l" defTabSz="4203434" rtl="0" eaLnBrk="1" latinLnBrk="0" hangingPunct="1">
        <a:lnSpc>
          <a:spcPct val="90000"/>
        </a:lnSpc>
        <a:spcBef>
          <a:spcPts val="2298"/>
        </a:spcBef>
        <a:buFont typeface="Arial" panose="020B0604020202020204" pitchFamily="34" charset="0"/>
        <a:buChar char="•"/>
        <a:defRPr sz="8000" kern="1200">
          <a:solidFill>
            <a:schemeClr val="tx1"/>
          </a:solidFill>
          <a:latin typeface="+mn-lt"/>
          <a:ea typeface="+mn-ea"/>
          <a:cs typeface="+mn-cs"/>
        </a:defRPr>
      </a:lvl4pPr>
      <a:lvl5pPr marL="9457713" indent="-1050856" algn="l" defTabSz="4203434" rtl="0" eaLnBrk="1" latinLnBrk="0" hangingPunct="1">
        <a:lnSpc>
          <a:spcPct val="90000"/>
        </a:lnSpc>
        <a:spcBef>
          <a:spcPts val="2298"/>
        </a:spcBef>
        <a:buFont typeface="Arial" panose="020B0604020202020204" pitchFamily="34" charset="0"/>
        <a:buChar char="•"/>
        <a:defRPr sz="8000" kern="1200">
          <a:solidFill>
            <a:schemeClr val="tx1"/>
          </a:solidFill>
          <a:latin typeface="+mn-lt"/>
          <a:ea typeface="+mn-ea"/>
          <a:cs typeface="+mn-cs"/>
        </a:defRPr>
      </a:lvl5pPr>
      <a:lvl6pPr marL="11559425" indent="-1050856" algn="l" defTabSz="4203434" rtl="0" eaLnBrk="1" latinLnBrk="0" hangingPunct="1">
        <a:lnSpc>
          <a:spcPct val="90000"/>
        </a:lnSpc>
        <a:spcBef>
          <a:spcPts val="2298"/>
        </a:spcBef>
        <a:buFont typeface="Arial" panose="020B0604020202020204" pitchFamily="34" charset="0"/>
        <a:buChar char="•"/>
        <a:defRPr sz="8000" kern="1200">
          <a:solidFill>
            <a:schemeClr val="tx1"/>
          </a:solidFill>
          <a:latin typeface="+mn-lt"/>
          <a:ea typeface="+mn-ea"/>
          <a:cs typeface="+mn-cs"/>
        </a:defRPr>
      </a:lvl6pPr>
      <a:lvl7pPr marL="13661147" indent="-1050856" algn="l" defTabSz="4203434" rtl="0" eaLnBrk="1" latinLnBrk="0" hangingPunct="1">
        <a:lnSpc>
          <a:spcPct val="90000"/>
        </a:lnSpc>
        <a:spcBef>
          <a:spcPts val="2298"/>
        </a:spcBef>
        <a:buFont typeface="Arial" panose="020B0604020202020204" pitchFamily="34" charset="0"/>
        <a:buChar char="•"/>
        <a:defRPr sz="8000" kern="1200">
          <a:solidFill>
            <a:schemeClr val="tx1"/>
          </a:solidFill>
          <a:latin typeface="+mn-lt"/>
          <a:ea typeface="+mn-ea"/>
          <a:cs typeface="+mn-cs"/>
        </a:defRPr>
      </a:lvl7pPr>
      <a:lvl8pPr marL="15762859" indent="-1050856" algn="l" defTabSz="4203434" rtl="0" eaLnBrk="1" latinLnBrk="0" hangingPunct="1">
        <a:lnSpc>
          <a:spcPct val="90000"/>
        </a:lnSpc>
        <a:spcBef>
          <a:spcPts val="2298"/>
        </a:spcBef>
        <a:buFont typeface="Arial" panose="020B0604020202020204" pitchFamily="34" charset="0"/>
        <a:buChar char="•"/>
        <a:defRPr sz="8000" kern="1200">
          <a:solidFill>
            <a:schemeClr val="tx1"/>
          </a:solidFill>
          <a:latin typeface="+mn-lt"/>
          <a:ea typeface="+mn-ea"/>
          <a:cs typeface="+mn-cs"/>
        </a:defRPr>
      </a:lvl8pPr>
      <a:lvl9pPr marL="17864571" indent="-1050856" algn="l" defTabSz="4203434" rtl="0" eaLnBrk="1" latinLnBrk="0" hangingPunct="1">
        <a:lnSpc>
          <a:spcPct val="90000"/>
        </a:lnSpc>
        <a:spcBef>
          <a:spcPts val="2298"/>
        </a:spcBef>
        <a:buFont typeface="Arial" panose="020B0604020202020204" pitchFamily="34" charset="0"/>
        <a:buChar char="•"/>
        <a:defRPr sz="8000" kern="1200">
          <a:solidFill>
            <a:schemeClr val="tx1"/>
          </a:solidFill>
          <a:latin typeface="+mn-lt"/>
          <a:ea typeface="+mn-ea"/>
          <a:cs typeface="+mn-cs"/>
        </a:defRPr>
      </a:lvl9pPr>
    </p:bodyStyle>
    <p:otherStyle>
      <a:defPPr>
        <a:defRPr lang="en-US"/>
      </a:defPPr>
      <a:lvl1pPr marL="0" algn="l" defTabSz="4203434" rtl="0" eaLnBrk="1" latinLnBrk="0" hangingPunct="1">
        <a:defRPr sz="8000" kern="1200">
          <a:solidFill>
            <a:schemeClr val="tx1"/>
          </a:solidFill>
          <a:latin typeface="+mn-lt"/>
          <a:ea typeface="+mn-ea"/>
          <a:cs typeface="+mn-cs"/>
        </a:defRPr>
      </a:lvl1pPr>
      <a:lvl2pPr marL="2101712" algn="l" defTabSz="4203434" rtl="0" eaLnBrk="1" latinLnBrk="0" hangingPunct="1">
        <a:defRPr sz="8000" kern="1200">
          <a:solidFill>
            <a:schemeClr val="tx1"/>
          </a:solidFill>
          <a:latin typeface="+mn-lt"/>
          <a:ea typeface="+mn-ea"/>
          <a:cs typeface="+mn-cs"/>
        </a:defRPr>
      </a:lvl2pPr>
      <a:lvl3pPr marL="4203434" algn="l" defTabSz="4203434" rtl="0" eaLnBrk="1" latinLnBrk="0" hangingPunct="1">
        <a:defRPr sz="8000" kern="1200">
          <a:solidFill>
            <a:schemeClr val="tx1"/>
          </a:solidFill>
          <a:latin typeface="+mn-lt"/>
          <a:ea typeface="+mn-ea"/>
          <a:cs typeface="+mn-cs"/>
        </a:defRPr>
      </a:lvl3pPr>
      <a:lvl4pPr marL="6305146" algn="l" defTabSz="4203434" rtl="0" eaLnBrk="1" latinLnBrk="0" hangingPunct="1">
        <a:defRPr sz="8000" kern="1200">
          <a:solidFill>
            <a:schemeClr val="tx1"/>
          </a:solidFill>
          <a:latin typeface="+mn-lt"/>
          <a:ea typeface="+mn-ea"/>
          <a:cs typeface="+mn-cs"/>
        </a:defRPr>
      </a:lvl4pPr>
      <a:lvl5pPr marL="8406857" algn="l" defTabSz="4203434" rtl="0" eaLnBrk="1" latinLnBrk="0" hangingPunct="1">
        <a:defRPr sz="8000" kern="1200">
          <a:solidFill>
            <a:schemeClr val="tx1"/>
          </a:solidFill>
          <a:latin typeface="+mn-lt"/>
          <a:ea typeface="+mn-ea"/>
          <a:cs typeface="+mn-cs"/>
        </a:defRPr>
      </a:lvl5pPr>
      <a:lvl6pPr marL="10508569" algn="l" defTabSz="4203434" rtl="0" eaLnBrk="1" latinLnBrk="0" hangingPunct="1">
        <a:defRPr sz="8000" kern="1200">
          <a:solidFill>
            <a:schemeClr val="tx1"/>
          </a:solidFill>
          <a:latin typeface="+mn-lt"/>
          <a:ea typeface="+mn-ea"/>
          <a:cs typeface="+mn-cs"/>
        </a:defRPr>
      </a:lvl6pPr>
      <a:lvl7pPr marL="12610291" algn="l" defTabSz="4203434" rtl="0" eaLnBrk="1" latinLnBrk="0" hangingPunct="1">
        <a:defRPr sz="8000" kern="1200">
          <a:solidFill>
            <a:schemeClr val="tx1"/>
          </a:solidFill>
          <a:latin typeface="+mn-lt"/>
          <a:ea typeface="+mn-ea"/>
          <a:cs typeface="+mn-cs"/>
        </a:defRPr>
      </a:lvl7pPr>
      <a:lvl8pPr marL="14712003" algn="l" defTabSz="4203434" rtl="0" eaLnBrk="1" latinLnBrk="0" hangingPunct="1">
        <a:defRPr sz="8000" kern="1200">
          <a:solidFill>
            <a:schemeClr val="tx1"/>
          </a:solidFill>
          <a:latin typeface="+mn-lt"/>
          <a:ea typeface="+mn-ea"/>
          <a:cs typeface="+mn-cs"/>
        </a:defRPr>
      </a:lvl8pPr>
      <a:lvl9pPr marL="16813715" algn="l" defTabSz="4203434" rtl="0" eaLnBrk="1" latinLnBrk="0" hangingPunct="1">
        <a:defRPr sz="8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2411" y="1877470"/>
            <a:ext cx="26544130" cy="2803186"/>
          </a:xfrm>
        </p:spPr>
        <p:txBody>
          <a:bodyPr>
            <a:noAutofit/>
          </a:bodyPr>
          <a:lstStyle/>
          <a:p>
            <a:pPr algn="l"/>
            <a:r>
              <a:rPr lang="en-US" sz="9600" dirty="0">
                <a:latin typeface="+mn-lt"/>
              </a:rPr>
              <a:t>Individualizing Early Math Intervention: </a:t>
            </a:r>
            <a:br>
              <a:rPr lang="en-US" sz="9600" dirty="0">
                <a:latin typeface="+mn-lt"/>
              </a:rPr>
            </a:br>
            <a:r>
              <a:rPr lang="en-US" sz="9600" dirty="0">
                <a:latin typeface="+mn-lt"/>
              </a:rPr>
              <a:t>Employing a Self- Monitoring Component</a:t>
            </a:r>
          </a:p>
        </p:txBody>
      </p:sp>
      <p:sp>
        <p:nvSpPr>
          <p:cNvPr id="6" name="Title 1"/>
          <p:cNvSpPr txBox="1">
            <a:spLocks/>
          </p:cNvSpPr>
          <p:nvPr/>
        </p:nvSpPr>
        <p:spPr>
          <a:xfrm>
            <a:off x="2382400" y="5896654"/>
            <a:ext cx="34198562" cy="858066"/>
          </a:xfrm>
          <a:prstGeom prst="rect">
            <a:avLst/>
          </a:prstGeom>
        </p:spPr>
        <p:txBody>
          <a:bodyPr lIns="91378" tIns="45689" rIns="91378" bIns="45689"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500" dirty="0">
                <a:solidFill>
                  <a:schemeClr val="bg1">
                    <a:lumMod val="50000"/>
                  </a:schemeClr>
                </a:solidFill>
                <a:latin typeface="Minion Pro" panose="02040503050306020203" pitchFamily="18" charset="0"/>
              </a:rPr>
              <a:t>Faculty Mentor:  Dr. Mary Beth Tusing   |   Psychology Department</a:t>
            </a:r>
          </a:p>
        </p:txBody>
      </p:sp>
      <p:sp>
        <p:nvSpPr>
          <p:cNvPr id="7" name="Title 1"/>
          <p:cNvSpPr txBox="1">
            <a:spLocks/>
          </p:cNvSpPr>
          <p:nvPr/>
        </p:nvSpPr>
        <p:spPr>
          <a:xfrm>
            <a:off x="2382400" y="5053944"/>
            <a:ext cx="34198562" cy="858066"/>
          </a:xfrm>
          <a:prstGeom prst="rect">
            <a:avLst/>
          </a:prstGeom>
        </p:spPr>
        <p:txBody>
          <a:bodyPr lIns="91378" tIns="45689" rIns="91378" bIns="45689"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500" cap="small" dirty="0" err="1">
                <a:solidFill>
                  <a:srgbClr val="DD9E11"/>
                </a:solidFill>
                <a:latin typeface="Minion Pro" panose="02040503050306020203" pitchFamily="18" charset="0"/>
              </a:rPr>
              <a:t>josephine</a:t>
            </a:r>
            <a:r>
              <a:rPr lang="en-US" sz="6500" cap="small" dirty="0">
                <a:solidFill>
                  <a:srgbClr val="DD9E11"/>
                </a:solidFill>
                <a:latin typeface="Minion Pro" panose="02040503050306020203" pitchFamily="18" charset="0"/>
              </a:rPr>
              <a:t> </a:t>
            </a:r>
            <a:r>
              <a:rPr lang="en-US" sz="6500" cap="small" dirty="0" err="1">
                <a:solidFill>
                  <a:srgbClr val="DD9E11"/>
                </a:solidFill>
                <a:latin typeface="Minion Pro" panose="02040503050306020203" pitchFamily="18" charset="0"/>
              </a:rPr>
              <a:t>fudally</a:t>
            </a:r>
            <a:endParaRPr lang="en-US" sz="6500" cap="small" dirty="0">
              <a:solidFill>
                <a:srgbClr val="DD9E11"/>
              </a:solidFill>
              <a:latin typeface="Minion Pro" panose="02040503050306020203" pitchFamily="18" charset="0"/>
            </a:endParaRPr>
          </a:p>
        </p:txBody>
      </p:sp>
      <p:sp>
        <p:nvSpPr>
          <p:cNvPr id="8" name="Subtitle 2"/>
          <p:cNvSpPr txBox="1">
            <a:spLocks/>
          </p:cNvSpPr>
          <p:nvPr/>
        </p:nvSpPr>
        <p:spPr>
          <a:xfrm>
            <a:off x="1894489" y="8739822"/>
            <a:ext cx="12284792" cy="11170617"/>
          </a:xfrm>
          <a:prstGeom prst="rect">
            <a:avLst/>
          </a:prstGeom>
        </p:spPr>
        <p:txBody>
          <a:bodyPr lIns="91378" tIns="45689" rIns="91378" bIns="45689"/>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spcBef>
                <a:spcPts val="0"/>
              </a:spcBef>
            </a:pPr>
            <a:endParaRPr lang="en-US" sz="3000" dirty="0"/>
          </a:p>
          <a:p>
            <a:pPr marL="571117" indent="-571117" algn="l">
              <a:lnSpc>
                <a:spcPct val="100000"/>
              </a:lnSpc>
              <a:spcBef>
                <a:spcPts val="0"/>
              </a:spcBef>
              <a:buFont typeface="Wingdings" panose="05000000000000000000" pitchFamily="2" charset="2"/>
              <a:buChar char="v"/>
            </a:pPr>
            <a:endParaRPr lang="en-US" sz="3000" dirty="0"/>
          </a:p>
          <a:p>
            <a:pPr marL="571117" indent="-571117" algn="l">
              <a:lnSpc>
                <a:spcPct val="100000"/>
              </a:lnSpc>
              <a:spcBef>
                <a:spcPts val="0"/>
              </a:spcBef>
              <a:buFont typeface="Wingdings" panose="05000000000000000000" pitchFamily="2" charset="2"/>
              <a:buChar char="v"/>
            </a:pPr>
            <a:endParaRPr lang="en-US" sz="1000" dirty="0">
              <a:cs typeface="Times New Roman" pitchFamily="18" charset="0"/>
            </a:endParaRPr>
          </a:p>
        </p:txBody>
      </p:sp>
      <p:sp>
        <p:nvSpPr>
          <p:cNvPr id="3" name="TextBox 2"/>
          <p:cNvSpPr txBox="1"/>
          <p:nvPr/>
        </p:nvSpPr>
        <p:spPr>
          <a:xfrm>
            <a:off x="1182720" y="7262058"/>
            <a:ext cx="12136681" cy="892489"/>
          </a:xfrm>
          <a:prstGeom prst="rect">
            <a:avLst/>
          </a:prstGeom>
          <a:noFill/>
        </p:spPr>
        <p:txBody>
          <a:bodyPr wrap="square" lIns="91378" tIns="45689" rIns="91378" bIns="45689" rtlCol="0">
            <a:spAutoFit/>
          </a:bodyPr>
          <a:lstStyle/>
          <a:p>
            <a:r>
              <a:rPr lang="en-US" sz="6500" cap="small" dirty="0">
                <a:solidFill>
                  <a:srgbClr val="DD9E11"/>
                </a:solidFill>
                <a:latin typeface="Minion Pro" panose="02040503050306020203" pitchFamily="18" charset="0"/>
              </a:rPr>
              <a:t>background</a:t>
            </a:r>
          </a:p>
        </p:txBody>
      </p:sp>
      <p:sp>
        <p:nvSpPr>
          <p:cNvPr id="19" name="TextBox 18"/>
          <p:cNvSpPr txBox="1"/>
          <p:nvPr/>
        </p:nvSpPr>
        <p:spPr>
          <a:xfrm>
            <a:off x="1288738" y="8622202"/>
            <a:ext cx="12687780" cy="10064298"/>
          </a:xfrm>
          <a:prstGeom prst="rect">
            <a:avLst/>
          </a:prstGeom>
          <a:noFill/>
        </p:spPr>
        <p:txBody>
          <a:bodyPr wrap="square" lIns="91378" tIns="45689" rIns="91378" bIns="45689" rtlCol="0">
            <a:spAutoFit/>
          </a:bodyPr>
          <a:lstStyle/>
          <a:p>
            <a:r>
              <a:rPr lang="en-US" sz="3500" dirty="0">
                <a:latin typeface="Calibri"/>
                <a:cs typeface="Calibri"/>
              </a:rPr>
              <a:t>Self-monitoring procedures help students complete complex tasks by providing instructional cues to monitor their own work. Teaching students how to monitor their own behaviors promote their development of self-regulation </a:t>
            </a:r>
            <a:r>
              <a:rPr lang="en-US" sz="3500" dirty="0">
                <a:cs typeface="Calibri"/>
              </a:rPr>
              <a:t>(</a:t>
            </a:r>
            <a:r>
              <a:rPr lang="en-US" sz="3500" dirty="0" err="1">
                <a:cs typeface="Calibri"/>
              </a:rPr>
              <a:t>Uberti</a:t>
            </a:r>
            <a:r>
              <a:rPr lang="en-US" sz="3500" dirty="0">
                <a:cs typeface="Calibri"/>
              </a:rPr>
              <a:t>, </a:t>
            </a:r>
            <a:r>
              <a:rPr lang="en-US" sz="3500" dirty="0" err="1">
                <a:cs typeface="Calibri"/>
              </a:rPr>
              <a:t>Mastropieri</a:t>
            </a:r>
            <a:r>
              <a:rPr lang="en-US" sz="3500" dirty="0">
                <a:cs typeface="Calibri"/>
              </a:rPr>
              <a:t>, &amp; Scruggs, 2004)</a:t>
            </a:r>
            <a:r>
              <a:rPr lang="en-US" sz="3500" dirty="0">
                <a:latin typeface="Calibri"/>
                <a:cs typeface="Calibri"/>
              </a:rPr>
              <a:t>. Strong self-regulation skills are associated with positive student self-perceptions of academic efficacy for learning and academic achievement (</a:t>
            </a:r>
            <a:r>
              <a:rPr lang="en-US" sz="3500" dirty="0" err="1">
                <a:latin typeface="Calibri"/>
                <a:cs typeface="Calibri"/>
              </a:rPr>
              <a:t>Lichtinger</a:t>
            </a:r>
            <a:r>
              <a:rPr lang="en-US" sz="3500" dirty="0">
                <a:latin typeface="Calibri"/>
                <a:cs typeface="Calibri"/>
              </a:rPr>
              <a:t> &amp; Kaplan, 2015). In addition, mathematics self</a:t>
            </a:r>
            <a:r>
              <a:rPr lang="en-US" sz="3500" dirty="0">
                <a:cs typeface="Calibri"/>
              </a:rPr>
              <a:t>-beliefs, or self-efficacy, self-concept, and anxiety for math,</a:t>
            </a:r>
            <a:r>
              <a:rPr lang="en-US" sz="3500" dirty="0">
                <a:latin typeface="Calibri"/>
                <a:cs typeface="Calibri"/>
              </a:rPr>
              <a:t> have an effect on learning and performance and determine how well students motivate themselves in the face of difficulties (OECD, 2013). Despite ample research on the effectiveness of self-regulation interventions on improving academic performance, little research has studied whether self-regulation interventions have an impact on students’ self-beliefs for math</a:t>
            </a:r>
            <a:r>
              <a:rPr lang="en-US" sz="3500" dirty="0">
                <a:cs typeface="Calibri"/>
              </a:rPr>
              <a:t>. </a:t>
            </a:r>
            <a:r>
              <a:rPr lang="en-US" sz="3500" dirty="0">
                <a:latin typeface="Calibri"/>
                <a:cs typeface="Calibri"/>
              </a:rPr>
              <a:t>The goals of this investigation were to examine the impacts of adding a self-monitoring component to an existing math intervention on students’ accuracy with math work and students’ self-efficacy, self-concept and anxiety for math.</a:t>
            </a:r>
            <a:endParaRPr lang="en-US" sz="4500" cap="small" dirty="0">
              <a:solidFill>
                <a:schemeClr val="accent1">
                  <a:lumMod val="50000"/>
                </a:schemeClr>
              </a:solidFill>
              <a:latin typeface="Minion Pro" panose="02040503050306020203" pitchFamily="18" charset="0"/>
            </a:endParaRPr>
          </a:p>
        </p:txBody>
      </p:sp>
      <p:sp>
        <p:nvSpPr>
          <p:cNvPr id="30" name="TextBox 29"/>
          <p:cNvSpPr txBox="1"/>
          <p:nvPr/>
        </p:nvSpPr>
        <p:spPr>
          <a:xfrm>
            <a:off x="28000524" y="30966789"/>
            <a:ext cx="9063642" cy="1092544"/>
          </a:xfrm>
          <a:prstGeom prst="rect">
            <a:avLst/>
          </a:prstGeom>
          <a:noFill/>
        </p:spPr>
        <p:txBody>
          <a:bodyPr wrap="square" lIns="91378" tIns="45689" rIns="91378" bIns="45689" rtlCol="0">
            <a:spAutoFit/>
          </a:bodyPr>
          <a:lstStyle/>
          <a:p>
            <a:r>
              <a:rPr lang="en-US" sz="6500" cap="small" dirty="0">
                <a:solidFill>
                  <a:srgbClr val="DD9E11"/>
                </a:solidFill>
                <a:latin typeface="Minion Pro" panose="02040503050306020203" pitchFamily="18" charset="0"/>
              </a:rPr>
              <a:t>selected references</a:t>
            </a:r>
            <a:endParaRPr lang="en-US" sz="6000" cap="small" dirty="0">
              <a:solidFill>
                <a:srgbClr val="DD9E11"/>
              </a:solidFill>
              <a:latin typeface="Minion Pro" panose="02040503050306020203" pitchFamily="18" charset="0"/>
            </a:endParaRPr>
          </a:p>
        </p:txBody>
      </p:sp>
      <p:sp>
        <p:nvSpPr>
          <p:cNvPr id="37" name="TextBox 36"/>
          <p:cNvSpPr txBox="1"/>
          <p:nvPr/>
        </p:nvSpPr>
        <p:spPr>
          <a:xfrm>
            <a:off x="1249565" y="18721912"/>
            <a:ext cx="8964218" cy="892489"/>
          </a:xfrm>
          <a:prstGeom prst="rect">
            <a:avLst/>
          </a:prstGeom>
          <a:noFill/>
        </p:spPr>
        <p:txBody>
          <a:bodyPr wrap="square" lIns="91378" tIns="45689" rIns="91378" bIns="45689" rtlCol="0">
            <a:spAutoFit/>
          </a:bodyPr>
          <a:lstStyle/>
          <a:p>
            <a:r>
              <a:rPr lang="en-US" sz="6500" cap="small" dirty="0">
                <a:solidFill>
                  <a:srgbClr val="DD9E11"/>
                </a:solidFill>
                <a:latin typeface="Minion Pro" panose="02040503050306020203" pitchFamily="18" charset="0"/>
              </a:rPr>
              <a:t>method</a:t>
            </a:r>
          </a:p>
        </p:txBody>
      </p:sp>
      <p:sp>
        <p:nvSpPr>
          <p:cNvPr id="42" name="TextBox 41"/>
          <p:cNvSpPr txBox="1"/>
          <p:nvPr/>
        </p:nvSpPr>
        <p:spPr>
          <a:xfrm>
            <a:off x="1288736" y="26576970"/>
            <a:ext cx="6759930" cy="784768"/>
          </a:xfrm>
          <a:prstGeom prst="rect">
            <a:avLst/>
          </a:prstGeom>
          <a:noFill/>
        </p:spPr>
        <p:txBody>
          <a:bodyPr wrap="square" lIns="91378" tIns="45689" rIns="91378" bIns="45689" rtlCol="0">
            <a:spAutoFit/>
          </a:bodyPr>
          <a:lstStyle/>
          <a:p>
            <a:r>
              <a:rPr lang="en-US" sz="4500" cap="small" dirty="0">
                <a:solidFill>
                  <a:schemeClr val="accent1">
                    <a:lumMod val="50000"/>
                  </a:schemeClr>
                </a:solidFill>
                <a:latin typeface="Minion Pro" panose="02040503050306020203" pitchFamily="18" charset="0"/>
              </a:rPr>
              <a:t>PROCEDURE</a:t>
            </a:r>
          </a:p>
        </p:txBody>
      </p:sp>
      <p:sp>
        <p:nvSpPr>
          <p:cNvPr id="48" name="TextBox 47"/>
          <p:cNvSpPr txBox="1"/>
          <p:nvPr/>
        </p:nvSpPr>
        <p:spPr>
          <a:xfrm>
            <a:off x="14459284" y="7234584"/>
            <a:ext cx="6791500" cy="892489"/>
          </a:xfrm>
          <a:prstGeom prst="rect">
            <a:avLst/>
          </a:prstGeom>
          <a:noFill/>
        </p:spPr>
        <p:txBody>
          <a:bodyPr wrap="square" lIns="91378" tIns="45689" rIns="91378" bIns="45689" rtlCol="0">
            <a:spAutoFit/>
          </a:bodyPr>
          <a:lstStyle/>
          <a:p>
            <a:r>
              <a:rPr lang="en-US" sz="6500" cap="small" dirty="0">
                <a:solidFill>
                  <a:srgbClr val="DD9E11"/>
                </a:solidFill>
                <a:latin typeface="Minion Pro" panose="02040503050306020203" pitchFamily="18" charset="0"/>
              </a:rPr>
              <a:t>results</a:t>
            </a:r>
            <a:endParaRPr lang="en-US" sz="6000" cap="small" dirty="0">
              <a:solidFill>
                <a:srgbClr val="DD9E11"/>
              </a:solidFill>
              <a:latin typeface="Minion Pro" panose="02040503050306020203" pitchFamily="18" charset="0"/>
            </a:endParaRPr>
          </a:p>
        </p:txBody>
      </p:sp>
      <p:sp>
        <p:nvSpPr>
          <p:cNvPr id="61" name="TextBox 60"/>
          <p:cNvSpPr txBox="1"/>
          <p:nvPr/>
        </p:nvSpPr>
        <p:spPr>
          <a:xfrm>
            <a:off x="27985692" y="21374188"/>
            <a:ext cx="6759930" cy="784768"/>
          </a:xfrm>
          <a:prstGeom prst="rect">
            <a:avLst/>
          </a:prstGeom>
          <a:noFill/>
        </p:spPr>
        <p:txBody>
          <a:bodyPr wrap="square" lIns="91378" tIns="45689" rIns="91378" bIns="45689" rtlCol="0">
            <a:spAutoFit/>
          </a:bodyPr>
          <a:lstStyle/>
          <a:p>
            <a:r>
              <a:rPr lang="en-US" sz="4500" cap="small" dirty="0">
                <a:solidFill>
                  <a:schemeClr val="accent1">
                    <a:lumMod val="50000"/>
                  </a:schemeClr>
                </a:solidFill>
                <a:latin typeface="Minion Pro" panose="02040503050306020203" pitchFamily="18" charset="0"/>
              </a:rPr>
              <a:t>LIMITATIONS</a:t>
            </a:r>
          </a:p>
        </p:txBody>
      </p:sp>
      <p:sp>
        <p:nvSpPr>
          <p:cNvPr id="11" name="TextBox 10"/>
          <p:cNvSpPr txBox="1"/>
          <p:nvPr/>
        </p:nvSpPr>
        <p:spPr>
          <a:xfrm>
            <a:off x="1288736" y="19599835"/>
            <a:ext cx="8271757" cy="784768"/>
          </a:xfrm>
          <a:prstGeom prst="rect">
            <a:avLst/>
          </a:prstGeom>
          <a:noFill/>
        </p:spPr>
        <p:txBody>
          <a:bodyPr wrap="square" lIns="91378" tIns="45689" rIns="91378" bIns="45689" rtlCol="0">
            <a:spAutoFit/>
          </a:bodyPr>
          <a:lstStyle/>
          <a:p>
            <a:r>
              <a:rPr lang="en-US" sz="4500" cap="small" dirty="0">
                <a:solidFill>
                  <a:schemeClr val="accent1">
                    <a:lumMod val="50000"/>
                  </a:schemeClr>
                </a:solidFill>
                <a:latin typeface="Minion Pro" panose="02040503050306020203" pitchFamily="18" charset="0"/>
              </a:rPr>
              <a:t>PARTICIPANTS AND SETTING</a:t>
            </a:r>
          </a:p>
        </p:txBody>
      </p:sp>
      <p:sp>
        <p:nvSpPr>
          <p:cNvPr id="12" name="TextBox 11"/>
          <p:cNvSpPr txBox="1"/>
          <p:nvPr/>
        </p:nvSpPr>
        <p:spPr>
          <a:xfrm>
            <a:off x="1288736" y="20308165"/>
            <a:ext cx="11738344" cy="4401142"/>
          </a:xfrm>
          <a:prstGeom prst="rect">
            <a:avLst/>
          </a:prstGeom>
          <a:noFill/>
        </p:spPr>
        <p:txBody>
          <a:bodyPr wrap="square" lIns="91378" tIns="45689" rIns="91378" bIns="45689" rtlCol="0">
            <a:spAutoFit/>
          </a:bodyPr>
          <a:lstStyle/>
          <a:p>
            <a:pPr marL="571117" indent="-571117">
              <a:buFont typeface="Wingdings" panose="05000000000000000000" pitchFamily="2" charset="2"/>
              <a:buChar char="v"/>
            </a:pPr>
            <a:r>
              <a:rPr lang="en-US" sz="3500" dirty="0">
                <a:latin typeface="Calibri"/>
                <a:cs typeface="Calibri"/>
              </a:rPr>
              <a:t>Two 2</a:t>
            </a:r>
            <a:r>
              <a:rPr lang="en-US" sz="3500" baseline="30000" dirty="0">
                <a:latin typeface="Calibri"/>
                <a:cs typeface="Calibri"/>
              </a:rPr>
              <a:t>nd</a:t>
            </a:r>
            <a:r>
              <a:rPr lang="en-US" sz="3500" dirty="0">
                <a:latin typeface="Calibri"/>
                <a:cs typeface="Calibri"/>
              </a:rPr>
              <a:t> graders participating in a summer math program</a:t>
            </a:r>
          </a:p>
          <a:p>
            <a:pPr marL="571117" indent="-571117">
              <a:buFont typeface="Wingdings" panose="05000000000000000000" pitchFamily="2" charset="2"/>
              <a:buChar char="v"/>
            </a:pPr>
            <a:r>
              <a:rPr lang="en-US" sz="3500" dirty="0">
                <a:latin typeface="Calibri"/>
                <a:cs typeface="Calibri"/>
              </a:rPr>
              <a:t>Parents sought tutoring for children due to math delays</a:t>
            </a:r>
          </a:p>
          <a:p>
            <a:pPr marL="571117" indent="-571117">
              <a:buFont typeface="Wingdings" panose="05000000000000000000" pitchFamily="2" charset="2"/>
              <a:buChar char="v"/>
            </a:pPr>
            <a:r>
              <a:rPr lang="en-US" sz="3500" dirty="0">
                <a:latin typeface="Calibri"/>
                <a:cs typeface="Calibri"/>
              </a:rPr>
              <a:t>1:1 math tutoring was provided by graduate students</a:t>
            </a:r>
          </a:p>
          <a:p>
            <a:pPr marL="571117" indent="-571117">
              <a:buFont typeface="Wingdings" panose="05000000000000000000" pitchFamily="2" charset="2"/>
              <a:buChar char="v"/>
            </a:pPr>
            <a:r>
              <a:rPr lang="en-US" sz="3500" dirty="0">
                <a:latin typeface="Calibri"/>
                <a:cs typeface="Calibri"/>
              </a:rPr>
              <a:t>Tutoring occurred in private clinic rooms</a:t>
            </a:r>
          </a:p>
          <a:p>
            <a:pPr marL="571117" indent="-571117">
              <a:buFont typeface="Wingdings" panose="05000000000000000000" pitchFamily="2" charset="2"/>
              <a:buChar char="v"/>
            </a:pPr>
            <a:r>
              <a:rPr lang="en-US" sz="3500" dirty="0">
                <a:latin typeface="Calibri"/>
                <a:cs typeface="Calibri"/>
              </a:rPr>
              <a:t>A third participant was originally included in the study, however behavioral challenges prevented data collection</a:t>
            </a:r>
          </a:p>
          <a:p>
            <a:pPr marL="571117" indent="-571117">
              <a:buFont typeface="Wingdings" panose="05000000000000000000" pitchFamily="2" charset="2"/>
              <a:buChar char="v"/>
            </a:pPr>
            <a:endParaRPr lang="en-US" sz="3500" dirty="0">
              <a:latin typeface="Calibri"/>
              <a:cs typeface="Calibri"/>
            </a:endParaRPr>
          </a:p>
          <a:p>
            <a:pPr marL="571117" indent="-571117">
              <a:buFont typeface="Wingdings" panose="05000000000000000000" pitchFamily="2" charset="2"/>
              <a:buChar char="v"/>
            </a:pPr>
            <a:endParaRPr lang="en-US" sz="3500" dirty="0">
              <a:latin typeface="Calibri"/>
              <a:cs typeface="Calibri"/>
            </a:endParaRPr>
          </a:p>
        </p:txBody>
      </p:sp>
      <p:sp>
        <p:nvSpPr>
          <p:cNvPr id="13" name="TextBox 12"/>
          <p:cNvSpPr txBox="1"/>
          <p:nvPr/>
        </p:nvSpPr>
        <p:spPr>
          <a:xfrm>
            <a:off x="1516937" y="30954176"/>
            <a:ext cx="10365438" cy="400047"/>
          </a:xfrm>
          <a:prstGeom prst="rect">
            <a:avLst/>
          </a:prstGeom>
          <a:noFill/>
        </p:spPr>
        <p:txBody>
          <a:bodyPr wrap="square" lIns="91378" tIns="45689" rIns="91378" bIns="45689" rtlCol="0">
            <a:spAutoFit/>
          </a:bodyPr>
          <a:lstStyle/>
          <a:p>
            <a:endParaRPr lang="en-US" dirty="0"/>
          </a:p>
        </p:txBody>
      </p:sp>
      <p:sp>
        <p:nvSpPr>
          <p:cNvPr id="14" name="Rectangle 13"/>
          <p:cNvSpPr/>
          <p:nvPr/>
        </p:nvSpPr>
        <p:spPr>
          <a:xfrm>
            <a:off x="1296411" y="27194011"/>
            <a:ext cx="12340195" cy="9171679"/>
          </a:xfrm>
          <a:prstGeom prst="rect">
            <a:avLst/>
          </a:prstGeom>
        </p:spPr>
        <p:txBody>
          <a:bodyPr wrap="square" lIns="91378" tIns="45689" rIns="91378" bIns="45689">
            <a:spAutoFit/>
          </a:bodyPr>
          <a:lstStyle/>
          <a:p>
            <a:pPr marL="571117" indent="-571117">
              <a:buFont typeface="Wingdings" panose="05000000000000000000" pitchFamily="2" charset="2"/>
              <a:buChar char="v"/>
            </a:pPr>
            <a:r>
              <a:rPr lang="en-US" sz="3500" dirty="0">
                <a:latin typeface="Calibri"/>
                <a:cs typeface="Calibri"/>
              </a:rPr>
              <a:t>Single-Case ABAC design was used.  Participants completed math calculation worksheets at the beginning of each session. </a:t>
            </a:r>
          </a:p>
          <a:p>
            <a:pPr marL="571117" indent="-571117">
              <a:buFont typeface="Wingdings" panose="05000000000000000000" pitchFamily="2" charset="2"/>
              <a:buChar char="v"/>
            </a:pPr>
            <a:r>
              <a:rPr lang="en-US" sz="3500" dirty="0">
                <a:latin typeface="Calibri"/>
                <a:cs typeface="Calibri"/>
              </a:rPr>
              <a:t>Pre and post intervention assessments of self-efficacy, self-concept, and anxiety for math were completed.</a:t>
            </a:r>
          </a:p>
          <a:p>
            <a:endParaRPr lang="en-US" sz="1000" dirty="0">
              <a:latin typeface="Calibri"/>
              <a:cs typeface="Calibri"/>
            </a:endParaRPr>
          </a:p>
          <a:p>
            <a:r>
              <a:rPr lang="en-US" sz="3500" b="1" dirty="0">
                <a:latin typeface="Calibri"/>
                <a:cs typeface="Calibri"/>
              </a:rPr>
              <a:t>Baseline (A Phase):  </a:t>
            </a:r>
            <a:r>
              <a:rPr lang="en-US" sz="3500" dirty="0"/>
              <a:t>Standard tutoring occurred for 45 minutes daily following the </a:t>
            </a:r>
            <a:r>
              <a:rPr lang="en-US" sz="3500" dirty="0" err="1"/>
              <a:t>MathWise</a:t>
            </a:r>
            <a:r>
              <a:rPr lang="en-US" sz="3500" dirty="0"/>
              <a:t> tutoring program, which addressed double digit addition and subtraction with and without regrouping.</a:t>
            </a:r>
          </a:p>
          <a:p>
            <a:endParaRPr lang="en-US" sz="1000" dirty="0">
              <a:latin typeface="Calibri"/>
              <a:cs typeface="Calibri"/>
            </a:endParaRPr>
          </a:p>
          <a:p>
            <a:r>
              <a:rPr lang="en-US" sz="3500" b="1" dirty="0">
                <a:latin typeface="Calibri"/>
                <a:cs typeface="Calibri"/>
              </a:rPr>
              <a:t>Self Monitoring I (B Phase):  </a:t>
            </a:r>
            <a:r>
              <a:rPr lang="en-US" sz="3500" dirty="0"/>
              <a:t>In addition to </a:t>
            </a:r>
            <a:r>
              <a:rPr lang="en-US" sz="3500" dirty="0" err="1"/>
              <a:t>MathWise</a:t>
            </a:r>
            <a:r>
              <a:rPr lang="en-US" sz="3500" dirty="0"/>
              <a:t> tutoring, a visual checklist was provided.  Students were taught to use the checklist to check their accuracy in completing double digit addition problems with regrouping.  </a:t>
            </a:r>
          </a:p>
          <a:p>
            <a:endParaRPr lang="en-US" sz="1000" dirty="0">
              <a:latin typeface="Calibri"/>
              <a:cs typeface="Calibri"/>
            </a:endParaRPr>
          </a:p>
          <a:p>
            <a:r>
              <a:rPr lang="en-US" sz="3500" b="1" dirty="0">
                <a:latin typeface="Calibri"/>
                <a:cs typeface="Calibri"/>
              </a:rPr>
              <a:t>Self Monitoring II (C Phase):  </a:t>
            </a:r>
            <a:r>
              <a:rPr lang="en-US" sz="3500" dirty="0">
                <a:latin typeface="Calibri"/>
                <a:cs typeface="Calibri"/>
              </a:rPr>
              <a:t>In addition to </a:t>
            </a:r>
            <a:r>
              <a:rPr lang="en-US" sz="3500" dirty="0" err="1">
                <a:latin typeface="Calibri"/>
                <a:cs typeface="Calibri"/>
              </a:rPr>
              <a:t>MathWise</a:t>
            </a:r>
            <a:r>
              <a:rPr lang="en-US" sz="3500" dirty="0">
                <a:latin typeface="Calibri"/>
                <a:cs typeface="Calibri"/>
              </a:rPr>
              <a:t> tutoring, a visual checklist was provided. Students were taught to self check academic behaviors or common errors in their work. </a:t>
            </a:r>
            <a:r>
              <a:rPr lang="en-US" sz="3500" dirty="0"/>
              <a:t>Emma’s checklist targeted number formation and task completion. Jack’s checklist targeted task completion and effort. </a:t>
            </a:r>
            <a:endParaRPr lang="en-US" sz="3500" b="1" dirty="0">
              <a:latin typeface="Calibri"/>
              <a:cs typeface="Calibri"/>
            </a:endParaRPr>
          </a:p>
        </p:txBody>
      </p:sp>
      <p:pic>
        <p:nvPicPr>
          <p:cNvPr id="5" name="Picture 4"/>
          <p:cNvPicPr>
            <a:picLocks noChangeAspect="1"/>
          </p:cNvPicPr>
          <p:nvPr/>
        </p:nvPicPr>
        <p:blipFill>
          <a:blip r:embed="rId2"/>
          <a:stretch>
            <a:fillRect/>
          </a:stretch>
        </p:blipFill>
        <p:spPr>
          <a:xfrm>
            <a:off x="24351190" y="3286385"/>
            <a:ext cx="3754833" cy="2301348"/>
          </a:xfrm>
          <a:prstGeom prst="rect">
            <a:avLst/>
          </a:prstGeom>
        </p:spPr>
      </p:pic>
      <p:sp>
        <p:nvSpPr>
          <p:cNvPr id="25" name="TextBox 24"/>
          <p:cNvSpPr txBox="1"/>
          <p:nvPr/>
        </p:nvSpPr>
        <p:spPr>
          <a:xfrm>
            <a:off x="1288736" y="23854553"/>
            <a:ext cx="6759930" cy="784768"/>
          </a:xfrm>
          <a:prstGeom prst="rect">
            <a:avLst/>
          </a:prstGeom>
          <a:noFill/>
        </p:spPr>
        <p:txBody>
          <a:bodyPr wrap="square" lIns="91378" tIns="45689" rIns="91378" bIns="45689" rtlCol="0">
            <a:spAutoFit/>
          </a:bodyPr>
          <a:lstStyle/>
          <a:p>
            <a:r>
              <a:rPr lang="en-US" sz="4500" cap="small" dirty="0">
                <a:solidFill>
                  <a:schemeClr val="accent1">
                    <a:lumMod val="50000"/>
                  </a:schemeClr>
                </a:solidFill>
                <a:latin typeface="Minion Pro" panose="02040503050306020203" pitchFamily="18" charset="0"/>
              </a:rPr>
              <a:t>MEASURES</a:t>
            </a:r>
          </a:p>
        </p:txBody>
      </p:sp>
      <p:sp>
        <p:nvSpPr>
          <p:cNvPr id="9" name="TextBox 8"/>
          <p:cNvSpPr txBox="1"/>
          <p:nvPr/>
        </p:nvSpPr>
        <p:spPr>
          <a:xfrm>
            <a:off x="1288738" y="24622906"/>
            <a:ext cx="12474432" cy="1708097"/>
          </a:xfrm>
          <a:prstGeom prst="rect">
            <a:avLst/>
          </a:prstGeom>
          <a:noFill/>
        </p:spPr>
        <p:txBody>
          <a:bodyPr wrap="square" lIns="91378" tIns="45689" rIns="91378" bIns="45689" rtlCol="0">
            <a:spAutoFit/>
          </a:bodyPr>
          <a:lstStyle/>
          <a:p>
            <a:pPr marL="285558" indent="-285558">
              <a:buFont typeface="Wingdings" charset="2"/>
              <a:buChar char="v"/>
            </a:pPr>
            <a:r>
              <a:rPr lang="en-US" sz="3500" dirty="0"/>
              <a:t> Math calculation worksheet with 26 double digit problems</a:t>
            </a:r>
          </a:p>
          <a:p>
            <a:pPr marL="285558" indent="-285558">
              <a:buFont typeface="Wingdings" charset="2"/>
              <a:buChar char="v"/>
            </a:pPr>
            <a:r>
              <a:rPr lang="en-US" sz="3500" dirty="0"/>
              <a:t> Problem included addition and subtraction with regrouping</a:t>
            </a:r>
          </a:p>
          <a:p>
            <a:pPr marL="285558" indent="-285558">
              <a:buFont typeface="Wingdings" charset="2"/>
              <a:buChar char="v"/>
            </a:pPr>
            <a:r>
              <a:rPr lang="en-US" sz="3500" dirty="0"/>
              <a:t> Assessments were not timed </a:t>
            </a:r>
          </a:p>
        </p:txBody>
      </p:sp>
      <p:sp>
        <p:nvSpPr>
          <p:cNvPr id="22" name="TextBox 21"/>
          <p:cNvSpPr txBox="1"/>
          <p:nvPr/>
        </p:nvSpPr>
        <p:spPr>
          <a:xfrm>
            <a:off x="27974739" y="27494025"/>
            <a:ext cx="6759930" cy="784768"/>
          </a:xfrm>
          <a:prstGeom prst="rect">
            <a:avLst/>
          </a:prstGeom>
          <a:noFill/>
        </p:spPr>
        <p:txBody>
          <a:bodyPr wrap="square" lIns="91378" tIns="45689" rIns="91378" bIns="45689" rtlCol="0">
            <a:spAutoFit/>
          </a:bodyPr>
          <a:lstStyle/>
          <a:p>
            <a:r>
              <a:rPr lang="en-US" sz="4500" cap="small" dirty="0">
                <a:solidFill>
                  <a:schemeClr val="accent1">
                    <a:lumMod val="50000"/>
                  </a:schemeClr>
                </a:solidFill>
                <a:latin typeface="Minion Pro" panose="02040503050306020203" pitchFamily="18" charset="0"/>
              </a:rPr>
              <a:t>FUTURE RESEARCH</a:t>
            </a:r>
          </a:p>
        </p:txBody>
      </p:sp>
      <p:sp>
        <p:nvSpPr>
          <p:cNvPr id="26" name="TextBox 25"/>
          <p:cNvSpPr txBox="1"/>
          <p:nvPr/>
        </p:nvSpPr>
        <p:spPr>
          <a:xfrm>
            <a:off x="27968906" y="28308986"/>
            <a:ext cx="12627313" cy="2785315"/>
          </a:xfrm>
          <a:prstGeom prst="rect">
            <a:avLst/>
          </a:prstGeom>
          <a:noFill/>
        </p:spPr>
        <p:txBody>
          <a:bodyPr wrap="square" lIns="91378" tIns="45689" rIns="91378" bIns="45689" rtlCol="0">
            <a:spAutoFit/>
          </a:bodyPr>
          <a:lstStyle/>
          <a:p>
            <a:r>
              <a:rPr lang="en-US" sz="3500" b="1" dirty="0"/>
              <a:t>Background information</a:t>
            </a:r>
            <a:r>
              <a:rPr lang="en-US" sz="3500" dirty="0"/>
              <a:t>: It also would have been more efficient to know skill deficits prior to the study.</a:t>
            </a:r>
            <a:endParaRPr lang="en-US" sz="4500" b="1" dirty="0"/>
          </a:p>
          <a:p>
            <a:r>
              <a:rPr lang="en-US" sz="3500" b="1" dirty="0"/>
              <a:t>Math Beliefs</a:t>
            </a:r>
            <a:r>
              <a:rPr lang="en-US" sz="3500" dirty="0"/>
              <a:t>: Future researchers may consider refining measures of self-efficacy, self-concept, and anxiety for math to better suit second grade students.</a:t>
            </a:r>
          </a:p>
        </p:txBody>
      </p:sp>
      <p:sp>
        <p:nvSpPr>
          <p:cNvPr id="4" name="TextBox 3"/>
          <p:cNvSpPr txBox="1"/>
          <p:nvPr/>
        </p:nvSpPr>
        <p:spPr>
          <a:xfrm>
            <a:off x="27835688" y="8275366"/>
            <a:ext cx="12424798" cy="12818831"/>
          </a:xfrm>
          <a:prstGeom prst="rect">
            <a:avLst/>
          </a:prstGeom>
          <a:noFill/>
        </p:spPr>
        <p:txBody>
          <a:bodyPr wrap="square" lIns="91378" tIns="45689" rIns="91378" bIns="45689" rtlCol="0">
            <a:spAutoFit/>
          </a:bodyPr>
          <a:lstStyle/>
          <a:p>
            <a:pPr marL="571117" indent="-571117">
              <a:buFont typeface="Wingdings" panose="05000000000000000000" pitchFamily="2" charset="2"/>
              <a:buChar char="v"/>
            </a:pPr>
            <a:r>
              <a:rPr lang="en-US" sz="3600" dirty="0"/>
              <a:t>All students demonstrated academic growth over the course of </a:t>
            </a:r>
            <a:r>
              <a:rPr lang="en-US" sz="3600" dirty="0" err="1"/>
              <a:t>MathWise</a:t>
            </a:r>
            <a:r>
              <a:rPr lang="en-US" sz="3600" dirty="0"/>
              <a:t> tutoring. However, we cannot say that there was a specific added effect on math computation accuracy following self-monitoring.  </a:t>
            </a:r>
          </a:p>
          <a:p>
            <a:pPr marL="571117" indent="-571117">
              <a:buFont typeface="Wingdings" panose="05000000000000000000" pitchFamily="2" charset="2"/>
              <a:buChar char="v"/>
            </a:pPr>
            <a:r>
              <a:rPr lang="en-US" sz="3600" dirty="0"/>
              <a:t>Self-monitoring appeared to support Emma’s accuracy with work (C), but lack of a stable baseline and lack of a second replication with the self-monitoring checklist targeting academic behaviors, does not allow us to assume causality.</a:t>
            </a:r>
          </a:p>
          <a:p>
            <a:pPr marL="571117" indent="-571117">
              <a:buFont typeface="Wingdings" panose="05000000000000000000" pitchFamily="2" charset="2"/>
              <a:buChar char="v"/>
            </a:pPr>
            <a:r>
              <a:rPr lang="en-US" sz="3600" dirty="0"/>
              <a:t>After specific instruction for addition and subtraction was provided, Jack and Emma’s scores reached between 80-100% which made it difficult to see any additional growth following self-monitoring.</a:t>
            </a:r>
          </a:p>
          <a:p>
            <a:pPr marL="571117" indent="-571117">
              <a:buFont typeface="Wingdings" panose="05000000000000000000" pitchFamily="2" charset="2"/>
              <a:buChar char="v"/>
            </a:pPr>
            <a:r>
              <a:rPr lang="en-US" sz="3600" dirty="0"/>
              <a:t>Off-task behaviors and a lack of motivation may have influenced scores, especially for Jack. </a:t>
            </a:r>
          </a:p>
          <a:p>
            <a:pPr marL="571117" indent="-571117">
              <a:buFont typeface="Wingdings" panose="05000000000000000000" pitchFamily="2" charset="2"/>
              <a:buChar char="v"/>
            </a:pPr>
            <a:r>
              <a:rPr lang="en-US" sz="3600" dirty="0"/>
              <a:t>On the last day of intervention, special treats and awards were given to students. Attention was especially low on this day for both Emma and Jack. </a:t>
            </a:r>
          </a:p>
          <a:p>
            <a:pPr marL="571117" indent="-571117">
              <a:buFont typeface="Wingdings" panose="05000000000000000000" pitchFamily="2" charset="2"/>
              <a:buChar char="v"/>
            </a:pPr>
            <a:r>
              <a:rPr lang="en-US" sz="3600" dirty="0"/>
              <a:t>When it came to the math beliefs assessment, students showed a general lack of understanding of how to answer. In addition, students sometimes select a response prior to being read the question. Other times, students selected the same response for all questions. </a:t>
            </a:r>
          </a:p>
          <a:p>
            <a:pPr marL="571117" indent="-571117">
              <a:buFont typeface="Wingdings" panose="05000000000000000000" pitchFamily="2" charset="2"/>
              <a:buChar char="v"/>
            </a:pPr>
            <a:endParaRPr lang="en-US" sz="3500" dirty="0"/>
          </a:p>
        </p:txBody>
      </p:sp>
      <p:sp>
        <p:nvSpPr>
          <p:cNvPr id="27" name="TextBox 26"/>
          <p:cNvSpPr txBox="1"/>
          <p:nvPr/>
        </p:nvSpPr>
        <p:spPr>
          <a:xfrm>
            <a:off x="27983942" y="22172691"/>
            <a:ext cx="12458221" cy="4928728"/>
          </a:xfrm>
          <a:prstGeom prst="rect">
            <a:avLst/>
          </a:prstGeom>
          <a:noFill/>
        </p:spPr>
        <p:txBody>
          <a:bodyPr wrap="square" lIns="91378" tIns="45689" rIns="91378" bIns="45689" rtlCol="0">
            <a:spAutoFit/>
          </a:bodyPr>
          <a:lstStyle/>
          <a:p>
            <a:r>
              <a:rPr lang="en-US" sz="3500" b="1" dirty="0"/>
              <a:t>Design</a:t>
            </a:r>
          </a:p>
          <a:p>
            <a:r>
              <a:rPr lang="en-US" sz="3500" dirty="0"/>
              <a:t>Implementation Fidelity: Checklists needed to be changed during the study. Change in directions to prompt students to try all problems.</a:t>
            </a:r>
          </a:p>
          <a:p>
            <a:r>
              <a:rPr lang="en-US" sz="3500" dirty="0"/>
              <a:t>Schedule: Student absences limited self-monitoring phases.</a:t>
            </a:r>
          </a:p>
          <a:p>
            <a:r>
              <a:rPr lang="en-US" sz="3500" b="1" dirty="0"/>
              <a:t>Measures</a:t>
            </a:r>
          </a:p>
          <a:p>
            <a:r>
              <a:rPr lang="en-US" sz="3500" dirty="0"/>
              <a:t>Ceiling Effect: Difficult to see any additional growth.</a:t>
            </a:r>
          </a:p>
          <a:p>
            <a:r>
              <a:rPr lang="en-US" sz="3500" dirty="0"/>
              <a:t>Math Beliefs: Participants showed a lack of understanding of how to use math beliefs measure, making data difficult to interpret.</a:t>
            </a:r>
          </a:p>
        </p:txBody>
      </p:sp>
      <p:graphicFrame>
        <p:nvGraphicFramePr>
          <p:cNvPr id="28" name="Chart 27"/>
          <p:cNvGraphicFramePr/>
          <p:nvPr>
            <p:extLst>
              <p:ext uri="{D42A27DB-BD31-4B8C-83A1-F6EECF244321}">
                <p14:modId xmlns:p14="http://schemas.microsoft.com/office/powerpoint/2010/main" val="3613770893"/>
              </p:ext>
            </p:extLst>
          </p:nvPr>
        </p:nvGraphicFramePr>
        <p:xfrm>
          <a:off x="14567306" y="8633741"/>
          <a:ext cx="12505100" cy="5608529"/>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Box 28"/>
          <p:cNvSpPr txBox="1"/>
          <p:nvPr/>
        </p:nvSpPr>
        <p:spPr>
          <a:xfrm>
            <a:off x="17700911" y="7699979"/>
            <a:ext cx="6759930" cy="784768"/>
          </a:xfrm>
          <a:prstGeom prst="rect">
            <a:avLst/>
          </a:prstGeom>
          <a:noFill/>
        </p:spPr>
        <p:txBody>
          <a:bodyPr wrap="square" lIns="91378" tIns="45689" rIns="91378" bIns="45689" rtlCol="0">
            <a:spAutoFit/>
          </a:bodyPr>
          <a:lstStyle/>
          <a:p>
            <a:pPr algn="ctr"/>
            <a:r>
              <a:rPr lang="en-US" sz="4500" cap="small" dirty="0">
                <a:solidFill>
                  <a:schemeClr val="accent1">
                    <a:lumMod val="50000"/>
                  </a:schemeClr>
                </a:solidFill>
                <a:latin typeface="Minion Pro" panose="02040503050306020203" pitchFamily="18" charset="0"/>
              </a:rPr>
              <a:t>EMMA</a:t>
            </a:r>
          </a:p>
        </p:txBody>
      </p:sp>
      <p:sp>
        <p:nvSpPr>
          <p:cNvPr id="31" name="TextBox 30"/>
          <p:cNvSpPr txBox="1"/>
          <p:nvPr/>
        </p:nvSpPr>
        <p:spPr>
          <a:xfrm>
            <a:off x="17726900" y="14467465"/>
            <a:ext cx="6759930" cy="784768"/>
          </a:xfrm>
          <a:prstGeom prst="rect">
            <a:avLst/>
          </a:prstGeom>
          <a:noFill/>
        </p:spPr>
        <p:txBody>
          <a:bodyPr wrap="square" lIns="91378" tIns="45689" rIns="91378" bIns="45689" rtlCol="0">
            <a:spAutoFit/>
          </a:bodyPr>
          <a:lstStyle/>
          <a:p>
            <a:pPr algn="ctr"/>
            <a:r>
              <a:rPr lang="en-US" sz="4500" cap="small" dirty="0">
                <a:solidFill>
                  <a:schemeClr val="accent1">
                    <a:lumMod val="50000"/>
                  </a:schemeClr>
                </a:solidFill>
                <a:latin typeface="Minion Pro" panose="02040503050306020203" pitchFamily="18" charset="0"/>
              </a:rPr>
              <a:t>JACK</a:t>
            </a:r>
          </a:p>
        </p:txBody>
      </p:sp>
      <p:graphicFrame>
        <p:nvGraphicFramePr>
          <p:cNvPr id="32" name="Chart 31"/>
          <p:cNvGraphicFramePr/>
          <p:nvPr>
            <p:extLst>
              <p:ext uri="{D42A27DB-BD31-4B8C-83A1-F6EECF244321}">
                <p14:modId xmlns:p14="http://schemas.microsoft.com/office/powerpoint/2010/main" val="2041757681"/>
              </p:ext>
            </p:extLst>
          </p:nvPr>
        </p:nvGraphicFramePr>
        <p:xfrm>
          <a:off x="14578759" y="15333473"/>
          <a:ext cx="12490647" cy="5489814"/>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14467147" y="26781041"/>
            <a:ext cx="13006267" cy="4939751"/>
          </a:xfrm>
          <a:prstGeom prst="rect">
            <a:avLst/>
          </a:prstGeom>
          <a:noFill/>
        </p:spPr>
        <p:txBody>
          <a:bodyPr wrap="square" lIns="91378" tIns="45689" rIns="91378" bIns="45689" rtlCol="0">
            <a:spAutoFit/>
          </a:bodyPr>
          <a:lstStyle/>
          <a:p>
            <a:r>
              <a:rPr lang="en-US" sz="3500" b="1" dirty="0"/>
              <a:t>Emma</a:t>
            </a:r>
          </a:p>
          <a:p>
            <a:r>
              <a:rPr lang="en-US" sz="3500" dirty="0"/>
              <a:t>In baseline, subtraction scores were consistently low while addition scores increased. No change in addition accuracy occurred after either self monitoring phase or during the second baseline phase. A change in subtraction accuracy was noted for the second self monitoring phase, however subtraction accuracy showed an upward trend in the prior baseline phase. </a:t>
            </a:r>
            <a:r>
              <a:rPr lang="de-DE" sz="3500" dirty="0"/>
              <a:t>There was variability among Emma‘s scores for math beliefs. While there was an increase for self-concept, self-efficacy and anxiety remained the same.</a:t>
            </a:r>
            <a:endParaRPr lang="en-US" sz="3500" dirty="0"/>
          </a:p>
        </p:txBody>
      </p:sp>
      <p:sp>
        <p:nvSpPr>
          <p:cNvPr id="16" name="Rectangle 15"/>
          <p:cNvSpPr/>
          <p:nvPr/>
        </p:nvSpPr>
        <p:spPr>
          <a:xfrm>
            <a:off x="28011679" y="32115392"/>
            <a:ext cx="12620790" cy="3970255"/>
          </a:xfrm>
          <a:prstGeom prst="rect">
            <a:avLst/>
          </a:prstGeom>
        </p:spPr>
        <p:txBody>
          <a:bodyPr wrap="square" lIns="91378" tIns="45689" rIns="91378" bIns="45689">
            <a:spAutoFit/>
          </a:bodyPr>
          <a:lstStyle/>
          <a:p>
            <a:r>
              <a:rPr lang="en-US" dirty="0"/>
              <a:t>	</a:t>
            </a:r>
            <a:r>
              <a:rPr lang="en-US" sz="2800" dirty="0" err="1"/>
              <a:t>Lichtinger</a:t>
            </a:r>
            <a:r>
              <a:rPr lang="en-US" sz="2800" dirty="0"/>
              <a:t>, E., &amp; Kaplan, A. (2015). Employing a case study approach to capture motivation and self-regulation of young students with learning disabilities in authentic educational contexts. Metacognition and Learning, 10(1), 119-149. </a:t>
            </a:r>
          </a:p>
          <a:p>
            <a:r>
              <a:rPr lang="en-US" sz="2800" dirty="0"/>
              <a:t>	</a:t>
            </a:r>
            <a:r>
              <a:rPr lang="en-US" sz="2800" dirty="0" err="1"/>
              <a:t>Uberti</a:t>
            </a:r>
            <a:r>
              <a:rPr lang="en-US" sz="2800" dirty="0"/>
              <a:t>, H. Z., </a:t>
            </a:r>
            <a:r>
              <a:rPr lang="en-US" sz="2800" dirty="0" err="1"/>
              <a:t>Mastropieri</a:t>
            </a:r>
            <a:r>
              <a:rPr lang="en-US" sz="2800" dirty="0"/>
              <a:t>, M. A., &amp; Scruggs, T. E. (2004). Check It Off: Individualizing a Math Algorithm for Students with Disabilities Via Self-Monitoring Checklists. Intervention in School and Clinic, 39(5), 269-275.</a:t>
            </a:r>
          </a:p>
          <a:p>
            <a:r>
              <a:rPr lang="en-US" sz="2800" dirty="0"/>
              <a:t>	OECD (2013), "Mathematics Self-Beliefs and Participation in Mathematics-Related Activities", in PISA 2012 Results: Ready to Learn (Volume III): Students' Engagement, Drive and Self-Beliefs, OECD Publishing, Paris. </a:t>
            </a:r>
          </a:p>
        </p:txBody>
      </p:sp>
      <p:sp>
        <p:nvSpPr>
          <p:cNvPr id="33" name="TextBox 32"/>
          <p:cNvSpPr txBox="1"/>
          <p:nvPr/>
        </p:nvSpPr>
        <p:spPr>
          <a:xfrm>
            <a:off x="27861433" y="7274471"/>
            <a:ext cx="6791500" cy="892489"/>
          </a:xfrm>
          <a:prstGeom prst="rect">
            <a:avLst/>
          </a:prstGeom>
          <a:noFill/>
        </p:spPr>
        <p:txBody>
          <a:bodyPr wrap="square" lIns="91378" tIns="45689" rIns="91378" bIns="45689" rtlCol="0">
            <a:spAutoFit/>
          </a:bodyPr>
          <a:lstStyle/>
          <a:p>
            <a:r>
              <a:rPr lang="en-US" sz="6500" cap="small" dirty="0">
                <a:solidFill>
                  <a:srgbClr val="DD9E11"/>
                </a:solidFill>
                <a:latin typeface="Minion Pro" panose="02040503050306020203" pitchFamily="18" charset="0"/>
              </a:rPr>
              <a:t>discussion</a:t>
            </a:r>
            <a:endParaRPr lang="en-US" sz="6000" cap="small" dirty="0">
              <a:solidFill>
                <a:srgbClr val="DD9E11"/>
              </a:solidFill>
              <a:latin typeface="Minion Pro" panose="02040503050306020203" pitchFamily="18" charset="0"/>
            </a:endParaRPr>
          </a:p>
        </p:txBody>
      </p:sp>
      <p:graphicFrame>
        <p:nvGraphicFramePr>
          <p:cNvPr id="21" name="Table 20"/>
          <p:cNvGraphicFramePr>
            <a:graphicFrameLocks noGrp="1"/>
          </p:cNvGraphicFramePr>
          <p:nvPr>
            <p:extLst>
              <p:ext uri="{D42A27DB-BD31-4B8C-83A1-F6EECF244321}">
                <p14:modId xmlns:p14="http://schemas.microsoft.com/office/powerpoint/2010/main" val="4212230684"/>
              </p:ext>
            </p:extLst>
          </p:nvPr>
        </p:nvGraphicFramePr>
        <p:xfrm>
          <a:off x="14704023" y="24523027"/>
          <a:ext cx="12794599" cy="2123444"/>
        </p:xfrm>
        <a:graphic>
          <a:graphicData uri="http://schemas.openxmlformats.org/drawingml/2006/table">
            <a:tbl>
              <a:tblPr/>
              <a:tblGrid>
                <a:gridCol w="2675237">
                  <a:extLst>
                    <a:ext uri="{9D8B030D-6E8A-4147-A177-3AD203B41FA5}">
                      <a16:colId xmlns:a16="http://schemas.microsoft.com/office/drawing/2014/main" val="20000"/>
                    </a:ext>
                  </a:extLst>
                </a:gridCol>
                <a:gridCol w="2558921">
                  <a:extLst>
                    <a:ext uri="{9D8B030D-6E8A-4147-A177-3AD203B41FA5}">
                      <a16:colId xmlns:a16="http://schemas.microsoft.com/office/drawing/2014/main" val="20001"/>
                    </a:ext>
                  </a:extLst>
                </a:gridCol>
                <a:gridCol w="2520147">
                  <a:extLst>
                    <a:ext uri="{9D8B030D-6E8A-4147-A177-3AD203B41FA5}">
                      <a16:colId xmlns:a16="http://schemas.microsoft.com/office/drawing/2014/main" val="20002"/>
                    </a:ext>
                  </a:extLst>
                </a:gridCol>
                <a:gridCol w="2520147">
                  <a:extLst>
                    <a:ext uri="{9D8B030D-6E8A-4147-A177-3AD203B41FA5}">
                      <a16:colId xmlns:a16="http://schemas.microsoft.com/office/drawing/2014/main" val="20003"/>
                    </a:ext>
                  </a:extLst>
                </a:gridCol>
                <a:gridCol w="2520147">
                  <a:extLst>
                    <a:ext uri="{9D8B030D-6E8A-4147-A177-3AD203B41FA5}">
                      <a16:colId xmlns:a16="http://schemas.microsoft.com/office/drawing/2014/main" val="20004"/>
                    </a:ext>
                  </a:extLst>
                </a:gridCol>
              </a:tblGrid>
              <a:tr h="402182">
                <a:tc>
                  <a:txBody>
                    <a:bodyPr/>
                    <a:lstStyle/>
                    <a:p>
                      <a:pPr algn="l" fontAlgn="b"/>
                      <a:r>
                        <a:rPr lang="en-US" sz="2800" b="1" i="0" u="none" strike="noStrike" dirty="0">
                          <a:solidFill>
                            <a:srgbClr val="000000"/>
                          </a:solidFill>
                          <a:effectLst/>
                          <a:latin typeface="Calibri"/>
                        </a:rPr>
                        <a:t>Jack</a:t>
                      </a:r>
                    </a:p>
                  </a:txBody>
                  <a:tcPr marL="12701" marR="12701" marT="12701" marB="0" anchor="b">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b"/>
                      <a:r>
                        <a:rPr lang="en-US" sz="3400" b="1" i="0" u="none" strike="noStrike" dirty="0">
                          <a:solidFill>
                            <a:srgbClr val="000000"/>
                          </a:solidFill>
                          <a:effectLst/>
                          <a:latin typeface="Calibri"/>
                        </a:rPr>
                        <a:t>1</a:t>
                      </a:r>
                    </a:p>
                  </a:txBody>
                  <a:tcPr marL="12701" marR="12701" marT="12701" marB="0" anchor="b">
                    <a:lnL>
                      <a:noFill/>
                    </a:lnL>
                    <a:lnR>
                      <a:noFill/>
                    </a:lnR>
                    <a:lnT w="12700" cap="flat" cmpd="sng" algn="ctr">
                      <a:solidFill>
                        <a:scrgbClr r="0" g="0" b="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b"/>
                      <a:r>
                        <a:rPr lang="is-IS" sz="3400" b="1" i="0" u="none" strike="noStrike" dirty="0">
                          <a:solidFill>
                            <a:srgbClr val="000000"/>
                          </a:solidFill>
                          <a:effectLst/>
                          <a:latin typeface="Calibri"/>
                        </a:rPr>
                        <a:t>2</a:t>
                      </a:r>
                    </a:p>
                  </a:txBody>
                  <a:tcPr marL="12701" marR="12701" marT="12701" marB="0" anchor="b">
                    <a:lnL>
                      <a:noFill/>
                    </a:lnL>
                    <a:lnR>
                      <a:noFill/>
                    </a:lnR>
                    <a:lnT w="12700" cap="flat" cmpd="sng" algn="ctr">
                      <a:solidFill>
                        <a:scrgbClr r="0" g="0" b="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b"/>
                      <a:r>
                        <a:rPr lang="en-US" sz="3400" b="1" i="0" u="none" strike="noStrike" dirty="0">
                          <a:solidFill>
                            <a:srgbClr val="000000"/>
                          </a:solidFill>
                          <a:effectLst/>
                          <a:latin typeface="Calibri"/>
                        </a:rPr>
                        <a:t>3</a:t>
                      </a:r>
                    </a:p>
                  </a:txBody>
                  <a:tcPr marL="12701" marR="12701" marT="12701" marB="0" anchor="b">
                    <a:lnL>
                      <a:noFill/>
                    </a:lnL>
                    <a:lnR>
                      <a:noFill/>
                    </a:lnR>
                    <a:lnT w="12700" cap="flat" cmpd="sng" algn="ctr">
                      <a:solidFill>
                        <a:scrgbClr r="0" g="0" b="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b"/>
                      <a:r>
                        <a:rPr lang="en-US" sz="3400" b="1" i="0" u="none" strike="noStrike" dirty="0">
                          <a:solidFill>
                            <a:srgbClr val="000000"/>
                          </a:solidFill>
                          <a:effectLst/>
                          <a:latin typeface="Calibri"/>
                        </a:rPr>
                        <a:t>4</a:t>
                      </a:r>
                    </a:p>
                  </a:txBody>
                  <a:tcPr marL="12701" marR="12701" marT="12701" marB="0" anchor="b">
                    <a:lnL>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0"/>
                  </a:ext>
                </a:extLst>
              </a:tr>
              <a:tr h="402182">
                <a:tc>
                  <a:txBody>
                    <a:bodyPr/>
                    <a:lstStyle/>
                    <a:p>
                      <a:pPr algn="l" fontAlgn="b"/>
                      <a:r>
                        <a:rPr lang="en-US" sz="2800" b="0" i="0" u="none" strike="noStrike" dirty="0">
                          <a:solidFill>
                            <a:srgbClr val="000000"/>
                          </a:solidFill>
                          <a:effectLst/>
                          <a:latin typeface="Calibri"/>
                        </a:rPr>
                        <a:t>Self-Concept</a:t>
                      </a:r>
                    </a:p>
                  </a:txBody>
                  <a:tcPr marL="12701" marR="12701" marT="12701" marB="0" anchor="b">
                    <a:lnL w="12700" cap="flat" cmpd="sng" algn="ctr">
                      <a:solidFill>
                        <a:scrgbClr r="0" g="0" b="0"/>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b"/>
                      <a:r>
                        <a:rPr lang="en-US" sz="3400" b="0" i="0" u="none" strike="noStrike" dirty="0">
                          <a:solidFill>
                            <a:srgbClr val="366092"/>
                          </a:solidFill>
                          <a:effectLst/>
                          <a:latin typeface="Calibri"/>
                        </a:rPr>
                        <a:t>16</a:t>
                      </a:r>
                    </a:p>
                  </a:txBody>
                  <a:tcPr marL="12701" marR="12701" marT="12701" marB="0" anchor="b">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b"/>
                      <a:r>
                        <a:rPr lang="cs-CZ" sz="3400" b="0" i="0" u="none" strike="noStrike" dirty="0">
                          <a:solidFill>
                            <a:srgbClr val="366092"/>
                          </a:solidFill>
                          <a:effectLst/>
                          <a:latin typeface="Calibri"/>
                        </a:rPr>
                        <a:t>11</a:t>
                      </a:r>
                    </a:p>
                  </a:txBody>
                  <a:tcPr marL="12701" marR="12701" marT="12701" marB="0" anchor="b">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b"/>
                      <a:r>
                        <a:rPr lang="is-IS" sz="3400" b="0" i="0" u="none" strike="noStrike" dirty="0">
                          <a:solidFill>
                            <a:srgbClr val="366092"/>
                          </a:solidFill>
                          <a:effectLst/>
                          <a:latin typeface="Calibri"/>
                        </a:rPr>
                        <a:t>12</a:t>
                      </a:r>
                    </a:p>
                  </a:txBody>
                  <a:tcPr marL="12701" marR="12701" marT="12701" marB="0" anchor="b">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b"/>
                      <a:r>
                        <a:rPr lang="en-US" sz="3400" b="0" i="0" u="none" strike="noStrike" dirty="0">
                          <a:solidFill>
                            <a:srgbClr val="366092"/>
                          </a:solidFill>
                          <a:effectLst/>
                          <a:latin typeface="Calibri"/>
                        </a:rPr>
                        <a:t>14</a:t>
                      </a:r>
                    </a:p>
                  </a:txBody>
                  <a:tcPr marL="12701" marR="12701" marT="12701" marB="0" anchor="b">
                    <a:lnL>
                      <a:noFill/>
                    </a:lnL>
                    <a:lnR w="12700" cap="flat" cmpd="sng" algn="ctr">
                      <a:solidFill>
                        <a:scrgbClr r="0" g="0" b="0"/>
                      </a:solidFill>
                      <a:prstDash val="solid"/>
                      <a:round/>
                      <a:headEnd type="none" w="med" len="med"/>
                      <a:tailEnd type="none" w="med" len="med"/>
                    </a:lnR>
                    <a:lnT w="6350" cap="flat" cmpd="sng" algn="ctr">
                      <a:solidFill>
                        <a:srgbClr val="4F81BD"/>
                      </a:solidFill>
                      <a:prstDash val="solid"/>
                      <a:round/>
                      <a:headEnd type="none" w="med" len="med"/>
                      <a:tailEnd type="none" w="med" len="med"/>
                    </a:lnT>
                    <a:lnB>
                      <a:noFill/>
                    </a:lnB>
                    <a:solidFill>
                      <a:srgbClr val="DCE6F1"/>
                    </a:solidFill>
                  </a:tcPr>
                </a:tc>
                <a:extLst>
                  <a:ext uri="{0D108BD9-81ED-4DB2-BD59-A6C34878D82A}">
                    <a16:rowId xmlns:a16="http://schemas.microsoft.com/office/drawing/2014/main" val="10001"/>
                  </a:ext>
                </a:extLst>
              </a:tr>
              <a:tr h="402182">
                <a:tc>
                  <a:txBody>
                    <a:bodyPr/>
                    <a:lstStyle/>
                    <a:p>
                      <a:pPr algn="l" fontAlgn="b"/>
                      <a:r>
                        <a:rPr lang="en-US" sz="2800" b="0" i="0" u="none" strike="noStrike" dirty="0">
                          <a:solidFill>
                            <a:srgbClr val="000000"/>
                          </a:solidFill>
                          <a:effectLst/>
                          <a:latin typeface="Calibri"/>
                        </a:rPr>
                        <a:t>Self- Efficacy</a:t>
                      </a:r>
                    </a:p>
                  </a:txBody>
                  <a:tcPr marL="12701" marR="12701" marT="12701" marB="0" anchor="b">
                    <a:lnL w="12700" cap="flat" cmpd="sng" algn="ctr">
                      <a:solidFill>
                        <a:scrgbClr r="0" g="0" b="0"/>
                      </a:solidFill>
                      <a:prstDash val="solid"/>
                      <a:round/>
                      <a:headEnd type="none" w="med" len="med"/>
                      <a:tailEnd type="none" w="med" len="med"/>
                    </a:lnL>
                    <a:lnR>
                      <a:noFill/>
                    </a:lnR>
                    <a:lnT>
                      <a:noFill/>
                    </a:lnT>
                    <a:lnB>
                      <a:noFill/>
                    </a:lnB>
                  </a:tcPr>
                </a:tc>
                <a:tc>
                  <a:txBody>
                    <a:bodyPr/>
                    <a:lstStyle/>
                    <a:p>
                      <a:pPr algn="ctr" fontAlgn="b"/>
                      <a:r>
                        <a:rPr lang="is-IS" sz="3400" b="0" i="0" u="none" strike="noStrike" dirty="0">
                          <a:solidFill>
                            <a:srgbClr val="366092"/>
                          </a:solidFill>
                          <a:effectLst/>
                          <a:latin typeface="Calibri"/>
                        </a:rPr>
                        <a:t>20</a:t>
                      </a:r>
                    </a:p>
                  </a:txBody>
                  <a:tcPr marL="12701" marR="12701" marT="12701" marB="0" anchor="b">
                    <a:lnL>
                      <a:noFill/>
                    </a:lnL>
                    <a:lnR>
                      <a:noFill/>
                    </a:lnR>
                    <a:lnT>
                      <a:noFill/>
                    </a:lnT>
                    <a:lnB>
                      <a:noFill/>
                    </a:lnB>
                  </a:tcPr>
                </a:tc>
                <a:tc>
                  <a:txBody>
                    <a:bodyPr/>
                    <a:lstStyle/>
                    <a:p>
                      <a:pPr algn="ctr" fontAlgn="b"/>
                      <a:r>
                        <a:rPr lang="en-US" sz="3400" b="0" i="0" u="none" strike="noStrike">
                          <a:solidFill>
                            <a:srgbClr val="366092"/>
                          </a:solidFill>
                          <a:effectLst/>
                          <a:latin typeface="Calibri"/>
                        </a:rPr>
                        <a:t>15</a:t>
                      </a:r>
                    </a:p>
                  </a:txBody>
                  <a:tcPr marL="12701" marR="12701" marT="12701" marB="0" anchor="b">
                    <a:lnL>
                      <a:noFill/>
                    </a:lnL>
                    <a:lnR>
                      <a:noFill/>
                    </a:lnR>
                    <a:lnT>
                      <a:noFill/>
                    </a:lnT>
                    <a:lnB>
                      <a:noFill/>
                    </a:lnB>
                  </a:tcPr>
                </a:tc>
                <a:tc>
                  <a:txBody>
                    <a:bodyPr/>
                    <a:lstStyle/>
                    <a:p>
                      <a:pPr algn="ctr" fontAlgn="b"/>
                      <a:r>
                        <a:rPr lang="fi-FI" sz="3400" b="0" i="0" u="none" strike="noStrike" dirty="0">
                          <a:solidFill>
                            <a:srgbClr val="366092"/>
                          </a:solidFill>
                          <a:effectLst/>
                          <a:latin typeface="Calibri"/>
                        </a:rPr>
                        <a:t>18</a:t>
                      </a:r>
                    </a:p>
                  </a:txBody>
                  <a:tcPr marL="12701" marR="12701" marT="12701" marB="0" anchor="b">
                    <a:lnL>
                      <a:noFill/>
                    </a:lnL>
                    <a:lnR>
                      <a:noFill/>
                    </a:lnR>
                    <a:lnT>
                      <a:noFill/>
                    </a:lnT>
                    <a:lnB>
                      <a:noFill/>
                    </a:lnB>
                  </a:tcPr>
                </a:tc>
                <a:tc>
                  <a:txBody>
                    <a:bodyPr/>
                    <a:lstStyle/>
                    <a:p>
                      <a:pPr algn="ctr" fontAlgn="b"/>
                      <a:r>
                        <a:rPr lang="is-IS" sz="3400" b="0" i="0" u="none" strike="noStrike" dirty="0">
                          <a:solidFill>
                            <a:srgbClr val="366092"/>
                          </a:solidFill>
                          <a:effectLst/>
                          <a:latin typeface="Calibri"/>
                        </a:rPr>
                        <a:t>13</a:t>
                      </a:r>
                    </a:p>
                  </a:txBody>
                  <a:tcPr marL="12701" marR="12701" marT="12701" marB="0" anchor="b">
                    <a:lnL>
                      <a:noFill/>
                    </a:lnL>
                    <a:lnR w="12700" cap="flat" cmpd="sng" algn="ctr">
                      <a:solidFill>
                        <a:scrgbClr r="0" g="0" b="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402182">
                <a:tc>
                  <a:txBody>
                    <a:bodyPr/>
                    <a:lstStyle/>
                    <a:p>
                      <a:pPr algn="l" fontAlgn="b"/>
                      <a:r>
                        <a:rPr lang="en-US" sz="2800" b="0" i="0" u="none" strike="noStrike" dirty="0">
                          <a:solidFill>
                            <a:srgbClr val="000000"/>
                          </a:solidFill>
                          <a:effectLst/>
                          <a:latin typeface="Calibri"/>
                        </a:rPr>
                        <a:t>Anxiety</a:t>
                      </a:r>
                    </a:p>
                  </a:txBody>
                  <a:tcPr marL="12701" marR="12701" marT="12701" marB="0" anchor="b">
                    <a:lnL w="12700" cap="flat" cmpd="sng" algn="ctr">
                      <a:solidFill>
                        <a:scrgbClr r="0" g="0" b="0"/>
                      </a:solid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solidFill>
                      <a:srgbClr val="DCE6F1"/>
                    </a:solidFill>
                  </a:tcPr>
                </a:tc>
                <a:tc>
                  <a:txBody>
                    <a:bodyPr/>
                    <a:lstStyle/>
                    <a:p>
                      <a:pPr algn="ctr" fontAlgn="b"/>
                      <a:r>
                        <a:rPr lang="en-US" sz="3400" b="0" i="0" u="none" strike="noStrike" dirty="0">
                          <a:solidFill>
                            <a:srgbClr val="366092"/>
                          </a:solidFill>
                          <a:effectLst/>
                          <a:latin typeface="Calibri"/>
                        </a:rPr>
                        <a:t>8</a:t>
                      </a:r>
                    </a:p>
                  </a:txBody>
                  <a:tcPr marL="12701" marR="12701" marT="12701" marB="0" anchor="b">
                    <a:lnL>
                      <a:noFill/>
                    </a:lnL>
                    <a:lnR>
                      <a:noFill/>
                    </a:lnR>
                    <a:lnT>
                      <a:noFill/>
                    </a:lnT>
                    <a:lnB w="12700" cap="flat" cmpd="sng" algn="ctr">
                      <a:solidFill>
                        <a:scrgbClr r="0" g="0" b="0"/>
                      </a:solidFill>
                      <a:prstDash val="solid"/>
                      <a:round/>
                      <a:headEnd type="none" w="med" len="med"/>
                      <a:tailEnd type="none" w="med" len="med"/>
                    </a:lnB>
                    <a:solidFill>
                      <a:srgbClr val="DCE6F1"/>
                    </a:solidFill>
                  </a:tcPr>
                </a:tc>
                <a:tc>
                  <a:txBody>
                    <a:bodyPr/>
                    <a:lstStyle/>
                    <a:p>
                      <a:pPr algn="ctr" fontAlgn="b"/>
                      <a:r>
                        <a:rPr lang="en-US" sz="3400" b="0" i="0" u="none" strike="noStrike" dirty="0">
                          <a:solidFill>
                            <a:srgbClr val="366092"/>
                          </a:solidFill>
                          <a:effectLst/>
                          <a:latin typeface="Calibri"/>
                        </a:rPr>
                        <a:t>15</a:t>
                      </a:r>
                    </a:p>
                  </a:txBody>
                  <a:tcPr marL="12701" marR="12701" marT="12701" marB="0" anchor="b">
                    <a:lnL>
                      <a:noFill/>
                    </a:lnL>
                    <a:lnR>
                      <a:noFill/>
                    </a:lnR>
                    <a:lnT>
                      <a:noFill/>
                    </a:lnT>
                    <a:lnB w="12700" cap="flat" cmpd="sng" algn="ctr">
                      <a:solidFill>
                        <a:scrgbClr r="0" g="0" b="0"/>
                      </a:solidFill>
                      <a:prstDash val="solid"/>
                      <a:round/>
                      <a:headEnd type="none" w="med" len="med"/>
                      <a:tailEnd type="none" w="med" len="med"/>
                    </a:lnB>
                    <a:solidFill>
                      <a:srgbClr val="DCE6F1"/>
                    </a:solidFill>
                  </a:tcPr>
                </a:tc>
                <a:tc>
                  <a:txBody>
                    <a:bodyPr/>
                    <a:lstStyle/>
                    <a:p>
                      <a:pPr algn="ctr" fontAlgn="b"/>
                      <a:r>
                        <a:rPr lang="en-US" sz="3400" b="0" i="0" u="none" strike="noStrike" dirty="0">
                          <a:solidFill>
                            <a:srgbClr val="366092"/>
                          </a:solidFill>
                          <a:effectLst/>
                          <a:latin typeface="Calibri"/>
                        </a:rPr>
                        <a:t>15</a:t>
                      </a:r>
                    </a:p>
                  </a:txBody>
                  <a:tcPr marL="12701" marR="12701" marT="12701" marB="0" anchor="b">
                    <a:lnL>
                      <a:noFill/>
                    </a:lnL>
                    <a:lnR>
                      <a:noFill/>
                    </a:lnR>
                    <a:lnT>
                      <a:noFill/>
                    </a:lnT>
                    <a:lnB w="12700" cap="flat" cmpd="sng" algn="ctr">
                      <a:solidFill>
                        <a:scrgbClr r="0" g="0" b="0"/>
                      </a:solidFill>
                      <a:prstDash val="solid"/>
                      <a:round/>
                      <a:headEnd type="none" w="med" len="med"/>
                      <a:tailEnd type="none" w="med" len="med"/>
                    </a:lnB>
                    <a:solidFill>
                      <a:srgbClr val="DCE6F1"/>
                    </a:solidFill>
                  </a:tcPr>
                </a:tc>
                <a:tc>
                  <a:txBody>
                    <a:bodyPr/>
                    <a:lstStyle/>
                    <a:p>
                      <a:pPr algn="ctr" fontAlgn="b"/>
                      <a:r>
                        <a:rPr lang="en-US" sz="3400" b="0" i="0" u="none" strike="noStrike" dirty="0">
                          <a:solidFill>
                            <a:srgbClr val="366092"/>
                          </a:solidFill>
                          <a:effectLst/>
                          <a:latin typeface="Calibri"/>
                        </a:rPr>
                        <a:t>15</a:t>
                      </a:r>
                    </a:p>
                  </a:txBody>
                  <a:tcPr marL="12701" marR="12701" marT="12701" marB="0" anchor="b">
                    <a:lnL>
                      <a:noFill/>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solidFill>
                      <a:srgbClr val="DCE6F1"/>
                    </a:solidFill>
                  </a:tcPr>
                </a:tc>
                <a:extLst>
                  <a:ext uri="{0D108BD9-81ED-4DB2-BD59-A6C34878D82A}">
                    <a16:rowId xmlns:a16="http://schemas.microsoft.com/office/drawing/2014/main" val="10003"/>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2175563893"/>
              </p:ext>
            </p:extLst>
          </p:nvPr>
        </p:nvGraphicFramePr>
        <p:xfrm>
          <a:off x="14692513" y="22160747"/>
          <a:ext cx="12806109" cy="2123440"/>
        </p:xfrm>
        <a:graphic>
          <a:graphicData uri="http://schemas.openxmlformats.org/drawingml/2006/table">
            <a:tbl>
              <a:tblPr/>
              <a:tblGrid>
                <a:gridCol w="2492302">
                  <a:extLst>
                    <a:ext uri="{9D8B030D-6E8A-4147-A177-3AD203B41FA5}">
                      <a16:colId xmlns:a16="http://schemas.microsoft.com/office/drawing/2014/main" val="20000"/>
                    </a:ext>
                  </a:extLst>
                </a:gridCol>
                <a:gridCol w="2547633">
                  <a:extLst>
                    <a:ext uri="{9D8B030D-6E8A-4147-A177-3AD203B41FA5}">
                      <a16:colId xmlns:a16="http://schemas.microsoft.com/office/drawing/2014/main" val="20001"/>
                    </a:ext>
                  </a:extLst>
                </a:gridCol>
                <a:gridCol w="2711998">
                  <a:extLst>
                    <a:ext uri="{9D8B030D-6E8A-4147-A177-3AD203B41FA5}">
                      <a16:colId xmlns:a16="http://schemas.microsoft.com/office/drawing/2014/main" val="20002"/>
                    </a:ext>
                  </a:extLst>
                </a:gridCol>
                <a:gridCol w="2588725">
                  <a:extLst>
                    <a:ext uri="{9D8B030D-6E8A-4147-A177-3AD203B41FA5}">
                      <a16:colId xmlns:a16="http://schemas.microsoft.com/office/drawing/2014/main" val="20003"/>
                    </a:ext>
                  </a:extLst>
                </a:gridCol>
                <a:gridCol w="2465451">
                  <a:extLst>
                    <a:ext uri="{9D8B030D-6E8A-4147-A177-3AD203B41FA5}">
                      <a16:colId xmlns:a16="http://schemas.microsoft.com/office/drawing/2014/main" val="20004"/>
                    </a:ext>
                  </a:extLst>
                </a:gridCol>
              </a:tblGrid>
              <a:tr h="395466">
                <a:tc>
                  <a:txBody>
                    <a:bodyPr/>
                    <a:lstStyle/>
                    <a:p>
                      <a:pPr algn="l" fontAlgn="b"/>
                      <a:r>
                        <a:rPr lang="en-US" sz="2800" b="1" i="0" u="none" strike="noStrike">
                          <a:solidFill>
                            <a:srgbClr val="000000"/>
                          </a:solidFill>
                          <a:effectLst/>
                          <a:latin typeface="Calibri"/>
                        </a:rPr>
                        <a:t>Emma</a:t>
                      </a:r>
                    </a:p>
                  </a:txBody>
                  <a:tcPr marL="12700" marR="12700" marT="1270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b"/>
                      <a:r>
                        <a:rPr lang="en-US" sz="3400" b="1" i="0" u="none" strike="noStrike" dirty="0">
                          <a:solidFill>
                            <a:srgbClr val="000000"/>
                          </a:solidFill>
                          <a:effectLst/>
                          <a:latin typeface="Calibri"/>
                        </a:rPr>
                        <a:t>1</a:t>
                      </a:r>
                    </a:p>
                  </a:txBody>
                  <a:tcPr marL="12700" marR="12700" marT="12700" marB="0" anchor="b">
                    <a:lnL>
                      <a:noFill/>
                    </a:lnL>
                    <a:lnR>
                      <a:noFill/>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b"/>
                      <a:r>
                        <a:rPr lang="is-IS" sz="3400" b="1" i="0" u="none" strike="noStrike">
                          <a:solidFill>
                            <a:srgbClr val="000000"/>
                          </a:solidFill>
                          <a:effectLst/>
                          <a:latin typeface="Calibri"/>
                        </a:rPr>
                        <a:t>2</a:t>
                      </a:r>
                    </a:p>
                  </a:txBody>
                  <a:tcPr marL="12700" marR="12700" marT="12700" marB="0" anchor="b">
                    <a:lnL>
                      <a:noFill/>
                    </a:lnL>
                    <a:lnR>
                      <a:noFill/>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b"/>
                      <a:r>
                        <a:rPr lang="en-US" sz="3400" b="1" i="0" u="none" strike="noStrike" dirty="0">
                          <a:solidFill>
                            <a:srgbClr val="000000"/>
                          </a:solidFill>
                          <a:effectLst/>
                          <a:latin typeface="Calibri"/>
                        </a:rPr>
                        <a:t>3</a:t>
                      </a:r>
                    </a:p>
                  </a:txBody>
                  <a:tcPr marL="12700" marR="12700" marT="12700" marB="0" anchor="b">
                    <a:lnL>
                      <a:noFill/>
                    </a:lnL>
                    <a:lnR>
                      <a:noFill/>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b"/>
                      <a:r>
                        <a:rPr lang="en-US" sz="3400" b="1" i="0" u="none" strike="noStrike">
                          <a:solidFill>
                            <a:srgbClr val="000000"/>
                          </a:solidFill>
                          <a:effectLst/>
                          <a:latin typeface="Calibri"/>
                        </a:rPr>
                        <a:t>4</a:t>
                      </a:r>
                    </a:p>
                  </a:txBody>
                  <a:tcPr marL="12700" marR="12700" marT="1270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0"/>
                  </a:ext>
                </a:extLst>
              </a:tr>
              <a:tr h="400590">
                <a:tc>
                  <a:txBody>
                    <a:bodyPr/>
                    <a:lstStyle/>
                    <a:p>
                      <a:pPr algn="l" fontAlgn="b"/>
                      <a:r>
                        <a:rPr lang="en-US" sz="2800" b="0" i="0" u="none" strike="noStrike" dirty="0">
                          <a:solidFill>
                            <a:srgbClr val="000000"/>
                          </a:solidFill>
                          <a:effectLst/>
                          <a:latin typeface="Calibri"/>
                        </a:rPr>
                        <a:t>Self-Concept</a:t>
                      </a:r>
                    </a:p>
                  </a:txBody>
                  <a:tcPr marL="12700" marR="12700" marT="12700" marB="0" anchor="b">
                    <a:lnL w="12700" cap="flat" cmpd="sng" algn="ctr">
                      <a:solidFill>
                        <a:srgbClr val="000000"/>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b"/>
                      <a:r>
                        <a:rPr lang="en-US" sz="3400" b="0" i="0" u="none" strike="noStrike" dirty="0">
                          <a:solidFill>
                            <a:srgbClr val="366092"/>
                          </a:solidFill>
                          <a:effectLst/>
                          <a:latin typeface="Calibri"/>
                        </a:rPr>
                        <a:t>16</a:t>
                      </a:r>
                    </a:p>
                  </a:txBody>
                  <a:tcPr marL="12700" marR="12700" marT="12700" marB="0" anchor="b">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b"/>
                      <a:r>
                        <a:rPr lang="en-US" sz="3400" b="0" i="0" u="none" strike="noStrike" dirty="0">
                          <a:solidFill>
                            <a:srgbClr val="366092"/>
                          </a:solidFill>
                          <a:effectLst/>
                          <a:latin typeface="Calibri"/>
                        </a:rPr>
                        <a:t>19</a:t>
                      </a:r>
                    </a:p>
                  </a:txBody>
                  <a:tcPr marL="12700" marR="12700" marT="12700" marB="0" anchor="b">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b"/>
                      <a:r>
                        <a:rPr lang="is-IS" sz="3400" b="0" i="0" u="none" strike="noStrike" dirty="0">
                          <a:solidFill>
                            <a:srgbClr val="366092"/>
                          </a:solidFill>
                          <a:effectLst/>
                          <a:latin typeface="Calibri"/>
                        </a:rPr>
                        <a:t>20</a:t>
                      </a:r>
                    </a:p>
                  </a:txBody>
                  <a:tcPr marL="12700" marR="12700" marT="12700" marB="0" anchor="b">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b"/>
                      <a:r>
                        <a:rPr lang="is-IS" sz="3400" b="0" i="0" u="none" strike="noStrike">
                          <a:solidFill>
                            <a:srgbClr val="366092"/>
                          </a:solidFill>
                          <a:effectLst/>
                          <a:latin typeface="Calibri"/>
                        </a:rPr>
                        <a:t>20</a:t>
                      </a:r>
                    </a:p>
                  </a:txBody>
                  <a:tcPr marL="12700" marR="12700" marT="12700" marB="0" anchor="b">
                    <a:lnL>
                      <a:noFill/>
                    </a:lnL>
                    <a:lnR w="1270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a:noFill/>
                    </a:lnB>
                    <a:solidFill>
                      <a:srgbClr val="DCE6F1"/>
                    </a:solidFill>
                  </a:tcPr>
                </a:tc>
                <a:extLst>
                  <a:ext uri="{0D108BD9-81ED-4DB2-BD59-A6C34878D82A}">
                    <a16:rowId xmlns:a16="http://schemas.microsoft.com/office/drawing/2014/main" val="10001"/>
                  </a:ext>
                </a:extLst>
              </a:tr>
              <a:tr h="400590">
                <a:tc>
                  <a:txBody>
                    <a:bodyPr/>
                    <a:lstStyle/>
                    <a:p>
                      <a:pPr algn="l" fontAlgn="b"/>
                      <a:r>
                        <a:rPr lang="en-US" sz="2800" b="0" i="0" u="none" strike="noStrike">
                          <a:solidFill>
                            <a:srgbClr val="000000"/>
                          </a:solidFill>
                          <a:effectLst/>
                          <a:latin typeface="Calibri"/>
                        </a:rPr>
                        <a:t>Self- Efficacy</a:t>
                      </a:r>
                    </a:p>
                  </a:txBody>
                  <a:tcPr marL="12700" marR="12700" marT="1270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is-IS" sz="3400" b="0" i="0" u="none" strike="noStrike" dirty="0">
                          <a:solidFill>
                            <a:srgbClr val="366092"/>
                          </a:solidFill>
                          <a:effectLst/>
                          <a:latin typeface="Calibri"/>
                        </a:rPr>
                        <a:t>24</a:t>
                      </a:r>
                    </a:p>
                  </a:txBody>
                  <a:tcPr marL="12700" marR="12700" marT="12700" marB="0" anchor="b">
                    <a:lnL>
                      <a:noFill/>
                    </a:lnL>
                    <a:lnR>
                      <a:noFill/>
                    </a:lnR>
                    <a:lnT>
                      <a:noFill/>
                    </a:lnT>
                    <a:lnB>
                      <a:noFill/>
                    </a:lnB>
                  </a:tcPr>
                </a:tc>
                <a:tc>
                  <a:txBody>
                    <a:bodyPr/>
                    <a:lstStyle/>
                    <a:p>
                      <a:pPr algn="ctr" fontAlgn="b"/>
                      <a:r>
                        <a:rPr lang="is-IS" sz="3400" b="0" i="0" u="none" strike="noStrike" dirty="0">
                          <a:solidFill>
                            <a:srgbClr val="366092"/>
                          </a:solidFill>
                          <a:effectLst/>
                          <a:latin typeface="Calibri"/>
                        </a:rPr>
                        <a:t>24</a:t>
                      </a:r>
                    </a:p>
                  </a:txBody>
                  <a:tcPr marL="12700" marR="12700" marT="12700" marB="0" anchor="b">
                    <a:lnL>
                      <a:noFill/>
                    </a:lnL>
                    <a:lnR>
                      <a:noFill/>
                    </a:lnR>
                    <a:lnT>
                      <a:noFill/>
                    </a:lnT>
                    <a:lnB>
                      <a:noFill/>
                    </a:lnB>
                  </a:tcPr>
                </a:tc>
                <a:tc>
                  <a:txBody>
                    <a:bodyPr/>
                    <a:lstStyle/>
                    <a:p>
                      <a:pPr algn="ctr" fontAlgn="b"/>
                      <a:r>
                        <a:rPr lang="is-IS" sz="3400" b="0" i="0" u="none" strike="noStrike">
                          <a:solidFill>
                            <a:srgbClr val="366092"/>
                          </a:solidFill>
                          <a:effectLst/>
                          <a:latin typeface="Calibri"/>
                        </a:rPr>
                        <a:t>24</a:t>
                      </a:r>
                    </a:p>
                  </a:txBody>
                  <a:tcPr marL="12700" marR="12700" marT="12700" marB="0" anchor="b">
                    <a:lnL>
                      <a:noFill/>
                    </a:lnL>
                    <a:lnR>
                      <a:noFill/>
                    </a:lnR>
                    <a:lnT>
                      <a:noFill/>
                    </a:lnT>
                    <a:lnB>
                      <a:noFill/>
                    </a:lnB>
                  </a:tcPr>
                </a:tc>
                <a:tc>
                  <a:txBody>
                    <a:bodyPr/>
                    <a:lstStyle/>
                    <a:p>
                      <a:pPr algn="ctr" fontAlgn="b"/>
                      <a:r>
                        <a:rPr lang="is-IS" sz="3400" b="0" i="0" u="none" strike="noStrike" dirty="0">
                          <a:solidFill>
                            <a:srgbClr val="366092"/>
                          </a:solidFill>
                          <a:effectLst/>
                          <a:latin typeface="Calibri"/>
                        </a:rPr>
                        <a:t>24</a:t>
                      </a:r>
                    </a:p>
                  </a:txBody>
                  <a:tcPr marL="12700" marR="12700" marT="1270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395466">
                <a:tc>
                  <a:txBody>
                    <a:bodyPr/>
                    <a:lstStyle/>
                    <a:p>
                      <a:pPr algn="l" fontAlgn="b"/>
                      <a:r>
                        <a:rPr lang="en-US" sz="2800" b="0" i="0" u="none" strike="noStrike">
                          <a:solidFill>
                            <a:srgbClr val="000000"/>
                          </a:solidFill>
                          <a:effectLst/>
                          <a:latin typeface="Calibri"/>
                        </a:rPr>
                        <a:t>Anxiety</a:t>
                      </a:r>
                    </a:p>
                  </a:txBody>
                  <a:tcPr marL="12700" marR="12700" marT="1270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3400" b="0" i="0" u="none" strike="noStrike" dirty="0">
                          <a:solidFill>
                            <a:srgbClr val="366092"/>
                          </a:solidFill>
                          <a:effectLst/>
                          <a:latin typeface="Calibri"/>
                        </a:rPr>
                        <a:t>5</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3400" b="0" i="0" u="none" strike="noStrike" dirty="0">
                          <a:solidFill>
                            <a:srgbClr val="366092"/>
                          </a:solidFill>
                          <a:effectLst/>
                          <a:latin typeface="Calibri"/>
                        </a:rPr>
                        <a:t>5</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3400" b="0" i="0" u="none" strike="noStrike" dirty="0">
                          <a:solidFill>
                            <a:srgbClr val="366092"/>
                          </a:solidFill>
                          <a:effectLst/>
                          <a:latin typeface="Calibri"/>
                        </a:rPr>
                        <a:t>5</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3400" b="0" i="0" u="none" strike="noStrike" dirty="0">
                          <a:solidFill>
                            <a:srgbClr val="366092"/>
                          </a:solidFill>
                          <a:effectLst/>
                          <a:latin typeface="Calibri"/>
                        </a:rPr>
                        <a:t>5</a:t>
                      </a:r>
                    </a:p>
                  </a:txBody>
                  <a:tcPr marL="12700" marR="12700" marT="1270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3"/>
                  </a:ext>
                </a:extLst>
              </a:tr>
            </a:tbl>
          </a:graphicData>
        </a:graphic>
      </p:graphicFrame>
      <p:sp>
        <p:nvSpPr>
          <p:cNvPr id="38" name="TextBox 37"/>
          <p:cNvSpPr txBox="1"/>
          <p:nvPr/>
        </p:nvSpPr>
        <p:spPr>
          <a:xfrm>
            <a:off x="17526840" y="21058906"/>
            <a:ext cx="6759930" cy="784768"/>
          </a:xfrm>
          <a:prstGeom prst="rect">
            <a:avLst/>
          </a:prstGeom>
          <a:noFill/>
        </p:spPr>
        <p:txBody>
          <a:bodyPr wrap="square" lIns="91378" tIns="45689" rIns="91378" bIns="45689" rtlCol="0">
            <a:spAutoFit/>
          </a:bodyPr>
          <a:lstStyle/>
          <a:p>
            <a:pPr algn="ctr"/>
            <a:r>
              <a:rPr lang="en-US" sz="4500" cap="small" dirty="0">
                <a:solidFill>
                  <a:schemeClr val="accent1">
                    <a:lumMod val="50000"/>
                  </a:schemeClr>
                </a:solidFill>
                <a:latin typeface="Minion Pro" panose="02040503050306020203" pitchFamily="18" charset="0"/>
              </a:rPr>
              <a:t>MATH BELIEFS</a:t>
            </a:r>
          </a:p>
        </p:txBody>
      </p:sp>
      <p:sp>
        <p:nvSpPr>
          <p:cNvPr id="34" name="TextBox 33"/>
          <p:cNvSpPr txBox="1"/>
          <p:nvPr/>
        </p:nvSpPr>
        <p:spPr>
          <a:xfrm>
            <a:off x="14441703" y="31677607"/>
            <a:ext cx="13299093" cy="4955203"/>
          </a:xfrm>
          <a:prstGeom prst="rect">
            <a:avLst/>
          </a:prstGeom>
          <a:noFill/>
        </p:spPr>
        <p:txBody>
          <a:bodyPr wrap="square" rtlCol="0">
            <a:spAutoFit/>
          </a:bodyPr>
          <a:lstStyle/>
          <a:p>
            <a:r>
              <a:rPr lang="en-US" sz="3600" b="1" dirty="0"/>
              <a:t>Jack</a:t>
            </a:r>
          </a:p>
          <a:p>
            <a:r>
              <a:rPr lang="en-US" sz="3500" dirty="0"/>
              <a:t>In baseline, there was variability for both addition and subtraction accuracy. Addition was consistently over 80% for baseline. On day 9, Jack attempted only one problem and was incorrect. No change in accuracy was noted after the first self monitoring condition. Contrary to hypothesized effects, additional accuracy decreased to levels below baseline after the second self monitoring phase. Subtraction accuracy did not change. Jack’s math beliefs scores showed variability. Self-concept decreased and anxiety appeared to increase. </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
  <TotalTime>0</TotalTime>
  <Words>973</Words>
  <Application>Microsoft Office PowerPoint</Application>
  <PresentationFormat>Custom</PresentationFormat>
  <Paragraphs>101</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Minion Pro</vt:lpstr>
      <vt:lpstr>Times New Roman</vt:lpstr>
      <vt:lpstr>Wingdings</vt:lpstr>
      <vt:lpstr>Office Theme</vt:lpstr>
      <vt:lpstr>Individualizing Early Math Intervention:  Employing a Self- Monitoring Component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2018-11-21T19:06:25Z</dcterms:modified>
</cp:coreProperties>
</file>