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9296400" cy="147828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8CDC"/>
    <a:srgbClr val="BA8C00"/>
    <a:srgbClr val="BA8BDD"/>
    <a:srgbClr val="4B065E"/>
    <a:srgbClr val="F0F0F0"/>
    <a:srgbClr val="F2F2F2"/>
    <a:srgbClr val="870BA9"/>
    <a:srgbClr val="E2CFF1"/>
    <a:srgbClr val="1F0327"/>
    <a:srgbClr val="7B0A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791" autoAdjust="0"/>
    <p:restoredTop sz="85209" autoAdjust="0"/>
  </p:normalViewPr>
  <p:slideViewPr>
    <p:cSldViewPr snapToGrid="0">
      <p:cViewPr>
        <p:scale>
          <a:sx n="25" d="100"/>
          <a:sy n="25" d="100"/>
        </p:scale>
        <p:origin x="128" y="-18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solidFill>
                <a:srgbClr val="390547"/>
              </a:solidFill>
            </a:ln>
          </c:spPr>
          <c:dPt>
            <c:idx val="0"/>
            <c:bubble3D val="0"/>
            <c:spPr>
              <a:solidFill>
                <a:schemeClr val="bg1"/>
              </a:solidFill>
              <a:ln w="19050">
                <a:solidFill>
                  <a:srgbClr val="390547"/>
                </a:solidFill>
              </a:ln>
              <a:effectLst/>
            </c:spPr>
            <c:extLst>
              <c:ext xmlns:c16="http://schemas.microsoft.com/office/drawing/2014/chart" uri="{C3380CC4-5D6E-409C-BE32-E72D297353CC}">
                <c16:uniqueId val="{00000001-DBBD-4033-BDBE-A686BDB23390}"/>
              </c:ext>
            </c:extLst>
          </c:dPt>
          <c:dPt>
            <c:idx val="1"/>
            <c:bubble3D val="0"/>
            <c:spPr>
              <a:solidFill>
                <a:srgbClr val="E2CFF1"/>
              </a:solidFill>
              <a:ln w="19050">
                <a:solidFill>
                  <a:srgbClr val="390547"/>
                </a:solidFill>
              </a:ln>
              <a:effectLst/>
            </c:spPr>
            <c:extLst>
              <c:ext xmlns:c16="http://schemas.microsoft.com/office/drawing/2014/chart" uri="{C3380CC4-5D6E-409C-BE32-E72D297353CC}">
                <c16:uniqueId val="{00000002-DBBD-4033-BDBE-A686BDB23390}"/>
              </c:ext>
            </c:extLst>
          </c:dPt>
          <c:dPt>
            <c:idx val="2"/>
            <c:bubble3D val="0"/>
            <c:spPr>
              <a:solidFill>
                <a:srgbClr val="BA8BDD"/>
              </a:solidFill>
              <a:ln w="19050">
                <a:solidFill>
                  <a:srgbClr val="390547"/>
                </a:solidFill>
              </a:ln>
              <a:effectLst/>
            </c:spPr>
            <c:extLst>
              <c:ext xmlns:c16="http://schemas.microsoft.com/office/drawing/2014/chart" uri="{C3380CC4-5D6E-409C-BE32-E72D297353CC}">
                <c16:uniqueId val="{00000003-DBBD-4033-BDBE-A686BDB23390}"/>
              </c:ext>
            </c:extLst>
          </c:dPt>
          <c:dPt>
            <c:idx val="3"/>
            <c:bubble3D val="0"/>
            <c:spPr>
              <a:solidFill>
                <a:srgbClr val="870BA9"/>
              </a:solidFill>
              <a:ln w="19050">
                <a:solidFill>
                  <a:srgbClr val="390547"/>
                </a:solidFill>
              </a:ln>
              <a:effectLst/>
            </c:spPr>
            <c:extLst>
              <c:ext xmlns:c16="http://schemas.microsoft.com/office/drawing/2014/chart" uri="{C3380CC4-5D6E-409C-BE32-E72D297353CC}">
                <c16:uniqueId val="{00000004-DBBD-4033-BDBE-A686BDB23390}"/>
              </c:ext>
            </c:extLst>
          </c:dPt>
          <c:dPt>
            <c:idx val="4"/>
            <c:bubble3D val="0"/>
            <c:spPr>
              <a:solidFill>
                <a:srgbClr val="4B065E"/>
              </a:solidFill>
              <a:ln w="19050">
                <a:solidFill>
                  <a:srgbClr val="390547"/>
                </a:solidFill>
              </a:ln>
              <a:effectLst/>
            </c:spPr>
            <c:extLst>
              <c:ext xmlns:c16="http://schemas.microsoft.com/office/drawing/2014/chart" uri="{C3380CC4-5D6E-409C-BE32-E72D297353CC}">
                <c16:uniqueId val="{00000005-DBBD-4033-BDBE-A686BDB23390}"/>
              </c:ext>
            </c:extLst>
          </c:dPt>
          <c:dPt>
            <c:idx val="5"/>
            <c:bubble3D val="0"/>
            <c:spPr>
              <a:solidFill>
                <a:srgbClr val="1F0327"/>
              </a:solidFill>
              <a:ln w="19050">
                <a:solidFill>
                  <a:srgbClr val="390547"/>
                </a:solidFill>
              </a:ln>
              <a:effectLst/>
            </c:spPr>
            <c:extLst>
              <c:ext xmlns:c16="http://schemas.microsoft.com/office/drawing/2014/chart" uri="{C3380CC4-5D6E-409C-BE32-E72D297353CC}">
                <c16:uniqueId val="{00000006-DBBD-4033-BDBE-A686BDB23390}"/>
              </c:ext>
            </c:extLst>
          </c:dPt>
          <c:dLbls>
            <c:dLbl>
              <c:idx val="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1-DBBD-4033-BDBE-A686BDB23390}"/>
                </c:ext>
              </c:extLst>
            </c:dLbl>
            <c:dLbl>
              <c:idx val="1"/>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2-DBBD-4033-BDBE-A686BDB23390}"/>
                </c:ext>
              </c:extLst>
            </c:dLbl>
            <c:dLbl>
              <c:idx val="2"/>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3-DBBD-4033-BDBE-A686BDB23390}"/>
                </c:ext>
              </c:extLst>
            </c:dLbl>
            <c:dLbl>
              <c:idx val="3"/>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4-DBBD-4033-BDBE-A686BDB23390}"/>
                </c:ext>
              </c:extLst>
            </c:dLbl>
            <c:dLbl>
              <c:idx val="4"/>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mn-lt"/>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5-DBBD-4033-BDBE-A686BDB23390}"/>
                </c:ext>
              </c:extLst>
            </c:dLbl>
            <c:dLbl>
              <c:idx val="5"/>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mn-lt"/>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6-DBBD-4033-BDBE-A686BDB23390}"/>
                </c:ext>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$11-30</c:v>
                </c:pt>
                <c:pt idx="1">
                  <c:v>$31-50</c:v>
                </c:pt>
                <c:pt idx="2">
                  <c:v>$51-70</c:v>
                </c:pt>
                <c:pt idx="3">
                  <c:v>$71-90</c:v>
                </c:pt>
                <c:pt idx="4">
                  <c:v>$91-110</c:v>
                </c:pt>
                <c:pt idx="5">
                  <c:v>$110+</c:v>
                </c:pt>
              </c:strCache>
            </c:strRef>
          </c:cat>
          <c:val>
            <c:numRef>
              <c:f>Sheet1!$B$2:$B$7</c:f>
              <c:numCache>
                <c:formatCode>General</c:formatCode>
                <c:ptCount val="6"/>
                <c:pt idx="0">
                  <c:v>14</c:v>
                </c:pt>
                <c:pt idx="1">
                  <c:v>25</c:v>
                </c:pt>
                <c:pt idx="2">
                  <c:v>27</c:v>
                </c:pt>
                <c:pt idx="3">
                  <c:v>15</c:v>
                </c:pt>
                <c:pt idx="4">
                  <c:v>13</c:v>
                </c:pt>
                <c:pt idx="5">
                  <c:v>6</c:v>
                </c:pt>
              </c:numCache>
            </c:numRef>
          </c:val>
          <c:extLst>
            <c:ext xmlns:c16="http://schemas.microsoft.com/office/drawing/2014/chart" uri="{C3380CC4-5D6E-409C-BE32-E72D297353CC}">
              <c16:uniqueId val="{00000000-DBBD-4033-BDBE-A686BDB23390}"/>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1.6122171812909977E-2"/>
          <c:y val="0.86493187560156237"/>
          <c:w val="0.98322050601630018"/>
          <c:h val="0.12937471579654891"/>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BA8BDD"/>
            </a:solidFill>
            <a:ln>
              <a:solidFill>
                <a:schemeClr val="tx1"/>
              </a:solidFill>
            </a:ln>
            <a:effectLst/>
          </c:spPr>
          <c:invertIfNegative val="0"/>
          <c:cat>
            <c:strRef>
              <c:f>Sheet1!$A$2:$A$12</c:f>
              <c:strCache>
                <c:ptCount val="11"/>
                <c:pt idx="0">
                  <c:v>Not at all</c:v>
                </c:pt>
                <c:pt idx="1">
                  <c:v> - </c:v>
                </c:pt>
                <c:pt idx="2">
                  <c:v> - </c:v>
                </c:pt>
                <c:pt idx="3">
                  <c:v> - </c:v>
                </c:pt>
                <c:pt idx="4">
                  <c:v> - </c:v>
                </c:pt>
                <c:pt idx="5">
                  <c:v>A moderate amount</c:v>
                </c:pt>
                <c:pt idx="6">
                  <c:v> - </c:v>
                </c:pt>
                <c:pt idx="7">
                  <c:v> - </c:v>
                </c:pt>
                <c:pt idx="8">
                  <c:v> - </c:v>
                </c:pt>
                <c:pt idx="9">
                  <c:v> -</c:v>
                </c:pt>
                <c:pt idx="10">
                  <c:v>A lot</c:v>
                </c:pt>
              </c:strCache>
            </c:strRef>
          </c:cat>
          <c:val>
            <c:numRef>
              <c:f>Sheet1!$B$2:$B$12</c:f>
              <c:numCache>
                <c:formatCode>General</c:formatCode>
                <c:ptCount val="11"/>
                <c:pt idx="0">
                  <c:v>0</c:v>
                </c:pt>
                <c:pt idx="1">
                  <c:v>1</c:v>
                </c:pt>
                <c:pt idx="2">
                  <c:v>2</c:v>
                </c:pt>
                <c:pt idx="3">
                  <c:v>6</c:v>
                </c:pt>
                <c:pt idx="4">
                  <c:v>8</c:v>
                </c:pt>
                <c:pt idx="5">
                  <c:v>16</c:v>
                </c:pt>
                <c:pt idx="6">
                  <c:v>15</c:v>
                </c:pt>
                <c:pt idx="7">
                  <c:v>26</c:v>
                </c:pt>
                <c:pt idx="8">
                  <c:v>14</c:v>
                </c:pt>
                <c:pt idx="9">
                  <c:v>4</c:v>
                </c:pt>
                <c:pt idx="10">
                  <c:v>9</c:v>
                </c:pt>
              </c:numCache>
            </c:numRef>
          </c:val>
          <c:extLst>
            <c:ext xmlns:c16="http://schemas.microsoft.com/office/drawing/2014/chart" uri="{C3380CC4-5D6E-409C-BE32-E72D297353CC}">
              <c16:uniqueId val="{00000000-32AF-4913-A802-FF799ABAAF6A}"/>
            </c:ext>
          </c:extLst>
        </c:ser>
        <c:dLbls>
          <c:showLegendKey val="0"/>
          <c:showVal val="0"/>
          <c:showCatName val="0"/>
          <c:showSerName val="0"/>
          <c:showPercent val="0"/>
          <c:showBubbleSize val="0"/>
        </c:dLbls>
        <c:gapWidth val="0"/>
        <c:overlap val="-27"/>
        <c:axId val="602590232"/>
        <c:axId val="602585640"/>
      </c:barChart>
      <c:catAx>
        <c:axId val="602590232"/>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50" b="1" i="0" u="none" strike="noStrike" kern="1200" baseline="0">
                <a:solidFill>
                  <a:schemeClr val="tx1"/>
                </a:solidFill>
                <a:latin typeface="+mn-lt"/>
                <a:ea typeface="+mn-ea"/>
                <a:cs typeface="+mn-cs"/>
              </a:defRPr>
            </a:pPr>
            <a:endParaRPr lang="en-US"/>
          </a:p>
        </c:txPr>
        <c:crossAx val="602585640"/>
        <c:crosses val="autoZero"/>
        <c:auto val="1"/>
        <c:lblAlgn val="ctr"/>
        <c:lblOffset val="100"/>
        <c:noMultiLvlLbl val="0"/>
      </c:catAx>
      <c:valAx>
        <c:axId val="602585640"/>
        <c:scaling>
          <c:orientation val="minMax"/>
          <c:max val="50"/>
        </c:scaling>
        <c:delete val="0"/>
        <c:axPos val="l"/>
        <c:majorGridlines>
          <c:spPr>
            <a:ln w="9525" cap="flat" cmpd="sng" algn="ctr">
              <a:solidFill>
                <a:srgbClr val="F0F0F0"/>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US" b="1" dirty="0"/>
                  <a:t>Percent</a:t>
                </a:r>
              </a:p>
            </c:rich>
          </c:tx>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6025902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BA8BDD"/>
            </a:solidFill>
            <a:ln>
              <a:solidFill>
                <a:schemeClr val="tx1"/>
              </a:solidFill>
            </a:ln>
            <a:effectLst/>
          </c:spPr>
          <c:invertIfNegative val="0"/>
          <c:cat>
            <c:strRef>
              <c:f>Sheet1!$A$2:$A$8</c:f>
              <c:strCache>
                <c:ptCount val="7"/>
                <c:pt idx="0">
                  <c:v>1 to 5 </c:v>
                </c:pt>
                <c:pt idx="1">
                  <c:v>6 to 10</c:v>
                </c:pt>
                <c:pt idx="2">
                  <c:v>11 to 15</c:v>
                </c:pt>
                <c:pt idx="3">
                  <c:v>16 to 20</c:v>
                </c:pt>
                <c:pt idx="4">
                  <c:v>21 to 25</c:v>
                </c:pt>
                <c:pt idx="5">
                  <c:v>26 to 30 </c:v>
                </c:pt>
                <c:pt idx="6">
                  <c:v>31+</c:v>
                </c:pt>
              </c:strCache>
            </c:strRef>
          </c:cat>
          <c:val>
            <c:numRef>
              <c:f>Sheet1!$B$2:$B$8</c:f>
              <c:numCache>
                <c:formatCode>General</c:formatCode>
                <c:ptCount val="7"/>
                <c:pt idx="0">
                  <c:v>7</c:v>
                </c:pt>
                <c:pt idx="1">
                  <c:v>17</c:v>
                </c:pt>
                <c:pt idx="2">
                  <c:v>25</c:v>
                </c:pt>
                <c:pt idx="3">
                  <c:v>19</c:v>
                </c:pt>
                <c:pt idx="4">
                  <c:v>15</c:v>
                </c:pt>
                <c:pt idx="5">
                  <c:v>8</c:v>
                </c:pt>
                <c:pt idx="6">
                  <c:v>9</c:v>
                </c:pt>
              </c:numCache>
            </c:numRef>
          </c:val>
          <c:extLst>
            <c:ext xmlns:c16="http://schemas.microsoft.com/office/drawing/2014/chart" uri="{C3380CC4-5D6E-409C-BE32-E72D297353CC}">
              <c16:uniqueId val="{00000000-3EE3-44FE-8458-B6D8F256D5DD}"/>
            </c:ext>
          </c:extLst>
        </c:ser>
        <c:dLbls>
          <c:showLegendKey val="0"/>
          <c:showVal val="0"/>
          <c:showCatName val="0"/>
          <c:showSerName val="0"/>
          <c:showPercent val="0"/>
          <c:showBubbleSize val="0"/>
        </c:dLbls>
        <c:gapWidth val="0"/>
        <c:overlap val="-27"/>
        <c:axId val="602590232"/>
        <c:axId val="602585640"/>
      </c:barChart>
      <c:catAx>
        <c:axId val="602590232"/>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602585640"/>
        <c:crosses val="autoZero"/>
        <c:auto val="1"/>
        <c:lblAlgn val="ctr"/>
        <c:lblOffset val="100"/>
        <c:noMultiLvlLbl val="0"/>
      </c:catAx>
      <c:valAx>
        <c:axId val="602585640"/>
        <c:scaling>
          <c:orientation val="minMax"/>
          <c:max val="50"/>
        </c:scaling>
        <c:delete val="0"/>
        <c:axPos val="l"/>
        <c:majorGridlines>
          <c:spPr>
            <a:ln w="9525" cap="flat" cmpd="sng" algn="ctr">
              <a:solidFill>
                <a:srgbClr val="F0F0F0"/>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US" b="1" dirty="0"/>
                  <a:t>Percent</a:t>
                </a:r>
              </a:p>
            </c:rich>
          </c:tx>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6025902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41707"/>
          </a:xfrm>
          <a:prstGeom prst="rect">
            <a:avLst/>
          </a:prstGeom>
        </p:spPr>
        <p:txBody>
          <a:bodyPr vert="horz" lIns="137585" tIns="68793" rIns="137585" bIns="68793" rtlCol="0"/>
          <a:lstStyle>
            <a:lvl1pPr algn="l">
              <a:defRPr sz="1800"/>
            </a:lvl1pPr>
          </a:lstStyle>
          <a:p>
            <a:endParaRPr lang="en-US"/>
          </a:p>
        </p:txBody>
      </p:sp>
      <p:sp>
        <p:nvSpPr>
          <p:cNvPr id="3" name="Date Placeholder 2"/>
          <p:cNvSpPr>
            <a:spLocks noGrp="1"/>
          </p:cNvSpPr>
          <p:nvPr>
            <p:ph type="dt" idx="1"/>
          </p:nvPr>
        </p:nvSpPr>
        <p:spPr>
          <a:xfrm>
            <a:off x="5265809" y="0"/>
            <a:ext cx="4028440" cy="741707"/>
          </a:xfrm>
          <a:prstGeom prst="rect">
            <a:avLst/>
          </a:prstGeom>
        </p:spPr>
        <p:txBody>
          <a:bodyPr vert="horz" lIns="137585" tIns="68793" rIns="137585" bIns="68793" rtlCol="0"/>
          <a:lstStyle>
            <a:lvl1pPr algn="r">
              <a:defRPr sz="1800"/>
            </a:lvl1pPr>
          </a:lstStyle>
          <a:p>
            <a:fld id="{B0B9C087-F1A3-458B-9C8D-A915FAC9FEDC}" type="datetimeFigureOut">
              <a:rPr lang="en-US" smtClean="0"/>
              <a:t>4/26/2019</a:t>
            </a:fld>
            <a:endParaRPr lang="en-US"/>
          </a:p>
        </p:txBody>
      </p:sp>
      <p:sp>
        <p:nvSpPr>
          <p:cNvPr id="4" name="Slide Image Placeholder 3"/>
          <p:cNvSpPr>
            <a:spLocks noGrp="1" noRot="1" noChangeAspect="1"/>
          </p:cNvSpPr>
          <p:nvPr>
            <p:ph type="sldImg" idx="2"/>
          </p:nvPr>
        </p:nvSpPr>
        <p:spPr>
          <a:xfrm>
            <a:off x="1917700" y="1847850"/>
            <a:ext cx="5461000" cy="4987925"/>
          </a:xfrm>
          <a:prstGeom prst="rect">
            <a:avLst/>
          </a:prstGeom>
          <a:noFill/>
          <a:ln w="12700">
            <a:solidFill>
              <a:prstClr val="black"/>
            </a:solidFill>
          </a:ln>
        </p:spPr>
        <p:txBody>
          <a:bodyPr vert="horz" lIns="137585" tIns="68793" rIns="137585" bIns="68793" rtlCol="0" anchor="ctr"/>
          <a:lstStyle/>
          <a:p>
            <a:endParaRPr lang="en-US"/>
          </a:p>
        </p:txBody>
      </p:sp>
      <p:sp>
        <p:nvSpPr>
          <p:cNvPr id="5" name="Notes Placeholder 4"/>
          <p:cNvSpPr>
            <a:spLocks noGrp="1"/>
          </p:cNvSpPr>
          <p:nvPr>
            <p:ph type="body" sz="quarter" idx="3"/>
          </p:nvPr>
        </p:nvSpPr>
        <p:spPr>
          <a:xfrm>
            <a:off x="929640" y="7114222"/>
            <a:ext cx="7437120" cy="5820728"/>
          </a:xfrm>
          <a:prstGeom prst="rect">
            <a:avLst/>
          </a:prstGeom>
        </p:spPr>
        <p:txBody>
          <a:bodyPr vert="horz" lIns="137585" tIns="68793" rIns="137585" bIns="6879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096"/>
            <a:ext cx="4028440" cy="741705"/>
          </a:xfrm>
          <a:prstGeom prst="rect">
            <a:avLst/>
          </a:prstGeom>
        </p:spPr>
        <p:txBody>
          <a:bodyPr vert="horz" lIns="137585" tIns="68793" rIns="137585" bIns="68793" rtlCol="0" anchor="b"/>
          <a:lstStyle>
            <a:lvl1pPr algn="l">
              <a:defRPr sz="1800"/>
            </a:lvl1pPr>
          </a:lstStyle>
          <a:p>
            <a:endParaRPr lang="en-US"/>
          </a:p>
        </p:txBody>
      </p:sp>
      <p:sp>
        <p:nvSpPr>
          <p:cNvPr id="7" name="Slide Number Placeholder 6"/>
          <p:cNvSpPr>
            <a:spLocks noGrp="1"/>
          </p:cNvSpPr>
          <p:nvPr>
            <p:ph type="sldNum" sz="quarter" idx="5"/>
          </p:nvPr>
        </p:nvSpPr>
        <p:spPr>
          <a:xfrm>
            <a:off x="5265809" y="14041096"/>
            <a:ext cx="4028440" cy="741705"/>
          </a:xfrm>
          <a:prstGeom prst="rect">
            <a:avLst/>
          </a:prstGeom>
        </p:spPr>
        <p:txBody>
          <a:bodyPr vert="horz" lIns="137585" tIns="68793" rIns="137585" bIns="68793" rtlCol="0" anchor="b"/>
          <a:lstStyle>
            <a:lvl1pPr algn="r">
              <a:defRPr sz="1800"/>
            </a:lvl1pPr>
          </a:lstStyle>
          <a:p>
            <a:fld id="{62337F00-9B0A-4654-A5B7-85AFCD8CD177}" type="slidenum">
              <a:rPr lang="en-US" smtClean="0"/>
              <a:t>‹#›</a:t>
            </a:fld>
            <a:endParaRPr lang="en-US"/>
          </a:p>
        </p:txBody>
      </p:sp>
    </p:spTree>
    <p:extLst>
      <p:ext uri="{BB962C8B-B14F-4D97-AF65-F5344CB8AC3E}">
        <p14:creationId xmlns:p14="http://schemas.microsoft.com/office/powerpoint/2010/main" val="927402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Highlighted: Still not sure why “do not” is highlighted and underlined</a:t>
            </a:r>
          </a:p>
          <a:p>
            <a:r>
              <a:rPr lang="en-US" baseline="0" dirty="0"/>
              <a:t>In the discussion I think it should say “correlational and causal language” </a:t>
            </a:r>
          </a:p>
          <a:p>
            <a:endParaRPr lang="en-US" baseline="0" dirty="0"/>
          </a:p>
          <a:p>
            <a:r>
              <a:rPr lang="en-US" baseline="0" dirty="0"/>
              <a:t>I feel good about the lines and box spacing, but if you could take a second look that would be great!</a:t>
            </a:r>
          </a:p>
          <a:p>
            <a:r>
              <a:rPr lang="en-US" baseline="0" dirty="0"/>
              <a:t>I doubled checked all of the numbers in the table. </a:t>
            </a:r>
          </a:p>
          <a:p>
            <a:r>
              <a:rPr lang="en-US" baseline="0" dirty="0"/>
              <a:t>Do you want the headings to be in Calibri instead of Century Gothic like the hindsight poster?</a:t>
            </a:r>
          </a:p>
          <a:p>
            <a:r>
              <a:rPr lang="en-US" baseline="0" dirty="0"/>
              <a:t>I shifted the table to be in the middle of the results box, do you like it better to the right where is was before? </a:t>
            </a:r>
          </a:p>
          <a:p>
            <a:endParaRPr lang="en-US" baseline="0" dirty="0"/>
          </a:p>
        </p:txBody>
      </p:sp>
      <p:sp>
        <p:nvSpPr>
          <p:cNvPr id="4" name="Slide Number Placeholder 3"/>
          <p:cNvSpPr>
            <a:spLocks noGrp="1"/>
          </p:cNvSpPr>
          <p:nvPr>
            <p:ph type="sldNum" sz="quarter" idx="10"/>
          </p:nvPr>
        </p:nvSpPr>
        <p:spPr/>
        <p:txBody>
          <a:bodyPr/>
          <a:lstStyle/>
          <a:p>
            <a:fld id="{62337F00-9B0A-4654-A5B7-85AFCD8CD177}" type="slidenum">
              <a:rPr lang="en-US" smtClean="0"/>
              <a:t>1</a:t>
            </a:fld>
            <a:endParaRPr lang="en-US"/>
          </a:p>
        </p:txBody>
      </p:sp>
    </p:spTree>
    <p:extLst>
      <p:ext uri="{BB962C8B-B14F-4D97-AF65-F5344CB8AC3E}">
        <p14:creationId xmlns:p14="http://schemas.microsoft.com/office/powerpoint/2010/main" val="4074864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931004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33783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241674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F0D4CC-F36C-4BBA-A322-8DBB5360C975}"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062963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F0D4CC-F36C-4BBA-A322-8DBB5360C975}"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198128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F0D4CC-F36C-4BBA-A322-8DBB5360C975}"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2466733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F0D4CC-F36C-4BBA-A322-8DBB5360C975}" type="datetimeFigureOut">
              <a:rPr lang="en-US" smtClean="0"/>
              <a:t>4/26/2019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483368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F0D4CC-F36C-4BBA-A322-8DBB5360C975}" type="datetimeFigureOut">
              <a:rPr lang="en-US" smtClean="0"/>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19279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F0D4CC-F36C-4BBA-A322-8DBB5360C975}" type="datetimeFigureOut">
              <a:rPr lang="en-US" smtClean="0"/>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1021046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4F0D4CC-F36C-4BBA-A322-8DBB5360C975}"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557170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4F0D4CC-F36C-4BBA-A322-8DBB5360C975}"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C8E29-07B0-4A86-B93A-D6CF5EAD13C2}" type="slidenum">
              <a:rPr lang="en-US" smtClean="0"/>
              <a:t>‹#›</a:t>
            </a:fld>
            <a:endParaRPr lang="en-US"/>
          </a:p>
        </p:txBody>
      </p:sp>
    </p:spTree>
    <p:extLst>
      <p:ext uri="{BB962C8B-B14F-4D97-AF65-F5344CB8AC3E}">
        <p14:creationId xmlns:p14="http://schemas.microsoft.com/office/powerpoint/2010/main" val="350027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44F0D4CC-F36C-4BBA-A322-8DBB5360C975}" type="datetimeFigureOut">
              <a:rPr lang="en-US" smtClean="0"/>
              <a:t>4/26/2019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EBAC8E29-07B0-4A86-B93A-D6CF5EAD13C2}" type="slidenum">
              <a:rPr lang="en-US" smtClean="0"/>
              <a:t>‹#›</a:t>
            </a:fld>
            <a:endParaRPr lang="en-US"/>
          </a:p>
        </p:txBody>
      </p:sp>
    </p:spTree>
    <p:extLst>
      <p:ext uri="{BB962C8B-B14F-4D97-AF65-F5344CB8AC3E}">
        <p14:creationId xmlns:p14="http://schemas.microsoft.com/office/powerpoint/2010/main" val="201889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chart" Target="../charts/chart3.xml"/><Relationship Id="rId5" Type="http://schemas.openxmlformats.org/officeDocument/2006/relationships/image" Target="../media/image3.jpeg"/><Relationship Id="rId15" Type="http://schemas.openxmlformats.org/officeDocument/2006/relationships/image" Target="../media/image10.jpg"/><Relationship Id="rId10" Type="http://schemas.openxmlformats.org/officeDocument/2006/relationships/chart" Target="../charts/chart2.xml"/><Relationship Id="rId4" Type="http://schemas.openxmlformats.org/officeDocument/2006/relationships/image" Target="../media/image2.png"/><Relationship Id="rId9" Type="http://schemas.openxmlformats.org/officeDocument/2006/relationships/chart" Target="../charts/chart1.xml"/><Relationship Id="rId1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F4F7CFD0-4B5C-4B35-89D2-C7C360D87195}"/>
              </a:ext>
            </a:extLst>
          </p:cNvPr>
          <p:cNvSpPr/>
          <p:nvPr/>
        </p:nvSpPr>
        <p:spPr>
          <a:xfrm>
            <a:off x="11733299" y="4539868"/>
            <a:ext cx="29940481" cy="33424375"/>
          </a:xfrm>
          <a:prstGeom prst="rect">
            <a:avLst/>
          </a:prstGeom>
          <a:solidFill>
            <a:srgbClr val="BA8C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0735DF3C-240C-4303-8764-82FBB18542DC}"/>
              </a:ext>
            </a:extLst>
          </p:cNvPr>
          <p:cNvSpPr/>
          <p:nvPr/>
        </p:nvSpPr>
        <p:spPr>
          <a:xfrm>
            <a:off x="11963411" y="4770309"/>
            <a:ext cx="29480256" cy="289340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Courier New" panose="02070309020205020404" pitchFamily="49" charset="0"/>
              <a:buChar char="o"/>
            </a:pPr>
            <a:r>
              <a:rPr lang="en-US" sz="8000" dirty="0">
                <a:latin typeface="Rockwell" panose="02060603020205020403" pitchFamily="18" charset="0"/>
              </a:rPr>
              <a:t>Inexpensive/Expensive</a:t>
            </a:r>
          </a:p>
          <a:p>
            <a:pPr marL="457200" indent="-457200" algn="just">
              <a:buFont typeface="Courier New" panose="02070309020205020404" pitchFamily="49" charset="0"/>
              <a:buChar char="o"/>
            </a:pPr>
            <a:r>
              <a:rPr lang="en-US" sz="8000" dirty="0">
                <a:latin typeface="Rockwell" panose="02060603020205020403" pitchFamily="18" charset="0"/>
              </a:rPr>
              <a:t>Low/High Quality</a:t>
            </a:r>
          </a:p>
          <a:p>
            <a:pPr marL="457200" indent="-457200" algn="just">
              <a:buFont typeface="Courier New" panose="02070309020205020404" pitchFamily="49" charset="0"/>
              <a:buChar char="o"/>
            </a:pPr>
            <a:r>
              <a:rPr lang="en-US" sz="8000" dirty="0">
                <a:latin typeface="Rockwell" panose="02060603020205020403" pitchFamily="18" charset="0"/>
              </a:rPr>
              <a:t>Dirty/Clean</a:t>
            </a:r>
          </a:p>
          <a:p>
            <a:pPr marL="457200" indent="-457200" algn="just">
              <a:buFont typeface="Courier New" panose="02070309020205020404" pitchFamily="49" charset="0"/>
              <a:buChar char="o"/>
            </a:pPr>
            <a:r>
              <a:rPr lang="en-US" sz="8000" dirty="0">
                <a:latin typeface="Rockwell" panose="02060603020205020403" pitchFamily="18" charset="0"/>
              </a:rPr>
              <a:t>Broken/Well-maintained</a:t>
            </a:r>
          </a:p>
          <a:p>
            <a:pPr marL="457200" indent="-457200" algn="just">
              <a:buFont typeface="Courier New" panose="02070309020205020404" pitchFamily="49" charset="0"/>
              <a:buChar char="o"/>
            </a:pPr>
            <a:r>
              <a:rPr lang="en-US" sz="8000" dirty="0">
                <a:latin typeface="Rockwell" panose="02060603020205020403" pitchFamily="18" charset="0"/>
              </a:rPr>
              <a:t>Barely worn/Very worn</a:t>
            </a:r>
          </a:p>
          <a:p>
            <a:pPr marL="457200" indent="-457200" algn="just">
              <a:buFont typeface="Courier New" panose="02070309020205020404" pitchFamily="49" charset="0"/>
              <a:buChar char="o"/>
            </a:pPr>
            <a:r>
              <a:rPr lang="en-US" sz="8000" dirty="0">
                <a:latin typeface="Rockwell" panose="02060603020205020403" pitchFamily="18" charset="0"/>
              </a:rPr>
              <a:t>Weak (flimsy)/Durable (hardy)</a:t>
            </a:r>
          </a:p>
          <a:p>
            <a:pPr marL="457200" indent="-457200" algn="just">
              <a:buFont typeface="Courier New" panose="02070309020205020404" pitchFamily="49" charset="0"/>
              <a:buChar char="o"/>
            </a:pPr>
            <a:r>
              <a:rPr lang="en-US" sz="8000" dirty="0">
                <a:latin typeface="Rockwell" panose="02060603020205020403" pitchFamily="18" charset="0"/>
              </a:rPr>
              <a:t>Impractical/Practical</a:t>
            </a:r>
          </a:p>
          <a:p>
            <a:pPr marL="457200" indent="-457200" algn="just">
              <a:buFont typeface="Courier New" panose="02070309020205020404" pitchFamily="49" charset="0"/>
              <a:buChar char="o"/>
            </a:pPr>
            <a:r>
              <a:rPr lang="en-US" sz="8000" dirty="0">
                <a:latin typeface="Rockwell" panose="02060603020205020403" pitchFamily="18" charset="0"/>
              </a:rPr>
              <a:t>Single/Multi-purpose</a:t>
            </a:r>
          </a:p>
          <a:p>
            <a:pPr marL="457200" indent="-457200" algn="just">
              <a:buFont typeface="Courier New" panose="02070309020205020404" pitchFamily="49" charset="0"/>
              <a:buChar char="o"/>
            </a:pPr>
            <a:r>
              <a:rPr lang="en-US" sz="8000" dirty="0">
                <a:latin typeface="Rockwell" panose="02060603020205020403" pitchFamily="18" charset="0"/>
              </a:rPr>
              <a:t>Generic/High-Status brand</a:t>
            </a:r>
          </a:p>
          <a:p>
            <a:pPr marL="457200" indent="-457200" algn="just">
              <a:buFont typeface="Courier New" panose="02070309020205020404" pitchFamily="49" charset="0"/>
              <a:buChar char="o"/>
            </a:pPr>
            <a:r>
              <a:rPr lang="en-US" sz="8000" dirty="0">
                <a:latin typeface="Rockwell" panose="02060603020205020403" pitchFamily="18" charset="0"/>
              </a:rPr>
              <a:t>Understated/Showy (flashy)</a:t>
            </a:r>
          </a:p>
          <a:p>
            <a:pPr marL="457200" indent="-457200" algn="just">
              <a:buFont typeface="Courier New" panose="02070309020205020404" pitchFamily="49" charset="0"/>
              <a:buChar char="o"/>
            </a:pPr>
            <a:r>
              <a:rPr lang="en-US" sz="8000" dirty="0">
                <a:latin typeface="Rockwell" panose="02060603020205020403" pitchFamily="18" charset="0"/>
              </a:rPr>
              <a:t>Dully colored/Brightly colored</a:t>
            </a:r>
          </a:p>
          <a:p>
            <a:pPr marL="457200" indent="-457200" algn="just">
              <a:buFont typeface="Courier New" panose="02070309020205020404" pitchFamily="49" charset="0"/>
              <a:buChar char="o"/>
            </a:pPr>
            <a:r>
              <a:rPr lang="en-US" sz="8000" dirty="0">
                <a:latin typeface="Rockwell" panose="02060603020205020403" pitchFamily="18" charset="0"/>
              </a:rPr>
              <a:t>Monochrome/Multicolored</a:t>
            </a:r>
          </a:p>
          <a:p>
            <a:pPr marL="457200" indent="-457200" algn="just">
              <a:buFont typeface="Courier New" panose="02070309020205020404" pitchFamily="49" charset="0"/>
              <a:buChar char="o"/>
            </a:pPr>
            <a:r>
              <a:rPr lang="en-US" sz="8000" dirty="0">
                <a:latin typeface="Rockwell" panose="02060603020205020403" pitchFamily="18" charset="0"/>
              </a:rPr>
              <a:t>Plain/Patterned</a:t>
            </a:r>
          </a:p>
          <a:p>
            <a:pPr marL="457200" indent="-457200" algn="just">
              <a:buFont typeface="Courier New" panose="02070309020205020404" pitchFamily="49" charset="0"/>
              <a:buChar char="o"/>
            </a:pPr>
            <a:r>
              <a:rPr lang="en-US" sz="8000" dirty="0">
                <a:latin typeface="Rockwell" panose="02060603020205020403" pitchFamily="18" charset="0"/>
              </a:rPr>
              <a:t>Not sporty/Sporty</a:t>
            </a:r>
          </a:p>
          <a:p>
            <a:pPr marL="457200" indent="-457200" algn="just">
              <a:buFont typeface="Courier New" panose="02070309020205020404" pitchFamily="49" charset="0"/>
              <a:buChar char="o"/>
            </a:pPr>
            <a:r>
              <a:rPr lang="en-US" sz="8000" dirty="0">
                <a:latin typeface="Rockwell" panose="02060603020205020403" pitchFamily="18" charset="0"/>
              </a:rPr>
              <a:t>Uncomfortable/Comfortable</a:t>
            </a:r>
          </a:p>
          <a:p>
            <a:pPr marL="457200" indent="-457200" algn="just">
              <a:buFont typeface="Courier New" panose="02070309020205020404" pitchFamily="49" charset="0"/>
              <a:buChar char="o"/>
            </a:pPr>
            <a:r>
              <a:rPr lang="en-US" sz="8000" dirty="0">
                <a:latin typeface="Rockwell" panose="02060603020205020403" pitchFamily="18" charset="0"/>
              </a:rPr>
              <a:t>Casual/Dressy</a:t>
            </a:r>
          </a:p>
          <a:p>
            <a:pPr marL="457200" indent="-457200" algn="just">
              <a:buFont typeface="Courier New" panose="02070309020205020404" pitchFamily="49" charset="0"/>
              <a:buChar char="o"/>
            </a:pPr>
            <a:r>
              <a:rPr lang="en-US" sz="8000" dirty="0">
                <a:latin typeface="Rockwell" panose="02060603020205020403" pitchFamily="18" charset="0"/>
              </a:rPr>
              <a:t>Common/Unique (original)</a:t>
            </a:r>
          </a:p>
          <a:p>
            <a:pPr marL="457200" indent="-457200" algn="just">
              <a:buFont typeface="Courier New" panose="02070309020205020404" pitchFamily="49" charset="0"/>
              <a:buChar char="o"/>
            </a:pPr>
            <a:r>
              <a:rPr lang="en-US" sz="8000" dirty="0">
                <a:latin typeface="Rockwell" panose="02060603020205020403" pitchFamily="18" charset="0"/>
              </a:rPr>
              <a:t>Outdated/Trendy</a:t>
            </a:r>
          </a:p>
          <a:p>
            <a:pPr marL="457200" indent="-457200" algn="just">
              <a:buFont typeface="Courier New" panose="02070309020205020404" pitchFamily="49" charset="0"/>
              <a:buChar char="o"/>
            </a:pPr>
            <a:r>
              <a:rPr lang="en-US" sz="8000" dirty="0">
                <a:latin typeface="Rockwell" panose="02060603020205020403" pitchFamily="18" charset="0"/>
              </a:rPr>
              <a:t>Masculine/Feminine</a:t>
            </a:r>
          </a:p>
        </p:txBody>
      </p:sp>
      <p:sp>
        <p:nvSpPr>
          <p:cNvPr id="30" name="Rectangle 29">
            <a:extLst>
              <a:ext uri="{FF2B5EF4-FFF2-40B4-BE49-F238E27FC236}">
                <a16:creationId xmlns:a16="http://schemas.microsoft.com/office/drawing/2014/main" id="{D12BD224-217C-4386-ACFD-93EC36421EC8}"/>
              </a:ext>
            </a:extLst>
          </p:cNvPr>
          <p:cNvSpPr/>
          <p:nvPr/>
        </p:nvSpPr>
        <p:spPr>
          <a:xfrm>
            <a:off x="362810" y="4524266"/>
            <a:ext cx="11116079" cy="33424375"/>
          </a:xfrm>
          <a:prstGeom prst="rect">
            <a:avLst/>
          </a:prstGeom>
          <a:solidFill>
            <a:srgbClr val="BA8C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46AB4C0B-9194-4B0F-B16E-0734E3D88F63}"/>
              </a:ext>
            </a:extLst>
          </p:cNvPr>
          <p:cNvSpPr/>
          <p:nvPr/>
        </p:nvSpPr>
        <p:spPr>
          <a:xfrm>
            <a:off x="388620" y="456159"/>
            <a:ext cx="41285160" cy="3840480"/>
          </a:xfrm>
          <a:prstGeom prst="rect">
            <a:avLst/>
          </a:prstGeom>
          <a:solidFill>
            <a:srgbClr val="BA8C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1EB3B90E-1799-4433-A9A3-C4CDECED2FD7}"/>
              </a:ext>
            </a:extLst>
          </p:cNvPr>
          <p:cNvSpPr/>
          <p:nvPr/>
        </p:nvSpPr>
        <p:spPr>
          <a:xfrm>
            <a:off x="617220" y="684759"/>
            <a:ext cx="40827960" cy="338328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rotWithShape="1">
          <a:blip r:embed="rId3"/>
          <a:srcRect l="4577" t="3898" r="11650" b="8465"/>
          <a:stretch/>
        </p:blipFill>
        <p:spPr>
          <a:xfrm>
            <a:off x="38250434" y="910375"/>
            <a:ext cx="2931964" cy="2945860"/>
          </a:xfrm>
          <a:prstGeom prst="rect">
            <a:avLst/>
          </a:prstGeom>
        </p:spPr>
      </p:pic>
      <p:sp>
        <p:nvSpPr>
          <p:cNvPr id="7" name="TextBox 6"/>
          <p:cNvSpPr txBox="1"/>
          <p:nvPr/>
        </p:nvSpPr>
        <p:spPr>
          <a:xfrm>
            <a:off x="3393537" y="3190631"/>
            <a:ext cx="35275327" cy="646331"/>
          </a:xfrm>
          <a:prstGeom prst="rect">
            <a:avLst/>
          </a:prstGeom>
          <a:noFill/>
        </p:spPr>
        <p:txBody>
          <a:bodyPr wrap="square" rtlCol="0">
            <a:spAutoFit/>
          </a:bodyPr>
          <a:lstStyle/>
          <a:p>
            <a:pPr algn="ctr"/>
            <a:r>
              <a:rPr lang="en-US" sz="3600" dirty="0">
                <a:solidFill>
                  <a:prstClr val="black"/>
                </a:solidFill>
                <a:latin typeface="Rockwell" panose="02060603020205020403" pitchFamily="18" charset="0"/>
                <a:sym typeface="Wingdings 2" panose="05020102010507070707" pitchFamily="18" charset="2"/>
              </a:rPr>
              <a:t>Stephanus Badenhorst, Rian Drexler, and Katie Paulich  Faculty Mentor: April Bleske-Rechek  Psychology Department  University of Wisconsin-</a:t>
            </a:r>
            <a:r>
              <a:rPr lang="en-US" sz="3600" dirty="0" err="1">
                <a:solidFill>
                  <a:prstClr val="black"/>
                </a:solidFill>
                <a:latin typeface="Rockwell" panose="02060603020205020403" pitchFamily="18" charset="0"/>
                <a:sym typeface="Wingdings 2" panose="05020102010507070707" pitchFamily="18" charset="2"/>
              </a:rPr>
              <a:t>Eau</a:t>
            </a:r>
            <a:r>
              <a:rPr lang="en-US" sz="3600" dirty="0">
                <a:solidFill>
                  <a:prstClr val="black"/>
                </a:solidFill>
                <a:latin typeface="Rockwell" panose="02060603020205020403" pitchFamily="18" charset="0"/>
                <a:sym typeface="Wingdings 2" panose="05020102010507070707" pitchFamily="18" charset="2"/>
              </a:rPr>
              <a:t> Claire</a:t>
            </a:r>
            <a:endParaRPr lang="en-US" sz="3600" dirty="0">
              <a:latin typeface="Rockwell" panose="02060603020205020403" pitchFamily="18" charset="0"/>
            </a:endParaRPr>
          </a:p>
        </p:txBody>
      </p:sp>
      <p:sp>
        <p:nvSpPr>
          <p:cNvPr id="25" name="Rectangle 24"/>
          <p:cNvSpPr/>
          <p:nvPr/>
        </p:nvSpPr>
        <p:spPr>
          <a:xfrm>
            <a:off x="19418869" y="15162538"/>
            <a:ext cx="9875520" cy="553998"/>
          </a:xfrm>
          <a:prstGeom prst="rect">
            <a:avLst/>
          </a:prstGeom>
          <a:noFill/>
          <a:ln>
            <a:noFill/>
          </a:ln>
        </p:spPr>
        <p:txBody>
          <a:bodyPr wrap="square">
            <a:spAutoFit/>
          </a:bodyPr>
          <a:lstStyle/>
          <a:p>
            <a:pPr algn="just"/>
            <a:endParaRPr lang="en-US" sz="3000" dirty="0">
              <a:solidFill>
                <a:prstClr val="black"/>
              </a:solidFill>
              <a:latin typeface="Century Gothic" panose="020B0502020202020204"/>
            </a:endParaRPr>
          </a:p>
        </p:txBody>
      </p:sp>
      <p:sp>
        <p:nvSpPr>
          <p:cNvPr id="55" name="TextBox 54">
            <a:extLst>
              <a:ext uri="{FF2B5EF4-FFF2-40B4-BE49-F238E27FC236}">
                <a16:creationId xmlns:a16="http://schemas.microsoft.com/office/drawing/2014/main" id="{3237B05E-021E-4320-8B24-BF937F6D6ECC}"/>
              </a:ext>
            </a:extLst>
          </p:cNvPr>
          <p:cNvSpPr txBox="1"/>
          <p:nvPr/>
        </p:nvSpPr>
        <p:spPr>
          <a:xfrm>
            <a:off x="18263208" y="5071025"/>
            <a:ext cx="16880663" cy="861774"/>
          </a:xfrm>
          <a:prstGeom prst="rect">
            <a:avLst/>
          </a:prstGeom>
          <a:noFill/>
        </p:spPr>
        <p:txBody>
          <a:bodyPr wrap="square" rtlCol="0">
            <a:spAutoFit/>
          </a:bodyPr>
          <a:lstStyle/>
          <a:p>
            <a:pPr algn="ctr"/>
            <a:r>
              <a:rPr lang="en-US" sz="5000" b="1" cap="small" dirty="0">
                <a:latin typeface="Rockwell" panose="02060603020205020403" pitchFamily="18" charset="0"/>
              </a:rPr>
              <a:t>Results and Discussion</a:t>
            </a:r>
          </a:p>
        </p:txBody>
      </p:sp>
      <p:sp>
        <p:nvSpPr>
          <p:cNvPr id="13" name="Frame 12">
            <a:extLst>
              <a:ext uri="{FF2B5EF4-FFF2-40B4-BE49-F238E27FC236}">
                <a16:creationId xmlns:a16="http://schemas.microsoft.com/office/drawing/2014/main" id="{D272D6F7-D23F-4218-AF3C-5FB97DC836AB}"/>
              </a:ext>
            </a:extLst>
          </p:cNvPr>
          <p:cNvSpPr/>
          <p:nvPr/>
        </p:nvSpPr>
        <p:spPr>
          <a:xfrm>
            <a:off x="0" y="-1"/>
            <a:ext cx="42062400" cy="38404801"/>
          </a:xfrm>
          <a:prstGeom prst="frame">
            <a:avLst>
              <a:gd name="adj1" fmla="val 470"/>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50" name="Picture 49">
            <a:extLst>
              <a:ext uri="{FF2B5EF4-FFF2-40B4-BE49-F238E27FC236}">
                <a16:creationId xmlns:a16="http://schemas.microsoft.com/office/drawing/2014/main" id="{D75027EA-AC0A-4353-AA70-9E0CF1C6D0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9621" y="912385"/>
            <a:ext cx="2790058" cy="2957978"/>
          </a:xfrm>
          <a:prstGeom prst="rect">
            <a:avLst/>
          </a:prstGeom>
        </p:spPr>
      </p:pic>
      <p:sp>
        <p:nvSpPr>
          <p:cNvPr id="34" name="Rectangle 33">
            <a:extLst>
              <a:ext uri="{FF2B5EF4-FFF2-40B4-BE49-F238E27FC236}">
                <a16:creationId xmlns:a16="http://schemas.microsoft.com/office/drawing/2014/main" id="{A032EAFF-BC56-4D03-A945-E8904D9D29CD}"/>
              </a:ext>
            </a:extLst>
          </p:cNvPr>
          <p:cNvSpPr/>
          <p:nvPr/>
        </p:nvSpPr>
        <p:spPr>
          <a:xfrm>
            <a:off x="589897" y="4756424"/>
            <a:ext cx="10661904" cy="3296005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CEA579A2-C7E7-4541-87FE-512179D8B167}"/>
              </a:ext>
            </a:extLst>
          </p:cNvPr>
          <p:cNvSpPr txBox="1"/>
          <p:nvPr/>
        </p:nvSpPr>
        <p:spPr>
          <a:xfrm>
            <a:off x="3273437" y="691943"/>
            <a:ext cx="35515527" cy="2554545"/>
          </a:xfrm>
          <a:prstGeom prst="rect">
            <a:avLst/>
          </a:prstGeom>
          <a:noFill/>
        </p:spPr>
        <p:txBody>
          <a:bodyPr wrap="square" rtlCol="0">
            <a:spAutoFit/>
          </a:bodyPr>
          <a:lstStyle/>
          <a:p>
            <a:pPr algn="ctr"/>
            <a:r>
              <a:rPr lang="en-US" sz="8000" b="1" cap="small" dirty="0">
                <a:latin typeface="Rockwell" panose="02060603020205020403" pitchFamily="18" charset="0"/>
                <a:ea typeface="Gadugi" panose="020B0502040204020203" pitchFamily="34" charset="0"/>
              </a:rPr>
              <a:t>Those Shoes Are So You! </a:t>
            </a:r>
          </a:p>
          <a:p>
            <a:pPr algn="ctr"/>
            <a:r>
              <a:rPr lang="en-US" sz="8000" b="1" cap="small" dirty="0">
                <a:latin typeface="Rockwell" panose="02060603020205020403" pitchFamily="18" charset="0"/>
                <a:ea typeface="Gadugi" panose="020B0502040204020203" pitchFamily="34" charset="0"/>
              </a:rPr>
              <a:t>Personality Expressed in Shoes</a:t>
            </a:r>
            <a:r>
              <a:rPr lang="en-US" sz="8000" cap="small" dirty="0">
                <a:latin typeface="Rockwell" panose="02060603020205020403" pitchFamily="18" charset="0"/>
                <a:ea typeface="Gadugi" panose="020B0502040204020203" pitchFamily="34" charset="0"/>
              </a:rPr>
              <a:t> </a:t>
            </a:r>
            <a:endParaRPr lang="en-US" sz="8000" b="1" cap="small" dirty="0">
              <a:latin typeface="Rockwell" panose="02060603020205020403" pitchFamily="18" charset="0"/>
              <a:ea typeface="Gadugi" panose="020B0502040204020203" pitchFamily="34" charset="0"/>
            </a:endParaRPr>
          </a:p>
        </p:txBody>
      </p:sp>
      <p:sp>
        <p:nvSpPr>
          <p:cNvPr id="36" name="Rectangle 35">
            <a:extLst>
              <a:ext uri="{FF2B5EF4-FFF2-40B4-BE49-F238E27FC236}">
                <a16:creationId xmlns:a16="http://schemas.microsoft.com/office/drawing/2014/main" id="{A9AC11DD-8831-4435-AD3F-3D56F6646585}"/>
              </a:ext>
            </a:extLst>
          </p:cNvPr>
          <p:cNvSpPr/>
          <p:nvPr/>
        </p:nvSpPr>
        <p:spPr>
          <a:xfrm>
            <a:off x="11963411" y="33970223"/>
            <a:ext cx="22123112" cy="37426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820521" y="5356915"/>
            <a:ext cx="10200656" cy="33824644"/>
          </a:xfrm>
          <a:prstGeom prst="rect">
            <a:avLst/>
          </a:prstGeom>
          <a:noFill/>
          <a:ln>
            <a:noFill/>
          </a:ln>
        </p:spPr>
        <p:txBody>
          <a:bodyPr wrap="square" rtlCol="0">
            <a:spAutoFit/>
          </a:bodyPr>
          <a:lstStyle/>
          <a:p>
            <a:pPr algn="just"/>
            <a:endParaRPr lang="en-US" sz="1600" dirty="0">
              <a:latin typeface="Rockwell" panose="02060603020205020403" pitchFamily="18" charset="0"/>
            </a:endParaRPr>
          </a:p>
          <a:p>
            <a:pPr marL="457200" indent="-457200" algn="just">
              <a:buFont typeface="Arial" panose="020B0604020202020204" pitchFamily="34" charset="0"/>
              <a:buChar char="•"/>
            </a:pPr>
            <a:r>
              <a:rPr lang="en-US" sz="3200" dirty="0">
                <a:latin typeface="Rockwell" panose="02060603020205020403" pitchFamily="18" charset="0"/>
              </a:rPr>
              <a:t>People express their personality traits and attitudes in many ways. People express themselves in the way they speak and carry themselves</a:t>
            </a:r>
            <a:r>
              <a:rPr lang="en-US" sz="3200" baseline="30000" dirty="0">
                <a:latin typeface="Rockwell" panose="02060603020205020403" pitchFamily="18" charset="0"/>
              </a:rPr>
              <a:t>1</a:t>
            </a:r>
            <a:r>
              <a:rPr lang="en-US" sz="3200" dirty="0">
                <a:latin typeface="Rockwell" panose="02060603020205020403" pitchFamily="18" charset="0"/>
              </a:rPr>
              <a:t>, what they post on social media</a:t>
            </a:r>
            <a:r>
              <a:rPr lang="en-US" sz="3200" baseline="30000" dirty="0">
                <a:latin typeface="Rockwell" panose="02060603020205020403" pitchFamily="18" charset="0"/>
              </a:rPr>
              <a:t>2</a:t>
            </a:r>
            <a:r>
              <a:rPr lang="en-US" sz="3200" dirty="0">
                <a:latin typeface="Rockwell" panose="02060603020205020403" pitchFamily="18" charset="0"/>
              </a:rPr>
              <a:t>, the leisure activities they pursue</a:t>
            </a:r>
            <a:r>
              <a:rPr lang="en-US" sz="3200" baseline="30000" dirty="0">
                <a:latin typeface="Rockwell" panose="02060603020205020403" pitchFamily="18" charset="0"/>
              </a:rPr>
              <a:t>3</a:t>
            </a:r>
            <a:r>
              <a:rPr lang="en-US" sz="3200" dirty="0">
                <a:latin typeface="Rockwell" panose="02060603020205020403" pitchFamily="18" charset="0"/>
              </a:rPr>
              <a:t>, the music they prefer</a:t>
            </a:r>
            <a:r>
              <a:rPr lang="en-US" sz="3200" baseline="30000" dirty="0">
                <a:latin typeface="Rockwell" panose="02060603020205020403" pitchFamily="18" charset="0"/>
              </a:rPr>
              <a:t>4</a:t>
            </a:r>
            <a:r>
              <a:rPr lang="en-US" sz="3200" dirty="0">
                <a:latin typeface="Rockwell" panose="02060603020205020403" pitchFamily="18" charset="0"/>
              </a:rPr>
              <a:t>, and even the clothes they wear</a:t>
            </a:r>
            <a:r>
              <a:rPr lang="en-US" sz="3200" baseline="30000" dirty="0">
                <a:latin typeface="Rockwell" panose="02060603020205020403" pitchFamily="18" charset="0"/>
              </a:rPr>
              <a:t>5</a:t>
            </a:r>
            <a:r>
              <a:rPr lang="en-US" sz="3200" dirty="0">
                <a:latin typeface="Rockwell" panose="02060603020205020403" pitchFamily="18" charset="0"/>
              </a:rPr>
              <a:t>. </a:t>
            </a:r>
          </a:p>
          <a:p>
            <a:pPr marL="457200" indent="-457200" algn="just">
              <a:buFont typeface="Arial" panose="020B0604020202020204" pitchFamily="34" charset="0"/>
              <a:buChar char="•"/>
            </a:pPr>
            <a:r>
              <a:rPr lang="en-US" sz="3200" dirty="0">
                <a:latin typeface="Rockwell" panose="02060603020205020403" pitchFamily="18" charset="0"/>
              </a:rPr>
              <a:t>We aim to determine whether shoes are a systematic form of self-expression. Only one other research team has pursued this question</a:t>
            </a:r>
            <a:r>
              <a:rPr lang="en-US" sz="3200" baseline="30000" dirty="0">
                <a:latin typeface="Rockwell" panose="02060603020205020403" pitchFamily="18" charset="0"/>
              </a:rPr>
              <a:t>6</a:t>
            </a:r>
            <a:r>
              <a:rPr lang="en-US" sz="3200" dirty="0">
                <a:latin typeface="Rockwell" panose="02060603020205020403" pitchFamily="18" charset="0"/>
              </a:rPr>
              <a:t>; in that study, men and women completed a brief (10-item) personality inventory and submitted a photo of the shoes they wear most often. The researchers showed that characteristics of people’s shoes are tied to their gender (more feminine shoes) and income (more expensive shoes), but they found very few links between people’s personality traits and shoe characteristics. </a:t>
            </a:r>
          </a:p>
          <a:p>
            <a:pPr marL="457200" indent="-457200" algn="just">
              <a:buFont typeface="Arial" panose="020B0604020202020204" pitchFamily="34" charset="0"/>
              <a:buChar char="•"/>
            </a:pPr>
            <a:r>
              <a:rPr lang="en-US" sz="3200" dirty="0">
                <a:latin typeface="Rockwell" panose="02060603020205020403" pitchFamily="18" charset="0"/>
              </a:rPr>
              <a:t>In the current study, we extend past research by (1) using a comprehensive personality inventory, (2) asking participants to report on their shoe purchasing and decision-making behaviors, and (3) asking participants to submit a photo of the shoes they think </a:t>
            </a:r>
            <a:r>
              <a:rPr lang="en-US" sz="3200" i="1" dirty="0">
                <a:latin typeface="Rockwell" panose="02060603020205020403" pitchFamily="18" charset="0"/>
              </a:rPr>
              <a:t>best represents their personality</a:t>
            </a:r>
            <a:r>
              <a:rPr lang="en-US" sz="3200" dirty="0">
                <a:latin typeface="Rockwell" panose="02060603020205020403" pitchFamily="18" charset="0"/>
              </a:rPr>
              <a:t>. </a:t>
            </a:r>
            <a:endParaRPr lang="en-US" sz="3200" i="1" u="sng" dirty="0">
              <a:latin typeface="Rockwell" panose="02060603020205020403" pitchFamily="18" charset="0"/>
            </a:endParaRPr>
          </a:p>
          <a:p>
            <a:pPr marL="457200" indent="-457200" algn="just">
              <a:buFont typeface="Arial" panose="020B0604020202020204" pitchFamily="34" charset="0"/>
              <a:buChar char="•"/>
            </a:pPr>
            <a:r>
              <a:rPr lang="en-US" sz="3200" dirty="0">
                <a:latin typeface="Rockwell" panose="02060603020205020403" pitchFamily="18" charset="0"/>
              </a:rPr>
              <a:t>In this poster, we present the results of analyses designed to test two hypotheses: </a:t>
            </a:r>
          </a:p>
          <a:p>
            <a:pPr marL="514350" indent="-514350" algn="just">
              <a:buAutoNum type="arabicParenBoth"/>
            </a:pPr>
            <a:r>
              <a:rPr lang="en-US" sz="3200" dirty="0">
                <a:latin typeface="Rockwell" panose="02060603020205020403" pitchFamily="18" charset="0"/>
              </a:rPr>
              <a:t> The shoes that people wear are tied to their personality (e.g., more conscientious people wear cleaner and well-maintained shoes); and </a:t>
            </a:r>
          </a:p>
          <a:p>
            <a:pPr marL="514350" indent="-514350" algn="just">
              <a:buAutoNum type="arabicParenBoth"/>
            </a:pPr>
            <a:r>
              <a:rPr lang="en-US" sz="3200" dirty="0">
                <a:latin typeface="Rockwell" panose="02060603020205020403" pitchFamily="18" charset="0"/>
              </a:rPr>
              <a:t> People’s shoe-buying and shoe-decision-making behaviors are tied to their personality traits (e.g., more extraverted people own more shoes and spend more money on their shoes).</a:t>
            </a:r>
          </a:p>
          <a:p>
            <a:pPr algn="just"/>
            <a:endParaRPr lang="en-US" sz="3200" i="1" u="sng" dirty="0">
              <a:latin typeface="Rockwell" panose="02060603020205020403" pitchFamily="18" charset="0"/>
            </a:endParaRPr>
          </a:p>
          <a:p>
            <a:pPr algn="just"/>
            <a:endParaRPr lang="en-US" sz="3200" dirty="0">
              <a:latin typeface="Rockwell" panose="02060603020205020403" pitchFamily="18" charset="0"/>
            </a:endParaRPr>
          </a:p>
          <a:p>
            <a:pPr algn="just"/>
            <a:r>
              <a:rPr lang="en-US" sz="3200" dirty="0">
                <a:latin typeface="Rockwell" panose="02060603020205020403" pitchFamily="18" charset="0"/>
              </a:rPr>
              <a:t>Students from UWEC participated in this research. A total of 126 students reported on their personality traits and attitudes. </a:t>
            </a:r>
          </a:p>
          <a:p>
            <a:pPr marL="457200" indent="-457200" algn="just">
              <a:buFont typeface="Arial" panose="020B0604020202020204" pitchFamily="34" charset="0"/>
              <a:buChar char="•"/>
            </a:pPr>
            <a:r>
              <a:rPr lang="en-US" sz="3200" dirty="0">
                <a:latin typeface="Rockwell" panose="02060603020205020403" pitchFamily="18" charset="0"/>
              </a:rPr>
              <a:t>For personality, participants completed the Big Five Inventory (BFI), a 44-item measure of Openness to Experience (e.g., imagination, creativity, intellectual curiosity; alpha=.77), Conscientiousness (e.g., order, self-discipline; alpha=.75), Extraversion (e.g., activity, excitement seeking; alpha=.87), Agreeableness (e.g., trust, tendermindedness; alpha=.75), and Neuroticism (e.g., self-consciousness, anxiety; alpha=.81). All ratings were given on a five-point scale (</a:t>
            </a:r>
            <a:r>
              <a:rPr lang="en-US" sz="3200" i="1" dirty="0">
                <a:latin typeface="Rockwell" panose="02060603020205020403" pitchFamily="18" charset="0"/>
              </a:rPr>
              <a:t>Disagree</a:t>
            </a:r>
            <a:r>
              <a:rPr lang="en-US" sz="3200" dirty="0">
                <a:latin typeface="Rockwell" panose="02060603020205020403" pitchFamily="18" charset="0"/>
              </a:rPr>
              <a:t> to </a:t>
            </a:r>
            <a:r>
              <a:rPr lang="en-US" sz="3200" i="1" dirty="0">
                <a:latin typeface="Rockwell" panose="02060603020205020403" pitchFamily="18" charset="0"/>
              </a:rPr>
              <a:t>Agree</a:t>
            </a:r>
            <a:r>
              <a:rPr lang="en-US" sz="3200" dirty="0">
                <a:latin typeface="Rockwell" panose="02060603020205020403" pitchFamily="18" charset="0"/>
              </a:rPr>
              <a:t>).</a:t>
            </a:r>
          </a:p>
          <a:p>
            <a:pPr marL="457200" indent="-457200" algn="just">
              <a:buFont typeface="Arial" panose="020B0604020202020204" pitchFamily="34" charset="0"/>
              <a:buChar char="•"/>
            </a:pPr>
            <a:r>
              <a:rPr lang="en-US" sz="3200" dirty="0">
                <a:latin typeface="Rockwell" panose="02060603020205020403" pitchFamily="18" charset="0"/>
              </a:rPr>
              <a:t>For attitudes, participants responded to Likert-type items that assessed their religiosity (alpha=.96), political liberalism-conservatism, short-term mating orientation (alpha=.82), and long-term mating orientation (alpha=.66).</a:t>
            </a:r>
          </a:p>
          <a:p>
            <a:pPr marL="457200" indent="-457200" algn="just">
              <a:buFont typeface="Arial" panose="020B0604020202020204" pitchFamily="34" charset="0"/>
              <a:buChar char="•"/>
            </a:pPr>
            <a:r>
              <a:rPr lang="en-US" sz="3200" dirty="0">
                <a:latin typeface="Rockwell" panose="02060603020205020403" pitchFamily="18" charset="0"/>
              </a:rPr>
              <a:t>Participants also reported their age, biological sex, sexual orientation, and social class.</a:t>
            </a:r>
          </a:p>
          <a:p>
            <a:pPr algn="just"/>
            <a:endParaRPr lang="en-US" sz="3200" dirty="0">
              <a:latin typeface="Rockwell" panose="02060603020205020403" pitchFamily="18" charset="0"/>
            </a:endParaRPr>
          </a:p>
          <a:p>
            <a:pPr algn="just"/>
            <a:r>
              <a:rPr lang="en-US" sz="3200" dirty="0">
                <a:latin typeface="Rockwell" panose="02060603020205020403" pitchFamily="18" charset="0"/>
              </a:rPr>
              <a:t>A total of 93 participants uploaded a picture of the pair of shoes they own that best represents their personality. The four researchers independently coded each shoe submission on 19 different elements such as Inexpensive-Expensive, Dirty/Clean, Generic/Status Brand, and Outdated/Trendy.  All ratings were made on a 10-point scale. Inter-rater reliabilities ranged from .61 to .93 (mean reliability = .79).</a:t>
            </a:r>
          </a:p>
          <a:p>
            <a:pPr marL="457200" indent="-457200">
              <a:buFont typeface="Arial" panose="020B0604020202020204" pitchFamily="34" charset="0"/>
              <a:buChar char="•"/>
            </a:pPr>
            <a:endParaRPr lang="en-US" sz="3200" dirty="0">
              <a:latin typeface="Rockwell" panose="02060603020205020403" pitchFamily="18" charset="0"/>
            </a:endParaRPr>
          </a:p>
        </p:txBody>
      </p:sp>
      <p:sp>
        <p:nvSpPr>
          <p:cNvPr id="22" name="TextBox 21"/>
          <p:cNvSpPr txBox="1"/>
          <p:nvPr/>
        </p:nvSpPr>
        <p:spPr>
          <a:xfrm>
            <a:off x="1706829" y="4883402"/>
            <a:ext cx="8428040" cy="861774"/>
          </a:xfrm>
          <a:prstGeom prst="rect">
            <a:avLst/>
          </a:prstGeom>
          <a:noFill/>
        </p:spPr>
        <p:txBody>
          <a:bodyPr wrap="square" rtlCol="0">
            <a:spAutoFit/>
          </a:bodyPr>
          <a:lstStyle/>
          <a:p>
            <a:pPr algn="ctr"/>
            <a:r>
              <a:rPr lang="en-US" sz="5000" b="1" cap="small" dirty="0">
                <a:latin typeface="Rockwell" panose="02060603020205020403" pitchFamily="18" charset="0"/>
              </a:rPr>
              <a:t>Background</a:t>
            </a:r>
            <a:endParaRPr lang="en-US" sz="5000" cap="small" dirty="0">
              <a:latin typeface="Rockwell" panose="02060603020205020403" pitchFamily="18" charset="0"/>
            </a:endParaRPr>
          </a:p>
        </p:txBody>
      </p:sp>
      <p:sp>
        <p:nvSpPr>
          <p:cNvPr id="69" name="TextBox 68">
            <a:extLst>
              <a:ext uri="{FF2B5EF4-FFF2-40B4-BE49-F238E27FC236}">
                <a16:creationId xmlns:a16="http://schemas.microsoft.com/office/drawing/2014/main" id="{7A80F579-11D0-46CF-8985-18AB2C1F89B0}"/>
              </a:ext>
            </a:extLst>
          </p:cNvPr>
          <p:cNvSpPr txBox="1"/>
          <p:nvPr/>
        </p:nvSpPr>
        <p:spPr>
          <a:xfrm>
            <a:off x="11904902" y="33955616"/>
            <a:ext cx="4353095" cy="1000274"/>
          </a:xfrm>
          <a:prstGeom prst="rect">
            <a:avLst/>
          </a:prstGeom>
          <a:noFill/>
          <a:ln>
            <a:noFill/>
          </a:ln>
        </p:spPr>
        <p:txBody>
          <a:bodyPr wrap="square" rtlCol="0">
            <a:spAutoFit/>
          </a:bodyPr>
          <a:lstStyle/>
          <a:p>
            <a:pPr algn="ctr"/>
            <a:r>
              <a:rPr lang="en-US" sz="5000" b="1" cap="small" dirty="0">
                <a:latin typeface="Rockwell" panose="02060603020205020403" pitchFamily="18" charset="0"/>
              </a:rPr>
              <a:t>References</a:t>
            </a:r>
          </a:p>
          <a:p>
            <a:pPr algn="just"/>
            <a:endParaRPr lang="en-US" sz="900" dirty="0">
              <a:latin typeface="Rockwell" panose="02060603020205020403" pitchFamily="18" charset="0"/>
            </a:endParaRPr>
          </a:p>
        </p:txBody>
      </p:sp>
      <p:graphicFrame>
        <p:nvGraphicFramePr>
          <p:cNvPr id="9" name="Table 8">
            <a:extLst>
              <a:ext uri="{FF2B5EF4-FFF2-40B4-BE49-F238E27FC236}">
                <a16:creationId xmlns:a16="http://schemas.microsoft.com/office/drawing/2014/main" id="{292979E5-DB5C-4DAB-BE19-84348CA4AFAC}"/>
              </a:ext>
            </a:extLst>
          </p:cNvPr>
          <p:cNvGraphicFramePr>
            <a:graphicFrameLocks noGrp="1"/>
          </p:cNvGraphicFramePr>
          <p:nvPr>
            <p:extLst>
              <p:ext uri="{D42A27DB-BD31-4B8C-83A1-F6EECF244321}">
                <p14:modId xmlns:p14="http://schemas.microsoft.com/office/powerpoint/2010/main" val="1488598329"/>
              </p:ext>
            </p:extLst>
          </p:nvPr>
        </p:nvGraphicFramePr>
        <p:xfrm>
          <a:off x="12494516" y="18126370"/>
          <a:ext cx="13862996" cy="15197720"/>
        </p:xfrm>
        <a:graphic>
          <a:graphicData uri="http://schemas.openxmlformats.org/drawingml/2006/table">
            <a:tbl>
              <a:tblPr firstRow="1" bandRow="1">
                <a:tableStyleId>{8799B23B-EC83-4686-B30A-512413B5E67A}</a:tableStyleId>
              </a:tblPr>
              <a:tblGrid>
                <a:gridCol w="6610966">
                  <a:extLst>
                    <a:ext uri="{9D8B030D-6E8A-4147-A177-3AD203B41FA5}">
                      <a16:colId xmlns:a16="http://schemas.microsoft.com/office/drawing/2014/main" val="22513354"/>
                    </a:ext>
                  </a:extLst>
                </a:gridCol>
                <a:gridCol w="1450406">
                  <a:extLst>
                    <a:ext uri="{9D8B030D-6E8A-4147-A177-3AD203B41FA5}">
                      <a16:colId xmlns:a16="http://schemas.microsoft.com/office/drawing/2014/main" val="2391203515"/>
                    </a:ext>
                  </a:extLst>
                </a:gridCol>
                <a:gridCol w="1450406">
                  <a:extLst>
                    <a:ext uri="{9D8B030D-6E8A-4147-A177-3AD203B41FA5}">
                      <a16:colId xmlns:a16="http://schemas.microsoft.com/office/drawing/2014/main" val="2624268310"/>
                    </a:ext>
                  </a:extLst>
                </a:gridCol>
                <a:gridCol w="1450406">
                  <a:extLst>
                    <a:ext uri="{9D8B030D-6E8A-4147-A177-3AD203B41FA5}">
                      <a16:colId xmlns:a16="http://schemas.microsoft.com/office/drawing/2014/main" val="1608716246"/>
                    </a:ext>
                  </a:extLst>
                </a:gridCol>
                <a:gridCol w="1450406">
                  <a:extLst>
                    <a:ext uri="{9D8B030D-6E8A-4147-A177-3AD203B41FA5}">
                      <a16:colId xmlns:a16="http://schemas.microsoft.com/office/drawing/2014/main" val="1668205281"/>
                    </a:ext>
                  </a:extLst>
                </a:gridCol>
                <a:gridCol w="1450406">
                  <a:extLst>
                    <a:ext uri="{9D8B030D-6E8A-4147-A177-3AD203B41FA5}">
                      <a16:colId xmlns:a16="http://schemas.microsoft.com/office/drawing/2014/main" val="275100644"/>
                    </a:ext>
                  </a:extLst>
                </a:gridCol>
              </a:tblGrid>
              <a:tr h="759886">
                <a:tc>
                  <a:txBody>
                    <a:bodyPr/>
                    <a:lstStyle/>
                    <a:p>
                      <a:endParaRPr lang="en-US" sz="3200" b="1" dirty="0">
                        <a:latin typeface="Rockwell" panose="02060603020205020403" pitchFamily="18"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E</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A</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C</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N</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O</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08515964"/>
                  </a:ext>
                </a:extLst>
              </a:tr>
              <a:tr h="759886">
                <a:tc>
                  <a:txBody>
                    <a:bodyPr/>
                    <a:lstStyle/>
                    <a:p>
                      <a:r>
                        <a:rPr lang="en-US" sz="3200" b="0" dirty="0">
                          <a:latin typeface="Rockwell" panose="02060603020205020403" pitchFamily="18" charset="0"/>
                        </a:rPr>
                        <a:t>Inexpensive---Expensive</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b="0" dirty="0">
                          <a:latin typeface="Rockwell" panose="02060603020205020403" pitchFamily="18" charset="0"/>
                        </a:rPr>
                        <a:t>.21*</a:t>
                      </a:r>
                    </a:p>
                  </a:txBody>
                  <a:tcPr>
                    <a:solidFill>
                      <a:srgbClr val="BA8CDC">
                        <a:alpha val="20000"/>
                      </a:srgbClr>
                    </a:solidFill>
                  </a:tcPr>
                </a:tc>
                <a:tc>
                  <a:txBody>
                    <a:bodyPr/>
                    <a:lstStyle/>
                    <a:p>
                      <a:pPr algn="r"/>
                      <a:r>
                        <a:rPr lang="en-US" sz="3200" b="0" dirty="0">
                          <a:latin typeface="Rockwell" panose="02060603020205020403" pitchFamily="18" charset="0"/>
                        </a:rPr>
                        <a:t>.15</a:t>
                      </a:r>
                    </a:p>
                  </a:txBody>
                  <a:tcPr>
                    <a:solidFill>
                      <a:srgbClr val="BA8CDC">
                        <a:alpha val="20000"/>
                      </a:srgbClr>
                    </a:solidFill>
                  </a:tcPr>
                </a:tc>
                <a:tc>
                  <a:txBody>
                    <a:bodyPr/>
                    <a:lstStyle/>
                    <a:p>
                      <a:pPr algn="r"/>
                      <a:r>
                        <a:rPr lang="en-US" sz="3200" b="0" dirty="0">
                          <a:latin typeface="Rockwell" panose="02060603020205020403" pitchFamily="18" charset="0"/>
                        </a:rPr>
                        <a:t>.15</a:t>
                      </a:r>
                    </a:p>
                  </a:txBody>
                  <a:tcPr>
                    <a:solidFill>
                      <a:srgbClr val="BA8CDC">
                        <a:alpha val="20000"/>
                      </a:srgbClr>
                    </a:solidFill>
                  </a:tcPr>
                </a:tc>
                <a:tc>
                  <a:txBody>
                    <a:bodyPr/>
                    <a:lstStyle/>
                    <a:p>
                      <a:pPr algn="r"/>
                      <a:r>
                        <a:rPr lang="en-US" sz="3200" b="0" dirty="0">
                          <a:latin typeface="Rockwell" panose="02060603020205020403" pitchFamily="18" charset="0"/>
                        </a:rPr>
                        <a:t>-.26*</a:t>
                      </a:r>
                    </a:p>
                  </a:txBody>
                  <a:tcPr>
                    <a:solidFill>
                      <a:srgbClr val="BA8CDC">
                        <a:alpha val="20000"/>
                      </a:srgbClr>
                    </a:solidFill>
                  </a:tcPr>
                </a:tc>
                <a:tc>
                  <a:txBody>
                    <a:bodyPr/>
                    <a:lstStyle/>
                    <a:p>
                      <a:pPr algn="r"/>
                      <a:r>
                        <a:rPr lang="en-US" sz="3200" b="0" dirty="0">
                          <a:latin typeface="Rockwell" panose="02060603020205020403" pitchFamily="18" charset="0"/>
                        </a:rPr>
                        <a:t>.05</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524284017"/>
                  </a:ext>
                </a:extLst>
              </a:tr>
              <a:tr h="759886">
                <a:tc>
                  <a:txBody>
                    <a:bodyPr/>
                    <a:lstStyle/>
                    <a:p>
                      <a:r>
                        <a:rPr lang="en-US" sz="3200" dirty="0">
                          <a:latin typeface="Rockwell" panose="02060603020205020403" pitchFamily="18" charset="0"/>
                        </a:rPr>
                        <a:t>Low Quality---High Quality</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.12</a:t>
                      </a:r>
                    </a:p>
                  </a:txBody>
                  <a:tcPr/>
                </a:tc>
                <a:tc>
                  <a:txBody>
                    <a:bodyPr/>
                    <a:lstStyle/>
                    <a:p>
                      <a:pPr algn="r"/>
                      <a:r>
                        <a:rPr lang="en-US" sz="3200" dirty="0">
                          <a:latin typeface="Rockwell" panose="02060603020205020403" pitchFamily="18" charset="0"/>
                        </a:rPr>
                        <a:t>.19</a:t>
                      </a:r>
                    </a:p>
                  </a:txBody>
                  <a:tcPr/>
                </a:tc>
                <a:tc>
                  <a:txBody>
                    <a:bodyPr/>
                    <a:lstStyle/>
                    <a:p>
                      <a:pPr algn="r"/>
                      <a:r>
                        <a:rPr lang="en-US" sz="3200" dirty="0">
                          <a:latin typeface="Rockwell" panose="02060603020205020403" pitchFamily="18" charset="0"/>
                        </a:rPr>
                        <a:t>.17</a:t>
                      </a:r>
                    </a:p>
                  </a:txBody>
                  <a:tcPr/>
                </a:tc>
                <a:tc>
                  <a:txBody>
                    <a:bodyPr/>
                    <a:lstStyle/>
                    <a:p>
                      <a:pPr algn="r"/>
                      <a:r>
                        <a:rPr lang="en-US" sz="3200" dirty="0">
                          <a:latin typeface="Rockwell" panose="02060603020205020403" pitchFamily="18" charset="0"/>
                        </a:rPr>
                        <a:t>-.30*</a:t>
                      </a:r>
                    </a:p>
                  </a:txBody>
                  <a:tcPr/>
                </a:tc>
                <a:tc>
                  <a:txBody>
                    <a:bodyPr/>
                    <a:lstStyle/>
                    <a:p>
                      <a:pPr algn="r"/>
                      <a:r>
                        <a:rPr lang="en-US" sz="3200" dirty="0">
                          <a:latin typeface="Rockwell" panose="02060603020205020403" pitchFamily="18" charset="0"/>
                        </a:rPr>
                        <a:t>.07</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15248732"/>
                  </a:ext>
                </a:extLst>
              </a:tr>
              <a:tr h="759886">
                <a:tc>
                  <a:txBody>
                    <a:bodyPr/>
                    <a:lstStyle/>
                    <a:p>
                      <a:r>
                        <a:rPr lang="en-US" sz="3200" dirty="0">
                          <a:latin typeface="Rockwell" panose="02060603020205020403" pitchFamily="18" charset="0"/>
                        </a:rPr>
                        <a:t>Dirty---Clean</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.13</a:t>
                      </a:r>
                    </a:p>
                  </a:txBody>
                  <a:tcPr>
                    <a:solidFill>
                      <a:srgbClr val="BA8CDC">
                        <a:alpha val="20000"/>
                      </a:srgbClr>
                    </a:solidFill>
                  </a:tcPr>
                </a:tc>
                <a:tc>
                  <a:txBody>
                    <a:bodyPr/>
                    <a:lstStyle/>
                    <a:p>
                      <a:pPr algn="r"/>
                      <a:r>
                        <a:rPr lang="en-US" sz="3200" dirty="0">
                          <a:latin typeface="Rockwell" panose="02060603020205020403" pitchFamily="18" charset="0"/>
                        </a:rPr>
                        <a:t>.22</a:t>
                      </a:r>
                    </a:p>
                  </a:txBody>
                  <a:tcPr>
                    <a:solidFill>
                      <a:srgbClr val="BA8CDC">
                        <a:alpha val="20000"/>
                      </a:srgbClr>
                    </a:solidFill>
                  </a:tcPr>
                </a:tc>
                <a:tc>
                  <a:txBody>
                    <a:bodyPr/>
                    <a:lstStyle/>
                    <a:p>
                      <a:pPr algn="r"/>
                      <a:r>
                        <a:rPr lang="en-US" sz="3200" dirty="0">
                          <a:latin typeface="Rockwell" panose="02060603020205020403" pitchFamily="18" charset="0"/>
                        </a:rPr>
                        <a:t>.28*</a:t>
                      </a:r>
                    </a:p>
                  </a:txBody>
                  <a:tcPr>
                    <a:solidFill>
                      <a:srgbClr val="BA8CDC">
                        <a:alpha val="20000"/>
                      </a:srgbClr>
                    </a:solidFill>
                  </a:tcPr>
                </a:tc>
                <a:tc>
                  <a:txBody>
                    <a:bodyPr/>
                    <a:lstStyle/>
                    <a:p>
                      <a:pPr algn="r"/>
                      <a:r>
                        <a:rPr lang="en-US" sz="3200" dirty="0">
                          <a:latin typeface="Rockwell" panose="02060603020205020403" pitchFamily="18" charset="0"/>
                        </a:rPr>
                        <a:t>-.08</a:t>
                      </a:r>
                    </a:p>
                  </a:txBody>
                  <a:tcPr>
                    <a:solidFill>
                      <a:srgbClr val="BA8CDC">
                        <a:alpha val="20000"/>
                      </a:srgbClr>
                    </a:solidFill>
                  </a:tcPr>
                </a:tc>
                <a:tc>
                  <a:txBody>
                    <a:bodyPr/>
                    <a:lstStyle/>
                    <a:p>
                      <a:pPr algn="r"/>
                      <a:r>
                        <a:rPr lang="en-US" sz="3200" dirty="0">
                          <a:latin typeface="Rockwell" panose="02060603020205020403" pitchFamily="18" charset="0"/>
                        </a:rPr>
                        <a:t>-.02</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1289934668"/>
                  </a:ext>
                </a:extLst>
              </a:tr>
              <a:tr h="759886">
                <a:tc>
                  <a:txBody>
                    <a:bodyPr/>
                    <a:lstStyle/>
                    <a:p>
                      <a:r>
                        <a:rPr lang="en-US" sz="3200" dirty="0">
                          <a:latin typeface="Rockwell" panose="02060603020205020403" pitchFamily="18" charset="0"/>
                        </a:rPr>
                        <a:t>Broken---Well-Maintained</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.15</a:t>
                      </a:r>
                    </a:p>
                  </a:txBody>
                  <a:tcPr/>
                </a:tc>
                <a:tc>
                  <a:txBody>
                    <a:bodyPr/>
                    <a:lstStyle/>
                    <a:p>
                      <a:pPr algn="r"/>
                      <a:r>
                        <a:rPr lang="en-US" sz="3200" dirty="0">
                          <a:latin typeface="Rockwell" panose="02060603020205020403" pitchFamily="18" charset="0"/>
                        </a:rPr>
                        <a:t>.23*</a:t>
                      </a:r>
                    </a:p>
                  </a:txBody>
                  <a:tcPr/>
                </a:tc>
                <a:tc>
                  <a:txBody>
                    <a:bodyPr/>
                    <a:lstStyle/>
                    <a:p>
                      <a:pPr algn="r"/>
                      <a:r>
                        <a:rPr lang="en-US" sz="3200" dirty="0">
                          <a:latin typeface="Rockwell" panose="02060603020205020403" pitchFamily="18" charset="0"/>
                        </a:rPr>
                        <a:t>.24*</a:t>
                      </a:r>
                    </a:p>
                  </a:txBody>
                  <a:tcPr/>
                </a:tc>
                <a:tc>
                  <a:txBody>
                    <a:bodyPr/>
                    <a:lstStyle/>
                    <a:p>
                      <a:pPr algn="r"/>
                      <a:r>
                        <a:rPr lang="en-US" sz="3200" dirty="0">
                          <a:latin typeface="Rockwell" panose="02060603020205020403" pitchFamily="18" charset="0"/>
                        </a:rPr>
                        <a:t>-.14</a:t>
                      </a:r>
                    </a:p>
                  </a:txBody>
                  <a:tcPr/>
                </a:tc>
                <a:tc>
                  <a:txBody>
                    <a:bodyPr/>
                    <a:lstStyle/>
                    <a:p>
                      <a:pPr algn="r"/>
                      <a:r>
                        <a:rPr lang="en-US" sz="3200" dirty="0">
                          <a:latin typeface="Rockwell" panose="02060603020205020403" pitchFamily="18" charset="0"/>
                        </a:rPr>
                        <a:t>-.03</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95181254"/>
                  </a:ext>
                </a:extLst>
              </a:tr>
              <a:tr h="759886">
                <a:tc>
                  <a:txBody>
                    <a:bodyPr/>
                    <a:lstStyle/>
                    <a:p>
                      <a:r>
                        <a:rPr lang="en-US" sz="3200" dirty="0">
                          <a:latin typeface="Rockwell" panose="02060603020205020403" pitchFamily="18" charset="0"/>
                        </a:rPr>
                        <a:t>Barely Worn---Very Worn</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-.10</a:t>
                      </a:r>
                    </a:p>
                  </a:txBody>
                  <a:tcPr>
                    <a:solidFill>
                      <a:srgbClr val="BA8CDC">
                        <a:alpha val="20000"/>
                      </a:srgbClr>
                    </a:solidFill>
                  </a:tcPr>
                </a:tc>
                <a:tc>
                  <a:txBody>
                    <a:bodyPr/>
                    <a:lstStyle/>
                    <a:p>
                      <a:pPr algn="r"/>
                      <a:r>
                        <a:rPr lang="en-US" sz="3200" dirty="0">
                          <a:latin typeface="Rockwell" panose="02060603020205020403" pitchFamily="18" charset="0"/>
                        </a:rPr>
                        <a:t>-.23*</a:t>
                      </a:r>
                    </a:p>
                  </a:txBody>
                  <a:tcPr>
                    <a:solidFill>
                      <a:srgbClr val="BA8CDC">
                        <a:alpha val="20000"/>
                      </a:srgbClr>
                    </a:solidFill>
                  </a:tcPr>
                </a:tc>
                <a:tc>
                  <a:txBody>
                    <a:bodyPr/>
                    <a:lstStyle/>
                    <a:p>
                      <a:pPr algn="r"/>
                      <a:r>
                        <a:rPr lang="en-US" sz="3200" dirty="0">
                          <a:latin typeface="Rockwell" panose="02060603020205020403" pitchFamily="18" charset="0"/>
                        </a:rPr>
                        <a:t>-.29*</a:t>
                      </a:r>
                    </a:p>
                  </a:txBody>
                  <a:tcPr>
                    <a:solidFill>
                      <a:srgbClr val="BA8CDC">
                        <a:alpha val="20000"/>
                      </a:srgbClr>
                    </a:solidFill>
                  </a:tcPr>
                </a:tc>
                <a:tc>
                  <a:txBody>
                    <a:bodyPr/>
                    <a:lstStyle/>
                    <a:p>
                      <a:pPr algn="r"/>
                      <a:r>
                        <a:rPr lang="en-US" sz="3200" dirty="0">
                          <a:latin typeface="Rockwell" panose="02060603020205020403" pitchFamily="18" charset="0"/>
                        </a:rPr>
                        <a:t>.13</a:t>
                      </a:r>
                    </a:p>
                  </a:txBody>
                  <a:tcPr>
                    <a:solidFill>
                      <a:srgbClr val="BA8CDC">
                        <a:alpha val="20000"/>
                      </a:srgbClr>
                    </a:solidFill>
                  </a:tcPr>
                </a:tc>
                <a:tc>
                  <a:txBody>
                    <a:bodyPr/>
                    <a:lstStyle/>
                    <a:p>
                      <a:pPr algn="r"/>
                      <a:r>
                        <a:rPr lang="en-US" sz="3200" dirty="0">
                          <a:latin typeface="Rockwell" panose="02060603020205020403" pitchFamily="18" charset="0"/>
                        </a:rPr>
                        <a:t>-.00</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258695315"/>
                  </a:ext>
                </a:extLst>
              </a:tr>
              <a:tr h="759886">
                <a:tc>
                  <a:txBody>
                    <a:bodyPr/>
                    <a:lstStyle/>
                    <a:p>
                      <a:r>
                        <a:rPr lang="en-US" sz="3200" dirty="0">
                          <a:latin typeface="Rockwell" panose="02060603020205020403" pitchFamily="18" charset="0"/>
                        </a:rPr>
                        <a:t>Weak---Durable</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.21*</a:t>
                      </a:r>
                    </a:p>
                  </a:txBody>
                  <a:tcPr/>
                </a:tc>
                <a:tc>
                  <a:txBody>
                    <a:bodyPr/>
                    <a:lstStyle/>
                    <a:p>
                      <a:pPr algn="r"/>
                      <a:r>
                        <a:rPr lang="en-US" sz="3200" dirty="0">
                          <a:latin typeface="Rockwell" panose="02060603020205020403" pitchFamily="18" charset="0"/>
                        </a:rPr>
                        <a:t>.16</a:t>
                      </a:r>
                    </a:p>
                  </a:txBody>
                  <a:tcPr/>
                </a:tc>
                <a:tc>
                  <a:txBody>
                    <a:bodyPr/>
                    <a:lstStyle/>
                    <a:p>
                      <a:pPr algn="r"/>
                      <a:r>
                        <a:rPr lang="en-US" sz="3200" dirty="0">
                          <a:latin typeface="Rockwell" panose="02060603020205020403" pitchFamily="18" charset="0"/>
                        </a:rPr>
                        <a:t>.10</a:t>
                      </a:r>
                    </a:p>
                  </a:txBody>
                  <a:tcPr/>
                </a:tc>
                <a:tc>
                  <a:txBody>
                    <a:bodyPr/>
                    <a:lstStyle/>
                    <a:p>
                      <a:pPr algn="r"/>
                      <a:r>
                        <a:rPr lang="en-US" sz="3200" dirty="0">
                          <a:latin typeface="Rockwell" panose="02060603020205020403" pitchFamily="18" charset="0"/>
                        </a:rPr>
                        <a:t>-.21</a:t>
                      </a:r>
                    </a:p>
                  </a:txBody>
                  <a:tcPr/>
                </a:tc>
                <a:tc>
                  <a:txBody>
                    <a:bodyPr/>
                    <a:lstStyle/>
                    <a:p>
                      <a:pPr algn="r"/>
                      <a:r>
                        <a:rPr lang="en-US" sz="3200" dirty="0">
                          <a:latin typeface="Rockwell" panose="02060603020205020403" pitchFamily="18" charset="0"/>
                        </a:rPr>
                        <a:t>.02</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44212410"/>
                  </a:ext>
                </a:extLst>
              </a:tr>
              <a:tr h="759886">
                <a:tc>
                  <a:txBody>
                    <a:bodyPr/>
                    <a:lstStyle/>
                    <a:p>
                      <a:r>
                        <a:rPr lang="en-US" sz="3200" dirty="0">
                          <a:latin typeface="Rockwell" panose="02060603020205020403" pitchFamily="18" charset="0"/>
                        </a:rPr>
                        <a:t>Impractical---Practical</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-.04</a:t>
                      </a:r>
                    </a:p>
                  </a:txBody>
                  <a:tcPr>
                    <a:solidFill>
                      <a:srgbClr val="BA8CDC">
                        <a:alpha val="20000"/>
                      </a:srgbClr>
                    </a:solidFill>
                  </a:tcPr>
                </a:tc>
                <a:tc>
                  <a:txBody>
                    <a:bodyPr/>
                    <a:lstStyle/>
                    <a:p>
                      <a:pPr algn="r"/>
                      <a:r>
                        <a:rPr lang="en-US" sz="3200" dirty="0">
                          <a:latin typeface="Rockwell" panose="02060603020205020403" pitchFamily="18" charset="0"/>
                        </a:rPr>
                        <a:t>.09</a:t>
                      </a:r>
                    </a:p>
                  </a:txBody>
                  <a:tcPr>
                    <a:solidFill>
                      <a:srgbClr val="BA8CDC">
                        <a:alpha val="20000"/>
                      </a:srgbClr>
                    </a:solidFill>
                  </a:tcPr>
                </a:tc>
                <a:tc>
                  <a:txBody>
                    <a:bodyPr/>
                    <a:lstStyle/>
                    <a:p>
                      <a:pPr algn="r"/>
                      <a:r>
                        <a:rPr lang="en-US" sz="3200" dirty="0">
                          <a:latin typeface="Rockwell" panose="02060603020205020403" pitchFamily="18" charset="0"/>
                        </a:rPr>
                        <a:t>.05</a:t>
                      </a:r>
                    </a:p>
                  </a:txBody>
                  <a:tcPr>
                    <a:solidFill>
                      <a:srgbClr val="BA8CDC">
                        <a:alpha val="20000"/>
                      </a:srgbClr>
                    </a:solidFill>
                  </a:tcPr>
                </a:tc>
                <a:tc>
                  <a:txBody>
                    <a:bodyPr/>
                    <a:lstStyle/>
                    <a:p>
                      <a:pPr algn="r"/>
                      <a:r>
                        <a:rPr lang="en-US" sz="3200" dirty="0">
                          <a:latin typeface="Rockwell" panose="02060603020205020403" pitchFamily="18" charset="0"/>
                        </a:rPr>
                        <a:t>-.11</a:t>
                      </a:r>
                    </a:p>
                  </a:txBody>
                  <a:tcPr>
                    <a:solidFill>
                      <a:srgbClr val="BA8CDC">
                        <a:alpha val="20000"/>
                      </a:srgbClr>
                    </a:solidFill>
                  </a:tcPr>
                </a:tc>
                <a:tc>
                  <a:txBody>
                    <a:bodyPr/>
                    <a:lstStyle/>
                    <a:p>
                      <a:pPr algn="r"/>
                      <a:r>
                        <a:rPr lang="en-US" sz="3200" dirty="0">
                          <a:latin typeface="Rockwell" panose="02060603020205020403" pitchFamily="18" charset="0"/>
                        </a:rPr>
                        <a:t>-.08</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4261932108"/>
                  </a:ext>
                </a:extLst>
              </a:tr>
              <a:tr h="759886">
                <a:tc>
                  <a:txBody>
                    <a:bodyPr/>
                    <a:lstStyle/>
                    <a:p>
                      <a:r>
                        <a:rPr lang="en-US" sz="3200" dirty="0">
                          <a:latin typeface="Rockwell" panose="02060603020205020403" pitchFamily="18" charset="0"/>
                        </a:rPr>
                        <a:t>Single Purpose---Multipurpose</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-.08</a:t>
                      </a:r>
                    </a:p>
                  </a:txBody>
                  <a:tcPr/>
                </a:tc>
                <a:tc>
                  <a:txBody>
                    <a:bodyPr/>
                    <a:lstStyle/>
                    <a:p>
                      <a:pPr algn="r"/>
                      <a:r>
                        <a:rPr lang="en-US" sz="3200" dirty="0">
                          <a:latin typeface="Rockwell" panose="02060603020205020403" pitchFamily="18" charset="0"/>
                        </a:rPr>
                        <a:t>.11</a:t>
                      </a:r>
                    </a:p>
                  </a:txBody>
                  <a:tcPr/>
                </a:tc>
                <a:tc>
                  <a:txBody>
                    <a:bodyPr/>
                    <a:lstStyle/>
                    <a:p>
                      <a:pPr algn="r"/>
                      <a:r>
                        <a:rPr lang="en-US" sz="3200" dirty="0">
                          <a:latin typeface="Rockwell" panose="02060603020205020403" pitchFamily="18" charset="0"/>
                        </a:rPr>
                        <a:t>.05</a:t>
                      </a:r>
                    </a:p>
                  </a:txBody>
                  <a:tcPr/>
                </a:tc>
                <a:tc>
                  <a:txBody>
                    <a:bodyPr/>
                    <a:lstStyle/>
                    <a:p>
                      <a:pPr algn="r"/>
                      <a:r>
                        <a:rPr lang="en-US" sz="3200" dirty="0">
                          <a:latin typeface="Rockwell" panose="02060603020205020403" pitchFamily="18" charset="0"/>
                        </a:rPr>
                        <a:t>-.08</a:t>
                      </a:r>
                    </a:p>
                  </a:txBody>
                  <a:tcPr/>
                </a:tc>
                <a:tc>
                  <a:txBody>
                    <a:bodyPr/>
                    <a:lstStyle/>
                    <a:p>
                      <a:pPr algn="r"/>
                      <a:r>
                        <a:rPr lang="en-US" sz="3200" dirty="0">
                          <a:latin typeface="Rockwell" panose="02060603020205020403" pitchFamily="18" charset="0"/>
                        </a:rPr>
                        <a:t>-.06</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76785908"/>
                  </a:ext>
                </a:extLst>
              </a:tr>
              <a:tr h="759886">
                <a:tc>
                  <a:txBody>
                    <a:bodyPr/>
                    <a:lstStyle/>
                    <a:p>
                      <a:r>
                        <a:rPr lang="en-US" sz="3200" dirty="0">
                          <a:latin typeface="Rockwell" panose="02060603020205020403" pitchFamily="18" charset="0"/>
                        </a:rPr>
                        <a:t>Generic---High-Status Brand</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.12</a:t>
                      </a:r>
                    </a:p>
                  </a:txBody>
                  <a:tcPr>
                    <a:solidFill>
                      <a:srgbClr val="BA8CDC">
                        <a:alpha val="20000"/>
                      </a:srgbClr>
                    </a:solidFill>
                  </a:tcPr>
                </a:tc>
                <a:tc>
                  <a:txBody>
                    <a:bodyPr/>
                    <a:lstStyle/>
                    <a:p>
                      <a:pPr algn="r"/>
                      <a:r>
                        <a:rPr lang="en-US" sz="3200" dirty="0">
                          <a:latin typeface="Rockwell" panose="02060603020205020403" pitchFamily="18" charset="0"/>
                        </a:rPr>
                        <a:t>.08</a:t>
                      </a:r>
                    </a:p>
                  </a:txBody>
                  <a:tcPr>
                    <a:solidFill>
                      <a:srgbClr val="BA8CDC">
                        <a:alpha val="20000"/>
                      </a:srgbClr>
                    </a:solidFill>
                  </a:tcPr>
                </a:tc>
                <a:tc>
                  <a:txBody>
                    <a:bodyPr/>
                    <a:lstStyle/>
                    <a:p>
                      <a:pPr algn="r"/>
                      <a:r>
                        <a:rPr lang="en-US" sz="3200" dirty="0">
                          <a:latin typeface="Rockwell" panose="02060603020205020403" pitchFamily="18" charset="0"/>
                        </a:rPr>
                        <a:t>.03</a:t>
                      </a:r>
                    </a:p>
                  </a:txBody>
                  <a:tcPr>
                    <a:solidFill>
                      <a:srgbClr val="BA8CDC">
                        <a:alpha val="20000"/>
                      </a:srgbClr>
                    </a:solidFill>
                  </a:tcPr>
                </a:tc>
                <a:tc>
                  <a:txBody>
                    <a:bodyPr/>
                    <a:lstStyle/>
                    <a:p>
                      <a:pPr algn="r"/>
                      <a:r>
                        <a:rPr lang="en-US" sz="3200" dirty="0">
                          <a:latin typeface="Rockwell" panose="02060603020205020403" pitchFamily="18" charset="0"/>
                        </a:rPr>
                        <a:t>-.22*</a:t>
                      </a:r>
                    </a:p>
                  </a:txBody>
                  <a:tcPr>
                    <a:solidFill>
                      <a:srgbClr val="BA8CDC">
                        <a:alpha val="20000"/>
                      </a:srgbClr>
                    </a:solidFill>
                  </a:tcPr>
                </a:tc>
                <a:tc>
                  <a:txBody>
                    <a:bodyPr/>
                    <a:lstStyle/>
                    <a:p>
                      <a:pPr algn="r"/>
                      <a:r>
                        <a:rPr lang="en-US" sz="3200" dirty="0">
                          <a:latin typeface="Rockwell" panose="02060603020205020403" pitchFamily="18" charset="0"/>
                        </a:rPr>
                        <a:t>.01</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1425446767"/>
                  </a:ext>
                </a:extLst>
              </a:tr>
              <a:tr h="759886">
                <a:tc>
                  <a:txBody>
                    <a:bodyPr/>
                    <a:lstStyle/>
                    <a:p>
                      <a:r>
                        <a:rPr lang="en-US" sz="3200" dirty="0">
                          <a:latin typeface="Rockwell" panose="02060603020205020403" pitchFamily="18" charset="0"/>
                        </a:rPr>
                        <a:t>Understated---Showy</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.11</a:t>
                      </a:r>
                    </a:p>
                  </a:txBody>
                  <a:tcPr/>
                </a:tc>
                <a:tc>
                  <a:txBody>
                    <a:bodyPr/>
                    <a:lstStyle/>
                    <a:p>
                      <a:pPr algn="r"/>
                      <a:r>
                        <a:rPr lang="en-US" sz="3200" dirty="0">
                          <a:latin typeface="Rockwell" panose="02060603020205020403" pitchFamily="18" charset="0"/>
                        </a:rPr>
                        <a:t>.08</a:t>
                      </a:r>
                    </a:p>
                  </a:txBody>
                  <a:tcPr/>
                </a:tc>
                <a:tc>
                  <a:txBody>
                    <a:bodyPr/>
                    <a:lstStyle/>
                    <a:p>
                      <a:pPr algn="r"/>
                      <a:r>
                        <a:rPr lang="en-US" sz="3200" dirty="0">
                          <a:latin typeface="Rockwell" panose="02060603020205020403" pitchFamily="18" charset="0"/>
                        </a:rPr>
                        <a:t>.02</a:t>
                      </a:r>
                    </a:p>
                  </a:txBody>
                  <a:tcPr/>
                </a:tc>
                <a:tc>
                  <a:txBody>
                    <a:bodyPr/>
                    <a:lstStyle/>
                    <a:p>
                      <a:pPr algn="r"/>
                      <a:r>
                        <a:rPr lang="en-US" sz="3200" dirty="0">
                          <a:latin typeface="Rockwell" panose="02060603020205020403" pitchFamily="18" charset="0"/>
                        </a:rPr>
                        <a:t>.05</a:t>
                      </a:r>
                    </a:p>
                  </a:txBody>
                  <a:tcPr/>
                </a:tc>
                <a:tc>
                  <a:txBody>
                    <a:bodyPr/>
                    <a:lstStyle/>
                    <a:p>
                      <a:pPr algn="r"/>
                      <a:r>
                        <a:rPr lang="en-US" sz="3200" dirty="0">
                          <a:latin typeface="Rockwell" panose="02060603020205020403" pitchFamily="18" charset="0"/>
                        </a:rPr>
                        <a:t>.09</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68440358"/>
                  </a:ext>
                </a:extLst>
              </a:tr>
              <a:tr h="759886">
                <a:tc>
                  <a:txBody>
                    <a:bodyPr/>
                    <a:lstStyle/>
                    <a:p>
                      <a:r>
                        <a:rPr lang="en-US" sz="3200" dirty="0">
                          <a:latin typeface="Rockwell" panose="02060603020205020403" pitchFamily="18" charset="0"/>
                        </a:rPr>
                        <a:t>Dully Colored---Brightly Colored</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.12</a:t>
                      </a:r>
                    </a:p>
                  </a:txBody>
                  <a:tcPr>
                    <a:solidFill>
                      <a:srgbClr val="BA8CDC">
                        <a:alpha val="20000"/>
                      </a:srgbClr>
                    </a:solidFill>
                  </a:tcPr>
                </a:tc>
                <a:tc>
                  <a:txBody>
                    <a:bodyPr/>
                    <a:lstStyle/>
                    <a:p>
                      <a:pPr algn="r"/>
                      <a:r>
                        <a:rPr lang="en-US" sz="3200" dirty="0">
                          <a:latin typeface="Rockwell" panose="02060603020205020403" pitchFamily="18" charset="0"/>
                        </a:rPr>
                        <a:t>.17</a:t>
                      </a:r>
                    </a:p>
                  </a:txBody>
                  <a:tcPr>
                    <a:solidFill>
                      <a:srgbClr val="BA8CDC">
                        <a:alpha val="20000"/>
                      </a:srgbClr>
                    </a:solidFill>
                  </a:tcPr>
                </a:tc>
                <a:tc>
                  <a:txBody>
                    <a:bodyPr/>
                    <a:lstStyle/>
                    <a:p>
                      <a:pPr algn="r"/>
                      <a:r>
                        <a:rPr lang="en-US" sz="3200" dirty="0">
                          <a:latin typeface="Rockwell" panose="02060603020205020403" pitchFamily="18" charset="0"/>
                        </a:rPr>
                        <a:t>.06</a:t>
                      </a:r>
                    </a:p>
                  </a:txBody>
                  <a:tcPr>
                    <a:solidFill>
                      <a:srgbClr val="BA8CDC">
                        <a:alpha val="20000"/>
                      </a:srgbClr>
                    </a:solidFill>
                  </a:tcPr>
                </a:tc>
                <a:tc>
                  <a:txBody>
                    <a:bodyPr/>
                    <a:lstStyle/>
                    <a:p>
                      <a:pPr algn="r"/>
                      <a:r>
                        <a:rPr lang="en-US" sz="3200" dirty="0">
                          <a:latin typeface="Rockwell" panose="02060603020205020403" pitchFamily="18" charset="0"/>
                        </a:rPr>
                        <a:t>.07</a:t>
                      </a:r>
                    </a:p>
                  </a:txBody>
                  <a:tcPr>
                    <a:solidFill>
                      <a:srgbClr val="BA8CDC">
                        <a:alpha val="20000"/>
                      </a:srgbClr>
                    </a:solidFill>
                  </a:tcPr>
                </a:tc>
                <a:tc>
                  <a:txBody>
                    <a:bodyPr/>
                    <a:lstStyle/>
                    <a:p>
                      <a:pPr algn="r"/>
                      <a:r>
                        <a:rPr lang="en-US" sz="3200" dirty="0">
                          <a:latin typeface="Rockwell" panose="02060603020205020403" pitchFamily="18" charset="0"/>
                        </a:rPr>
                        <a:t>.02</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316001878"/>
                  </a:ext>
                </a:extLst>
              </a:tr>
              <a:tr h="759886">
                <a:tc>
                  <a:txBody>
                    <a:bodyPr/>
                    <a:lstStyle/>
                    <a:p>
                      <a:r>
                        <a:rPr lang="en-US" sz="3200" dirty="0">
                          <a:latin typeface="Rockwell" panose="02060603020205020403" pitchFamily="18" charset="0"/>
                        </a:rPr>
                        <a:t>Monochrome---Multicolored</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-.06</a:t>
                      </a:r>
                    </a:p>
                  </a:txBody>
                  <a:tcPr/>
                </a:tc>
                <a:tc>
                  <a:txBody>
                    <a:bodyPr/>
                    <a:lstStyle/>
                    <a:p>
                      <a:pPr algn="r"/>
                      <a:r>
                        <a:rPr lang="en-US" sz="3200" dirty="0">
                          <a:latin typeface="Rockwell" panose="02060603020205020403" pitchFamily="18" charset="0"/>
                        </a:rPr>
                        <a:t>.04</a:t>
                      </a:r>
                    </a:p>
                  </a:txBody>
                  <a:tcPr/>
                </a:tc>
                <a:tc>
                  <a:txBody>
                    <a:bodyPr/>
                    <a:lstStyle/>
                    <a:p>
                      <a:pPr algn="r"/>
                      <a:r>
                        <a:rPr lang="en-US" sz="3200" dirty="0">
                          <a:latin typeface="Rockwell" panose="02060603020205020403" pitchFamily="18" charset="0"/>
                        </a:rPr>
                        <a:t>.02</a:t>
                      </a:r>
                    </a:p>
                  </a:txBody>
                  <a:tcPr/>
                </a:tc>
                <a:tc>
                  <a:txBody>
                    <a:bodyPr/>
                    <a:lstStyle/>
                    <a:p>
                      <a:pPr algn="r"/>
                      <a:r>
                        <a:rPr lang="en-US" sz="3200" dirty="0">
                          <a:latin typeface="Rockwell" panose="02060603020205020403" pitchFamily="18" charset="0"/>
                        </a:rPr>
                        <a:t>.07</a:t>
                      </a:r>
                    </a:p>
                  </a:txBody>
                  <a:tcPr/>
                </a:tc>
                <a:tc>
                  <a:txBody>
                    <a:bodyPr/>
                    <a:lstStyle/>
                    <a:p>
                      <a:pPr algn="r"/>
                      <a:r>
                        <a:rPr lang="en-US" sz="3200" dirty="0">
                          <a:latin typeface="Rockwell" panose="02060603020205020403" pitchFamily="18" charset="0"/>
                        </a:rPr>
                        <a:t>-.05</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09300849"/>
                  </a:ext>
                </a:extLst>
              </a:tr>
              <a:tr h="759886">
                <a:tc>
                  <a:txBody>
                    <a:bodyPr/>
                    <a:lstStyle/>
                    <a:p>
                      <a:r>
                        <a:rPr lang="en-US" sz="3200" dirty="0">
                          <a:latin typeface="Rockwell" panose="02060603020205020403" pitchFamily="18" charset="0"/>
                        </a:rPr>
                        <a:t>Plain---Patterned</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-.11</a:t>
                      </a:r>
                    </a:p>
                  </a:txBody>
                  <a:tcPr>
                    <a:solidFill>
                      <a:srgbClr val="BA8CDC">
                        <a:alpha val="20000"/>
                      </a:srgbClr>
                    </a:solidFill>
                  </a:tcPr>
                </a:tc>
                <a:tc>
                  <a:txBody>
                    <a:bodyPr/>
                    <a:lstStyle/>
                    <a:p>
                      <a:pPr algn="r"/>
                      <a:r>
                        <a:rPr lang="en-US" sz="3200" dirty="0">
                          <a:latin typeface="Rockwell" panose="02060603020205020403" pitchFamily="18" charset="0"/>
                        </a:rPr>
                        <a:t>.04</a:t>
                      </a:r>
                    </a:p>
                  </a:txBody>
                  <a:tcPr>
                    <a:solidFill>
                      <a:srgbClr val="BA8CDC">
                        <a:alpha val="20000"/>
                      </a:srgbClr>
                    </a:solidFill>
                  </a:tcPr>
                </a:tc>
                <a:tc>
                  <a:txBody>
                    <a:bodyPr/>
                    <a:lstStyle/>
                    <a:p>
                      <a:pPr algn="r"/>
                      <a:r>
                        <a:rPr lang="en-US" sz="3200" dirty="0">
                          <a:latin typeface="Rockwell" panose="02060603020205020403" pitchFamily="18" charset="0"/>
                        </a:rPr>
                        <a:t>.03</a:t>
                      </a:r>
                    </a:p>
                  </a:txBody>
                  <a:tcPr>
                    <a:solidFill>
                      <a:srgbClr val="BA8CDC">
                        <a:alpha val="20000"/>
                      </a:srgbClr>
                    </a:solidFill>
                  </a:tcPr>
                </a:tc>
                <a:tc>
                  <a:txBody>
                    <a:bodyPr/>
                    <a:lstStyle/>
                    <a:p>
                      <a:pPr algn="r"/>
                      <a:r>
                        <a:rPr lang="en-US" sz="3200" dirty="0">
                          <a:latin typeface="Rockwell" panose="02060603020205020403" pitchFamily="18" charset="0"/>
                        </a:rPr>
                        <a:t>.09</a:t>
                      </a:r>
                    </a:p>
                  </a:txBody>
                  <a:tcPr>
                    <a:solidFill>
                      <a:srgbClr val="BA8CDC">
                        <a:alpha val="20000"/>
                      </a:srgbClr>
                    </a:solidFill>
                  </a:tcPr>
                </a:tc>
                <a:tc>
                  <a:txBody>
                    <a:bodyPr/>
                    <a:lstStyle/>
                    <a:p>
                      <a:pPr algn="r"/>
                      <a:r>
                        <a:rPr lang="en-US" sz="3200" dirty="0">
                          <a:latin typeface="Rockwell" panose="02060603020205020403" pitchFamily="18" charset="0"/>
                        </a:rPr>
                        <a:t>-.01</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2465819927"/>
                  </a:ext>
                </a:extLst>
              </a:tr>
              <a:tr h="759886">
                <a:tc>
                  <a:txBody>
                    <a:bodyPr/>
                    <a:lstStyle/>
                    <a:p>
                      <a:r>
                        <a:rPr lang="en-US" sz="3200" dirty="0">
                          <a:latin typeface="Rockwell" panose="02060603020205020403" pitchFamily="18" charset="0"/>
                        </a:rPr>
                        <a:t>Not Sporty---Sporty</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-.13</a:t>
                      </a:r>
                    </a:p>
                  </a:txBody>
                  <a:tcPr/>
                </a:tc>
                <a:tc>
                  <a:txBody>
                    <a:bodyPr/>
                    <a:lstStyle/>
                    <a:p>
                      <a:pPr algn="r"/>
                      <a:r>
                        <a:rPr lang="en-US" sz="3200" dirty="0">
                          <a:latin typeface="Rockwell" panose="02060603020205020403" pitchFamily="18" charset="0"/>
                        </a:rPr>
                        <a:t>.04</a:t>
                      </a:r>
                    </a:p>
                  </a:txBody>
                  <a:tcPr/>
                </a:tc>
                <a:tc>
                  <a:txBody>
                    <a:bodyPr/>
                    <a:lstStyle/>
                    <a:p>
                      <a:pPr algn="r"/>
                      <a:r>
                        <a:rPr lang="en-US" sz="3200" dirty="0">
                          <a:latin typeface="Rockwell" panose="02060603020205020403" pitchFamily="18" charset="0"/>
                        </a:rPr>
                        <a:t>.02</a:t>
                      </a:r>
                    </a:p>
                  </a:txBody>
                  <a:tcPr/>
                </a:tc>
                <a:tc>
                  <a:txBody>
                    <a:bodyPr/>
                    <a:lstStyle/>
                    <a:p>
                      <a:pPr algn="r"/>
                      <a:r>
                        <a:rPr lang="en-US" sz="3200" dirty="0">
                          <a:latin typeface="Rockwell" panose="02060603020205020403" pitchFamily="18" charset="0"/>
                        </a:rPr>
                        <a:t>-.12</a:t>
                      </a:r>
                    </a:p>
                  </a:txBody>
                  <a:tcPr/>
                </a:tc>
                <a:tc>
                  <a:txBody>
                    <a:bodyPr/>
                    <a:lstStyle/>
                    <a:p>
                      <a:pPr algn="r"/>
                      <a:r>
                        <a:rPr lang="en-US" sz="3200" dirty="0">
                          <a:latin typeface="Rockwell" panose="02060603020205020403" pitchFamily="18" charset="0"/>
                        </a:rPr>
                        <a:t>-.01</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88550253"/>
                  </a:ext>
                </a:extLst>
              </a:tr>
              <a:tr h="759886">
                <a:tc>
                  <a:txBody>
                    <a:bodyPr/>
                    <a:lstStyle/>
                    <a:p>
                      <a:r>
                        <a:rPr lang="en-US" sz="3200" dirty="0">
                          <a:latin typeface="Rockwell" panose="02060603020205020403" pitchFamily="18" charset="0"/>
                        </a:rPr>
                        <a:t>Uncomfortable---Comfortable</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.01</a:t>
                      </a:r>
                    </a:p>
                  </a:txBody>
                  <a:tcPr>
                    <a:solidFill>
                      <a:srgbClr val="BA8CDC">
                        <a:alpha val="20000"/>
                      </a:srgbClr>
                    </a:solidFill>
                  </a:tcPr>
                </a:tc>
                <a:tc>
                  <a:txBody>
                    <a:bodyPr/>
                    <a:lstStyle/>
                    <a:p>
                      <a:pPr algn="r"/>
                      <a:r>
                        <a:rPr lang="en-US" sz="3200" dirty="0">
                          <a:latin typeface="Rockwell" panose="02060603020205020403" pitchFamily="18" charset="0"/>
                        </a:rPr>
                        <a:t>.19</a:t>
                      </a:r>
                    </a:p>
                  </a:txBody>
                  <a:tcPr>
                    <a:solidFill>
                      <a:srgbClr val="BA8CDC">
                        <a:alpha val="20000"/>
                      </a:srgbClr>
                    </a:solidFill>
                  </a:tcPr>
                </a:tc>
                <a:tc>
                  <a:txBody>
                    <a:bodyPr/>
                    <a:lstStyle/>
                    <a:p>
                      <a:pPr algn="r"/>
                      <a:r>
                        <a:rPr lang="en-US" sz="3200" dirty="0">
                          <a:latin typeface="Rockwell" panose="02060603020205020403" pitchFamily="18" charset="0"/>
                        </a:rPr>
                        <a:t>.09</a:t>
                      </a:r>
                    </a:p>
                  </a:txBody>
                  <a:tcPr>
                    <a:solidFill>
                      <a:srgbClr val="BA8CDC">
                        <a:alpha val="20000"/>
                      </a:srgbClr>
                    </a:solidFill>
                  </a:tcPr>
                </a:tc>
                <a:tc>
                  <a:txBody>
                    <a:bodyPr/>
                    <a:lstStyle/>
                    <a:p>
                      <a:pPr algn="r"/>
                      <a:r>
                        <a:rPr lang="en-US" sz="3200" dirty="0">
                          <a:latin typeface="Rockwell" panose="02060603020205020403" pitchFamily="18" charset="0"/>
                        </a:rPr>
                        <a:t>-.24*</a:t>
                      </a:r>
                    </a:p>
                  </a:txBody>
                  <a:tcPr>
                    <a:solidFill>
                      <a:srgbClr val="BA8CDC">
                        <a:alpha val="20000"/>
                      </a:srgbClr>
                    </a:solidFill>
                  </a:tcPr>
                </a:tc>
                <a:tc>
                  <a:txBody>
                    <a:bodyPr/>
                    <a:lstStyle/>
                    <a:p>
                      <a:pPr algn="r"/>
                      <a:r>
                        <a:rPr lang="en-US" sz="3200" dirty="0">
                          <a:latin typeface="Rockwell" panose="02060603020205020403" pitchFamily="18" charset="0"/>
                        </a:rPr>
                        <a:t>-.01</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3061903030"/>
                  </a:ext>
                </a:extLst>
              </a:tr>
              <a:tr h="759886">
                <a:tc>
                  <a:txBody>
                    <a:bodyPr/>
                    <a:lstStyle/>
                    <a:p>
                      <a:r>
                        <a:rPr lang="en-US" sz="3200" dirty="0">
                          <a:latin typeface="Rockwell" panose="02060603020205020403" pitchFamily="18" charset="0"/>
                        </a:rPr>
                        <a:t>Casual---Dressy</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-09</a:t>
                      </a:r>
                    </a:p>
                  </a:txBody>
                  <a:tcPr/>
                </a:tc>
                <a:tc>
                  <a:txBody>
                    <a:bodyPr/>
                    <a:lstStyle/>
                    <a:p>
                      <a:pPr algn="r"/>
                      <a:r>
                        <a:rPr lang="en-US" sz="3200" dirty="0">
                          <a:latin typeface="Rockwell" panose="02060603020205020403" pitchFamily="18" charset="0"/>
                        </a:rPr>
                        <a:t>.07</a:t>
                      </a:r>
                    </a:p>
                  </a:txBody>
                  <a:tcPr/>
                </a:tc>
                <a:tc>
                  <a:txBody>
                    <a:bodyPr/>
                    <a:lstStyle/>
                    <a:p>
                      <a:pPr algn="r"/>
                      <a:r>
                        <a:rPr lang="en-US" sz="3200" dirty="0">
                          <a:latin typeface="Rockwell" panose="02060603020205020403" pitchFamily="18" charset="0"/>
                        </a:rPr>
                        <a:t>.12</a:t>
                      </a:r>
                    </a:p>
                  </a:txBody>
                  <a:tcPr/>
                </a:tc>
                <a:tc>
                  <a:txBody>
                    <a:bodyPr/>
                    <a:lstStyle/>
                    <a:p>
                      <a:pPr algn="r"/>
                      <a:r>
                        <a:rPr lang="en-US" sz="3200" dirty="0">
                          <a:latin typeface="Rockwell" panose="02060603020205020403" pitchFamily="18" charset="0"/>
                        </a:rPr>
                        <a:t>.12</a:t>
                      </a:r>
                    </a:p>
                  </a:txBody>
                  <a:tcPr/>
                </a:tc>
                <a:tc>
                  <a:txBody>
                    <a:bodyPr/>
                    <a:lstStyle/>
                    <a:p>
                      <a:pPr algn="r"/>
                      <a:r>
                        <a:rPr lang="en-US" sz="3200" dirty="0">
                          <a:latin typeface="Rockwell" panose="02060603020205020403" pitchFamily="18" charset="0"/>
                        </a:rPr>
                        <a:t>.06</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286478417"/>
                  </a:ext>
                </a:extLst>
              </a:tr>
              <a:tr h="759886">
                <a:tc>
                  <a:txBody>
                    <a:bodyPr/>
                    <a:lstStyle/>
                    <a:p>
                      <a:r>
                        <a:rPr lang="en-US" sz="3200" dirty="0">
                          <a:latin typeface="Rockwell" panose="02060603020205020403" pitchFamily="18" charset="0"/>
                        </a:rPr>
                        <a:t>Common---Unique</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.03</a:t>
                      </a:r>
                    </a:p>
                  </a:txBody>
                  <a:tcPr>
                    <a:solidFill>
                      <a:srgbClr val="BA8CDC">
                        <a:alpha val="20000"/>
                      </a:srgbClr>
                    </a:solidFill>
                  </a:tcPr>
                </a:tc>
                <a:tc>
                  <a:txBody>
                    <a:bodyPr/>
                    <a:lstStyle/>
                    <a:p>
                      <a:pPr algn="r"/>
                      <a:r>
                        <a:rPr lang="en-US" sz="3200" dirty="0">
                          <a:latin typeface="Rockwell" panose="02060603020205020403" pitchFamily="18" charset="0"/>
                        </a:rPr>
                        <a:t>.04</a:t>
                      </a:r>
                    </a:p>
                  </a:txBody>
                  <a:tcPr>
                    <a:solidFill>
                      <a:srgbClr val="BA8CDC">
                        <a:alpha val="20000"/>
                      </a:srgbClr>
                    </a:solidFill>
                  </a:tcPr>
                </a:tc>
                <a:tc>
                  <a:txBody>
                    <a:bodyPr/>
                    <a:lstStyle/>
                    <a:p>
                      <a:pPr algn="r"/>
                      <a:r>
                        <a:rPr lang="en-US" sz="3200" dirty="0">
                          <a:latin typeface="Rockwell" panose="02060603020205020403" pitchFamily="18" charset="0"/>
                        </a:rPr>
                        <a:t>.01</a:t>
                      </a:r>
                    </a:p>
                  </a:txBody>
                  <a:tcPr>
                    <a:solidFill>
                      <a:srgbClr val="BA8CDC">
                        <a:alpha val="20000"/>
                      </a:srgbClr>
                    </a:solidFill>
                  </a:tcPr>
                </a:tc>
                <a:tc>
                  <a:txBody>
                    <a:bodyPr/>
                    <a:lstStyle/>
                    <a:p>
                      <a:pPr algn="r"/>
                      <a:r>
                        <a:rPr lang="en-US" sz="3200" dirty="0">
                          <a:latin typeface="Rockwell" panose="02060603020205020403" pitchFamily="18" charset="0"/>
                        </a:rPr>
                        <a:t>.13</a:t>
                      </a:r>
                    </a:p>
                  </a:txBody>
                  <a:tcPr>
                    <a:solidFill>
                      <a:srgbClr val="BA8CDC">
                        <a:alpha val="20000"/>
                      </a:srgbClr>
                    </a:solidFill>
                  </a:tcPr>
                </a:tc>
                <a:tc>
                  <a:txBody>
                    <a:bodyPr/>
                    <a:lstStyle/>
                    <a:p>
                      <a:pPr algn="r"/>
                      <a:r>
                        <a:rPr lang="en-US" sz="3200" dirty="0">
                          <a:latin typeface="Rockwell" panose="02060603020205020403" pitchFamily="18" charset="0"/>
                        </a:rPr>
                        <a:t>.14</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2286382005"/>
                  </a:ext>
                </a:extLst>
              </a:tr>
              <a:tr h="759886">
                <a:tc>
                  <a:txBody>
                    <a:bodyPr/>
                    <a:lstStyle/>
                    <a:p>
                      <a:r>
                        <a:rPr lang="en-US" sz="3200" dirty="0">
                          <a:latin typeface="Rockwell" panose="02060603020205020403" pitchFamily="18" charset="0"/>
                        </a:rPr>
                        <a:t>Outdated---Trendy</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.18</a:t>
                      </a:r>
                    </a:p>
                  </a:txBody>
                  <a:tcPr/>
                </a:tc>
                <a:tc>
                  <a:txBody>
                    <a:bodyPr/>
                    <a:lstStyle/>
                    <a:p>
                      <a:pPr algn="r"/>
                      <a:r>
                        <a:rPr lang="en-US" sz="3200" dirty="0">
                          <a:latin typeface="Rockwell" panose="02060603020205020403" pitchFamily="18" charset="0"/>
                        </a:rPr>
                        <a:t>.02</a:t>
                      </a:r>
                    </a:p>
                  </a:txBody>
                  <a:tcPr/>
                </a:tc>
                <a:tc>
                  <a:txBody>
                    <a:bodyPr/>
                    <a:lstStyle/>
                    <a:p>
                      <a:pPr algn="r"/>
                      <a:r>
                        <a:rPr lang="en-US" sz="3200" dirty="0">
                          <a:latin typeface="Rockwell" panose="02060603020205020403" pitchFamily="18" charset="0"/>
                        </a:rPr>
                        <a:t>.15</a:t>
                      </a:r>
                    </a:p>
                  </a:txBody>
                  <a:tcPr/>
                </a:tc>
                <a:tc>
                  <a:txBody>
                    <a:bodyPr/>
                    <a:lstStyle/>
                    <a:p>
                      <a:pPr algn="r"/>
                      <a:r>
                        <a:rPr lang="en-US" sz="3200" dirty="0">
                          <a:latin typeface="Rockwell" panose="02060603020205020403" pitchFamily="18" charset="0"/>
                        </a:rPr>
                        <a:t>.04</a:t>
                      </a:r>
                    </a:p>
                  </a:txBody>
                  <a:tcPr/>
                </a:tc>
                <a:tc>
                  <a:txBody>
                    <a:bodyPr/>
                    <a:lstStyle/>
                    <a:p>
                      <a:pPr algn="r"/>
                      <a:r>
                        <a:rPr lang="en-US" sz="3200" dirty="0">
                          <a:latin typeface="Rockwell" panose="02060603020205020403" pitchFamily="18" charset="0"/>
                        </a:rPr>
                        <a:t>-.07</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52112129"/>
                  </a:ext>
                </a:extLst>
              </a:tr>
              <a:tr h="759886">
                <a:tc>
                  <a:txBody>
                    <a:bodyPr/>
                    <a:lstStyle/>
                    <a:p>
                      <a:r>
                        <a:rPr lang="en-US" sz="3200" dirty="0">
                          <a:latin typeface="Rockwell" panose="02060603020205020403" pitchFamily="18" charset="0"/>
                        </a:rPr>
                        <a:t>Masculine---Feminine</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BA8CDC">
                        <a:alpha val="20000"/>
                      </a:srgbClr>
                    </a:solidFill>
                  </a:tcPr>
                </a:tc>
                <a:tc>
                  <a:txBody>
                    <a:bodyPr/>
                    <a:lstStyle/>
                    <a:p>
                      <a:pPr algn="r"/>
                      <a:r>
                        <a:rPr lang="en-US" sz="3200" dirty="0">
                          <a:latin typeface="Rockwell" panose="02060603020205020403" pitchFamily="18" charset="0"/>
                        </a:rPr>
                        <a:t>.21*</a:t>
                      </a:r>
                    </a:p>
                  </a:txBody>
                  <a:tcPr>
                    <a:lnB w="12700" cap="flat" cmpd="sng" algn="ctr">
                      <a:solidFill>
                        <a:schemeClr val="tx1"/>
                      </a:solidFill>
                      <a:prstDash val="solid"/>
                      <a:round/>
                      <a:headEnd type="none" w="med" len="med"/>
                      <a:tailEnd type="none" w="med" len="med"/>
                    </a:lnB>
                    <a:solidFill>
                      <a:srgbClr val="BA8CDC">
                        <a:alpha val="20000"/>
                      </a:srgbClr>
                    </a:solidFill>
                  </a:tcPr>
                </a:tc>
                <a:tc>
                  <a:txBody>
                    <a:bodyPr/>
                    <a:lstStyle/>
                    <a:p>
                      <a:pPr algn="r"/>
                      <a:r>
                        <a:rPr lang="en-US" sz="3200" dirty="0">
                          <a:latin typeface="Rockwell" panose="02060603020205020403" pitchFamily="18" charset="0"/>
                        </a:rPr>
                        <a:t>.13</a:t>
                      </a:r>
                    </a:p>
                  </a:txBody>
                  <a:tcPr>
                    <a:lnB w="12700" cap="flat" cmpd="sng" algn="ctr">
                      <a:solidFill>
                        <a:schemeClr val="tx1"/>
                      </a:solidFill>
                      <a:prstDash val="solid"/>
                      <a:round/>
                      <a:headEnd type="none" w="med" len="med"/>
                      <a:tailEnd type="none" w="med" len="med"/>
                    </a:lnB>
                    <a:solidFill>
                      <a:srgbClr val="BA8CDC">
                        <a:alpha val="20000"/>
                      </a:srgbClr>
                    </a:solidFill>
                  </a:tcPr>
                </a:tc>
                <a:tc>
                  <a:txBody>
                    <a:bodyPr/>
                    <a:lstStyle/>
                    <a:p>
                      <a:pPr algn="r"/>
                      <a:r>
                        <a:rPr lang="en-US" sz="3200" dirty="0">
                          <a:latin typeface="Rockwell" panose="02060603020205020403" pitchFamily="18" charset="0"/>
                        </a:rPr>
                        <a:t>.11</a:t>
                      </a:r>
                    </a:p>
                  </a:txBody>
                  <a:tcPr>
                    <a:lnB w="12700" cap="flat" cmpd="sng" algn="ctr">
                      <a:solidFill>
                        <a:schemeClr val="tx1"/>
                      </a:solidFill>
                      <a:prstDash val="solid"/>
                      <a:round/>
                      <a:headEnd type="none" w="med" len="med"/>
                      <a:tailEnd type="none" w="med" len="med"/>
                    </a:lnB>
                    <a:solidFill>
                      <a:srgbClr val="BA8CDC">
                        <a:alpha val="20000"/>
                      </a:srgbClr>
                    </a:solidFill>
                  </a:tcPr>
                </a:tc>
                <a:tc>
                  <a:txBody>
                    <a:bodyPr/>
                    <a:lstStyle/>
                    <a:p>
                      <a:pPr algn="r"/>
                      <a:r>
                        <a:rPr lang="en-US" sz="3200" dirty="0">
                          <a:latin typeface="Rockwell" panose="02060603020205020403" pitchFamily="18" charset="0"/>
                        </a:rPr>
                        <a:t>.14</a:t>
                      </a:r>
                    </a:p>
                  </a:txBody>
                  <a:tcPr>
                    <a:lnB w="12700" cap="flat" cmpd="sng" algn="ctr">
                      <a:solidFill>
                        <a:schemeClr val="tx1"/>
                      </a:solidFill>
                      <a:prstDash val="solid"/>
                      <a:round/>
                      <a:headEnd type="none" w="med" len="med"/>
                      <a:tailEnd type="none" w="med" len="med"/>
                    </a:lnB>
                    <a:solidFill>
                      <a:srgbClr val="BA8CDC">
                        <a:alpha val="20000"/>
                      </a:srgbClr>
                    </a:solidFill>
                  </a:tcPr>
                </a:tc>
                <a:tc>
                  <a:txBody>
                    <a:bodyPr/>
                    <a:lstStyle/>
                    <a:p>
                      <a:pPr algn="r"/>
                      <a:r>
                        <a:rPr lang="en-US" sz="3200" dirty="0">
                          <a:latin typeface="Rockwell" panose="02060603020205020403" pitchFamily="18" charset="0"/>
                        </a:rPr>
                        <a:t>-.16</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BA8CDC">
                        <a:alpha val="20000"/>
                      </a:srgbClr>
                    </a:solidFill>
                  </a:tcPr>
                </a:tc>
                <a:extLst>
                  <a:ext uri="{0D108BD9-81ED-4DB2-BD59-A6C34878D82A}">
                    <a16:rowId xmlns:a16="http://schemas.microsoft.com/office/drawing/2014/main" val="1402322149"/>
                  </a:ext>
                </a:extLst>
              </a:tr>
            </a:tbl>
          </a:graphicData>
        </a:graphic>
      </p:graphicFrame>
      <p:sp>
        <p:nvSpPr>
          <p:cNvPr id="33" name="TextBox 32">
            <a:extLst>
              <a:ext uri="{FF2B5EF4-FFF2-40B4-BE49-F238E27FC236}">
                <a16:creationId xmlns:a16="http://schemas.microsoft.com/office/drawing/2014/main" id="{F3C4C1E8-507D-4655-8E9B-994E59A0C19C}"/>
              </a:ext>
            </a:extLst>
          </p:cNvPr>
          <p:cNvSpPr txBox="1"/>
          <p:nvPr/>
        </p:nvSpPr>
        <p:spPr>
          <a:xfrm>
            <a:off x="1706829" y="21324472"/>
            <a:ext cx="8428040" cy="861774"/>
          </a:xfrm>
          <a:prstGeom prst="rect">
            <a:avLst/>
          </a:prstGeom>
          <a:noFill/>
        </p:spPr>
        <p:txBody>
          <a:bodyPr wrap="square" rtlCol="0">
            <a:spAutoFit/>
          </a:bodyPr>
          <a:lstStyle/>
          <a:p>
            <a:pPr algn="ctr"/>
            <a:r>
              <a:rPr lang="en-US" sz="5000" b="1" cap="small" dirty="0">
                <a:latin typeface="Rockwell" panose="02060603020205020403" pitchFamily="18" charset="0"/>
              </a:rPr>
              <a:t>Method</a:t>
            </a:r>
            <a:endParaRPr lang="en-US" sz="5000" cap="small" dirty="0">
              <a:latin typeface="Rockwell" panose="02060603020205020403" pitchFamily="18" charset="0"/>
            </a:endParaRPr>
          </a:p>
        </p:txBody>
      </p:sp>
      <p:pic>
        <p:nvPicPr>
          <p:cNvPr id="24" name="Content Placeholder 4">
            <a:extLst>
              <a:ext uri="{FF2B5EF4-FFF2-40B4-BE49-F238E27FC236}">
                <a16:creationId xmlns:a16="http://schemas.microsoft.com/office/drawing/2014/main" id="{D2E1E5D6-3AB0-48B1-82FA-28C09E0960F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3787" b="7596"/>
          <a:stretch/>
        </p:blipFill>
        <p:spPr>
          <a:xfrm rot="5400000">
            <a:off x="33898599" y="5024725"/>
            <a:ext cx="2043660" cy="2020932"/>
          </a:xfrm>
          <a:prstGeom prst="rect">
            <a:avLst/>
          </a:prstGeom>
        </p:spPr>
      </p:pic>
      <p:pic>
        <p:nvPicPr>
          <p:cNvPr id="42" name="Content Placeholder 4">
            <a:extLst>
              <a:ext uri="{FF2B5EF4-FFF2-40B4-BE49-F238E27FC236}">
                <a16:creationId xmlns:a16="http://schemas.microsoft.com/office/drawing/2014/main" id="{A5DE7AA9-76EF-4519-82A3-53991E4814E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3074" t="-1361" r="10364" b="8459"/>
          <a:stretch/>
        </p:blipFill>
        <p:spPr>
          <a:xfrm rot="5400000">
            <a:off x="31386250" y="5038768"/>
            <a:ext cx="2071742" cy="2020928"/>
          </a:xfrm>
          <a:prstGeom prst="rect">
            <a:avLst/>
          </a:prstGeom>
        </p:spPr>
      </p:pic>
      <p:pic>
        <p:nvPicPr>
          <p:cNvPr id="41" name="Content Placeholder 4">
            <a:extLst>
              <a:ext uri="{FF2B5EF4-FFF2-40B4-BE49-F238E27FC236}">
                <a16:creationId xmlns:a16="http://schemas.microsoft.com/office/drawing/2014/main" id="{177BDD9A-F6F8-440E-8B7F-42A7CA80E78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3023" t="9045" r="4855" b="3607"/>
          <a:stretch/>
        </p:blipFill>
        <p:spPr>
          <a:xfrm rot="5400000">
            <a:off x="36786261" y="5153743"/>
            <a:ext cx="2100962" cy="1820198"/>
          </a:xfrm>
          <a:prstGeom prst="rect">
            <a:avLst/>
          </a:prstGeom>
        </p:spPr>
      </p:pic>
      <p:pic>
        <p:nvPicPr>
          <p:cNvPr id="44" name="Content Placeholder 4">
            <a:extLst>
              <a:ext uri="{FF2B5EF4-FFF2-40B4-BE49-F238E27FC236}">
                <a16:creationId xmlns:a16="http://schemas.microsoft.com/office/drawing/2014/main" id="{6B148E0E-A3B8-400A-8263-A64DF6271C1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424" t="17941" r="8429" b="22245"/>
          <a:stretch/>
        </p:blipFill>
        <p:spPr>
          <a:xfrm>
            <a:off x="39167407" y="5013361"/>
            <a:ext cx="1800651" cy="2101748"/>
          </a:xfrm>
          <a:prstGeom prst="rect">
            <a:avLst/>
          </a:prstGeom>
        </p:spPr>
      </p:pic>
      <p:graphicFrame>
        <p:nvGraphicFramePr>
          <p:cNvPr id="11" name="Chart 10">
            <a:extLst>
              <a:ext uri="{FF2B5EF4-FFF2-40B4-BE49-F238E27FC236}">
                <a16:creationId xmlns:a16="http://schemas.microsoft.com/office/drawing/2014/main" id="{C002714A-DBD6-4BA0-BB60-DD8FE3B88C31}"/>
              </a:ext>
            </a:extLst>
          </p:cNvPr>
          <p:cNvGraphicFramePr/>
          <p:nvPr>
            <p:extLst>
              <p:ext uri="{D42A27DB-BD31-4B8C-83A1-F6EECF244321}">
                <p14:modId xmlns:p14="http://schemas.microsoft.com/office/powerpoint/2010/main" val="153843488"/>
              </p:ext>
            </p:extLst>
          </p:nvPr>
        </p:nvGraphicFramePr>
        <p:xfrm>
          <a:off x="22478582" y="7283761"/>
          <a:ext cx="8212107" cy="6691949"/>
        </p:xfrm>
        <a:graphic>
          <a:graphicData uri="http://schemas.openxmlformats.org/drawingml/2006/chart">
            <c:chart xmlns:c="http://schemas.openxmlformats.org/drawingml/2006/chart" xmlns:r="http://schemas.openxmlformats.org/officeDocument/2006/relationships" r:id="rId9"/>
          </a:graphicData>
        </a:graphic>
      </p:graphicFrame>
      <p:sp>
        <p:nvSpPr>
          <p:cNvPr id="16" name="TextBox 15">
            <a:extLst>
              <a:ext uri="{FF2B5EF4-FFF2-40B4-BE49-F238E27FC236}">
                <a16:creationId xmlns:a16="http://schemas.microsoft.com/office/drawing/2014/main" id="{F80D8675-96DB-4FE6-BC35-869E68019325}"/>
              </a:ext>
            </a:extLst>
          </p:cNvPr>
          <p:cNvSpPr txBox="1"/>
          <p:nvPr/>
        </p:nvSpPr>
        <p:spPr>
          <a:xfrm>
            <a:off x="22967571" y="6207216"/>
            <a:ext cx="7234129" cy="1384995"/>
          </a:xfrm>
          <a:prstGeom prst="rect">
            <a:avLst/>
          </a:prstGeom>
          <a:noFill/>
        </p:spPr>
        <p:txBody>
          <a:bodyPr wrap="square" rtlCol="0">
            <a:spAutoFit/>
          </a:bodyPr>
          <a:lstStyle/>
          <a:p>
            <a:pPr algn="just"/>
            <a:r>
              <a:rPr lang="en-US" sz="2800" b="1" dirty="0">
                <a:latin typeface="Rockwell" panose="02060603020205020403" pitchFamily="18" charset="0"/>
              </a:rPr>
              <a:t>Figure 2</a:t>
            </a:r>
            <a:r>
              <a:rPr lang="en-US" sz="2800" dirty="0">
                <a:latin typeface="Rockwell" panose="02060603020205020403" pitchFamily="18" charset="0"/>
              </a:rPr>
              <a:t>: Most participants spent at least $30 on a typical pair of shoes. The mean amount was between $60-$70.00. </a:t>
            </a:r>
          </a:p>
        </p:txBody>
      </p:sp>
      <p:sp>
        <p:nvSpPr>
          <p:cNvPr id="43" name="TextBox 42">
            <a:extLst>
              <a:ext uri="{FF2B5EF4-FFF2-40B4-BE49-F238E27FC236}">
                <a16:creationId xmlns:a16="http://schemas.microsoft.com/office/drawing/2014/main" id="{FBFB25E4-ABEA-4DD7-A6FB-7432B12957A1}"/>
              </a:ext>
            </a:extLst>
          </p:cNvPr>
          <p:cNvSpPr txBox="1"/>
          <p:nvPr/>
        </p:nvSpPr>
        <p:spPr>
          <a:xfrm>
            <a:off x="12446845" y="12819315"/>
            <a:ext cx="9533139" cy="1384995"/>
          </a:xfrm>
          <a:prstGeom prst="rect">
            <a:avLst/>
          </a:prstGeom>
          <a:noFill/>
        </p:spPr>
        <p:txBody>
          <a:bodyPr wrap="square" rtlCol="0">
            <a:spAutoFit/>
          </a:bodyPr>
          <a:lstStyle/>
          <a:p>
            <a:pPr algn="just"/>
            <a:r>
              <a:rPr lang="en-US" sz="2800" b="1" dirty="0">
                <a:latin typeface="Rockwell" panose="02060603020205020403" pitchFamily="18" charset="0"/>
              </a:rPr>
              <a:t>Figure 1</a:t>
            </a:r>
            <a:r>
              <a:rPr lang="en-US" sz="2800" dirty="0">
                <a:latin typeface="Rockwell" panose="02060603020205020403" pitchFamily="18" charset="0"/>
              </a:rPr>
              <a:t>:</a:t>
            </a:r>
            <a:r>
              <a:rPr lang="en-US" sz="2800" b="1" dirty="0">
                <a:latin typeface="Rockwell" panose="02060603020205020403" pitchFamily="18" charset="0"/>
              </a:rPr>
              <a:t>  </a:t>
            </a:r>
            <a:r>
              <a:rPr lang="en-US" sz="2800" dirty="0">
                <a:latin typeface="Rockwell" panose="02060603020205020403" pitchFamily="18" charset="0"/>
              </a:rPr>
              <a:t>Most participants own somewhere between a dozen to two dozen pairs of shoes; the typical participant reported 18 pairs.</a:t>
            </a:r>
          </a:p>
        </p:txBody>
      </p:sp>
      <p:graphicFrame>
        <p:nvGraphicFramePr>
          <p:cNvPr id="56" name="Chart 55">
            <a:extLst>
              <a:ext uri="{FF2B5EF4-FFF2-40B4-BE49-F238E27FC236}">
                <a16:creationId xmlns:a16="http://schemas.microsoft.com/office/drawing/2014/main" id="{141032F2-9C96-4492-A3EF-2F6F1602C538}"/>
              </a:ext>
            </a:extLst>
          </p:cNvPr>
          <p:cNvGraphicFramePr/>
          <p:nvPr>
            <p:extLst>
              <p:ext uri="{D42A27DB-BD31-4B8C-83A1-F6EECF244321}">
                <p14:modId xmlns:p14="http://schemas.microsoft.com/office/powerpoint/2010/main" val="1126102013"/>
              </p:ext>
            </p:extLst>
          </p:nvPr>
        </p:nvGraphicFramePr>
        <p:xfrm>
          <a:off x="30690690" y="7490313"/>
          <a:ext cx="10177448" cy="5498172"/>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58" name="Chart 57">
            <a:extLst>
              <a:ext uri="{FF2B5EF4-FFF2-40B4-BE49-F238E27FC236}">
                <a16:creationId xmlns:a16="http://schemas.microsoft.com/office/drawing/2014/main" id="{774EF6D9-3171-47C4-BE59-F20F30C6D0F6}"/>
              </a:ext>
            </a:extLst>
          </p:cNvPr>
          <p:cNvGraphicFramePr/>
          <p:nvPr>
            <p:extLst>
              <p:ext uri="{D42A27DB-BD31-4B8C-83A1-F6EECF244321}">
                <p14:modId xmlns:p14="http://schemas.microsoft.com/office/powerpoint/2010/main" val="1342758086"/>
              </p:ext>
            </p:extLst>
          </p:nvPr>
        </p:nvGraphicFramePr>
        <p:xfrm>
          <a:off x="11979070" y="7276899"/>
          <a:ext cx="10070033" cy="5711586"/>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63" name="Table 62">
            <a:extLst>
              <a:ext uri="{FF2B5EF4-FFF2-40B4-BE49-F238E27FC236}">
                <a16:creationId xmlns:a16="http://schemas.microsoft.com/office/drawing/2014/main" id="{16006B1B-8309-4652-B56F-90FA52B74E71}"/>
              </a:ext>
            </a:extLst>
          </p:cNvPr>
          <p:cNvGraphicFramePr>
            <a:graphicFrameLocks noGrp="1"/>
          </p:cNvGraphicFramePr>
          <p:nvPr>
            <p:extLst>
              <p:ext uri="{D42A27DB-BD31-4B8C-83A1-F6EECF244321}">
                <p14:modId xmlns:p14="http://schemas.microsoft.com/office/powerpoint/2010/main" val="1110472204"/>
              </p:ext>
            </p:extLst>
          </p:nvPr>
        </p:nvGraphicFramePr>
        <p:xfrm>
          <a:off x="26814709" y="18126373"/>
          <a:ext cx="13965930" cy="7229338"/>
        </p:xfrm>
        <a:graphic>
          <a:graphicData uri="http://schemas.openxmlformats.org/drawingml/2006/table">
            <a:tbl>
              <a:tblPr firstRow="1" bandRow="1">
                <a:tableStyleId>{8799B23B-EC83-4686-B30A-512413B5E67A}</a:tableStyleId>
              </a:tblPr>
              <a:tblGrid>
                <a:gridCol w="6660055">
                  <a:extLst>
                    <a:ext uri="{9D8B030D-6E8A-4147-A177-3AD203B41FA5}">
                      <a16:colId xmlns:a16="http://schemas.microsoft.com/office/drawing/2014/main" val="22513354"/>
                    </a:ext>
                  </a:extLst>
                </a:gridCol>
                <a:gridCol w="1461175">
                  <a:extLst>
                    <a:ext uri="{9D8B030D-6E8A-4147-A177-3AD203B41FA5}">
                      <a16:colId xmlns:a16="http://schemas.microsoft.com/office/drawing/2014/main" val="2391203515"/>
                    </a:ext>
                  </a:extLst>
                </a:gridCol>
                <a:gridCol w="1461175">
                  <a:extLst>
                    <a:ext uri="{9D8B030D-6E8A-4147-A177-3AD203B41FA5}">
                      <a16:colId xmlns:a16="http://schemas.microsoft.com/office/drawing/2014/main" val="2624268310"/>
                    </a:ext>
                  </a:extLst>
                </a:gridCol>
                <a:gridCol w="1461175">
                  <a:extLst>
                    <a:ext uri="{9D8B030D-6E8A-4147-A177-3AD203B41FA5}">
                      <a16:colId xmlns:a16="http://schemas.microsoft.com/office/drawing/2014/main" val="1608716246"/>
                    </a:ext>
                  </a:extLst>
                </a:gridCol>
                <a:gridCol w="1461175">
                  <a:extLst>
                    <a:ext uri="{9D8B030D-6E8A-4147-A177-3AD203B41FA5}">
                      <a16:colId xmlns:a16="http://schemas.microsoft.com/office/drawing/2014/main" val="1668205281"/>
                    </a:ext>
                  </a:extLst>
                </a:gridCol>
                <a:gridCol w="1461175">
                  <a:extLst>
                    <a:ext uri="{9D8B030D-6E8A-4147-A177-3AD203B41FA5}">
                      <a16:colId xmlns:a16="http://schemas.microsoft.com/office/drawing/2014/main" val="275100644"/>
                    </a:ext>
                  </a:extLst>
                </a:gridCol>
              </a:tblGrid>
              <a:tr h="760852">
                <a:tc>
                  <a:txBody>
                    <a:bodyPr/>
                    <a:lstStyle/>
                    <a:p>
                      <a:endParaRPr lang="en-US" sz="3200" b="1" dirty="0">
                        <a:latin typeface="Rockwell" panose="02060603020205020403" pitchFamily="18"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E</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A</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C</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N</a:t>
                      </a:r>
                    </a:p>
                  </a:txBody>
                  <a:tcPr>
                    <a:lnT w="12700" cap="flat" cmpd="sng" algn="ctr">
                      <a:solidFill>
                        <a:schemeClr val="tx1"/>
                      </a:solidFill>
                      <a:prstDash val="solid"/>
                      <a:round/>
                      <a:headEnd type="none" w="med" len="med"/>
                      <a:tailEnd type="none" w="med" len="med"/>
                    </a:lnT>
                  </a:tcPr>
                </a:tc>
                <a:tc>
                  <a:txBody>
                    <a:bodyPr/>
                    <a:lstStyle/>
                    <a:p>
                      <a:pPr algn="ctr"/>
                      <a:r>
                        <a:rPr lang="en-US" sz="3000" b="1" dirty="0">
                          <a:latin typeface="Rockwell" panose="02060603020205020403" pitchFamily="18" charset="0"/>
                        </a:rPr>
                        <a:t>O</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08515964"/>
                  </a:ext>
                </a:extLst>
              </a:tr>
              <a:tr h="760852">
                <a:tc>
                  <a:txBody>
                    <a:bodyPr/>
                    <a:lstStyle/>
                    <a:p>
                      <a:r>
                        <a:rPr lang="en-US" sz="3200" b="0" dirty="0">
                          <a:latin typeface="Rockwell" panose="02060603020205020403" pitchFamily="18" charset="0"/>
                        </a:rPr>
                        <a:t>Perceive Shoes as an Expression of Personality</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b="0" dirty="0">
                          <a:latin typeface="Rockwell" panose="02060603020205020403" pitchFamily="18" charset="0"/>
                        </a:rPr>
                        <a:t>.17</a:t>
                      </a:r>
                    </a:p>
                  </a:txBody>
                  <a:tcPr>
                    <a:solidFill>
                      <a:srgbClr val="BA8CDC">
                        <a:alpha val="20000"/>
                      </a:srgbClr>
                    </a:solidFill>
                  </a:tcPr>
                </a:tc>
                <a:tc>
                  <a:txBody>
                    <a:bodyPr/>
                    <a:lstStyle/>
                    <a:p>
                      <a:pPr algn="r"/>
                      <a:r>
                        <a:rPr lang="en-US" sz="3200" b="0" dirty="0">
                          <a:latin typeface="Rockwell" panose="02060603020205020403" pitchFamily="18" charset="0"/>
                        </a:rPr>
                        <a:t>.25*</a:t>
                      </a:r>
                    </a:p>
                  </a:txBody>
                  <a:tcPr>
                    <a:solidFill>
                      <a:srgbClr val="BA8CDC">
                        <a:alpha val="20000"/>
                      </a:srgbClr>
                    </a:solidFill>
                  </a:tcPr>
                </a:tc>
                <a:tc>
                  <a:txBody>
                    <a:bodyPr/>
                    <a:lstStyle/>
                    <a:p>
                      <a:pPr algn="r"/>
                      <a:r>
                        <a:rPr lang="en-US" sz="3200" b="0" dirty="0">
                          <a:latin typeface="Rockwell" panose="02060603020205020403" pitchFamily="18" charset="0"/>
                        </a:rPr>
                        <a:t>.16</a:t>
                      </a:r>
                    </a:p>
                  </a:txBody>
                  <a:tcPr>
                    <a:solidFill>
                      <a:srgbClr val="BA8CDC">
                        <a:alpha val="20000"/>
                      </a:srgbClr>
                    </a:solidFill>
                  </a:tcPr>
                </a:tc>
                <a:tc>
                  <a:txBody>
                    <a:bodyPr/>
                    <a:lstStyle/>
                    <a:p>
                      <a:pPr algn="r"/>
                      <a:r>
                        <a:rPr lang="en-US" sz="3200" b="0" dirty="0">
                          <a:latin typeface="Rockwell" panose="02060603020205020403" pitchFamily="18" charset="0"/>
                        </a:rPr>
                        <a:t>.09</a:t>
                      </a:r>
                    </a:p>
                  </a:txBody>
                  <a:tcPr>
                    <a:solidFill>
                      <a:srgbClr val="BA8CDC">
                        <a:alpha val="20000"/>
                      </a:srgbClr>
                    </a:solidFill>
                  </a:tcPr>
                </a:tc>
                <a:tc>
                  <a:txBody>
                    <a:bodyPr/>
                    <a:lstStyle/>
                    <a:p>
                      <a:pPr algn="r"/>
                      <a:r>
                        <a:rPr lang="en-US" sz="3200" b="0" dirty="0">
                          <a:latin typeface="Rockwell" panose="02060603020205020403" pitchFamily="18" charset="0"/>
                        </a:rPr>
                        <a:t>.09</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524284017"/>
                  </a:ext>
                </a:extLst>
              </a:tr>
              <a:tr h="760852">
                <a:tc>
                  <a:txBody>
                    <a:bodyPr/>
                    <a:lstStyle/>
                    <a:p>
                      <a:r>
                        <a:rPr lang="en-US" sz="3200" dirty="0">
                          <a:latin typeface="Rockwell" panose="02060603020205020403" pitchFamily="18" charset="0"/>
                        </a:rPr>
                        <a:t>Time Spent Shopping for Shoes Relative to other Apparel</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.20*</a:t>
                      </a:r>
                    </a:p>
                  </a:txBody>
                  <a:tcPr/>
                </a:tc>
                <a:tc>
                  <a:txBody>
                    <a:bodyPr/>
                    <a:lstStyle/>
                    <a:p>
                      <a:pPr algn="r"/>
                      <a:r>
                        <a:rPr lang="en-US" sz="3200" dirty="0">
                          <a:latin typeface="Rockwell" panose="02060603020205020403" pitchFamily="18" charset="0"/>
                        </a:rPr>
                        <a:t>.16</a:t>
                      </a:r>
                    </a:p>
                  </a:txBody>
                  <a:tcPr/>
                </a:tc>
                <a:tc>
                  <a:txBody>
                    <a:bodyPr/>
                    <a:lstStyle/>
                    <a:p>
                      <a:pPr algn="r"/>
                      <a:r>
                        <a:rPr lang="en-US" sz="3200" dirty="0">
                          <a:latin typeface="Rockwell" panose="02060603020205020403" pitchFamily="18" charset="0"/>
                        </a:rPr>
                        <a:t>.00</a:t>
                      </a:r>
                    </a:p>
                  </a:txBody>
                  <a:tcPr/>
                </a:tc>
                <a:tc>
                  <a:txBody>
                    <a:bodyPr/>
                    <a:lstStyle/>
                    <a:p>
                      <a:pPr algn="r"/>
                      <a:r>
                        <a:rPr lang="en-US" sz="3200" dirty="0">
                          <a:latin typeface="Rockwell" panose="02060603020205020403" pitchFamily="18" charset="0"/>
                        </a:rPr>
                        <a:t>-.04</a:t>
                      </a:r>
                    </a:p>
                  </a:txBody>
                  <a:tcPr/>
                </a:tc>
                <a:tc>
                  <a:txBody>
                    <a:bodyPr/>
                    <a:lstStyle/>
                    <a:p>
                      <a:pPr algn="r"/>
                      <a:r>
                        <a:rPr lang="en-US" sz="3200" dirty="0">
                          <a:latin typeface="Rockwell" panose="02060603020205020403" pitchFamily="18" charset="0"/>
                        </a:rPr>
                        <a:t>.14</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15248732"/>
                  </a:ext>
                </a:extLst>
              </a:tr>
              <a:tr h="1062478">
                <a:tc>
                  <a:txBody>
                    <a:bodyPr/>
                    <a:lstStyle/>
                    <a:p>
                      <a:r>
                        <a:rPr lang="en-US" sz="3200" dirty="0">
                          <a:latin typeface="Rockwell" panose="02060603020205020403" pitchFamily="18" charset="0"/>
                        </a:rPr>
                        <a:t>Time Spent Deciding Which Shoes to Wear</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.18</a:t>
                      </a:r>
                    </a:p>
                  </a:txBody>
                  <a:tcPr>
                    <a:solidFill>
                      <a:srgbClr val="BA8CDC">
                        <a:alpha val="20000"/>
                      </a:srgbClr>
                    </a:solidFill>
                  </a:tcPr>
                </a:tc>
                <a:tc>
                  <a:txBody>
                    <a:bodyPr/>
                    <a:lstStyle/>
                    <a:p>
                      <a:pPr algn="r"/>
                      <a:r>
                        <a:rPr lang="en-US" sz="3200" dirty="0">
                          <a:latin typeface="Rockwell" panose="02060603020205020403" pitchFamily="18" charset="0"/>
                        </a:rPr>
                        <a:t>.19*</a:t>
                      </a:r>
                    </a:p>
                  </a:txBody>
                  <a:tcPr>
                    <a:solidFill>
                      <a:srgbClr val="BA8CDC">
                        <a:alpha val="20000"/>
                      </a:srgbClr>
                    </a:solidFill>
                  </a:tcPr>
                </a:tc>
                <a:tc>
                  <a:txBody>
                    <a:bodyPr/>
                    <a:lstStyle/>
                    <a:p>
                      <a:pPr algn="r"/>
                      <a:r>
                        <a:rPr lang="en-US" sz="3200" dirty="0">
                          <a:latin typeface="Rockwell" panose="02060603020205020403" pitchFamily="18" charset="0"/>
                        </a:rPr>
                        <a:t>.02</a:t>
                      </a:r>
                    </a:p>
                  </a:txBody>
                  <a:tcPr>
                    <a:solidFill>
                      <a:srgbClr val="BA8CDC">
                        <a:alpha val="20000"/>
                      </a:srgbClr>
                    </a:solidFill>
                  </a:tcPr>
                </a:tc>
                <a:tc>
                  <a:txBody>
                    <a:bodyPr/>
                    <a:lstStyle/>
                    <a:p>
                      <a:pPr algn="r"/>
                      <a:r>
                        <a:rPr lang="en-US" sz="3200" dirty="0">
                          <a:latin typeface="Rockwell" panose="02060603020205020403" pitchFamily="18" charset="0"/>
                        </a:rPr>
                        <a:t>.01</a:t>
                      </a:r>
                    </a:p>
                  </a:txBody>
                  <a:tcPr>
                    <a:solidFill>
                      <a:srgbClr val="BA8CDC">
                        <a:alpha val="20000"/>
                      </a:srgbClr>
                    </a:solidFill>
                  </a:tcPr>
                </a:tc>
                <a:tc>
                  <a:txBody>
                    <a:bodyPr/>
                    <a:lstStyle/>
                    <a:p>
                      <a:pPr algn="r"/>
                      <a:r>
                        <a:rPr lang="en-US" sz="3200" dirty="0">
                          <a:latin typeface="Rockwell" panose="02060603020205020403" pitchFamily="18" charset="0"/>
                        </a:rPr>
                        <a:t>.03</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1289934668"/>
                  </a:ext>
                </a:extLst>
              </a:tr>
              <a:tr h="1100643">
                <a:tc>
                  <a:txBody>
                    <a:bodyPr/>
                    <a:lstStyle/>
                    <a:p>
                      <a:r>
                        <a:rPr lang="en-US" sz="3200" dirty="0">
                          <a:latin typeface="Rockwell" panose="02060603020205020403" pitchFamily="18" charset="0"/>
                        </a:rPr>
                        <a:t>Amount of Money Spent on a Typical Pair of Shoes</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.22*</a:t>
                      </a:r>
                    </a:p>
                  </a:txBody>
                  <a:tcPr/>
                </a:tc>
                <a:tc>
                  <a:txBody>
                    <a:bodyPr/>
                    <a:lstStyle/>
                    <a:p>
                      <a:pPr algn="r"/>
                      <a:r>
                        <a:rPr lang="en-US" sz="3200" dirty="0">
                          <a:latin typeface="Rockwell" panose="02060603020205020403" pitchFamily="18" charset="0"/>
                        </a:rPr>
                        <a:t>.05</a:t>
                      </a:r>
                    </a:p>
                  </a:txBody>
                  <a:tcPr/>
                </a:tc>
                <a:tc>
                  <a:txBody>
                    <a:bodyPr/>
                    <a:lstStyle/>
                    <a:p>
                      <a:pPr algn="r"/>
                      <a:r>
                        <a:rPr lang="en-US" sz="3200" dirty="0">
                          <a:latin typeface="Rockwell" panose="02060603020205020403" pitchFamily="18" charset="0"/>
                        </a:rPr>
                        <a:t>-.01</a:t>
                      </a:r>
                    </a:p>
                  </a:txBody>
                  <a:tcPr/>
                </a:tc>
                <a:tc>
                  <a:txBody>
                    <a:bodyPr/>
                    <a:lstStyle/>
                    <a:p>
                      <a:pPr algn="r"/>
                      <a:r>
                        <a:rPr lang="en-US" sz="3200" dirty="0">
                          <a:latin typeface="Rockwell" panose="02060603020205020403" pitchFamily="18" charset="0"/>
                        </a:rPr>
                        <a:t>-.16</a:t>
                      </a:r>
                    </a:p>
                  </a:txBody>
                  <a:tcPr/>
                </a:tc>
                <a:tc>
                  <a:txBody>
                    <a:bodyPr/>
                    <a:lstStyle/>
                    <a:p>
                      <a:pPr algn="r"/>
                      <a:r>
                        <a:rPr lang="en-US" sz="3200" dirty="0">
                          <a:latin typeface="Rockwell" panose="02060603020205020403" pitchFamily="18" charset="0"/>
                        </a:rPr>
                        <a:t>.11</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95181254"/>
                  </a:ext>
                </a:extLst>
              </a:tr>
              <a:tr h="1100643">
                <a:tc>
                  <a:txBody>
                    <a:bodyPr/>
                    <a:lstStyle/>
                    <a:p>
                      <a:r>
                        <a:rPr lang="en-US" sz="3200" dirty="0">
                          <a:latin typeface="Rockwell" panose="02060603020205020403" pitchFamily="18" charset="0"/>
                        </a:rPr>
                        <a:t>Money Spent on Shoes Relative to other Apparel</a:t>
                      </a:r>
                    </a:p>
                  </a:txBody>
                  <a:tcPr>
                    <a:lnL w="12700" cap="flat" cmpd="sng" algn="ctr">
                      <a:solidFill>
                        <a:schemeClr val="tx1"/>
                      </a:solidFill>
                      <a:prstDash val="solid"/>
                      <a:round/>
                      <a:headEnd type="none" w="med" len="med"/>
                      <a:tailEnd type="none" w="med" len="med"/>
                    </a:lnL>
                    <a:solidFill>
                      <a:srgbClr val="BA8CDC">
                        <a:alpha val="20000"/>
                      </a:srgbClr>
                    </a:solidFill>
                  </a:tcPr>
                </a:tc>
                <a:tc>
                  <a:txBody>
                    <a:bodyPr/>
                    <a:lstStyle/>
                    <a:p>
                      <a:pPr algn="r"/>
                      <a:r>
                        <a:rPr lang="en-US" sz="3200" dirty="0">
                          <a:latin typeface="Rockwell" panose="02060603020205020403" pitchFamily="18" charset="0"/>
                        </a:rPr>
                        <a:t>.05</a:t>
                      </a:r>
                    </a:p>
                  </a:txBody>
                  <a:tcPr>
                    <a:solidFill>
                      <a:srgbClr val="BA8CDC">
                        <a:alpha val="20000"/>
                      </a:srgbClr>
                    </a:solidFill>
                  </a:tcPr>
                </a:tc>
                <a:tc>
                  <a:txBody>
                    <a:bodyPr/>
                    <a:lstStyle/>
                    <a:p>
                      <a:pPr algn="r"/>
                      <a:r>
                        <a:rPr lang="en-US" sz="3200" dirty="0">
                          <a:latin typeface="Rockwell" panose="02060603020205020403" pitchFamily="18" charset="0"/>
                        </a:rPr>
                        <a:t>.16</a:t>
                      </a:r>
                    </a:p>
                  </a:txBody>
                  <a:tcPr>
                    <a:solidFill>
                      <a:srgbClr val="BA8CDC">
                        <a:alpha val="20000"/>
                      </a:srgbClr>
                    </a:solidFill>
                  </a:tcPr>
                </a:tc>
                <a:tc>
                  <a:txBody>
                    <a:bodyPr/>
                    <a:lstStyle/>
                    <a:p>
                      <a:pPr algn="r"/>
                      <a:r>
                        <a:rPr lang="en-US" sz="3200" dirty="0">
                          <a:latin typeface="Rockwell" panose="02060603020205020403" pitchFamily="18" charset="0"/>
                        </a:rPr>
                        <a:t>.15</a:t>
                      </a:r>
                    </a:p>
                  </a:txBody>
                  <a:tcPr>
                    <a:solidFill>
                      <a:srgbClr val="BA8CDC">
                        <a:alpha val="20000"/>
                      </a:srgbClr>
                    </a:solidFill>
                  </a:tcPr>
                </a:tc>
                <a:tc>
                  <a:txBody>
                    <a:bodyPr/>
                    <a:lstStyle/>
                    <a:p>
                      <a:pPr algn="r"/>
                      <a:r>
                        <a:rPr lang="en-US" sz="3200" dirty="0">
                          <a:latin typeface="Rockwell" panose="02060603020205020403" pitchFamily="18" charset="0"/>
                        </a:rPr>
                        <a:t>-.05</a:t>
                      </a:r>
                    </a:p>
                  </a:txBody>
                  <a:tcPr>
                    <a:solidFill>
                      <a:srgbClr val="BA8CDC">
                        <a:alpha val="20000"/>
                      </a:srgbClr>
                    </a:solidFill>
                  </a:tcPr>
                </a:tc>
                <a:tc>
                  <a:txBody>
                    <a:bodyPr/>
                    <a:lstStyle/>
                    <a:p>
                      <a:pPr algn="r"/>
                      <a:r>
                        <a:rPr lang="en-US" sz="3200" dirty="0">
                          <a:latin typeface="Rockwell" panose="02060603020205020403" pitchFamily="18" charset="0"/>
                        </a:rPr>
                        <a:t>-.08</a:t>
                      </a:r>
                    </a:p>
                  </a:txBody>
                  <a:tcPr>
                    <a:lnR w="12700" cap="flat" cmpd="sng" algn="ctr">
                      <a:solidFill>
                        <a:schemeClr val="tx1"/>
                      </a:solidFill>
                      <a:prstDash val="solid"/>
                      <a:round/>
                      <a:headEnd type="none" w="med" len="med"/>
                      <a:tailEnd type="none" w="med" len="med"/>
                    </a:lnR>
                    <a:solidFill>
                      <a:srgbClr val="BA8CDC">
                        <a:alpha val="20000"/>
                      </a:srgbClr>
                    </a:solidFill>
                  </a:tcPr>
                </a:tc>
                <a:extLst>
                  <a:ext uri="{0D108BD9-81ED-4DB2-BD59-A6C34878D82A}">
                    <a16:rowId xmlns:a16="http://schemas.microsoft.com/office/drawing/2014/main" val="258695315"/>
                  </a:ext>
                </a:extLst>
              </a:tr>
              <a:tr h="760852">
                <a:tc>
                  <a:txBody>
                    <a:bodyPr/>
                    <a:lstStyle/>
                    <a:p>
                      <a:r>
                        <a:rPr lang="en-US" sz="3200" dirty="0">
                          <a:latin typeface="Rockwell" panose="02060603020205020403" pitchFamily="18" charset="0"/>
                        </a:rPr>
                        <a:t>Total Number of Pairs of Shoes Owned</a:t>
                      </a:r>
                    </a:p>
                  </a:txBody>
                  <a:tcPr>
                    <a:lnL w="12700" cap="flat" cmpd="sng" algn="ctr">
                      <a:solidFill>
                        <a:schemeClr val="tx1"/>
                      </a:solidFill>
                      <a:prstDash val="solid"/>
                      <a:round/>
                      <a:headEnd type="none" w="med" len="med"/>
                      <a:tailEnd type="none" w="med" len="med"/>
                    </a:lnL>
                  </a:tcPr>
                </a:tc>
                <a:tc>
                  <a:txBody>
                    <a:bodyPr/>
                    <a:lstStyle/>
                    <a:p>
                      <a:pPr algn="r"/>
                      <a:r>
                        <a:rPr lang="en-US" sz="3200" dirty="0">
                          <a:latin typeface="Rockwell" panose="02060603020205020403" pitchFamily="18" charset="0"/>
                        </a:rPr>
                        <a:t>.07</a:t>
                      </a:r>
                    </a:p>
                  </a:txBody>
                  <a:tcPr/>
                </a:tc>
                <a:tc>
                  <a:txBody>
                    <a:bodyPr/>
                    <a:lstStyle/>
                    <a:p>
                      <a:pPr algn="r"/>
                      <a:r>
                        <a:rPr lang="en-US" sz="3200" dirty="0">
                          <a:latin typeface="Rockwell" panose="02060603020205020403" pitchFamily="18" charset="0"/>
                        </a:rPr>
                        <a:t>.01</a:t>
                      </a:r>
                    </a:p>
                  </a:txBody>
                  <a:tcPr/>
                </a:tc>
                <a:tc>
                  <a:txBody>
                    <a:bodyPr/>
                    <a:lstStyle/>
                    <a:p>
                      <a:pPr algn="r"/>
                      <a:r>
                        <a:rPr lang="en-US" sz="3200" dirty="0">
                          <a:latin typeface="Rockwell" panose="02060603020205020403" pitchFamily="18" charset="0"/>
                        </a:rPr>
                        <a:t>.01</a:t>
                      </a:r>
                    </a:p>
                  </a:txBody>
                  <a:tcPr/>
                </a:tc>
                <a:tc>
                  <a:txBody>
                    <a:bodyPr/>
                    <a:lstStyle/>
                    <a:p>
                      <a:pPr algn="r"/>
                      <a:r>
                        <a:rPr lang="en-US" sz="3200" dirty="0">
                          <a:latin typeface="Rockwell" panose="02060603020205020403" pitchFamily="18" charset="0"/>
                        </a:rPr>
                        <a:t>.24*</a:t>
                      </a:r>
                    </a:p>
                  </a:txBody>
                  <a:tcPr/>
                </a:tc>
                <a:tc>
                  <a:txBody>
                    <a:bodyPr/>
                    <a:lstStyle/>
                    <a:p>
                      <a:pPr algn="r"/>
                      <a:r>
                        <a:rPr lang="en-US" sz="3200" dirty="0">
                          <a:latin typeface="Rockwell" panose="02060603020205020403" pitchFamily="18" charset="0"/>
                        </a:rPr>
                        <a:t>.02</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44212410"/>
                  </a:ext>
                </a:extLst>
              </a:tr>
            </a:tbl>
          </a:graphicData>
        </a:graphic>
      </p:graphicFrame>
      <p:sp>
        <p:nvSpPr>
          <p:cNvPr id="64" name="Rectangle 63">
            <a:extLst>
              <a:ext uri="{FF2B5EF4-FFF2-40B4-BE49-F238E27FC236}">
                <a16:creationId xmlns:a16="http://schemas.microsoft.com/office/drawing/2014/main" id="{EDA0C3DD-4687-4B9B-B2DD-4D25348D98D4}"/>
              </a:ext>
            </a:extLst>
          </p:cNvPr>
          <p:cNvSpPr/>
          <p:nvPr/>
        </p:nvSpPr>
        <p:spPr>
          <a:xfrm>
            <a:off x="34315123" y="33972130"/>
            <a:ext cx="7128544" cy="37479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TextBox 13"/>
          <p:cNvSpPr txBox="1"/>
          <p:nvPr/>
        </p:nvSpPr>
        <p:spPr>
          <a:xfrm>
            <a:off x="34746068" y="34037954"/>
            <a:ext cx="6266654" cy="3308598"/>
          </a:xfrm>
          <a:prstGeom prst="rect">
            <a:avLst/>
          </a:prstGeom>
          <a:noFill/>
        </p:spPr>
        <p:txBody>
          <a:bodyPr wrap="square" rtlCol="0">
            <a:spAutoFit/>
          </a:bodyPr>
          <a:lstStyle/>
          <a:p>
            <a:pPr algn="ctr"/>
            <a:r>
              <a:rPr lang="en-US" sz="5000" b="1" cap="small" dirty="0">
                <a:latin typeface="Rockwell" panose="02060603020205020403" pitchFamily="18" charset="0"/>
              </a:rPr>
              <a:t>Acknowledgments</a:t>
            </a:r>
          </a:p>
          <a:p>
            <a:pPr lvl="0" algn="just"/>
            <a:endParaRPr lang="en-US" sz="900" dirty="0">
              <a:solidFill>
                <a:prstClr val="black"/>
              </a:solidFill>
              <a:latin typeface="Rockwell" panose="02060603020205020403" pitchFamily="18" charset="0"/>
            </a:endParaRPr>
          </a:p>
          <a:p>
            <a:pPr lvl="0" algn="just"/>
            <a:r>
              <a:rPr lang="en-US" sz="2500" dirty="0">
                <a:solidFill>
                  <a:prstClr val="black"/>
                </a:solidFill>
                <a:latin typeface="Rockwell" panose="02060603020205020403" pitchFamily="18" charset="0"/>
              </a:rPr>
              <a:t>This research is supported by the Office of Research and Sponsored Programs at UWEC. We thank LTS for printing this poster and members of the IDEP lab for their feedback on the development of this project. </a:t>
            </a:r>
          </a:p>
        </p:txBody>
      </p:sp>
      <p:cxnSp>
        <p:nvCxnSpPr>
          <p:cNvPr id="3" name="Straight Connector 2">
            <a:extLst>
              <a:ext uri="{FF2B5EF4-FFF2-40B4-BE49-F238E27FC236}">
                <a16:creationId xmlns:a16="http://schemas.microsoft.com/office/drawing/2014/main" id="{0F67B2D7-EEF5-4B83-A948-DE86F0E78220}"/>
              </a:ext>
            </a:extLst>
          </p:cNvPr>
          <p:cNvCxnSpPr/>
          <p:nvPr/>
        </p:nvCxnSpPr>
        <p:spPr>
          <a:xfrm>
            <a:off x="12299849" y="14399999"/>
            <a:ext cx="28814577" cy="0"/>
          </a:xfrm>
          <a:prstGeom prst="line">
            <a:avLst/>
          </a:prstGeom>
          <a:ln w="57150">
            <a:solidFill>
              <a:srgbClr val="4B065E"/>
            </a:solidFill>
            <a:prstDash val="dashDot"/>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4E57B12-07EE-45DA-A4AD-56F8828B5FFA}"/>
              </a:ext>
            </a:extLst>
          </p:cNvPr>
          <p:cNvSpPr txBox="1"/>
          <p:nvPr/>
        </p:nvSpPr>
        <p:spPr>
          <a:xfrm>
            <a:off x="12465018" y="14770099"/>
            <a:ext cx="14016912" cy="3046988"/>
          </a:xfrm>
          <a:prstGeom prst="rect">
            <a:avLst/>
          </a:prstGeom>
          <a:noFill/>
        </p:spPr>
        <p:txBody>
          <a:bodyPr wrap="square" rtlCol="0">
            <a:spAutoFit/>
          </a:bodyPr>
          <a:lstStyle/>
          <a:p>
            <a:pPr algn="just"/>
            <a:r>
              <a:rPr lang="en-US" sz="3200" b="1" dirty="0">
                <a:latin typeface="Rockwell" panose="02060603020205020403" pitchFamily="18" charset="0"/>
              </a:rPr>
              <a:t>Table 1: </a:t>
            </a:r>
          </a:p>
          <a:p>
            <a:pPr algn="just"/>
            <a:r>
              <a:rPr lang="en-US" sz="3200" dirty="0">
                <a:latin typeface="Rockwell" panose="02060603020205020403" pitchFamily="18" charset="0"/>
              </a:rPr>
              <a:t>Some shoe characteristics were associated with shoe owners’ Extraversion (E), Agreeableness (A), Conscientiousness (C), and Neuroticism (N). For example, as predicted, more conscientious individuals’ shoes were rated as cleaner, more well-maintained, and less worn. Shoe characteristics were not associated with shoe owners’ level of Openness to Experience.</a:t>
            </a:r>
          </a:p>
        </p:txBody>
      </p:sp>
      <p:sp>
        <p:nvSpPr>
          <p:cNvPr id="45" name="TextBox 44">
            <a:extLst>
              <a:ext uri="{FF2B5EF4-FFF2-40B4-BE49-F238E27FC236}">
                <a16:creationId xmlns:a16="http://schemas.microsoft.com/office/drawing/2014/main" id="{31A494FA-2CCC-405F-A003-762FD982807D}"/>
              </a:ext>
            </a:extLst>
          </p:cNvPr>
          <p:cNvSpPr txBox="1"/>
          <p:nvPr/>
        </p:nvSpPr>
        <p:spPr>
          <a:xfrm>
            <a:off x="31011487" y="12819315"/>
            <a:ext cx="10254380" cy="1384995"/>
          </a:xfrm>
          <a:prstGeom prst="rect">
            <a:avLst/>
          </a:prstGeom>
          <a:noFill/>
        </p:spPr>
        <p:txBody>
          <a:bodyPr wrap="square" rtlCol="0">
            <a:spAutoFit/>
          </a:bodyPr>
          <a:lstStyle/>
          <a:p>
            <a:pPr algn="just"/>
            <a:r>
              <a:rPr lang="en-US" sz="2800" b="1" dirty="0">
                <a:latin typeface="Rockwell" panose="02060603020205020403" pitchFamily="18" charset="0"/>
              </a:rPr>
              <a:t>Figure 3</a:t>
            </a:r>
            <a:r>
              <a:rPr lang="en-US" sz="2800" dirty="0">
                <a:latin typeface="Rockwell" panose="02060603020205020403" pitchFamily="18" charset="0"/>
              </a:rPr>
              <a:t>:  In response to the question,  ““How much do people use shoes as an expression of their personality?”, most participants responded toward the high end of the scale. </a:t>
            </a:r>
          </a:p>
        </p:txBody>
      </p:sp>
      <p:sp>
        <p:nvSpPr>
          <p:cNvPr id="46" name="TextBox 45">
            <a:extLst>
              <a:ext uri="{FF2B5EF4-FFF2-40B4-BE49-F238E27FC236}">
                <a16:creationId xmlns:a16="http://schemas.microsoft.com/office/drawing/2014/main" id="{4798DFF3-53EF-4D80-BED4-E2B67A240308}"/>
              </a:ext>
            </a:extLst>
          </p:cNvPr>
          <p:cNvSpPr txBox="1"/>
          <p:nvPr/>
        </p:nvSpPr>
        <p:spPr>
          <a:xfrm>
            <a:off x="26694493" y="14773115"/>
            <a:ext cx="14016912" cy="3046988"/>
          </a:xfrm>
          <a:prstGeom prst="rect">
            <a:avLst/>
          </a:prstGeom>
          <a:noFill/>
        </p:spPr>
        <p:txBody>
          <a:bodyPr wrap="square" rtlCol="0">
            <a:spAutoFit/>
          </a:bodyPr>
          <a:lstStyle/>
          <a:p>
            <a:pPr algn="just"/>
            <a:r>
              <a:rPr lang="en-US" sz="3200" b="1" dirty="0">
                <a:latin typeface="Rockwell" panose="02060603020205020403" pitchFamily="18" charset="0"/>
              </a:rPr>
              <a:t>Table 2: </a:t>
            </a:r>
          </a:p>
          <a:p>
            <a:pPr algn="just"/>
            <a:r>
              <a:rPr lang="en-US" sz="3200" dirty="0">
                <a:latin typeface="Rockwell" panose="02060603020205020403" pitchFamily="18" charset="0"/>
              </a:rPr>
              <a:t>Some of participants’ shoe-buying and shoe-decision-making behaviors were associated with some of their personality traits.  For example, more extraverted individuals spent more time shopping for shoes and spent more money on shoes. Individuals’ shoe-buying and decision-making behaviors were not associated with their level of Openness to Experience.</a:t>
            </a:r>
          </a:p>
        </p:txBody>
      </p:sp>
      <p:sp>
        <p:nvSpPr>
          <p:cNvPr id="10" name="TextBox 9">
            <a:extLst>
              <a:ext uri="{FF2B5EF4-FFF2-40B4-BE49-F238E27FC236}">
                <a16:creationId xmlns:a16="http://schemas.microsoft.com/office/drawing/2014/main" id="{EE6C722F-F492-49DB-821B-5DADFEFCCB90}"/>
              </a:ext>
            </a:extLst>
          </p:cNvPr>
          <p:cNvSpPr txBox="1"/>
          <p:nvPr/>
        </p:nvSpPr>
        <p:spPr>
          <a:xfrm>
            <a:off x="26738794" y="25473596"/>
            <a:ext cx="14016912" cy="7971413"/>
          </a:xfrm>
          <a:prstGeom prst="rect">
            <a:avLst/>
          </a:prstGeom>
          <a:noFill/>
        </p:spPr>
        <p:txBody>
          <a:bodyPr wrap="square" rtlCol="0">
            <a:spAutoFit/>
          </a:bodyPr>
          <a:lstStyle/>
          <a:p>
            <a:pPr marL="457200" indent="-457200" algn="just">
              <a:buFont typeface="Arial" panose="020B0604020202020204" pitchFamily="34" charset="0"/>
              <a:buChar char="•"/>
            </a:pPr>
            <a:r>
              <a:rPr lang="en-US" sz="3200" dirty="0">
                <a:latin typeface="Rockwell" panose="02060603020205020403" pitchFamily="18" charset="0"/>
              </a:rPr>
              <a:t>As far as we know, we are only the second research team to test the hypothesis that people drop hints about their personality through the shoes they wear; further, we are the </a:t>
            </a:r>
            <a:r>
              <a:rPr lang="en-US" sz="3200" i="1" dirty="0">
                <a:latin typeface="Rockwell" panose="02060603020205020403" pitchFamily="18" charset="0"/>
              </a:rPr>
              <a:t>first</a:t>
            </a:r>
            <a:r>
              <a:rPr lang="en-US" sz="3200" dirty="0">
                <a:latin typeface="Rockwell" panose="02060603020205020403" pitchFamily="18" charset="0"/>
              </a:rPr>
              <a:t> team to investigate how people’s shoe decision-making and shoe consumer habits relate to their personality traits. </a:t>
            </a:r>
          </a:p>
          <a:p>
            <a:pPr marL="457200" indent="-457200" algn="just">
              <a:buFont typeface="Arial" panose="020B0604020202020204" pitchFamily="34" charset="0"/>
              <a:buChar char="•"/>
            </a:pPr>
            <a:r>
              <a:rPr lang="en-US" sz="3200" dirty="0">
                <a:latin typeface="Rockwell" panose="02060603020205020403" pitchFamily="18" charset="0"/>
              </a:rPr>
              <a:t>Not all personality traits were correlated with all shoe characteristics, and the correlations that were statistically significant were generally weak in magnitude. However, we had a lot of shoes that did not vary from each other: 3 people uploaded a basic Converse, 15 people uploaded a black or neutral toned running shoe, and 4 people uploaded a basic white Vans canvas loafer. It is possible that the links between shoe characteristics and shoe-owner personality traits would be a bit stronger if we had a sample of shoes posted by individuals – perhaps middle-aged adults – who have fewer financial constraints and perhaps fewer conformity concerns that presumably limit the degree of variability in shoe characteristics within a college student sample.  </a:t>
            </a:r>
          </a:p>
        </p:txBody>
      </p:sp>
      <p:sp>
        <p:nvSpPr>
          <p:cNvPr id="17" name="TextBox 16">
            <a:extLst>
              <a:ext uri="{FF2B5EF4-FFF2-40B4-BE49-F238E27FC236}">
                <a16:creationId xmlns:a16="http://schemas.microsoft.com/office/drawing/2014/main" id="{D97ADC79-1652-44D4-8260-1EFBC51CF98B}"/>
              </a:ext>
            </a:extLst>
          </p:cNvPr>
          <p:cNvSpPr txBox="1"/>
          <p:nvPr/>
        </p:nvSpPr>
        <p:spPr>
          <a:xfrm>
            <a:off x="12164457" y="34664714"/>
            <a:ext cx="21830182" cy="3000821"/>
          </a:xfrm>
          <a:prstGeom prst="rect">
            <a:avLst/>
          </a:prstGeom>
          <a:noFill/>
        </p:spPr>
        <p:txBody>
          <a:bodyPr wrap="square" rtlCol="0">
            <a:spAutoFit/>
          </a:bodyPr>
          <a:lstStyle/>
          <a:p>
            <a:pPr algn="just"/>
            <a:r>
              <a:rPr lang="en-US" sz="2100" dirty="0">
                <a:latin typeface="Rockwell" panose="02060603020205020403" pitchFamily="18" charset="0"/>
              </a:rPr>
              <a:t>1. Back, M. D., </a:t>
            </a:r>
            <a:r>
              <a:rPr lang="en-US" sz="2100" dirty="0" err="1">
                <a:latin typeface="Rockwell" panose="02060603020205020403" pitchFamily="18" charset="0"/>
              </a:rPr>
              <a:t>Schmukle</a:t>
            </a:r>
            <a:r>
              <a:rPr lang="en-US" sz="2100" dirty="0">
                <a:latin typeface="Rockwell" panose="02060603020205020403" pitchFamily="18" charset="0"/>
              </a:rPr>
              <a:t>, S. C., &amp; </a:t>
            </a:r>
            <a:r>
              <a:rPr lang="en-US" sz="2100" dirty="0" err="1">
                <a:latin typeface="Rockwell" panose="02060603020205020403" pitchFamily="18" charset="0"/>
              </a:rPr>
              <a:t>Egloff</a:t>
            </a:r>
            <a:r>
              <a:rPr lang="en-US" sz="2100" dirty="0">
                <a:latin typeface="Rockwell" panose="02060603020205020403" pitchFamily="18" charset="0"/>
              </a:rPr>
              <a:t>, B. (2010). Why are narcissists so charming at first sight? Decoding the narcissism-popularity link at zero acquaintance. </a:t>
            </a:r>
            <a:r>
              <a:rPr lang="en-US" sz="2100" i="1" dirty="0">
                <a:latin typeface="Rockwell" panose="02060603020205020403" pitchFamily="18" charset="0"/>
              </a:rPr>
              <a:t>Journal of Personality and Social Psychology, 98</a:t>
            </a:r>
            <a:r>
              <a:rPr lang="en-US" sz="2100" dirty="0">
                <a:latin typeface="Rockwell" panose="02060603020205020403" pitchFamily="18" charset="0"/>
              </a:rPr>
              <a:t>, 132-145.</a:t>
            </a:r>
          </a:p>
          <a:p>
            <a:pPr algn="just"/>
            <a:r>
              <a:rPr lang="en-US" sz="2100" dirty="0">
                <a:latin typeface="Rockwell" panose="02060603020205020403" pitchFamily="18" charset="0"/>
              </a:rPr>
              <a:t>2. Schwartz, H. A., et al. (2013). Personality, gender, and age in the language of social media: The open-vocabulary approach. </a:t>
            </a:r>
            <a:r>
              <a:rPr lang="en-US" sz="2100" i="1" dirty="0" err="1">
                <a:latin typeface="Rockwell" panose="02060603020205020403" pitchFamily="18" charset="0"/>
              </a:rPr>
              <a:t>PLoS</a:t>
            </a:r>
            <a:r>
              <a:rPr lang="en-US" sz="2100" i="1" dirty="0">
                <a:latin typeface="Rockwell" panose="02060603020205020403" pitchFamily="18" charset="0"/>
              </a:rPr>
              <a:t> ONE</a:t>
            </a:r>
            <a:r>
              <a:rPr lang="en-US" sz="2100" dirty="0">
                <a:latin typeface="Rockwell" panose="02060603020205020403" pitchFamily="18" charset="0"/>
              </a:rPr>
              <a:t>, </a:t>
            </a:r>
            <a:r>
              <a:rPr lang="en-US" sz="2100" i="1" dirty="0">
                <a:latin typeface="Rockwell" panose="02060603020205020403" pitchFamily="18" charset="0"/>
              </a:rPr>
              <a:t>8</a:t>
            </a:r>
            <a:r>
              <a:rPr lang="en-US" sz="2100" dirty="0">
                <a:latin typeface="Rockwell" panose="02060603020205020403" pitchFamily="18" charset="0"/>
              </a:rPr>
              <a:t>, e73791.</a:t>
            </a:r>
          </a:p>
          <a:p>
            <a:pPr algn="just"/>
            <a:r>
              <a:rPr lang="en-US" sz="2100" dirty="0">
                <a:latin typeface="Rockwell" panose="02060603020205020403" pitchFamily="18" charset="0"/>
              </a:rPr>
              <a:t>3. Gallagher, P., et al. (2013). Correlates of daily leisure-time physical activity in a community sample: Narrow personality traits and practical barriers. </a:t>
            </a:r>
            <a:r>
              <a:rPr lang="en-US" sz="2100" i="1" dirty="0">
                <a:latin typeface="Rockwell" panose="02060603020205020403" pitchFamily="18" charset="0"/>
              </a:rPr>
              <a:t>Health Psychology, 32</a:t>
            </a:r>
            <a:r>
              <a:rPr lang="en-US" sz="2100" dirty="0">
                <a:latin typeface="Rockwell" panose="02060603020205020403" pitchFamily="18" charset="0"/>
              </a:rPr>
              <a:t>, 1227-1335.</a:t>
            </a:r>
          </a:p>
          <a:p>
            <a:pPr algn="just"/>
            <a:r>
              <a:rPr lang="en-US" sz="2100" dirty="0">
                <a:latin typeface="Rockwell" panose="02060603020205020403" pitchFamily="18" charset="0"/>
              </a:rPr>
              <a:t>4. </a:t>
            </a:r>
            <a:r>
              <a:rPr lang="en-US" sz="2100" dirty="0" err="1">
                <a:latin typeface="Rockwell" panose="02060603020205020403" pitchFamily="18" charset="0"/>
              </a:rPr>
              <a:t>Rentfrow</a:t>
            </a:r>
            <a:r>
              <a:rPr lang="en-US" sz="2100" dirty="0">
                <a:latin typeface="Rockwell" panose="02060603020205020403" pitchFamily="18" charset="0"/>
              </a:rPr>
              <a:t>, P. J., &amp; Gosling, S. D. (2003). The do re mi’s of everyday life: The structure and personality correlates of music preferences. </a:t>
            </a:r>
            <a:r>
              <a:rPr lang="en-US" sz="2100" i="1" dirty="0">
                <a:latin typeface="Rockwell" panose="02060603020205020403" pitchFamily="18" charset="0"/>
              </a:rPr>
              <a:t>Journal of Personality and Social Psychology, 84, </a:t>
            </a:r>
            <a:r>
              <a:rPr lang="en-US" sz="2100" dirty="0">
                <a:latin typeface="Rockwell" panose="02060603020205020403" pitchFamily="18" charset="0"/>
              </a:rPr>
              <a:t>1236-1256.</a:t>
            </a:r>
          </a:p>
          <a:p>
            <a:pPr algn="just"/>
            <a:r>
              <a:rPr lang="en-US" sz="2100" dirty="0">
                <a:latin typeface="Rockwell" panose="02060603020205020403" pitchFamily="18" charset="0"/>
              </a:rPr>
              <a:t>5. </a:t>
            </a:r>
            <a:r>
              <a:rPr lang="en-US" sz="2100" dirty="0" err="1">
                <a:latin typeface="Rockwell" panose="02060603020205020403" pitchFamily="18" charset="0"/>
              </a:rPr>
              <a:t>Borkenau</a:t>
            </a:r>
            <a:r>
              <a:rPr lang="en-US" sz="2100" dirty="0">
                <a:latin typeface="Rockwell" panose="02060603020205020403" pitchFamily="18" charset="0"/>
              </a:rPr>
              <a:t>, P., &amp; </a:t>
            </a:r>
            <a:r>
              <a:rPr lang="en-US" sz="2100" dirty="0" err="1">
                <a:latin typeface="Rockwell" panose="02060603020205020403" pitchFamily="18" charset="0"/>
              </a:rPr>
              <a:t>Liebler</a:t>
            </a:r>
            <a:r>
              <a:rPr lang="en-US" sz="2100" dirty="0">
                <a:latin typeface="Rockwell" panose="02060603020205020403" pitchFamily="18" charset="0"/>
              </a:rPr>
              <a:t>, A. (1992). Trait inferences: Sources of validity at zero acquaintance. </a:t>
            </a:r>
            <a:r>
              <a:rPr lang="en-US" sz="2100" i="1" dirty="0">
                <a:latin typeface="Rockwell" panose="02060603020205020403" pitchFamily="18" charset="0"/>
              </a:rPr>
              <a:t>Journal of Personality and Social Psychology</a:t>
            </a:r>
            <a:r>
              <a:rPr lang="en-US" sz="2100" dirty="0">
                <a:latin typeface="Rockwell" panose="02060603020205020403" pitchFamily="18" charset="0"/>
              </a:rPr>
              <a:t>, </a:t>
            </a:r>
            <a:r>
              <a:rPr lang="en-US" sz="2100" i="1" dirty="0">
                <a:latin typeface="Rockwell" panose="02060603020205020403" pitchFamily="18" charset="0"/>
              </a:rPr>
              <a:t>62</a:t>
            </a:r>
            <a:r>
              <a:rPr lang="en-US" sz="2100" dirty="0">
                <a:latin typeface="Rockwell" panose="02060603020205020403" pitchFamily="18" charset="0"/>
              </a:rPr>
              <a:t>, 645–657.</a:t>
            </a:r>
          </a:p>
          <a:p>
            <a:pPr algn="just"/>
            <a:r>
              <a:rPr lang="en-US" sz="2100" dirty="0">
                <a:latin typeface="Rockwell" panose="02060603020205020403" pitchFamily="18" charset="0"/>
              </a:rPr>
              <a:t>6. </a:t>
            </a:r>
            <a:r>
              <a:rPr lang="en-US" sz="2100" dirty="0" err="1">
                <a:latin typeface="Rockwell" panose="02060603020205020403" pitchFamily="18" charset="0"/>
              </a:rPr>
              <a:t>Gillath</a:t>
            </a:r>
            <a:r>
              <a:rPr lang="en-US" sz="2100" dirty="0">
                <a:latin typeface="Rockwell" panose="02060603020205020403" pitchFamily="18" charset="0"/>
              </a:rPr>
              <a:t>, O., </a:t>
            </a:r>
            <a:r>
              <a:rPr lang="en-US" sz="2100" dirty="0" err="1">
                <a:latin typeface="Rockwell" panose="02060603020205020403" pitchFamily="18" charset="0"/>
              </a:rPr>
              <a:t>Bahns</a:t>
            </a:r>
            <a:r>
              <a:rPr lang="en-US" sz="2100" dirty="0">
                <a:latin typeface="Rockwell" panose="02060603020205020403" pitchFamily="18" charset="0"/>
              </a:rPr>
              <a:t>, A. J.., Ge, F., &amp; Crandall, C. S. (2012). Shoes as a source of first impressions. </a:t>
            </a:r>
            <a:r>
              <a:rPr lang="en-US" sz="2100" i="1" dirty="0">
                <a:latin typeface="Rockwell" panose="02060603020205020403" pitchFamily="18" charset="0"/>
              </a:rPr>
              <a:t>Journal of Research in Personality</a:t>
            </a:r>
            <a:r>
              <a:rPr lang="en-US" sz="2100" dirty="0">
                <a:latin typeface="Rockwell" panose="02060603020205020403" pitchFamily="18" charset="0"/>
              </a:rPr>
              <a:t>, </a:t>
            </a:r>
            <a:r>
              <a:rPr lang="en-US" sz="2100" i="1" dirty="0">
                <a:latin typeface="Rockwell" panose="02060603020205020403" pitchFamily="18" charset="0"/>
              </a:rPr>
              <a:t>46</a:t>
            </a:r>
            <a:r>
              <a:rPr lang="en-US" sz="2100" dirty="0">
                <a:latin typeface="Rockwell" panose="02060603020205020403" pitchFamily="18" charset="0"/>
              </a:rPr>
              <a:t>, 423-430.  </a:t>
            </a:r>
          </a:p>
        </p:txBody>
      </p:sp>
      <p:sp>
        <p:nvSpPr>
          <p:cNvPr id="2" name="TextBox 1">
            <a:extLst>
              <a:ext uri="{FF2B5EF4-FFF2-40B4-BE49-F238E27FC236}">
                <a16:creationId xmlns:a16="http://schemas.microsoft.com/office/drawing/2014/main" id="{3A3A56FF-F769-4C96-96F3-6708009BBC07}"/>
              </a:ext>
            </a:extLst>
          </p:cNvPr>
          <p:cNvSpPr txBox="1"/>
          <p:nvPr/>
        </p:nvSpPr>
        <p:spPr>
          <a:xfrm>
            <a:off x="33528000" y="7727448"/>
            <a:ext cx="6639464" cy="492443"/>
          </a:xfrm>
          <a:prstGeom prst="rect">
            <a:avLst/>
          </a:prstGeom>
          <a:noFill/>
        </p:spPr>
        <p:txBody>
          <a:bodyPr wrap="square" rtlCol="0">
            <a:spAutoFit/>
          </a:bodyPr>
          <a:lstStyle/>
          <a:p>
            <a:r>
              <a:rPr lang="en-US" sz="2600" b="1" dirty="0"/>
              <a:t>Perceptions of Shoes Expressing Personality</a:t>
            </a:r>
          </a:p>
        </p:txBody>
      </p:sp>
      <p:sp>
        <p:nvSpPr>
          <p:cNvPr id="18" name="Rectangle 17">
            <a:extLst>
              <a:ext uri="{FF2B5EF4-FFF2-40B4-BE49-F238E27FC236}">
                <a16:creationId xmlns:a16="http://schemas.microsoft.com/office/drawing/2014/main" id="{4B86D95A-2F21-4F81-AF63-CF99A0A9DFB0}"/>
              </a:ext>
            </a:extLst>
          </p:cNvPr>
          <p:cNvSpPr/>
          <p:nvPr/>
        </p:nvSpPr>
        <p:spPr>
          <a:xfrm>
            <a:off x="12191011" y="4883402"/>
            <a:ext cx="10070033" cy="2261479"/>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pic>
        <p:nvPicPr>
          <p:cNvPr id="4" name="Picture 3">
            <a:extLst>
              <a:ext uri="{FF2B5EF4-FFF2-40B4-BE49-F238E27FC236}">
                <a16:creationId xmlns:a16="http://schemas.microsoft.com/office/drawing/2014/main" id="{068F5BDC-54B2-44FF-B750-27657CA5B2A4}"/>
              </a:ext>
            </a:extLst>
          </p:cNvPr>
          <p:cNvPicPr>
            <a:picLocks noChangeAspect="1"/>
          </p:cNvPicPr>
          <p:nvPr/>
        </p:nvPicPr>
        <p:blipFill rotWithShape="1">
          <a:blip r:embed="rId12"/>
          <a:srcRect t="15128" b="2261"/>
          <a:stretch/>
        </p:blipFill>
        <p:spPr>
          <a:xfrm>
            <a:off x="12299849" y="4970255"/>
            <a:ext cx="1867851" cy="2054928"/>
          </a:xfrm>
          <a:prstGeom prst="rect">
            <a:avLst/>
          </a:prstGeom>
        </p:spPr>
      </p:pic>
      <p:pic>
        <p:nvPicPr>
          <p:cNvPr id="5" name="Picture 4">
            <a:extLst>
              <a:ext uri="{FF2B5EF4-FFF2-40B4-BE49-F238E27FC236}">
                <a16:creationId xmlns:a16="http://schemas.microsoft.com/office/drawing/2014/main" id="{98585603-D471-4B4E-8A7A-228A931FB686}"/>
              </a:ext>
            </a:extLst>
          </p:cNvPr>
          <p:cNvPicPr>
            <a:picLocks noChangeAspect="1"/>
          </p:cNvPicPr>
          <p:nvPr/>
        </p:nvPicPr>
        <p:blipFill rotWithShape="1">
          <a:blip r:embed="rId13"/>
          <a:srcRect r="-208" b="31443"/>
          <a:stretch/>
        </p:blipFill>
        <p:spPr>
          <a:xfrm>
            <a:off x="17655894" y="4970255"/>
            <a:ext cx="2150334" cy="1962838"/>
          </a:xfrm>
          <a:prstGeom prst="rect">
            <a:avLst/>
          </a:prstGeom>
        </p:spPr>
      </p:pic>
      <p:pic>
        <p:nvPicPr>
          <p:cNvPr id="39" name="Content Placeholder 4">
            <a:extLst>
              <a:ext uri="{FF2B5EF4-FFF2-40B4-BE49-F238E27FC236}">
                <a16:creationId xmlns:a16="http://schemas.microsoft.com/office/drawing/2014/main" id="{869259BF-0E15-4F0A-BC5A-37C34CD8470F}"/>
              </a:ext>
            </a:extLst>
          </p:cNvPr>
          <p:cNvPicPr>
            <a:picLocks noChangeAspect="1"/>
          </p:cNvPicPr>
          <p:nvPr/>
        </p:nvPicPr>
        <p:blipFill rotWithShape="1">
          <a:blip r:embed="rId14">
            <a:extLst>
              <a:ext uri="{28A0092B-C50C-407E-A947-70E740481C1C}">
                <a14:useLocalDpi xmlns:a14="http://schemas.microsoft.com/office/drawing/2010/main" val="0"/>
              </a:ext>
            </a:extLst>
          </a:blip>
          <a:srcRect l="8472" r="9307"/>
          <a:stretch/>
        </p:blipFill>
        <p:spPr>
          <a:xfrm>
            <a:off x="14586283" y="4970255"/>
            <a:ext cx="1865376" cy="2025748"/>
          </a:xfrm>
          <a:prstGeom prst="rect">
            <a:avLst/>
          </a:prstGeom>
        </p:spPr>
      </p:pic>
      <p:pic>
        <p:nvPicPr>
          <p:cNvPr id="40" name="Content Placeholder 4">
            <a:extLst>
              <a:ext uri="{FF2B5EF4-FFF2-40B4-BE49-F238E27FC236}">
                <a16:creationId xmlns:a16="http://schemas.microsoft.com/office/drawing/2014/main" id="{FC66802D-425A-43E2-AEC8-AF07DA59863D}"/>
              </a:ext>
            </a:extLst>
          </p:cNvPr>
          <p:cNvPicPr>
            <a:picLocks noChangeAspect="1"/>
          </p:cNvPicPr>
          <p:nvPr/>
        </p:nvPicPr>
        <p:blipFill rotWithShape="1">
          <a:blip r:embed="rId15">
            <a:extLst>
              <a:ext uri="{28A0092B-C50C-407E-A947-70E740481C1C}">
                <a14:useLocalDpi xmlns:a14="http://schemas.microsoft.com/office/drawing/2010/main" val="0"/>
              </a:ext>
            </a:extLst>
          </a:blip>
          <a:srcRect l="4114" t="10494" r="15469" b="22465"/>
          <a:stretch/>
        </p:blipFill>
        <p:spPr>
          <a:xfrm>
            <a:off x="20176385" y="4970255"/>
            <a:ext cx="1998534" cy="1990401"/>
          </a:xfrm>
          <a:prstGeom prst="rect">
            <a:avLst/>
          </a:prstGeom>
        </p:spPr>
      </p:pic>
      <p:sp>
        <p:nvSpPr>
          <p:cNvPr id="47" name="Rectangle 46">
            <a:extLst>
              <a:ext uri="{FF2B5EF4-FFF2-40B4-BE49-F238E27FC236}">
                <a16:creationId xmlns:a16="http://schemas.microsoft.com/office/drawing/2014/main" id="{35422DB9-EB30-4E3C-B3DB-993DF32EDCB8}"/>
              </a:ext>
            </a:extLst>
          </p:cNvPr>
          <p:cNvSpPr/>
          <p:nvPr/>
        </p:nvSpPr>
        <p:spPr>
          <a:xfrm>
            <a:off x="31189287" y="4908802"/>
            <a:ext cx="9943957" cy="2261479"/>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cxnSp>
        <p:nvCxnSpPr>
          <p:cNvPr id="20" name="Straight Connector 19">
            <a:extLst>
              <a:ext uri="{FF2B5EF4-FFF2-40B4-BE49-F238E27FC236}">
                <a16:creationId xmlns:a16="http://schemas.microsoft.com/office/drawing/2014/main" id="{38511B8C-CE8B-4E81-A12B-654850E292C7}"/>
              </a:ext>
            </a:extLst>
          </p:cNvPr>
          <p:cNvCxnSpPr/>
          <p:nvPr/>
        </p:nvCxnSpPr>
        <p:spPr>
          <a:xfrm>
            <a:off x="36417250" y="4908802"/>
            <a:ext cx="0" cy="2261479"/>
          </a:xfrm>
          <a:prstGeom prst="line">
            <a:avLst/>
          </a:prstGeom>
          <a:ln w="38100">
            <a:solidFill>
              <a:srgbClr val="7030A0"/>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FA690BD-86F9-48FA-8477-2AF53E5C3A16}"/>
              </a:ext>
            </a:extLst>
          </p:cNvPr>
          <p:cNvCxnSpPr/>
          <p:nvPr/>
        </p:nvCxnSpPr>
        <p:spPr>
          <a:xfrm>
            <a:off x="17050932" y="4901329"/>
            <a:ext cx="0" cy="2261479"/>
          </a:xfrm>
          <a:prstGeom prst="line">
            <a:avLst/>
          </a:prstGeom>
          <a:ln w="38100">
            <a:solidFill>
              <a:srgbClr val="7030A0"/>
            </a:solidFill>
            <a:prstDash val="dashDot"/>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3446EC9C-85D0-4376-9504-D304C849964A}"/>
              </a:ext>
            </a:extLst>
          </p:cNvPr>
          <p:cNvSpPr txBox="1"/>
          <p:nvPr/>
        </p:nvSpPr>
        <p:spPr>
          <a:xfrm>
            <a:off x="15542837" y="7572912"/>
            <a:ext cx="4580993" cy="492443"/>
          </a:xfrm>
          <a:prstGeom prst="rect">
            <a:avLst/>
          </a:prstGeom>
          <a:noFill/>
        </p:spPr>
        <p:txBody>
          <a:bodyPr wrap="square" rtlCol="0">
            <a:spAutoFit/>
          </a:bodyPr>
          <a:lstStyle/>
          <a:p>
            <a:r>
              <a:rPr lang="en-US" sz="2600" b="1" dirty="0"/>
              <a:t>Total Pairs of Shoes Owned</a:t>
            </a:r>
          </a:p>
        </p:txBody>
      </p:sp>
      <p:sp>
        <p:nvSpPr>
          <p:cNvPr id="51" name="TextBox 50">
            <a:extLst>
              <a:ext uri="{FF2B5EF4-FFF2-40B4-BE49-F238E27FC236}">
                <a16:creationId xmlns:a16="http://schemas.microsoft.com/office/drawing/2014/main" id="{0FC913E2-13C5-4FAC-942D-AFCCFB33E640}"/>
              </a:ext>
            </a:extLst>
          </p:cNvPr>
          <p:cNvSpPr txBox="1"/>
          <p:nvPr/>
        </p:nvSpPr>
        <p:spPr>
          <a:xfrm>
            <a:off x="23542029" y="13749566"/>
            <a:ext cx="6085213" cy="492443"/>
          </a:xfrm>
          <a:prstGeom prst="rect">
            <a:avLst/>
          </a:prstGeom>
          <a:noFill/>
        </p:spPr>
        <p:txBody>
          <a:bodyPr wrap="square" rtlCol="0">
            <a:spAutoFit/>
          </a:bodyPr>
          <a:lstStyle/>
          <a:p>
            <a:r>
              <a:rPr lang="en-US" sz="2600" b="1" dirty="0"/>
              <a:t>Amount Spent on a Typical Pair of Shoes</a:t>
            </a:r>
          </a:p>
        </p:txBody>
      </p:sp>
    </p:spTree>
    <p:extLst>
      <p:ext uri="{BB962C8B-B14F-4D97-AF65-F5344CB8AC3E}">
        <p14:creationId xmlns:p14="http://schemas.microsoft.com/office/powerpoint/2010/main" val="19570905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4795</TotalTime>
  <Words>1837</Words>
  <Application>Microsoft Office PowerPoint</Application>
  <PresentationFormat>Custom</PresentationFormat>
  <Paragraphs>238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Century Gothic</vt:lpstr>
      <vt:lpstr>Courier New</vt:lpstr>
      <vt:lpstr>Rockwell</vt:lpstr>
      <vt:lpstr>Office Theme</vt:lpstr>
      <vt:lpstr>PowerPoint Presentation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Ross, Megan Elizabeth</dc:creator>
  <cp:lastModifiedBy>Paulich, Katie Nicole</cp:lastModifiedBy>
  <cp:revision>457</cp:revision>
  <cp:lastPrinted>2018-04-20T16:47:23Z</cp:lastPrinted>
  <dcterms:created xsi:type="dcterms:W3CDTF">2016-04-15T17:23:05Z</dcterms:created>
  <dcterms:modified xsi:type="dcterms:W3CDTF">2019-04-26T17:38:37Z</dcterms:modified>
</cp:coreProperties>
</file>