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2062400" cy="38404800"/>
  <p:notesSz cx="6858000" cy="9144000"/>
  <p:embeddedFontLst>
    <p:embeddedFont>
      <p:font typeface="Calibri" panose="020F0502020204030204" pitchFamily="34" charset="0"/>
      <p:regular r:id="rId4"/>
      <p:bold r:id="rId5"/>
      <p:italic r:id="rId6"/>
      <p:boldItalic r:id="rId7"/>
    </p:embeddedFont>
    <p:embeddedFont>
      <p:font typeface="EB Garamond" pitchFamily="2"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9"/>
  </p:normalViewPr>
  <p:slideViewPr>
    <p:cSldViewPr snapToGrid="0">
      <p:cViewPr>
        <p:scale>
          <a:sx n="30" d="100"/>
          <a:sy n="30" d="100"/>
        </p:scale>
        <p:origin x="880" y="-206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a:p>
          <a:p>
            <a:pPr marL="0" lvl="0" indent="0" algn="l" rtl="0">
              <a:spcBef>
                <a:spcPts val="0"/>
              </a:spcBef>
              <a:spcAft>
                <a:spcPts val="0"/>
              </a:spcAft>
              <a:buNone/>
            </a:pPr>
            <a:endParaRPr/>
          </a:p>
        </p:txBody>
      </p:sp>
      <p:sp>
        <p:nvSpPr>
          <p:cNvPr id="96" name="Google Shape;96;p1:notes"/>
          <p:cNvSpPr>
            <a:spLocks noGrp="1" noRot="1" noChangeAspect="1"/>
          </p:cNvSpPr>
          <p:nvPr>
            <p:ph type="sldImg" idx="2"/>
          </p:nvPr>
        </p:nvSpPr>
        <p:spPr>
          <a:xfrm>
            <a:off x="1550988" y="685800"/>
            <a:ext cx="37560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
        <p:cNvGrpSpPr/>
        <p:nvPr/>
      </p:nvGrpSpPr>
      <p:grpSpPr>
        <a:xfrm>
          <a:off x="0" y="0"/>
          <a:ext cx="0" cy="0"/>
          <a:chOff x="0" y="0"/>
          <a:chExt cx="0" cy="0"/>
        </a:xfrm>
      </p:grpSpPr>
      <p:sp>
        <p:nvSpPr>
          <p:cNvPr id="26" name="Google Shape;26;p2"/>
          <p:cNvSpPr txBox="1">
            <a:spLocks noGrp="1"/>
          </p:cNvSpPr>
          <p:nvPr>
            <p:ph type="ctrTitle"/>
          </p:nvPr>
        </p:nvSpPr>
        <p:spPr>
          <a:xfrm>
            <a:off x="3154680" y="6285233"/>
            <a:ext cx="35753039" cy="1337056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27600"/>
              <a:buFont typeface="Calibri"/>
              <a:buNone/>
              <a:defRPr sz="27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
          <p:cNvSpPr txBox="1">
            <a:spLocks noGrp="1"/>
          </p:cNvSpPr>
          <p:nvPr>
            <p:ph type="subTitle" idx="1"/>
          </p:nvPr>
        </p:nvSpPr>
        <p:spPr>
          <a:xfrm>
            <a:off x="5257800" y="20171413"/>
            <a:ext cx="31546801" cy="9272267"/>
          </a:xfrm>
          <a:prstGeom prst="rect">
            <a:avLst/>
          </a:prstGeom>
          <a:noFill/>
          <a:ln>
            <a:noFill/>
          </a:ln>
        </p:spPr>
        <p:txBody>
          <a:bodyPr spcFirstLastPara="1" wrap="square" lIns="91425" tIns="45700" rIns="91425" bIns="45700" anchor="t" anchorCtr="0"/>
          <a:lstStyle>
            <a:lvl1pPr lvl="0" algn="ctr">
              <a:lnSpc>
                <a:spcPct val="90000"/>
              </a:lnSpc>
              <a:spcBef>
                <a:spcPts val="4600"/>
              </a:spcBef>
              <a:spcAft>
                <a:spcPts val="0"/>
              </a:spcAft>
              <a:buClr>
                <a:schemeClr val="dk1"/>
              </a:buClr>
              <a:buSzPts val="11040"/>
              <a:buNone/>
              <a:defRPr sz="11040"/>
            </a:lvl1pPr>
            <a:lvl2pPr lvl="1" algn="ctr">
              <a:lnSpc>
                <a:spcPct val="90000"/>
              </a:lnSpc>
              <a:spcBef>
                <a:spcPts val="2300"/>
              </a:spcBef>
              <a:spcAft>
                <a:spcPts val="0"/>
              </a:spcAft>
              <a:buClr>
                <a:schemeClr val="dk1"/>
              </a:buClr>
              <a:buSzPts val="9200"/>
              <a:buNone/>
              <a:defRPr sz="9200"/>
            </a:lvl2pPr>
            <a:lvl3pPr lvl="2" algn="ctr">
              <a:lnSpc>
                <a:spcPct val="90000"/>
              </a:lnSpc>
              <a:spcBef>
                <a:spcPts val="2300"/>
              </a:spcBef>
              <a:spcAft>
                <a:spcPts val="0"/>
              </a:spcAft>
              <a:buClr>
                <a:schemeClr val="dk1"/>
              </a:buClr>
              <a:buSzPts val="8280"/>
              <a:buNone/>
              <a:defRPr sz="8280"/>
            </a:lvl3pPr>
            <a:lvl4pPr lvl="3" algn="ctr">
              <a:lnSpc>
                <a:spcPct val="90000"/>
              </a:lnSpc>
              <a:spcBef>
                <a:spcPts val="2300"/>
              </a:spcBef>
              <a:spcAft>
                <a:spcPts val="0"/>
              </a:spcAft>
              <a:buClr>
                <a:schemeClr val="dk1"/>
              </a:buClr>
              <a:buSzPts val="7360"/>
              <a:buNone/>
              <a:defRPr sz="7360"/>
            </a:lvl4pPr>
            <a:lvl5pPr lvl="4" algn="ctr">
              <a:lnSpc>
                <a:spcPct val="90000"/>
              </a:lnSpc>
              <a:spcBef>
                <a:spcPts val="2300"/>
              </a:spcBef>
              <a:spcAft>
                <a:spcPts val="0"/>
              </a:spcAft>
              <a:buClr>
                <a:schemeClr val="dk1"/>
              </a:buClr>
              <a:buSzPts val="7360"/>
              <a:buNone/>
              <a:defRPr sz="7360"/>
            </a:lvl5pPr>
            <a:lvl6pPr lvl="5" algn="ctr">
              <a:lnSpc>
                <a:spcPct val="90000"/>
              </a:lnSpc>
              <a:spcBef>
                <a:spcPts val="2300"/>
              </a:spcBef>
              <a:spcAft>
                <a:spcPts val="0"/>
              </a:spcAft>
              <a:buClr>
                <a:schemeClr val="dk1"/>
              </a:buClr>
              <a:buSzPts val="7360"/>
              <a:buNone/>
              <a:defRPr sz="7360"/>
            </a:lvl6pPr>
            <a:lvl7pPr lvl="6" algn="ctr">
              <a:lnSpc>
                <a:spcPct val="90000"/>
              </a:lnSpc>
              <a:spcBef>
                <a:spcPts val="2300"/>
              </a:spcBef>
              <a:spcAft>
                <a:spcPts val="0"/>
              </a:spcAft>
              <a:buClr>
                <a:schemeClr val="dk1"/>
              </a:buClr>
              <a:buSzPts val="7360"/>
              <a:buNone/>
              <a:defRPr sz="7360"/>
            </a:lvl7pPr>
            <a:lvl8pPr lvl="7" algn="ctr">
              <a:lnSpc>
                <a:spcPct val="90000"/>
              </a:lnSpc>
              <a:spcBef>
                <a:spcPts val="2300"/>
              </a:spcBef>
              <a:spcAft>
                <a:spcPts val="0"/>
              </a:spcAft>
              <a:buClr>
                <a:schemeClr val="dk1"/>
              </a:buClr>
              <a:buSzPts val="7360"/>
              <a:buNone/>
              <a:defRPr sz="7360"/>
            </a:lvl8pPr>
            <a:lvl9pPr lvl="8" algn="ctr">
              <a:lnSpc>
                <a:spcPct val="90000"/>
              </a:lnSpc>
              <a:spcBef>
                <a:spcPts val="2300"/>
              </a:spcBef>
              <a:spcAft>
                <a:spcPts val="0"/>
              </a:spcAft>
              <a:buClr>
                <a:schemeClr val="dk1"/>
              </a:buClr>
              <a:buSzPts val="7360"/>
              <a:buNone/>
              <a:defRPr sz="7360"/>
            </a:lvl9pPr>
          </a:lstStyle>
          <a:p>
            <a:endParaRPr/>
          </a:p>
        </p:txBody>
      </p:sp>
      <p:sp>
        <p:nvSpPr>
          <p:cNvPr id="28" name="Google Shape;28;p2"/>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2"/>
        <p:cNvGrpSpPr/>
        <p:nvPr/>
      </p:nvGrpSpPr>
      <p:grpSpPr>
        <a:xfrm>
          <a:off x="0" y="0"/>
          <a:ext cx="0" cy="0"/>
          <a:chOff x="0" y="0"/>
          <a:chExt cx="0" cy="0"/>
        </a:xfrm>
      </p:grpSpPr>
      <p:sp>
        <p:nvSpPr>
          <p:cNvPr id="83" name="Google Shape;83;p11"/>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1"/>
          <p:cNvSpPr txBox="1">
            <a:spLocks noGrp="1"/>
          </p:cNvSpPr>
          <p:nvPr>
            <p:ph type="body" idx="1"/>
          </p:nvPr>
        </p:nvSpPr>
        <p:spPr>
          <a:xfrm rot="5400000">
            <a:off x="8847453" y="4267836"/>
            <a:ext cx="24367493" cy="36278821"/>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85" name="Google Shape;85;p11"/>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1"/>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8"/>
        <p:cNvGrpSpPr/>
        <p:nvPr/>
      </p:nvGrpSpPr>
      <p:grpSpPr>
        <a:xfrm>
          <a:off x="0" y="0"/>
          <a:ext cx="0" cy="0"/>
          <a:chOff x="0" y="0"/>
          <a:chExt cx="0" cy="0"/>
        </a:xfrm>
      </p:grpSpPr>
      <p:sp>
        <p:nvSpPr>
          <p:cNvPr id="89" name="Google Shape;89;p12"/>
          <p:cNvSpPr txBox="1">
            <a:spLocks noGrp="1"/>
          </p:cNvSpPr>
          <p:nvPr>
            <p:ph type="title"/>
          </p:nvPr>
        </p:nvSpPr>
        <p:spPr>
          <a:xfrm rot="5400000">
            <a:off x="18362613" y="13782994"/>
            <a:ext cx="32546293" cy="9069705"/>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12"/>
          <p:cNvSpPr txBox="1">
            <a:spLocks noGrp="1"/>
          </p:cNvSpPr>
          <p:nvPr>
            <p:ph type="body" idx="1"/>
          </p:nvPr>
        </p:nvSpPr>
        <p:spPr>
          <a:xfrm rot="5400000">
            <a:off x="-39687" y="4976179"/>
            <a:ext cx="32546293" cy="26683336"/>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91" name="Google Shape;91;p12"/>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2"/>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
        <p:cNvGrpSpPr/>
        <p:nvPr/>
      </p:nvGrpSpPr>
      <p:grpSpPr>
        <a:xfrm>
          <a:off x="0" y="0"/>
          <a:ext cx="0" cy="0"/>
          <a:chOff x="0" y="0"/>
          <a:chExt cx="0" cy="0"/>
        </a:xfrm>
      </p:grpSpPr>
      <p:sp>
        <p:nvSpPr>
          <p:cNvPr id="32" name="Google Shape;32;p3"/>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
          <p:cNvSpPr txBox="1">
            <a:spLocks noGrp="1"/>
          </p:cNvSpPr>
          <p:nvPr>
            <p:ph type="body" idx="1"/>
          </p:nvPr>
        </p:nvSpPr>
        <p:spPr>
          <a:xfrm>
            <a:off x="2891790" y="10223500"/>
            <a:ext cx="36278821" cy="243674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34" name="Google Shape;34;p3"/>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
        <p:cNvGrpSpPr/>
        <p:nvPr/>
      </p:nvGrpSpPr>
      <p:grpSpPr>
        <a:xfrm>
          <a:off x="0" y="0"/>
          <a:ext cx="0" cy="0"/>
          <a:chOff x="0" y="0"/>
          <a:chExt cx="0" cy="0"/>
        </a:xfrm>
      </p:grpSpPr>
      <p:sp>
        <p:nvSpPr>
          <p:cNvPr id="38" name="Google Shape;38;p4"/>
          <p:cNvSpPr txBox="1">
            <a:spLocks noGrp="1"/>
          </p:cNvSpPr>
          <p:nvPr>
            <p:ph type="title"/>
          </p:nvPr>
        </p:nvSpPr>
        <p:spPr>
          <a:xfrm>
            <a:off x="2869885" y="9574541"/>
            <a:ext cx="36278821" cy="1597532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27600"/>
              <a:buFont typeface="Calibri"/>
              <a:buNone/>
              <a:defRPr sz="27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
          <p:cNvSpPr txBox="1">
            <a:spLocks noGrp="1"/>
          </p:cNvSpPr>
          <p:nvPr>
            <p:ph type="body" idx="1"/>
          </p:nvPr>
        </p:nvSpPr>
        <p:spPr>
          <a:xfrm>
            <a:off x="2869885" y="25701002"/>
            <a:ext cx="36278821" cy="840104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4600"/>
              </a:spcBef>
              <a:spcAft>
                <a:spcPts val="0"/>
              </a:spcAft>
              <a:buClr>
                <a:schemeClr val="dk1"/>
              </a:buClr>
              <a:buSzPts val="11040"/>
              <a:buNone/>
              <a:defRPr sz="11040">
                <a:solidFill>
                  <a:schemeClr val="dk1"/>
                </a:solidFill>
              </a:defRPr>
            </a:lvl1pPr>
            <a:lvl2pPr marL="914400" lvl="1" indent="-228600" algn="l">
              <a:lnSpc>
                <a:spcPct val="90000"/>
              </a:lnSpc>
              <a:spcBef>
                <a:spcPts val="2300"/>
              </a:spcBef>
              <a:spcAft>
                <a:spcPts val="0"/>
              </a:spcAft>
              <a:buClr>
                <a:srgbClr val="888888"/>
              </a:buClr>
              <a:buSzPts val="9200"/>
              <a:buNone/>
              <a:defRPr sz="9200">
                <a:solidFill>
                  <a:srgbClr val="888888"/>
                </a:solidFill>
              </a:defRPr>
            </a:lvl2pPr>
            <a:lvl3pPr marL="1371600" lvl="2" indent="-228600" algn="l">
              <a:lnSpc>
                <a:spcPct val="90000"/>
              </a:lnSpc>
              <a:spcBef>
                <a:spcPts val="2300"/>
              </a:spcBef>
              <a:spcAft>
                <a:spcPts val="0"/>
              </a:spcAft>
              <a:buClr>
                <a:srgbClr val="888888"/>
              </a:buClr>
              <a:buSzPts val="8280"/>
              <a:buNone/>
              <a:defRPr sz="8280">
                <a:solidFill>
                  <a:srgbClr val="888888"/>
                </a:solidFill>
              </a:defRPr>
            </a:lvl3pPr>
            <a:lvl4pPr marL="1828800" lvl="3" indent="-228600" algn="l">
              <a:lnSpc>
                <a:spcPct val="90000"/>
              </a:lnSpc>
              <a:spcBef>
                <a:spcPts val="2300"/>
              </a:spcBef>
              <a:spcAft>
                <a:spcPts val="0"/>
              </a:spcAft>
              <a:buClr>
                <a:srgbClr val="888888"/>
              </a:buClr>
              <a:buSzPts val="7360"/>
              <a:buNone/>
              <a:defRPr sz="7360">
                <a:solidFill>
                  <a:srgbClr val="888888"/>
                </a:solidFill>
              </a:defRPr>
            </a:lvl4pPr>
            <a:lvl5pPr marL="2286000" lvl="4" indent="-228600" algn="l">
              <a:lnSpc>
                <a:spcPct val="90000"/>
              </a:lnSpc>
              <a:spcBef>
                <a:spcPts val="2300"/>
              </a:spcBef>
              <a:spcAft>
                <a:spcPts val="0"/>
              </a:spcAft>
              <a:buClr>
                <a:srgbClr val="888888"/>
              </a:buClr>
              <a:buSzPts val="7360"/>
              <a:buNone/>
              <a:defRPr sz="7360">
                <a:solidFill>
                  <a:srgbClr val="888888"/>
                </a:solidFill>
              </a:defRPr>
            </a:lvl5pPr>
            <a:lvl6pPr marL="2743200" lvl="5" indent="-228600" algn="l">
              <a:lnSpc>
                <a:spcPct val="90000"/>
              </a:lnSpc>
              <a:spcBef>
                <a:spcPts val="2300"/>
              </a:spcBef>
              <a:spcAft>
                <a:spcPts val="0"/>
              </a:spcAft>
              <a:buClr>
                <a:srgbClr val="888888"/>
              </a:buClr>
              <a:buSzPts val="7360"/>
              <a:buNone/>
              <a:defRPr sz="7360">
                <a:solidFill>
                  <a:srgbClr val="888888"/>
                </a:solidFill>
              </a:defRPr>
            </a:lvl6pPr>
            <a:lvl7pPr marL="3200400" lvl="6" indent="-228600" algn="l">
              <a:lnSpc>
                <a:spcPct val="90000"/>
              </a:lnSpc>
              <a:spcBef>
                <a:spcPts val="2300"/>
              </a:spcBef>
              <a:spcAft>
                <a:spcPts val="0"/>
              </a:spcAft>
              <a:buClr>
                <a:srgbClr val="888888"/>
              </a:buClr>
              <a:buSzPts val="7360"/>
              <a:buNone/>
              <a:defRPr sz="7360">
                <a:solidFill>
                  <a:srgbClr val="888888"/>
                </a:solidFill>
              </a:defRPr>
            </a:lvl7pPr>
            <a:lvl8pPr marL="3657600" lvl="7" indent="-228600" algn="l">
              <a:lnSpc>
                <a:spcPct val="90000"/>
              </a:lnSpc>
              <a:spcBef>
                <a:spcPts val="2300"/>
              </a:spcBef>
              <a:spcAft>
                <a:spcPts val="0"/>
              </a:spcAft>
              <a:buClr>
                <a:srgbClr val="888888"/>
              </a:buClr>
              <a:buSzPts val="7360"/>
              <a:buNone/>
              <a:defRPr sz="7360">
                <a:solidFill>
                  <a:srgbClr val="888888"/>
                </a:solidFill>
              </a:defRPr>
            </a:lvl8pPr>
            <a:lvl9pPr marL="4114800" lvl="8" indent="-228600" algn="l">
              <a:lnSpc>
                <a:spcPct val="90000"/>
              </a:lnSpc>
              <a:spcBef>
                <a:spcPts val="2300"/>
              </a:spcBef>
              <a:spcAft>
                <a:spcPts val="0"/>
              </a:spcAft>
              <a:buClr>
                <a:srgbClr val="888888"/>
              </a:buClr>
              <a:buSzPts val="7360"/>
              <a:buNone/>
              <a:defRPr sz="7360">
                <a:solidFill>
                  <a:srgbClr val="888888"/>
                </a:solidFill>
              </a:defRPr>
            </a:lvl9pPr>
          </a:lstStyle>
          <a:p>
            <a:endParaRPr/>
          </a:p>
        </p:txBody>
      </p:sp>
      <p:sp>
        <p:nvSpPr>
          <p:cNvPr id="40" name="Google Shape;40;p4"/>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4"/>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5"/>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5"/>
          <p:cNvSpPr txBox="1">
            <a:spLocks noGrp="1"/>
          </p:cNvSpPr>
          <p:nvPr>
            <p:ph type="body" idx="1"/>
          </p:nvPr>
        </p:nvSpPr>
        <p:spPr>
          <a:xfrm>
            <a:off x="2891790" y="10223500"/>
            <a:ext cx="17876520" cy="243674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46" name="Google Shape;46;p5"/>
          <p:cNvSpPr txBox="1">
            <a:spLocks noGrp="1"/>
          </p:cNvSpPr>
          <p:nvPr>
            <p:ph type="body" idx="2"/>
          </p:nvPr>
        </p:nvSpPr>
        <p:spPr>
          <a:xfrm>
            <a:off x="21294091" y="10223500"/>
            <a:ext cx="17876520" cy="243674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47" name="Google Shape;47;p5"/>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5"/>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5"/>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2897269"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6"/>
          <p:cNvSpPr txBox="1">
            <a:spLocks noGrp="1"/>
          </p:cNvSpPr>
          <p:nvPr>
            <p:ph type="body" idx="1"/>
          </p:nvPr>
        </p:nvSpPr>
        <p:spPr>
          <a:xfrm>
            <a:off x="2897273" y="9414513"/>
            <a:ext cx="17794364" cy="4613907"/>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4600"/>
              </a:spcBef>
              <a:spcAft>
                <a:spcPts val="0"/>
              </a:spcAft>
              <a:buClr>
                <a:schemeClr val="dk1"/>
              </a:buClr>
              <a:buSzPts val="11040"/>
              <a:buNone/>
              <a:defRPr sz="11040" b="1"/>
            </a:lvl1pPr>
            <a:lvl2pPr marL="914400" lvl="1" indent="-228600" algn="l">
              <a:lnSpc>
                <a:spcPct val="90000"/>
              </a:lnSpc>
              <a:spcBef>
                <a:spcPts val="2300"/>
              </a:spcBef>
              <a:spcAft>
                <a:spcPts val="0"/>
              </a:spcAft>
              <a:buClr>
                <a:schemeClr val="dk1"/>
              </a:buClr>
              <a:buSzPts val="9200"/>
              <a:buNone/>
              <a:defRPr sz="9200" b="1"/>
            </a:lvl2pPr>
            <a:lvl3pPr marL="1371600" lvl="2" indent="-228600" algn="l">
              <a:lnSpc>
                <a:spcPct val="90000"/>
              </a:lnSpc>
              <a:spcBef>
                <a:spcPts val="2300"/>
              </a:spcBef>
              <a:spcAft>
                <a:spcPts val="0"/>
              </a:spcAft>
              <a:buClr>
                <a:schemeClr val="dk1"/>
              </a:buClr>
              <a:buSzPts val="8280"/>
              <a:buNone/>
              <a:defRPr sz="8280" b="1"/>
            </a:lvl3pPr>
            <a:lvl4pPr marL="1828800" lvl="3" indent="-228600" algn="l">
              <a:lnSpc>
                <a:spcPct val="90000"/>
              </a:lnSpc>
              <a:spcBef>
                <a:spcPts val="2300"/>
              </a:spcBef>
              <a:spcAft>
                <a:spcPts val="0"/>
              </a:spcAft>
              <a:buClr>
                <a:schemeClr val="dk1"/>
              </a:buClr>
              <a:buSzPts val="7360"/>
              <a:buNone/>
              <a:defRPr sz="7360" b="1"/>
            </a:lvl4pPr>
            <a:lvl5pPr marL="2286000" lvl="4" indent="-228600" algn="l">
              <a:lnSpc>
                <a:spcPct val="90000"/>
              </a:lnSpc>
              <a:spcBef>
                <a:spcPts val="2300"/>
              </a:spcBef>
              <a:spcAft>
                <a:spcPts val="0"/>
              </a:spcAft>
              <a:buClr>
                <a:schemeClr val="dk1"/>
              </a:buClr>
              <a:buSzPts val="7360"/>
              <a:buNone/>
              <a:defRPr sz="7360" b="1"/>
            </a:lvl5pPr>
            <a:lvl6pPr marL="2743200" lvl="5" indent="-228600" algn="l">
              <a:lnSpc>
                <a:spcPct val="90000"/>
              </a:lnSpc>
              <a:spcBef>
                <a:spcPts val="2300"/>
              </a:spcBef>
              <a:spcAft>
                <a:spcPts val="0"/>
              </a:spcAft>
              <a:buClr>
                <a:schemeClr val="dk1"/>
              </a:buClr>
              <a:buSzPts val="7360"/>
              <a:buNone/>
              <a:defRPr sz="7360" b="1"/>
            </a:lvl6pPr>
            <a:lvl7pPr marL="3200400" lvl="6" indent="-228600" algn="l">
              <a:lnSpc>
                <a:spcPct val="90000"/>
              </a:lnSpc>
              <a:spcBef>
                <a:spcPts val="2300"/>
              </a:spcBef>
              <a:spcAft>
                <a:spcPts val="0"/>
              </a:spcAft>
              <a:buClr>
                <a:schemeClr val="dk1"/>
              </a:buClr>
              <a:buSzPts val="7360"/>
              <a:buNone/>
              <a:defRPr sz="7360" b="1"/>
            </a:lvl7pPr>
            <a:lvl8pPr marL="3657600" lvl="7" indent="-228600" algn="l">
              <a:lnSpc>
                <a:spcPct val="90000"/>
              </a:lnSpc>
              <a:spcBef>
                <a:spcPts val="2300"/>
              </a:spcBef>
              <a:spcAft>
                <a:spcPts val="0"/>
              </a:spcAft>
              <a:buClr>
                <a:schemeClr val="dk1"/>
              </a:buClr>
              <a:buSzPts val="7360"/>
              <a:buNone/>
              <a:defRPr sz="7360" b="1"/>
            </a:lvl8pPr>
            <a:lvl9pPr marL="4114800" lvl="8" indent="-228600" algn="l">
              <a:lnSpc>
                <a:spcPct val="90000"/>
              </a:lnSpc>
              <a:spcBef>
                <a:spcPts val="2300"/>
              </a:spcBef>
              <a:spcAft>
                <a:spcPts val="0"/>
              </a:spcAft>
              <a:buClr>
                <a:schemeClr val="dk1"/>
              </a:buClr>
              <a:buSzPts val="7360"/>
              <a:buNone/>
              <a:defRPr sz="7360" b="1"/>
            </a:lvl9pPr>
          </a:lstStyle>
          <a:p>
            <a:endParaRPr/>
          </a:p>
        </p:txBody>
      </p:sp>
      <p:sp>
        <p:nvSpPr>
          <p:cNvPr id="53" name="Google Shape;53;p6"/>
          <p:cNvSpPr txBox="1">
            <a:spLocks noGrp="1"/>
          </p:cNvSpPr>
          <p:nvPr>
            <p:ph type="body" idx="2"/>
          </p:nvPr>
        </p:nvSpPr>
        <p:spPr>
          <a:xfrm>
            <a:off x="2897273" y="14028420"/>
            <a:ext cx="17794364" cy="206336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54" name="Google Shape;54;p6"/>
          <p:cNvSpPr txBox="1">
            <a:spLocks noGrp="1"/>
          </p:cNvSpPr>
          <p:nvPr>
            <p:ph type="body" idx="3"/>
          </p:nvPr>
        </p:nvSpPr>
        <p:spPr>
          <a:xfrm>
            <a:off x="21294092" y="9414513"/>
            <a:ext cx="17881999" cy="4613907"/>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4600"/>
              </a:spcBef>
              <a:spcAft>
                <a:spcPts val="0"/>
              </a:spcAft>
              <a:buClr>
                <a:schemeClr val="dk1"/>
              </a:buClr>
              <a:buSzPts val="11040"/>
              <a:buNone/>
              <a:defRPr sz="11040" b="1"/>
            </a:lvl1pPr>
            <a:lvl2pPr marL="914400" lvl="1" indent="-228600" algn="l">
              <a:lnSpc>
                <a:spcPct val="90000"/>
              </a:lnSpc>
              <a:spcBef>
                <a:spcPts val="2300"/>
              </a:spcBef>
              <a:spcAft>
                <a:spcPts val="0"/>
              </a:spcAft>
              <a:buClr>
                <a:schemeClr val="dk1"/>
              </a:buClr>
              <a:buSzPts val="9200"/>
              <a:buNone/>
              <a:defRPr sz="9200" b="1"/>
            </a:lvl2pPr>
            <a:lvl3pPr marL="1371600" lvl="2" indent="-228600" algn="l">
              <a:lnSpc>
                <a:spcPct val="90000"/>
              </a:lnSpc>
              <a:spcBef>
                <a:spcPts val="2300"/>
              </a:spcBef>
              <a:spcAft>
                <a:spcPts val="0"/>
              </a:spcAft>
              <a:buClr>
                <a:schemeClr val="dk1"/>
              </a:buClr>
              <a:buSzPts val="8280"/>
              <a:buNone/>
              <a:defRPr sz="8280" b="1"/>
            </a:lvl3pPr>
            <a:lvl4pPr marL="1828800" lvl="3" indent="-228600" algn="l">
              <a:lnSpc>
                <a:spcPct val="90000"/>
              </a:lnSpc>
              <a:spcBef>
                <a:spcPts val="2300"/>
              </a:spcBef>
              <a:spcAft>
                <a:spcPts val="0"/>
              </a:spcAft>
              <a:buClr>
                <a:schemeClr val="dk1"/>
              </a:buClr>
              <a:buSzPts val="7360"/>
              <a:buNone/>
              <a:defRPr sz="7360" b="1"/>
            </a:lvl4pPr>
            <a:lvl5pPr marL="2286000" lvl="4" indent="-228600" algn="l">
              <a:lnSpc>
                <a:spcPct val="90000"/>
              </a:lnSpc>
              <a:spcBef>
                <a:spcPts val="2300"/>
              </a:spcBef>
              <a:spcAft>
                <a:spcPts val="0"/>
              </a:spcAft>
              <a:buClr>
                <a:schemeClr val="dk1"/>
              </a:buClr>
              <a:buSzPts val="7360"/>
              <a:buNone/>
              <a:defRPr sz="7360" b="1"/>
            </a:lvl5pPr>
            <a:lvl6pPr marL="2743200" lvl="5" indent="-228600" algn="l">
              <a:lnSpc>
                <a:spcPct val="90000"/>
              </a:lnSpc>
              <a:spcBef>
                <a:spcPts val="2300"/>
              </a:spcBef>
              <a:spcAft>
                <a:spcPts val="0"/>
              </a:spcAft>
              <a:buClr>
                <a:schemeClr val="dk1"/>
              </a:buClr>
              <a:buSzPts val="7360"/>
              <a:buNone/>
              <a:defRPr sz="7360" b="1"/>
            </a:lvl6pPr>
            <a:lvl7pPr marL="3200400" lvl="6" indent="-228600" algn="l">
              <a:lnSpc>
                <a:spcPct val="90000"/>
              </a:lnSpc>
              <a:spcBef>
                <a:spcPts val="2300"/>
              </a:spcBef>
              <a:spcAft>
                <a:spcPts val="0"/>
              </a:spcAft>
              <a:buClr>
                <a:schemeClr val="dk1"/>
              </a:buClr>
              <a:buSzPts val="7360"/>
              <a:buNone/>
              <a:defRPr sz="7360" b="1"/>
            </a:lvl7pPr>
            <a:lvl8pPr marL="3657600" lvl="7" indent="-228600" algn="l">
              <a:lnSpc>
                <a:spcPct val="90000"/>
              </a:lnSpc>
              <a:spcBef>
                <a:spcPts val="2300"/>
              </a:spcBef>
              <a:spcAft>
                <a:spcPts val="0"/>
              </a:spcAft>
              <a:buClr>
                <a:schemeClr val="dk1"/>
              </a:buClr>
              <a:buSzPts val="7360"/>
              <a:buNone/>
              <a:defRPr sz="7360" b="1"/>
            </a:lvl8pPr>
            <a:lvl9pPr marL="4114800" lvl="8" indent="-228600" algn="l">
              <a:lnSpc>
                <a:spcPct val="90000"/>
              </a:lnSpc>
              <a:spcBef>
                <a:spcPts val="2300"/>
              </a:spcBef>
              <a:spcAft>
                <a:spcPts val="0"/>
              </a:spcAft>
              <a:buClr>
                <a:schemeClr val="dk1"/>
              </a:buClr>
              <a:buSzPts val="7360"/>
              <a:buNone/>
              <a:defRPr sz="7360" b="1"/>
            </a:lvl9pPr>
          </a:lstStyle>
          <a:p>
            <a:endParaRPr/>
          </a:p>
        </p:txBody>
      </p:sp>
      <p:sp>
        <p:nvSpPr>
          <p:cNvPr id="55" name="Google Shape;55;p6"/>
          <p:cNvSpPr txBox="1">
            <a:spLocks noGrp="1"/>
          </p:cNvSpPr>
          <p:nvPr>
            <p:ph type="body" idx="4"/>
          </p:nvPr>
        </p:nvSpPr>
        <p:spPr>
          <a:xfrm>
            <a:off x="21294092" y="14028420"/>
            <a:ext cx="17881999" cy="206336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56" name="Google Shape;56;p6"/>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6"/>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6"/>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
        <p:nvSpPr>
          <p:cNvPr id="65" name="Google Shape;65;p8"/>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8"/>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8"/>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8"/>
        <p:cNvGrpSpPr/>
        <p:nvPr/>
      </p:nvGrpSpPr>
      <p:grpSpPr>
        <a:xfrm>
          <a:off x="0" y="0"/>
          <a:ext cx="0" cy="0"/>
          <a:chOff x="0" y="0"/>
          <a:chExt cx="0" cy="0"/>
        </a:xfrm>
      </p:grpSpPr>
      <p:sp>
        <p:nvSpPr>
          <p:cNvPr id="69" name="Google Shape;69;p9"/>
          <p:cNvSpPr txBox="1">
            <a:spLocks noGrp="1"/>
          </p:cNvSpPr>
          <p:nvPr>
            <p:ph type="title"/>
          </p:nvPr>
        </p:nvSpPr>
        <p:spPr>
          <a:xfrm>
            <a:off x="2897269" y="2560320"/>
            <a:ext cx="13566218" cy="896112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4720"/>
              <a:buFont typeface="Calibri"/>
              <a:buNone/>
              <a:defRPr sz="147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9"/>
          <p:cNvSpPr txBox="1">
            <a:spLocks noGrp="1"/>
          </p:cNvSpPr>
          <p:nvPr>
            <p:ph type="body" idx="1"/>
          </p:nvPr>
        </p:nvSpPr>
        <p:spPr>
          <a:xfrm>
            <a:off x="17881998" y="5529588"/>
            <a:ext cx="21294090" cy="27292299"/>
          </a:xfrm>
          <a:prstGeom prst="rect">
            <a:avLst/>
          </a:prstGeom>
          <a:noFill/>
          <a:ln>
            <a:noFill/>
          </a:ln>
        </p:spPr>
        <p:txBody>
          <a:bodyPr spcFirstLastPara="1" wrap="square" lIns="91425" tIns="45700" rIns="91425" bIns="45700" anchor="t" anchorCtr="0"/>
          <a:lstStyle>
            <a:lvl1pPr marL="457200" lvl="0" indent="-1163320" algn="l">
              <a:lnSpc>
                <a:spcPct val="90000"/>
              </a:lnSpc>
              <a:spcBef>
                <a:spcPts val="4600"/>
              </a:spcBef>
              <a:spcAft>
                <a:spcPts val="0"/>
              </a:spcAft>
              <a:buClr>
                <a:schemeClr val="dk1"/>
              </a:buClr>
              <a:buSzPts val="14720"/>
              <a:buChar char="•"/>
              <a:defRPr sz="14720"/>
            </a:lvl1pPr>
            <a:lvl2pPr marL="914400" lvl="1" indent="-1046480" algn="l">
              <a:lnSpc>
                <a:spcPct val="90000"/>
              </a:lnSpc>
              <a:spcBef>
                <a:spcPts val="2300"/>
              </a:spcBef>
              <a:spcAft>
                <a:spcPts val="0"/>
              </a:spcAft>
              <a:buClr>
                <a:schemeClr val="dk1"/>
              </a:buClr>
              <a:buSzPts val="12880"/>
              <a:buChar char="•"/>
              <a:defRPr sz="12880"/>
            </a:lvl2pPr>
            <a:lvl3pPr marL="1371600" lvl="2" indent="-929639" algn="l">
              <a:lnSpc>
                <a:spcPct val="90000"/>
              </a:lnSpc>
              <a:spcBef>
                <a:spcPts val="2300"/>
              </a:spcBef>
              <a:spcAft>
                <a:spcPts val="0"/>
              </a:spcAft>
              <a:buClr>
                <a:schemeClr val="dk1"/>
              </a:buClr>
              <a:buSzPts val="11040"/>
              <a:buChar char="•"/>
              <a:defRPr sz="11040"/>
            </a:lvl3pPr>
            <a:lvl4pPr marL="1828800" lvl="3" indent="-812800" algn="l">
              <a:lnSpc>
                <a:spcPct val="90000"/>
              </a:lnSpc>
              <a:spcBef>
                <a:spcPts val="2300"/>
              </a:spcBef>
              <a:spcAft>
                <a:spcPts val="0"/>
              </a:spcAft>
              <a:buClr>
                <a:schemeClr val="dk1"/>
              </a:buClr>
              <a:buSzPts val="9200"/>
              <a:buChar char="•"/>
              <a:defRPr sz="9200"/>
            </a:lvl4pPr>
            <a:lvl5pPr marL="2286000" lvl="4" indent="-812800" algn="l">
              <a:lnSpc>
                <a:spcPct val="90000"/>
              </a:lnSpc>
              <a:spcBef>
                <a:spcPts val="2300"/>
              </a:spcBef>
              <a:spcAft>
                <a:spcPts val="0"/>
              </a:spcAft>
              <a:buClr>
                <a:schemeClr val="dk1"/>
              </a:buClr>
              <a:buSzPts val="9200"/>
              <a:buChar char="•"/>
              <a:defRPr sz="9200"/>
            </a:lvl5pPr>
            <a:lvl6pPr marL="2743200" lvl="5" indent="-812800" algn="l">
              <a:lnSpc>
                <a:spcPct val="90000"/>
              </a:lnSpc>
              <a:spcBef>
                <a:spcPts val="2300"/>
              </a:spcBef>
              <a:spcAft>
                <a:spcPts val="0"/>
              </a:spcAft>
              <a:buClr>
                <a:schemeClr val="dk1"/>
              </a:buClr>
              <a:buSzPts val="9200"/>
              <a:buChar char="•"/>
              <a:defRPr sz="9200"/>
            </a:lvl6pPr>
            <a:lvl7pPr marL="3200400" lvl="6" indent="-812800" algn="l">
              <a:lnSpc>
                <a:spcPct val="90000"/>
              </a:lnSpc>
              <a:spcBef>
                <a:spcPts val="2300"/>
              </a:spcBef>
              <a:spcAft>
                <a:spcPts val="0"/>
              </a:spcAft>
              <a:buClr>
                <a:schemeClr val="dk1"/>
              </a:buClr>
              <a:buSzPts val="9200"/>
              <a:buChar char="•"/>
              <a:defRPr sz="9200"/>
            </a:lvl7pPr>
            <a:lvl8pPr marL="3657600" lvl="7" indent="-812800" algn="l">
              <a:lnSpc>
                <a:spcPct val="90000"/>
              </a:lnSpc>
              <a:spcBef>
                <a:spcPts val="2300"/>
              </a:spcBef>
              <a:spcAft>
                <a:spcPts val="0"/>
              </a:spcAft>
              <a:buClr>
                <a:schemeClr val="dk1"/>
              </a:buClr>
              <a:buSzPts val="9200"/>
              <a:buChar char="•"/>
              <a:defRPr sz="9200"/>
            </a:lvl8pPr>
            <a:lvl9pPr marL="4114800" lvl="8" indent="-812800" algn="l">
              <a:lnSpc>
                <a:spcPct val="90000"/>
              </a:lnSpc>
              <a:spcBef>
                <a:spcPts val="2300"/>
              </a:spcBef>
              <a:spcAft>
                <a:spcPts val="0"/>
              </a:spcAft>
              <a:buClr>
                <a:schemeClr val="dk1"/>
              </a:buClr>
              <a:buSzPts val="9200"/>
              <a:buChar char="•"/>
              <a:defRPr sz="9200"/>
            </a:lvl9pPr>
          </a:lstStyle>
          <a:p>
            <a:endParaRPr/>
          </a:p>
        </p:txBody>
      </p:sp>
      <p:sp>
        <p:nvSpPr>
          <p:cNvPr id="71" name="Google Shape;71;p9"/>
          <p:cNvSpPr txBox="1">
            <a:spLocks noGrp="1"/>
          </p:cNvSpPr>
          <p:nvPr>
            <p:ph type="body" idx="2"/>
          </p:nvPr>
        </p:nvSpPr>
        <p:spPr>
          <a:xfrm>
            <a:off x="2897269" y="11521440"/>
            <a:ext cx="13566218" cy="21344893"/>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4600"/>
              </a:spcBef>
              <a:spcAft>
                <a:spcPts val="0"/>
              </a:spcAft>
              <a:buClr>
                <a:schemeClr val="dk1"/>
              </a:buClr>
              <a:buSzPts val="7360"/>
              <a:buNone/>
              <a:defRPr sz="7360"/>
            </a:lvl1pPr>
            <a:lvl2pPr marL="914400" lvl="1" indent="-228600" algn="l">
              <a:lnSpc>
                <a:spcPct val="90000"/>
              </a:lnSpc>
              <a:spcBef>
                <a:spcPts val="2300"/>
              </a:spcBef>
              <a:spcAft>
                <a:spcPts val="0"/>
              </a:spcAft>
              <a:buClr>
                <a:schemeClr val="dk1"/>
              </a:buClr>
              <a:buSzPts val="6440"/>
              <a:buNone/>
              <a:defRPr sz="6440"/>
            </a:lvl2pPr>
            <a:lvl3pPr marL="1371600" lvl="2" indent="-228600" algn="l">
              <a:lnSpc>
                <a:spcPct val="90000"/>
              </a:lnSpc>
              <a:spcBef>
                <a:spcPts val="2300"/>
              </a:spcBef>
              <a:spcAft>
                <a:spcPts val="0"/>
              </a:spcAft>
              <a:buClr>
                <a:schemeClr val="dk1"/>
              </a:buClr>
              <a:buSzPts val="5520"/>
              <a:buNone/>
              <a:defRPr sz="5520"/>
            </a:lvl3pPr>
            <a:lvl4pPr marL="1828800" lvl="3" indent="-228600" algn="l">
              <a:lnSpc>
                <a:spcPct val="90000"/>
              </a:lnSpc>
              <a:spcBef>
                <a:spcPts val="2300"/>
              </a:spcBef>
              <a:spcAft>
                <a:spcPts val="0"/>
              </a:spcAft>
              <a:buClr>
                <a:schemeClr val="dk1"/>
              </a:buClr>
              <a:buSzPts val="4600"/>
              <a:buNone/>
              <a:defRPr sz="4600"/>
            </a:lvl4pPr>
            <a:lvl5pPr marL="2286000" lvl="4" indent="-228600" algn="l">
              <a:lnSpc>
                <a:spcPct val="90000"/>
              </a:lnSpc>
              <a:spcBef>
                <a:spcPts val="2300"/>
              </a:spcBef>
              <a:spcAft>
                <a:spcPts val="0"/>
              </a:spcAft>
              <a:buClr>
                <a:schemeClr val="dk1"/>
              </a:buClr>
              <a:buSzPts val="4600"/>
              <a:buNone/>
              <a:defRPr sz="4600"/>
            </a:lvl5pPr>
            <a:lvl6pPr marL="2743200" lvl="5" indent="-228600" algn="l">
              <a:lnSpc>
                <a:spcPct val="90000"/>
              </a:lnSpc>
              <a:spcBef>
                <a:spcPts val="2300"/>
              </a:spcBef>
              <a:spcAft>
                <a:spcPts val="0"/>
              </a:spcAft>
              <a:buClr>
                <a:schemeClr val="dk1"/>
              </a:buClr>
              <a:buSzPts val="4600"/>
              <a:buNone/>
              <a:defRPr sz="4600"/>
            </a:lvl6pPr>
            <a:lvl7pPr marL="3200400" lvl="6" indent="-228600" algn="l">
              <a:lnSpc>
                <a:spcPct val="90000"/>
              </a:lnSpc>
              <a:spcBef>
                <a:spcPts val="2300"/>
              </a:spcBef>
              <a:spcAft>
                <a:spcPts val="0"/>
              </a:spcAft>
              <a:buClr>
                <a:schemeClr val="dk1"/>
              </a:buClr>
              <a:buSzPts val="4600"/>
              <a:buNone/>
              <a:defRPr sz="4600"/>
            </a:lvl7pPr>
            <a:lvl8pPr marL="3657600" lvl="7" indent="-228600" algn="l">
              <a:lnSpc>
                <a:spcPct val="90000"/>
              </a:lnSpc>
              <a:spcBef>
                <a:spcPts val="2300"/>
              </a:spcBef>
              <a:spcAft>
                <a:spcPts val="0"/>
              </a:spcAft>
              <a:buClr>
                <a:schemeClr val="dk1"/>
              </a:buClr>
              <a:buSzPts val="4600"/>
              <a:buNone/>
              <a:defRPr sz="4600"/>
            </a:lvl8pPr>
            <a:lvl9pPr marL="4114800" lvl="8" indent="-228600" algn="l">
              <a:lnSpc>
                <a:spcPct val="90000"/>
              </a:lnSpc>
              <a:spcBef>
                <a:spcPts val="2300"/>
              </a:spcBef>
              <a:spcAft>
                <a:spcPts val="0"/>
              </a:spcAft>
              <a:buClr>
                <a:schemeClr val="dk1"/>
              </a:buClr>
              <a:buSzPts val="4600"/>
              <a:buNone/>
              <a:defRPr sz="4600"/>
            </a:lvl9pPr>
          </a:lstStyle>
          <a:p>
            <a:endParaRPr/>
          </a:p>
        </p:txBody>
      </p:sp>
      <p:sp>
        <p:nvSpPr>
          <p:cNvPr id="72" name="Google Shape;72;p9"/>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9"/>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5"/>
        <p:cNvGrpSpPr/>
        <p:nvPr/>
      </p:nvGrpSpPr>
      <p:grpSpPr>
        <a:xfrm>
          <a:off x="0" y="0"/>
          <a:ext cx="0" cy="0"/>
          <a:chOff x="0" y="0"/>
          <a:chExt cx="0" cy="0"/>
        </a:xfrm>
      </p:grpSpPr>
      <p:sp>
        <p:nvSpPr>
          <p:cNvPr id="76" name="Google Shape;76;p10"/>
          <p:cNvSpPr txBox="1">
            <a:spLocks noGrp="1"/>
          </p:cNvSpPr>
          <p:nvPr>
            <p:ph type="title"/>
          </p:nvPr>
        </p:nvSpPr>
        <p:spPr>
          <a:xfrm>
            <a:off x="2897269" y="2560320"/>
            <a:ext cx="13566218" cy="896112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4720"/>
              <a:buFont typeface="Calibri"/>
              <a:buNone/>
              <a:defRPr sz="147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0"/>
          <p:cNvSpPr>
            <a:spLocks noGrp="1"/>
          </p:cNvSpPr>
          <p:nvPr>
            <p:ph type="pic" idx="2"/>
          </p:nvPr>
        </p:nvSpPr>
        <p:spPr>
          <a:xfrm>
            <a:off x="17881998" y="5529588"/>
            <a:ext cx="21294090" cy="27292299"/>
          </a:xfrm>
          <a:prstGeom prst="rect">
            <a:avLst/>
          </a:prstGeom>
          <a:noFill/>
          <a:ln>
            <a:noFill/>
          </a:ln>
        </p:spPr>
        <p:txBody>
          <a:bodyPr spcFirstLastPara="1" wrap="square" lIns="91425" tIns="45700" rIns="91425" bIns="45700" anchor="t" anchorCtr="0"/>
          <a:lstStyle>
            <a:lvl1pPr marR="0" lvl="0" algn="l" rtl="0">
              <a:lnSpc>
                <a:spcPct val="90000"/>
              </a:lnSpc>
              <a:spcBef>
                <a:spcPts val="4600"/>
              </a:spcBef>
              <a:spcAft>
                <a:spcPts val="0"/>
              </a:spcAft>
              <a:buClr>
                <a:schemeClr val="dk1"/>
              </a:buClr>
              <a:buSzPts val="14720"/>
              <a:buFont typeface="Arial"/>
              <a:buNone/>
              <a:defRPr sz="14720" b="0" i="0" u="none" strike="noStrike" cap="none">
                <a:solidFill>
                  <a:schemeClr val="dk1"/>
                </a:solidFill>
                <a:latin typeface="Calibri"/>
                <a:ea typeface="Calibri"/>
                <a:cs typeface="Calibri"/>
                <a:sym typeface="Calibri"/>
              </a:defRPr>
            </a:lvl1pPr>
            <a:lvl2pPr marR="0" lvl="1" algn="l" rtl="0">
              <a:lnSpc>
                <a:spcPct val="90000"/>
              </a:lnSpc>
              <a:spcBef>
                <a:spcPts val="2300"/>
              </a:spcBef>
              <a:spcAft>
                <a:spcPts val="0"/>
              </a:spcAft>
              <a:buClr>
                <a:schemeClr val="dk1"/>
              </a:buClr>
              <a:buSzPts val="12880"/>
              <a:buFont typeface="Arial"/>
              <a:buNone/>
              <a:defRPr sz="12880" b="0" i="0" u="none" strike="noStrike" cap="none">
                <a:solidFill>
                  <a:schemeClr val="dk1"/>
                </a:solidFill>
                <a:latin typeface="Calibri"/>
                <a:ea typeface="Calibri"/>
                <a:cs typeface="Calibri"/>
                <a:sym typeface="Calibri"/>
              </a:defRPr>
            </a:lvl2pPr>
            <a:lvl3pPr marR="0" lvl="2" algn="l" rtl="0">
              <a:lnSpc>
                <a:spcPct val="90000"/>
              </a:lnSpc>
              <a:spcBef>
                <a:spcPts val="23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3pPr>
            <a:lvl4pPr marR="0" lvl="3"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4pPr>
            <a:lvl5pPr marR="0" lvl="4"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5pPr>
            <a:lvl6pPr marR="0" lvl="5"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6pPr>
            <a:lvl7pPr marR="0" lvl="6"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7pPr>
            <a:lvl8pPr marR="0" lvl="7"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8pPr>
            <a:lvl9pPr marR="0" lvl="8"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9pPr>
          </a:lstStyle>
          <a:p>
            <a:endParaRPr/>
          </a:p>
        </p:txBody>
      </p:sp>
      <p:sp>
        <p:nvSpPr>
          <p:cNvPr id="78" name="Google Shape;78;p10"/>
          <p:cNvSpPr txBox="1">
            <a:spLocks noGrp="1"/>
          </p:cNvSpPr>
          <p:nvPr>
            <p:ph type="body" idx="1"/>
          </p:nvPr>
        </p:nvSpPr>
        <p:spPr>
          <a:xfrm>
            <a:off x="2897269" y="11521440"/>
            <a:ext cx="13566218" cy="21344893"/>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4600"/>
              </a:spcBef>
              <a:spcAft>
                <a:spcPts val="0"/>
              </a:spcAft>
              <a:buClr>
                <a:schemeClr val="dk1"/>
              </a:buClr>
              <a:buSzPts val="7360"/>
              <a:buNone/>
              <a:defRPr sz="7360"/>
            </a:lvl1pPr>
            <a:lvl2pPr marL="914400" lvl="1" indent="-228600" algn="l">
              <a:lnSpc>
                <a:spcPct val="90000"/>
              </a:lnSpc>
              <a:spcBef>
                <a:spcPts val="2300"/>
              </a:spcBef>
              <a:spcAft>
                <a:spcPts val="0"/>
              </a:spcAft>
              <a:buClr>
                <a:schemeClr val="dk1"/>
              </a:buClr>
              <a:buSzPts val="6440"/>
              <a:buNone/>
              <a:defRPr sz="6440"/>
            </a:lvl2pPr>
            <a:lvl3pPr marL="1371600" lvl="2" indent="-228600" algn="l">
              <a:lnSpc>
                <a:spcPct val="90000"/>
              </a:lnSpc>
              <a:spcBef>
                <a:spcPts val="2300"/>
              </a:spcBef>
              <a:spcAft>
                <a:spcPts val="0"/>
              </a:spcAft>
              <a:buClr>
                <a:schemeClr val="dk1"/>
              </a:buClr>
              <a:buSzPts val="5520"/>
              <a:buNone/>
              <a:defRPr sz="5520"/>
            </a:lvl3pPr>
            <a:lvl4pPr marL="1828800" lvl="3" indent="-228600" algn="l">
              <a:lnSpc>
                <a:spcPct val="90000"/>
              </a:lnSpc>
              <a:spcBef>
                <a:spcPts val="2300"/>
              </a:spcBef>
              <a:spcAft>
                <a:spcPts val="0"/>
              </a:spcAft>
              <a:buClr>
                <a:schemeClr val="dk1"/>
              </a:buClr>
              <a:buSzPts val="4600"/>
              <a:buNone/>
              <a:defRPr sz="4600"/>
            </a:lvl4pPr>
            <a:lvl5pPr marL="2286000" lvl="4" indent="-228600" algn="l">
              <a:lnSpc>
                <a:spcPct val="90000"/>
              </a:lnSpc>
              <a:spcBef>
                <a:spcPts val="2300"/>
              </a:spcBef>
              <a:spcAft>
                <a:spcPts val="0"/>
              </a:spcAft>
              <a:buClr>
                <a:schemeClr val="dk1"/>
              </a:buClr>
              <a:buSzPts val="4600"/>
              <a:buNone/>
              <a:defRPr sz="4600"/>
            </a:lvl5pPr>
            <a:lvl6pPr marL="2743200" lvl="5" indent="-228600" algn="l">
              <a:lnSpc>
                <a:spcPct val="90000"/>
              </a:lnSpc>
              <a:spcBef>
                <a:spcPts val="2300"/>
              </a:spcBef>
              <a:spcAft>
                <a:spcPts val="0"/>
              </a:spcAft>
              <a:buClr>
                <a:schemeClr val="dk1"/>
              </a:buClr>
              <a:buSzPts val="4600"/>
              <a:buNone/>
              <a:defRPr sz="4600"/>
            </a:lvl6pPr>
            <a:lvl7pPr marL="3200400" lvl="6" indent="-228600" algn="l">
              <a:lnSpc>
                <a:spcPct val="90000"/>
              </a:lnSpc>
              <a:spcBef>
                <a:spcPts val="2300"/>
              </a:spcBef>
              <a:spcAft>
                <a:spcPts val="0"/>
              </a:spcAft>
              <a:buClr>
                <a:schemeClr val="dk1"/>
              </a:buClr>
              <a:buSzPts val="4600"/>
              <a:buNone/>
              <a:defRPr sz="4600"/>
            </a:lvl7pPr>
            <a:lvl8pPr marL="3657600" lvl="7" indent="-228600" algn="l">
              <a:lnSpc>
                <a:spcPct val="90000"/>
              </a:lnSpc>
              <a:spcBef>
                <a:spcPts val="2300"/>
              </a:spcBef>
              <a:spcAft>
                <a:spcPts val="0"/>
              </a:spcAft>
              <a:buClr>
                <a:schemeClr val="dk1"/>
              </a:buClr>
              <a:buSzPts val="4600"/>
              <a:buNone/>
              <a:defRPr sz="4600"/>
            </a:lvl8pPr>
            <a:lvl9pPr marL="4114800" lvl="8" indent="-228600" algn="l">
              <a:lnSpc>
                <a:spcPct val="90000"/>
              </a:lnSpc>
              <a:spcBef>
                <a:spcPts val="2300"/>
              </a:spcBef>
              <a:spcAft>
                <a:spcPts val="0"/>
              </a:spcAft>
              <a:buClr>
                <a:schemeClr val="dk1"/>
              </a:buClr>
              <a:buSzPts val="4600"/>
              <a:buNone/>
              <a:defRPr sz="4600"/>
            </a:lvl9pPr>
          </a:lstStyle>
          <a:p>
            <a:endParaRPr/>
          </a:p>
        </p:txBody>
      </p:sp>
      <p:sp>
        <p:nvSpPr>
          <p:cNvPr id="79" name="Google Shape;79;p10"/>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0"/>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0"/>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2891790" y="10223500"/>
            <a:ext cx="36278821" cy="24367493"/>
          </a:xfrm>
          <a:prstGeom prst="rect">
            <a:avLst/>
          </a:prstGeom>
          <a:noFill/>
          <a:ln>
            <a:noFill/>
          </a:ln>
        </p:spPr>
        <p:txBody>
          <a:bodyPr spcFirstLastPara="1" wrap="square" lIns="91425" tIns="45700" rIns="91425" bIns="45700"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b="0" i="0" u="none" strike="noStrike" cap="none">
                <a:solidFill>
                  <a:srgbClr val="888888"/>
                </a:solidFill>
                <a:latin typeface="Calibri"/>
                <a:ea typeface="Calibri"/>
                <a:cs typeface="Calibri"/>
                <a:sym typeface="Calibri"/>
              </a:defRPr>
            </a:lvl1pPr>
            <a:lvl2pPr marL="0" marR="0" lvl="1" indent="0" algn="r" rtl="0">
              <a:spcBef>
                <a:spcPts val="0"/>
              </a:spcBef>
              <a:buNone/>
              <a:defRPr sz="5520" b="0" i="0" u="none" strike="noStrike" cap="none">
                <a:solidFill>
                  <a:srgbClr val="888888"/>
                </a:solidFill>
                <a:latin typeface="Calibri"/>
                <a:ea typeface="Calibri"/>
                <a:cs typeface="Calibri"/>
                <a:sym typeface="Calibri"/>
              </a:defRPr>
            </a:lvl2pPr>
            <a:lvl3pPr marL="0" marR="0" lvl="2" indent="0" algn="r" rtl="0">
              <a:spcBef>
                <a:spcPts val="0"/>
              </a:spcBef>
              <a:buNone/>
              <a:defRPr sz="5520" b="0" i="0" u="none" strike="noStrike" cap="none">
                <a:solidFill>
                  <a:srgbClr val="888888"/>
                </a:solidFill>
                <a:latin typeface="Calibri"/>
                <a:ea typeface="Calibri"/>
                <a:cs typeface="Calibri"/>
                <a:sym typeface="Calibri"/>
              </a:defRPr>
            </a:lvl3pPr>
            <a:lvl4pPr marL="0" marR="0" lvl="3" indent="0" algn="r" rtl="0">
              <a:spcBef>
                <a:spcPts val="0"/>
              </a:spcBef>
              <a:buNone/>
              <a:defRPr sz="5520" b="0" i="0" u="none" strike="noStrike" cap="none">
                <a:solidFill>
                  <a:srgbClr val="888888"/>
                </a:solidFill>
                <a:latin typeface="Calibri"/>
                <a:ea typeface="Calibri"/>
                <a:cs typeface="Calibri"/>
                <a:sym typeface="Calibri"/>
              </a:defRPr>
            </a:lvl4pPr>
            <a:lvl5pPr marL="0" marR="0" lvl="4" indent="0" algn="r" rtl="0">
              <a:spcBef>
                <a:spcPts val="0"/>
              </a:spcBef>
              <a:buNone/>
              <a:defRPr sz="5520" b="0" i="0" u="none" strike="noStrike" cap="none">
                <a:solidFill>
                  <a:srgbClr val="888888"/>
                </a:solidFill>
                <a:latin typeface="Calibri"/>
                <a:ea typeface="Calibri"/>
                <a:cs typeface="Calibri"/>
                <a:sym typeface="Calibri"/>
              </a:defRPr>
            </a:lvl5pPr>
            <a:lvl6pPr marL="0" marR="0" lvl="5" indent="0" algn="r" rtl="0">
              <a:spcBef>
                <a:spcPts val="0"/>
              </a:spcBef>
              <a:buNone/>
              <a:defRPr sz="5520" b="0" i="0" u="none" strike="noStrike" cap="none">
                <a:solidFill>
                  <a:srgbClr val="888888"/>
                </a:solidFill>
                <a:latin typeface="Calibri"/>
                <a:ea typeface="Calibri"/>
                <a:cs typeface="Calibri"/>
                <a:sym typeface="Calibri"/>
              </a:defRPr>
            </a:lvl6pPr>
            <a:lvl7pPr marL="0" marR="0" lvl="6" indent="0" algn="r" rtl="0">
              <a:spcBef>
                <a:spcPts val="0"/>
              </a:spcBef>
              <a:buNone/>
              <a:defRPr sz="5520" b="0" i="0" u="none" strike="noStrike" cap="none">
                <a:solidFill>
                  <a:srgbClr val="888888"/>
                </a:solidFill>
                <a:latin typeface="Calibri"/>
                <a:ea typeface="Calibri"/>
                <a:cs typeface="Calibri"/>
                <a:sym typeface="Calibri"/>
              </a:defRPr>
            </a:lvl7pPr>
            <a:lvl8pPr marL="0" marR="0" lvl="7" indent="0" algn="r" rtl="0">
              <a:spcBef>
                <a:spcPts val="0"/>
              </a:spcBef>
              <a:buNone/>
              <a:defRPr sz="5520" b="0" i="0" u="none" strike="noStrike" cap="none">
                <a:solidFill>
                  <a:srgbClr val="888888"/>
                </a:solidFill>
                <a:latin typeface="Calibri"/>
                <a:ea typeface="Calibri"/>
                <a:cs typeface="Calibri"/>
                <a:sym typeface="Calibri"/>
              </a:defRPr>
            </a:lvl8pPr>
            <a:lvl9pPr marL="0" marR="0" lvl="8" indent="0" algn="r" rtl="0">
              <a:spcBef>
                <a:spcPts val="0"/>
              </a:spcBef>
              <a:buNone/>
              <a:defRPr sz="55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1" name="Google Shape;11;p1"/>
          <p:cNvSpPr/>
          <p:nvPr/>
        </p:nvSpPr>
        <p:spPr>
          <a:xfrm>
            <a:off x="0" y="0"/>
            <a:ext cx="42062399" cy="3840480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2" name="Google Shape;12;p1"/>
          <p:cNvSpPr/>
          <p:nvPr/>
        </p:nvSpPr>
        <p:spPr>
          <a:xfrm>
            <a:off x="498764" y="602975"/>
            <a:ext cx="41023310" cy="37071911"/>
          </a:xfrm>
          <a:prstGeom prst="rect">
            <a:avLst/>
          </a:prstGeom>
          <a:solidFill>
            <a:srgbClr val="1E4E7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3" name="Google Shape;13;p1"/>
          <p:cNvSpPr/>
          <p:nvPr/>
        </p:nvSpPr>
        <p:spPr>
          <a:xfrm>
            <a:off x="789709" y="974035"/>
            <a:ext cx="40399856" cy="3570451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cxnSp>
        <p:nvCxnSpPr>
          <p:cNvPr id="14" name="Google Shape;14;p1"/>
          <p:cNvCxnSpPr/>
          <p:nvPr/>
        </p:nvCxnSpPr>
        <p:spPr>
          <a:xfrm>
            <a:off x="1662545" y="7629108"/>
            <a:ext cx="38639631" cy="0"/>
          </a:xfrm>
          <a:prstGeom prst="straightConnector1">
            <a:avLst/>
          </a:prstGeom>
          <a:noFill/>
          <a:ln w="9525" cap="flat" cmpd="sng">
            <a:solidFill>
              <a:srgbClr val="D8D8D8"/>
            </a:solidFill>
            <a:prstDash val="solid"/>
            <a:miter lim="800000"/>
            <a:headEnd type="none" w="sm" len="sm"/>
            <a:tailEnd type="none" w="sm" len="sm"/>
          </a:ln>
        </p:spPr>
      </p:cxnSp>
      <p:sp>
        <p:nvSpPr>
          <p:cNvPr id="15" name="Google Shape;15;p1"/>
          <p:cNvSpPr/>
          <p:nvPr/>
        </p:nvSpPr>
        <p:spPr>
          <a:xfrm>
            <a:off x="1332584" y="1852864"/>
            <a:ext cx="39421655" cy="53124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6" name="Google Shape;16;p1"/>
          <p:cNvSpPr/>
          <p:nvPr/>
        </p:nvSpPr>
        <p:spPr>
          <a:xfrm>
            <a:off x="11164135" y="8232082"/>
            <a:ext cx="9184764" cy="178283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7" name="Google Shape;17;p1"/>
          <p:cNvSpPr/>
          <p:nvPr/>
        </p:nvSpPr>
        <p:spPr>
          <a:xfrm>
            <a:off x="21013805" y="8232082"/>
            <a:ext cx="19740436"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8" name="Google Shape;18;p1"/>
          <p:cNvSpPr/>
          <p:nvPr/>
        </p:nvSpPr>
        <p:spPr>
          <a:xfrm>
            <a:off x="1332586" y="8232082"/>
            <a:ext cx="9184876" cy="178283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9" name="Google Shape;19;p1"/>
          <p:cNvSpPr/>
          <p:nvPr/>
        </p:nvSpPr>
        <p:spPr>
          <a:xfrm>
            <a:off x="28969966" y="36966044"/>
            <a:ext cx="12552107" cy="33714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91" b="0" i="1" u="none" strike="noStrike" cap="none">
                <a:solidFill>
                  <a:schemeClr val="lt1"/>
                </a:solidFill>
                <a:latin typeface="Calibri"/>
                <a:ea typeface="Calibri"/>
                <a:cs typeface="Calibri"/>
                <a:sym typeface="Calibri"/>
              </a:rPr>
              <a:t>We thank the Office of Research and Sponsored Programs for supporting this research, and Learning &amp; Technology Services for printing this poster.</a:t>
            </a:r>
            <a:r>
              <a:rPr lang="en-US" sz="1591" b="0" i="0" u="none" strike="noStrike" cap="none">
                <a:solidFill>
                  <a:schemeClr val="lt1"/>
                </a:solidFill>
                <a:latin typeface="Calibri"/>
                <a:ea typeface="Calibri"/>
                <a:cs typeface="Calibri"/>
                <a:sym typeface="Calibri"/>
              </a:rPr>
              <a:t> </a:t>
            </a:r>
            <a:endParaRPr/>
          </a:p>
        </p:txBody>
      </p:sp>
      <p:sp>
        <p:nvSpPr>
          <p:cNvPr id="20" name="Google Shape;20;p1"/>
          <p:cNvSpPr/>
          <p:nvPr/>
        </p:nvSpPr>
        <p:spPr>
          <a:xfrm>
            <a:off x="1332585" y="26663372"/>
            <a:ext cx="19016314" cy="943938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a:solidFill>
                <a:schemeClr val="lt1"/>
              </a:solidFill>
              <a:latin typeface="Calibri"/>
              <a:ea typeface="Calibri"/>
              <a:cs typeface="Calibri"/>
              <a:sym typeface="Calibri"/>
            </a:endParaRPr>
          </a:p>
        </p:txBody>
      </p:sp>
      <p:cxnSp>
        <p:nvCxnSpPr>
          <p:cNvPr id="21" name="Google Shape;21;p1"/>
          <p:cNvCxnSpPr/>
          <p:nvPr/>
        </p:nvCxnSpPr>
        <p:spPr>
          <a:xfrm>
            <a:off x="20681406" y="7629108"/>
            <a:ext cx="0" cy="27966459"/>
          </a:xfrm>
          <a:prstGeom prst="straightConnector1">
            <a:avLst/>
          </a:prstGeom>
          <a:noFill/>
          <a:ln w="9525" cap="flat" cmpd="sng">
            <a:solidFill>
              <a:srgbClr val="D8D8D8"/>
            </a:solidFill>
            <a:prstDash val="solid"/>
            <a:miter lim="800000"/>
            <a:headEnd type="none" w="sm" len="sm"/>
            <a:tailEnd type="none" w="sm" len="sm"/>
          </a:ln>
        </p:spPr>
      </p:cxnSp>
      <p:cxnSp>
        <p:nvCxnSpPr>
          <p:cNvPr id="22" name="Google Shape;22;p1"/>
          <p:cNvCxnSpPr/>
          <p:nvPr/>
        </p:nvCxnSpPr>
        <p:spPr>
          <a:xfrm>
            <a:off x="10831736" y="7629108"/>
            <a:ext cx="0" cy="18705613"/>
          </a:xfrm>
          <a:prstGeom prst="straightConnector1">
            <a:avLst/>
          </a:prstGeom>
          <a:noFill/>
          <a:ln w="9525" cap="flat" cmpd="sng">
            <a:solidFill>
              <a:srgbClr val="D8D8D8"/>
            </a:solidFill>
            <a:prstDash val="solid"/>
            <a:miter lim="800000"/>
            <a:headEnd type="none" w="sm" len="sm"/>
            <a:tailEnd type="none" w="sm" len="sm"/>
          </a:ln>
        </p:spPr>
      </p:cxnSp>
      <p:cxnSp>
        <p:nvCxnSpPr>
          <p:cNvPr id="23" name="Google Shape;23;p1"/>
          <p:cNvCxnSpPr/>
          <p:nvPr/>
        </p:nvCxnSpPr>
        <p:spPr>
          <a:xfrm rot="10800000">
            <a:off x="1662544" y="26334719"/>
            <a:ext cx="19018862" cy="0"/>
          </a:xfrm>
          <a:prstGeom prst="straightConnector1">
            <a:avLst/>
          </a:prstGeom>
          <a:noFill/>
          <a:ln w="9525" cap="flat" cmpd="sng">
            <a:solidFill>
              <a:srgbClr val="D8D8D8"/>
            </a:solidFill>
            <a:prstDash val="solid"/>
            <a:miter lim="800000"/>
            <a:headEnd type="none" w="sm" len="sm"/>
            <a:tailEnd type="none" w="sm" len="sm"/>
          </a:ln>
        </p:spPr>
      </p:cxnSp>
      <p:pic>
        <p:nvPicPr>
          <p:cNvPr id="24" name="Google Shape;24;p1"/>
          <p:cNvPicPr preferRelativeResize="0"/>
          <p:nvPr/>
        </p:nvPicPr>
        <p:blipFill rotWithShape="1">
          <a:blip r:embed="rId13">
            <a:alphaModFix/>
          </a:blip>
          <a:srcRect/>
          <a:stretch/>
        </p:blipFill>
        <p:spPr>
          <a:xfrm>
            <a:off x="30434116" y="2399172"/>
            <a:ext cx="9201392" cy="36353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3"/>
          <p:cNvSpPr txBox="1">
            <a:spLocks noGrp="1"/>
          </p:cNvSpPr>
          <p:nvPr>
            <p:ph type="ctrTitle"/>
          </p:nvPr>
        </p:nvSpPr>
        <p:spPr>
          <a:xfrm>
            <a:off x="2383575" y="3019025"/>
            <a:ext cx="26901300" cy="15561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None/>
            </a:pPr>
            <a:r>
              <a:rPr lang="en-US" sz="7200" cap="small">
                <a:solidFill>
                  <a:srgbClr val="000000"/>
                </a:solidFill>
                <a:latin typeface="EB Garamond"/>
                <a:ea typeface="EB Garamond"/>
                <a:cs typeface="EB Garamond"/>
                <a:sym typeface="EB Garamond"/>
              </a:rPr>
              <a:t>RELATIONSHIP BETWEEN PATTERNS AND AMOUNT OF OCCUPATIONAL SITTING ON METABOLIC RISK FACTORS</a:t>
            </a:r>
            <a:endParaRPr sz="7200" cap="small">
              <a:solidFill>
                <a:srgbClr val="000000"/>
              </a:solidFill>
              <a:latin typeface="EB Garamond"/>
              <a:ea typeface="EB Garamond"/>
              <a:cs typeface="EB Garamond"/>
              <a:sym typeface="EB Garamond"/>
            </a:endParaRPr>
          </a:p>
        </p:txBody>
      </p:sp>
      <p:sp>
        <p:nvSpPr>
          <p:cNvPr id="99" name="Google Shape;99;p13"/>
          <p:cNvSpPr txBox="1"/>
          <p:nvPr/>
        </p:nvSpPr>
        <p:spPr>
          <a:xfrm>
            <a:off x="2383575" y="5791599"/>
            <a:ext cx="32644200" cy="12201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7F7F7F"/>
              </a:buClr>
              <a:buSzPts val="3818"/>
              <a:buFont typeface="EB Garamond"/>
              <a:buNone/>
            </a:pPr>
            <a:r>
              <a:rPr lang="en-US" sz="3818">
                <a:solidFill>
                  <a:srgbClr val="7F7F7F"/>
                </a:solidFill>
                <a:latin typeface="EB Garamond"/>
                <a:ea typeface="EB Garamond"/>
                <a:cs typeface="EB Garamond"/>
                <a:sym typeface="EB Garamond"/>
              </a:rPr>
              <a:t>Erin Buck, Megan Dobbertin, Carrie Rosenthal &amp; Eric Stadtmueller  |   Department of Kinesiology </a:t>
            </a:r>
            <a:endParaRPr sz="3818">
              <a:solidFill>
                <a:srgbClr val="7F7F7F"/>
              </a:solidFill>
              <a:latin typeface="EB Garamond"/>
              <a:ea typeface="EB Garamond"/>
              <a:cs typeface="EB Garamond"/>
              <a:sym typeface="EB Garamond"/>
            </a:endParaRPr>
          </a:p>
          <a:p>
            <a:pPr marL="0" marR="0" lvl="0" indent="0" algn="l" rtl="0">
              <a:lnSpc>
                <a:spcPct val="90000"/>
              </a:lnSpc>
              <a:spcBef>
                <a:spcPts val="0"/>
              </a:spcBef>
              <a:spcAft>
                <a:spcPts val="0"/>
              </a:spcAft>
              <a:buClr>
                <a:srgbClr val="7F7F7F"/>
              </a:buClr>
              <a:buSzPts val="3818"/>
              <a:buFont typeface="EB Garamond"/>
              <a:buNone/>
            </a:pPr>
            <a:r>
              <a:rPr lang="en-US" sz="3818">
                <a:solidFill>
                  <a:srgbClr val="7F7F7F"/>
                </a:solidFill>
                <a:latin typeface="EB Garamond"/>
                <a:ea typeface="EB Garamond"/>
                <a:cs typeface="EB Garamond"/>
                <a:sym typeface="EB Garamond"/>
              </a:rPr>
              <a:t>Faculty Mentors: Saori I. Braun, PhD &amp; Marquell J. Johnson, PhD</a:t>
            </a:r>
            <a:endParaRPr sz="3818">
              <a:solidFill>
                <a:srgbClr val="7F7F7F"/>
              </a:solidFill>
              <a:latin typeface="EB Garamond"/>
              <a:ea typeface="EB Garamond"/>
              <a:cs typeface="EB Garamond"/>
              <a:sym typeface="EB Garamond"/>
            </a:endParaRPr>
          </a:p>
        </p:txBody>
      </p:sp>
      <p:sp>
        <p:nvSpPr>
          <p:cNvPr id="100" name="Google Shape;100;p13"/>
          <p:cNvSpPr txBox="1"/>
          <p:nvPr/>
        </p:nvSpPr>
        <p:spPr>
          <a:xfrm>
            <a:off x="2383586" y="4990180"/>
            <a:ext cx="32644200" cy="819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DD9E11"/>
              </a:buClr>
              <a:buSzPts val="6000"/>
              <a:buFont typeface="EB Garamond"/>
              <a:buNone/>
            </a:pPr>
            <a:r>
              <a:rPr lang="en-US" sz="6000" cap="small">
                <a:solidFill>
                  <a:srgbClr val="DD9E11"/>
                </a:solidFill>
                <a:latin typeface="EB Garamond"/>
                <a:ea typeface="EB Garamond"/>
                <a:cs typeface="EB Garamond"/>
                <a:sym typeface="EB Garamond"/>
              </a:rPr>
              <a:t>Independent of leisure time physical activity</a:t>
            </a:r>
            <a:endParaRPr/>
          </a:p>
        </p:txBody>
      </p:sp>
      <p:sp>
        <p:nvSpPr>
          <p:cNvPr id="101" name="Google Shape;101;p13"/>
          <p:cNvSpPr txBox="1"/>
          <p:nvPr/>
        </p:nvSpPr>
        <p:spPr>
          <a:xfrm>
            <a:off x="1580775" y="8756850"/>
            <a:ext cx="8984525" cy="9352500"/>
          </a:xfrm>
          <a:prstGeom prst="rect">
            <a:avLst/>
          </a:prstGeom>
          <a:noFill/>
          <a:ln>
            <a:noFill/>
          </a:ln>
        </p:spPr>
        <p:txBody>
          <a:bodyPr spcFirstLastPara="1" wrap="square" lIns="91425" tIns="45700" rIns="91425" bIns="45700" anchor="t" anchorCtr="0">
            <a:noAutofit/>
          </a:bodyPr>
          <a:lstStyle/>
          <a:p>
            <a:pPr marL="0" lvl="0" indent="457200" algn="l" rtl="0">
              <a:lnSpc>
                <a:spcPct val="115000"/>
              </a:lnSpc>
              <a:spcBef>
                <a:spcPts val="0"/>
              </a:spcBef>
              <a:spcAft>
                <a:spcPts val="0"/>
              </a:spcAft>
              <a:buClr>
                <a:schemeClr val="dk1"/>
              </a:buClr>
              <a:buSzPts val="1100"/>
              <a:buFont typeface="Arial"/>
              <a:buNone/>
            </a:pPr>
            <a:r>
              <a:rPr lang="en-US" sz="2600" dirty="0">
                <a:solidFill>
                  <a:schemeClr val="dk1"/>
                </a:solidFill>
                <a:latin typeface="Times New Roman"/>
                <a:ea typeface="Times New Roman"/>
                <a:cs typeface="Times New Roman"/>
                <a:sym typeface="Times New Roman"/>
              </a:rPr>
              <a:t>Our research study aims to discover if there is a relationship between occupational sedentary behavior and metabolic risk factors despite varying amounts of leisure-time physical activity among low-intensity professions. Current research on sedentary behavior has focused on total sedentary time among US adults, which is beneficial in establishing relationships between metabolic syndrome and sedentary jobs. However, Kim et al. (2015) suggests further research is needed to describe the patterns and duration of sedentary bouts. </a:t>
            </a:r>
            <a:endParaRPr sz="2600" dirty="0">
              <a:solidFill>
                <a:schemeClr val="dk1"/>
              </a:solidFill>
              <a:latin typeface="Times New Roman"/>
              <a:ea typeface="Times New Roman"/>
              <a:cs typeface="Times New Roman"/>
              <a:sym typeface="Times New Roman"/>
            </a:endParaRPr>
          </a:p>
          <a:p>
            <a:pPr marL="0" lvl="0" indent="457200" algn="l" rtl="0">
              <a:lnSpc>
                <a:spcPct val="115000"/>
              </a:lnSpc>
              <a:spcBef>
                <a:spcPts val="1600"/>
              </a:spcBef>
              <a:spcAft>
                <a:spcPts val="0"/>
              </a:spcAft>
              <a:buClr>
                <a:schemeClr val="dk1"/>
              </a:buClr>
              <a:buSzPts val="1100"/>
              <a:buFont typeface="Arial"/>
              <a:buNone/>
            </a:pPr>
            <a:r>
              <a:rPr lang="en-US" sz="2600" dirty="0">
                <a:solidFill>
                  <a:schemeClr val="dk1"/>
                </a:solidFill>
                <a:latin typeface="Times New Roman"/>
                <a:ea typeface="Times New Roman"/>
                <a:cs typeface="Times New Roman"/>
                <a:sym typeface="Times New Roman"/>
              </a:rPr>
              <a:t>Data was collected in Fall 2017 and included 13 office workers between the ages of 35-58 years old. The office workers wore two different accelerometers, the </a:t>
            </a:r>
            <a:r>
              <a:rPr lang="en-US" sz="2600" dirty="0" err="1">
                <a:solidFill>
                  <a:schemeClr val="dk1"/>
                </a:solidFill>
                <a:latin typeface="Times New Roman"/>
                <a:ea typeface="Times New Roman"/>
                <a:cs typeface="Times New Roman"/>
                <a:sym typeface="Times New Roman"/>
              </a:rPr>
              <a:t>ActivPal</a:t>
            </a:r>
            <a:r>
              <a:rPr lang="en-US" sz="2600" dirty="0">
                <a:solidFill>
                  <a:schemeClr val="dk1"/>
                </a:solidFill>
                <a:latin typeface="Times New Roman"/>
                <a:ea typeface="Times New Roman"/>
                <a:cs typeface="Times New Roman"/>
                <a:sym typeface="Times New Roman"/>
              </a:rPr>
              <a:t> and </a:t>
            </a:r>
            <a:r>
              <a:rPr lang="en-US" sz="2600" dirty="0" err="1">
                <a:solidFill>
                  <a:schemeClr val="dk1"/>
                </a:solidFill>
                <a:latin typeface="Times New Roman"/>
                <a:ea typeface="Times New Roman"/>
                <a:cs typeface="Times New Roman"/>
                <a:sym typeface="Times New Roman"/>
              </a:rPr>
              <a:t>Actical</a:t>
            </a:r>
            <a:r>
              <a:rPr lang="en-US" sz="2600" dirty="0">
                <a:solidFill>
                  <a:schemeClr val="dk1"/>
                </a:solidFill>
                <a:latin typeface="Times New Roman"/>
                <a:ea typeface="Times New Roman"/>
                <a:cs typeface="Times New Roman"/>
                <a:sym typeface="Times New Roman"/>
              </a:rPr>
              <a:t>, to measure their physical activity levels over the course of 7 consecutive days. Participants underwent a biometric screening that measured height, weight, blood pressure, waist circumference, cholesterol levels, triglycerides, and fasting blood glucose following physical activity monitoring. Data will be analyzed to determine a relationship between physical activity levels and metabolic risk factors among office workers.</a:t>
            </a:r>
            <a:endParaRPr sz="2600" dirty="0">
              <a:solidFill>
                <a:schemeClr val="dk1"/>
              </a:solidFill>
              <a:latin typeface="Times New Roman"/>
              <a:ea typeface="Times New Roman"/>
              <a:cs typeface="Times New Roman"/>
              <a:sym typeface="Times New Roman"/>
            </a:endParaRPr>
          </a:p>
          <a:p>
            <a:pPr marL="0" lvl="0" indent="0" algn="l" rtl="0">
              <a:lnSpc>
                <a:spcPct val="115000"/>
              </a:lnSpc>
              <a:spcBef>
                <a:spcPts val="1600"/>
              </a:spcBef>
              <a:spcAft>
                <a:spcPts val="1600"/>
              </a:spcAft>
              <a:buClr>
                <a:schemeClr val="dk1"/>
              </a:buClr>
              <a:buSzPts val="1100"/>
              <a:buFont typeface="Arial"/>
              <a:buNone/>
            </a:pPr>
            <a:endParaRPr sz="2400" dirty="0"/>
          </a:p>
        </p:txBody>
      </p:sp>
      <p:sp>
        <p:nvSpPr>
          <p:cNvPr id="102" name="Google Shape;102;p13"/>
          <p:cNvSpPr txBox="1"/>
          <p:nvPr/>
        </p:nvSpPr>
        <p:spPr>
          <a:xfrm>
            <a:off x="11087924" y="13346250"/>
            <a:ext cx="8984525" cy="65556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115000"/>
              </a:lnSpc>
              <a:spcBef>
                <a:spcPts val="0"/>
              </a:spcBef>
              <a:spcAft>
                <a:spcPts val="0"/>
              </a:spcAft>
              <a:buSzPts val="2800"/>
              <a:buFont typeface="Times New Roman"/>
              <a:buChar char="➢"/>
            </a:pPr>
            <a:r>
              <a:rPr lang="en-US" sz="2800" dirty="0">
                <a:solidFill>
                  <a:schemeClr val="dk1"/>
                </a:solidFill>
                <a:latin typeface="Times New Roman"/>
                <a:ea typeface="Times New Roman"/>
                <a:cs typeface="Times New Roman"/>
                <a:sym typeface="Times New Roman"/>
              </a:rPr>
              <a:t>13 participants between the ages of 35-58 were recruited from Mayo Clinic health systems in </a:t>
            </a:r>
            <a:r>
              <a:rPr lang="en-US" sz="2800" dirty="0" err="1">
                <a:solidFill>
                  <a:schemeClr val="dk1"/>
                </a:solidFill>
                <a:latin typeface="Times New Roman"/>
                <a:ea typeface="Times New Roman"/>
                <a:cs typeface="Times New Roman"/>
                <a:sym typeface="Times New Roman"/>
              </a:rPr>
              <a:t>Eau</a:t>
            </a:r>
            <a:r>
              <a:rPr lang="en-US" sz="2800" dirty="0">
                <a:solidFill>
                  <a:schemeClr val="dk1"/>
                </a:solidFill>
                <a:latin typeface="Times New Roman"/>
                <a:ea typeface="Times New Roman"/>
                <a:cs typeface="Times New Roman"/>
                <a:sym typeface="Times New Roman"/>
              </a:rPr>
              <a:t> Claire via email.</a:t>
            </a:r>
            <a:endParaRPr sz="2800" dirty="0">
              <a:solidFill>
                <a:schemeClr val="dk1"/>
              </a:solidFill>
              <a:latin typeface="Times New Roman"/>
              <a:ea typeface="Times New Roman"/>
              <a:cs typeface="Times New Roman"/>
              <a:sym typeface="Times New Roman"/>
            </a:endParaRPr>
          </a:p>
          <a:p>
            <a:pPr marL="457200" marR="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To be included in the study, participants had to have jobs that required them to be seated for at least 50% of their work hours per day.</a:t>
            </a:r>
            <a:endParaRPr sz="2800" dirty="0">
              <a:solidFill>
                <a:schemeClr val="dk1"/>
              </a:solidFill>
              <a:latin typeface="Times New Roman"/>
              <a:ea typeface="Times New Roman"/>
              <a:cs typeface="Times New Roman"/>
              <a:sym typeface="Times New Roman"/>
            </a:endParaRPr>
          </a:p>
          <a:p>
            <a:pPr marL="457200" marR="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Participants were excluded if they were taking medications to control cholesterol or blood pressure.</a:t>
            </a:r>
            <a:endParaRPr sz="2800" dirty="0">
              <a:solidFill>
                <a:schemeClr val="dk1"/>
              </a:solidFill>
              <a:latin typeface="Times New Roman"/>
              <a:ea typeface="Times New Roman"/>
              <a:cs typeface="Times New Roman"/>
              <a:sym typeface="Times New Roman"/>
            </a:endParaRPr>
          </a:p>
          <a:p>
            <a:pPr marL="457200" lvl="0" indent="-406400" algn="l" rtl="0">
              <a:lnSpc>
                <a:spcPct val="100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Accelerometers were used to provide objective measures of physical activity throughout the day. Participants wore three accelerometers: one </a:t>
            </a:r>
            <a:r>
              <a:rPr lang="en-US" sz="2800" dirty="0" err="1">
                <a:solidFill>
                  <a:schemeClr val="dk1"/>
                </a:solidFill>
                <a:latin typeface="Times New Roman"/>
                <a:ea typeface="Times New Roman"/>
                <a:cs typeface="Times New Roman"/>
                <a:sym typeface="Times New Roman"/>
              </a:rPr>
              <a:t>ActivPal</a:t>
            </a:r>
            <a:r>
              <a:rPr lang="en-US" sz="2800" dirty="0">
                <a:solidFill>
                  <a:schemeClr val="dk1"/>
                </a:solidFill>
                <a:latin typeface="Times New Roman"/>
                <a:ea typeface="Times New Roman"/>
                <a:cs typeface="Times New Roman"/>
                <a:sym typeface="Times New Roman"/>
              </a:rPr>
              <a:t> and two </a:t>
            </a:r>
            <a:r>
              <a:rPr lang="en-US" sz="2800" dirty="0" err="1">
                <a:solidFill>
                  <a:schemeClr val="dk1"/>
                </a:solidFill>
                <a:latin typeface="Times New Roman"/>
                <a:ea typeface="Times New Roman"/>
                <a:cs typeface="Times New Roman"/>
                <a:sym typeface="Times New Roman"/>
              </a:rPr>
              <a:t>Actical</a:t>
            </a:r>
            <a:r>
              <a:rPr lang="en-US" sz="2800" dirty="0">
                <a:solidFill>
                  <a:schemeClr val="dk1"/>
                </a:solidFill>
                <a:latin typeface="Times New Roman"/>
                <a:ea typeface="Times New Roman"/>
                <a:cs typeface="Times New Roman"/>
                <a:sym typeface="Times New Roman"/>
              </a:rPr>
              <a:t> devices. </a:t>
            </a:r>
            <a:endParaRPr sz="2800"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None/>
            </a:pPr>
            <a:endParaRPr sz="2800" dirty="0">
              <a:solidFill>
                <a:schemeClr val="dk1"/>
              </a:solidFill>
              <a:latin typeface="Times New Roman"/>
              <a:ea typeface="Times New Roman"/>
              <a:cs typeface="Times New Roman"/>
              <a:sym typeface="Times New Roman"/>
            </a:endParaRPr>
          </a:p>
        </p:txBody>
      </p:sp>
      <p:sp>
        <p:nvSpPr>
          <p:cNvPr id="103" name="Google Shape;103;p13"/>
          <p:cNvSpPr txBox="1"/>
          <p:nvPr/>
        </p:nvSpPr>
        <p:spPr>
          <a:xfrm>
            <a:off x="1980925" y="18135452"/>
            <a:ext cx="64827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5400" cap="small" dirty="0">
                <a:solidFill>
                  <a:srgbClr val="DD9E11"/>
                </a:solidFill>
                <a:latin typeface="EB Garamond"/>
                <a:ea typeface="EB Garamond"/>
                <a:cs typeface="EB Garamond"/>
                <a:sym typeface="EB Garamond"/>
              </a:rPr>
              <a:t>Introduction</a:t>
            </a:r>
            <a:endParaRPr dirty="0"/>
          </a:p>
        </p:txBody>
      </p:sp>
      <p:sp>
        <p:nvSpPr>
          <p:cNvPr id="104" name="Google Shape;104;p13"/>
          <p:cNvSpPr txBox="1"/>
          <p:nvPr/>
        </p:nvSpPr>
        <p:spPr>
          <a:xfrm>
            <a:off x="1580775" y="24305223"/>
            <a:ext cx="7830600" cy="1556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endParaRPr/>
          </a:p>
        </p:txBody>
      </p:sp>
      <p:sp>
        <p:nvSpPr>
          <p:cNvPr id="105" name="Google Shape;105;p13"/>
          <p:cNvSpPr txBox="1"/>
          <p:nvPr/>
        </p:nvSpPr>
        <p:spPr>
          <a:xfrm>
            <a:off x="11087920" y="12588294"/>
            <a:ext cx="64827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000" cap="small">
                <a:solidFill>
                  <a:srgbClr val="1E4E79"/>
                </a:solidFill>
                <a:latin typeface="EB Garamond"/>
                <a:ea typeface="EB Garamond"/>
                <a:cs typeface="EB Garamond"/>
                <a:sym typeface="EB Garamond"/>
              </a:rPr>
              <a:t>Data Collection</a:t>
            </a:r>
            <a:endParaRPr sz="4000"/>
          </a:p>
        </p:txBody>
      </p:sp>
      <p:sp>
        <p:nvSpPr>
          <p:cNvPr id="106" name="Google Shape;106;p13"/>
          <p:cNvSpPr txBox="1"/>
          <p:nvPr/>
        </p:nvSpPr>
        <p:spPr>
          <a:xfrm>
            <a:off x="31079845" y="28769714"/>
            <a:ext cx="87753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5400" cap="small">
                <a:solidFill>
                  <a:srgbClr val="DD9E11"/>
                </a:solidFill>
                <a:latin typeface="EB Garamond"/>
                <a:ea typeface="EB Garamond"/>
                <a:cs typeface="EB Garamond"/>
                <a:sym typeface="EB Garamond"/>
              </a:rPr>
              <a:t>Future Implications</a:t>
            </a:r>
            <a:endParaRPr/>
          </a:p>
        </p:txBody>
      </p:sp>
      <p:sp>
        <p:nvSpPr>
          <p:cNvPr id="107" name="Google Shape;107;p13"/>
          <p:cNvSpPr txBox="1"/>
          <p:nvPr/>
        </p:nvSpPr>
        <p:spPr>
          <a:xfrm>
            <a:off x="31079850" y="29693125"/>
            <a:ext cx="8277574" cy="48165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115000"/>
              </a:lnSpc>
              <a:spcBef>
                <a:spcPts val="0"/>
              </a:spcBef>
              <a:spcAft>
                <a:spcPts val="0"/>
              </a:spcAft>
              <a:buSzPts val="2800"/>
              <a:buFont typeface="Times New Roman"/>
              <a:buChar char="➢"/>
            </a:pPr>
            <a:r>
              <a:rPr lang="en-US" sz="2800" dirty="0">
                <a:latin typeface="Times New Roman"/>
                <a:ea typeface="Times New Roman"/>
                <a:cs typeface="Times New Roman"/>
                <a:sym typeface="Times New Roman"/>
              </a:rPr>
              <a:t>Creating a standardized Log Sheet format and protocol for data collection would improve the quality of data being collected</a:t>
            </a:r>
            <a:endParaRPr sz="2800" dirty="0">
              <a:latin typeface="Times New Roman"/>
              <a:ea typeface="Times New Roman"/>
              <a:cs typeface="Times New Roman"/>
              <a:sym typeface="Times New Roman"/>
            </a:endParaRPr>
          </a:p>
          <a:p>
            <a:pPr marL="457200" marR="0" lvl="0" indent="-406400" algn="l" rtl="0">
              <a:lnSpc>
                <a:spcPct val="115000"/>
              </a:lnSpc>
              <a:spcBef>
                <a:spcPts val="0"/>
              </a:spcBef>
              <a:spcAft>
                <a:spcPts val="0"/>
              </a:spcAft>
              <a:buSzPts val="2800"/>
              <a:buFont typeface="Times New Roman"/>
              <a:buChar char="➢"/>
            </a:pPr>
            <a:r>
              <a:rPr lang="en-US" sz="2800" dirty="0">
                <a:solidFill>
                  <a:schemeClr val="dk1"/>
                </a:solidFill>
                <a:latin typeface="Times New Roman"/>
                <a:ea typeface="Times New Roman"/>
                <a:cs typeface="Times New Roman"/>
                <a:sym typeface="Times New Roman"/>
              </a:rPr>
              <a:t>Further research is also needed to separate the effects of occupational physical activity levels and leisure-time physical activity levels </a:t>
            </a:r>
            <a:endParaRPr sz="2800" dirty="0">
              <a:solidFill>
                <a:schemeClr val="dk1"/>
              </a:solidFill>
              <a:latin typeface="Times New Roman"/>
              <a:ea typeface="Times New Roman"/>
              <a:cs typeface="Times New Roman"/>
              <a:sym typeface="Times New Roman"/>
            </a:endParaRPr>
          </a:p>
          <a:p>
            <a:pPr marL="457200" lvl="0" indent="-406400" algn="l" rtl="0">
              <a:lnSpc>
                <a:spcPct val="115000"/>
              </a:lnSpc>
              <a:spcBef>
                <a:spcPts val="0"/>
              </a:spcBef>
              <a:spcAft>
                <a:spcPts val="0"/>
              </a:spcAft>
              <a:buClr>
                <a:schemeClr val="dk1"/>
              </a:buClr>
              <a:buSzPts val="2800"/>
              <a:buFont typeface="Times New Roman"/>
              <a:buChar char="➢"/>
            </a:pPr>
            <a:r>
              <a:rPr lang="en-US" sz="2600" dirty="0">
                <a:solidFill>
                  <a:schemeClr val="dk1"/>
                </a:solidFill>
                <a:latin typeface="Times New Roman"/>
                <a:ea typeface="Times New Roman"/>
                <a:cs typeface="Times New Roman"/>
                <a:sym typeface="Times New Roman"/>
              </a:rPr>
              <a:t>This research will allow researchers to educate the general public about the health consequences of sedentary occupations</a:t>
            </a:r>
            <a:endParaRPr sz="2800" dirty="0">
              <a:solidFill>
                <a:schemeClr val="dk1"/>
              </a:solidFill>
              <a:latin typeface="Times New Roman"/>
              <a:ea typeface="Times New Roman"/>
              <a:cs typeface="Times New Roman"/>
              <a:sym typeface="Times New Roman"/>
            </a:endParaRPr>
          </a:p>
          <a:p>
            <a:pPr marL="457200" marR="0" lvl="0" indent="0" algn="l" rtl="0">
              <a:spcBef>
                <a:spcPts val="0"/>
              </a:spcBef>
              <a:spcAft>
                <a:spcPts val="0"/>
              </a:spcAft>
              <a:buNone/>
            </a:pPr>
            <a:endParaRPr sz="2800" dirty="0"/>
          </a:p>
        </p:txBody>
      </p:sp>
      <p:sp>
        <p:nvSpPr>
          <p:cNvPr id="108" name="Google Shape;108;p13"/>
          <p:cNvSpPr txBox="1"/>
          <p:nvPr/>
        </p:nvSpPr>
        <p:spPr>
          <a:xfrm>
            <a:off x="11087928" y="11581114"/>
            <a:ext cx="70347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5400" cap="small">
                <a:solidFill>
                  <a:srgbClr val="DD9E11"/>
                </a:solidFill>
                <a:latin typeface="EB Garamond"/>
                <a:ea typeface="EB Garamond"/>
                <a:cs typeface="EB Garamond"/>
                <a:sym typeface="EB Garamond"/>
              </a:rPr>
              <a:t>Methods</a:t>
            </a:r>
            <a:endParaRPr/>
          </a:p>
        </p:txBody>
      </p:sp>
      <p:sp>
        <p:nvSpPr>
          <p:cNvPr id="109" name="Google Shape;109;p13"/>
          <p:cNvSpPr txBox="1"/>
          <p:nvPr/>
        </p:nvSpPr>
        <p:spPr>
          <a:xfrm>
            <a:off x="2091837" y="34864225"/>
            <a:ext cx="4000800" cy="386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600">
                <a:solidFill>
                  <a:schemeClr val="dk1"/>
                </a:solidFill>
                <a:latin typeface="Times New Roman"/>
                <a:ea typeface="Times New Roman"/>
                <a:cs typeface="Times New Roman"/>
                <a:sym typeface="Times New Roman"/>
              </a:rPr>
              <a:t>ActivPal</a:t>
            </a:r>
            <a:endParaRPr sz="2600">
              <a:latin typeface="Times New Roman"/>
              <a:ea typeface="Times New Roman"/>
              <a:cs typeface="Times New Roman"/>
              <a:sym typeface="Times New Roman"/>
            </a:endParaRPr>
          </a:p>
        </p:txBody>
      </p:sp>
      <p:sp>
        <p:nvSpPr>
          <p:cNvPr id="110" name="Google Shape;110;p13"/>
          <p:cNvSpPr txBox="1"/>
          <p:nvPr/>
        </p:nvSpPr>
        <p:spPr>
          <a:xfrm>
            <a:off x="1980925" y="7649100"/>
            <a:ext cx="5356500" cy="81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5400" cap="small">
                <a:solidFill>
                  <a:srgbClr val="DD9E11"/>
                </a:solidFill>
                <a:latin typeface="EB Garamond"/>
                <a:ea typeface="EB Garamond"/>
                <a:cs typeface="EB Garamond"/>
                <a:sym typeface="EB Garamond"/>
              </a:rPr>
              <a:t>Abstract</a:t>
            </a:r>
            <a:endParaRPr sz="5400">
              <a:solidFill>
                <a:srgbClr val="DD9E11"/>
              </a:solidFill>
              <a:latin typeface="EB Garamond"/>
              <a:ea typeface="EB Garamond"/>
              <a:cs typeface="EB Garamond"/>
              <a:sym typeface="EB Garamond"/>
            </a:endParaRPr>
          </a:p>
        </p:txBody>
      </p:sp>
      <p:sp>
        <p:nvSpPr>
          <p:cNvPr id="111" name="Google Shape;111;p13"/>
          <p:cNvSpPr txBox="1"/>
          <p:nvPr/>
        </p:nvSpPr>
        <p:spPr>
          <a:xfrm>
            <a:off x="21322195" y="22174381"/>
            <a:ext cx="64827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000" cap="small">
                <a:solidFill>
                  <a:srgbClr val="1E4E79"/>
                </a:solidFill>
                <a:latin typeface="EB Garamond"/>
                <a:ea typeface="EB Garamond"/>
                <a:cs typeface="EB Garamond"/>
                <a:sym typeface="EB Garamond"/>
              </a:rPr>
              <a:t>Data Analysis</a:t>
            </a:r>
            <a:endParaRPr sz="4000"/>
          </a:p>
        </p:txBody>
      </p:sp>
      <p:sp>
        <p:nvSpPr>
          <p:cNvPr id="112" name="Google Shape;112;p13"/>
          <p:cNvSpPr txBox="1"/>
          <p:nvPr/>
        </p:nvSpPr>
        <p:spPr>
          <a:xfrm>
            <a:off x="21322200" y="23137525"/>
            <a:ext cx="9170550" cy="11186400"/>
          </a:xfrm>
          <a:prstGeom prst="rect">
            <a:avLst/>
          </a:prstGeom>
          <a:noFill/>
          <a:ln>
            <a:noFill/>
          </a:ln>
        </p:spPr>
        <p:txBody>
          <a:bodyPr spcFirstLastPara="1" wrap="square" lIns="91425" tIns="91425" rIns="91425" bIns="91425" anchor="t" anchorCtr="0">
            <a:noAutofit/>
          </a:bodyPr>
          <a:lstStyle/>
          <a:p>
            <a:pPr marL="45720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At the end of the data collection period, participants were brought in for a metabolic risk factor screening session and a bone mineral assessment. Bone mineral density scores are presented in Table 1, and metabolic risk factor screening  results are presented in Table 2.</a:t>
            </a:r>
            <a:endParaRPr sz="2800" dirty="0">
              <a:solidFill>
                <a:schemeClr val="dk1"/>
              </a:solidFill>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2800" dirty="0">
              <a:solidFill>
                <a:schemeClr val="dk1"/>
              </a:solidFill>
              <a:latin typeface="Times New Roman"/>
              <a:ea typeface="Times New Roman"/>
              <a:cs typeface="Times New Roman"/>
              <a:sym typeface="Times New Roman"/>
            </a:endParaRPr>
          </a:p>
          <a:p>
            <a:pPr marL="45720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Multiple regression analyses will be performed to evaluate the relationship between activity intensity and metabolic risk factors as well as between postural changes and metabolic risk factors in both occupational and leisure-time settings.</a:t>
            </a:r>
            <a:endParaRPr sz="2800" dirty="0">
              <a:solidFill>
                <a:schemeClr val="dk1"/>
              </a:solidFill>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2800" dirty="0">
              <a:solidFill>
                <a:schemeClr val="dk1"/>
              </a:solidFill>
              <a:latin typeface="Times New Roman"/>
              <a:ea typeface="Times New Roman"/>
              <a:cs typeface="Times New Roman"/>
              <a:sym typeface="Times New Roman"/>
            </a:endParaRPr>
          </a:p>
          <a:p>
            <a:pPr marL="45720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Paired sample </a:t>
            </a:r>
            <a:r>
              <a:rPr lang="en-US" sz="2800" i="1" dirty="0">
                <a:solidFill>
                  <a:schemeClr val="dk1"/>
                </a:solidFill>
                <a:latin typeface="Times New Roman"/>
                <a:ea typeface="Times New Roman"/>
                <a:cs typeface="Times New Roman"/>
                <a:sym typeface="Times New Roman"/>
              </a:rPr>
              <a:t>t</a:t>
            </a:r>
            <a:r>
              <a:rPr lang="en-US" sz="2800" dirty="0">
                <a:solidFill>
                  <a:schemeClr val="dk1"/>
                </a:solidFill>
                <a:latin typeface="Times New Roman"/>
                <a:ea typeface="Times New Roman"/>
                <a:cs typeface="Times New Roman"/>
                <a:sym typeface="Times New Roman"/>
              </a:rPr>
              <a:t>-tests will be conducted to determine the difference in means of physical activity intensities during occupational and leisure-time. If the results of the </a:t>
            </a:r>
            <a:r>
              <a:rPr lang="en-US" sz="2800" i="1" dirty="0">
                <a:solidFill>
                  <a:schemeClr val="dk1"/>
                </a:solidFill>
                <a:latin typeface="Times New Roman"/>
                <a:ea typeface="Times New Roman"/>
                <a:cs typeface="Times New Roman"/>
                <a:sym typeface="Times New Roman"/>
              </a:rPr>
              <a:t>t</a:t>
            </a:r>
            <a:r>
              <a:rPr lang="en-US" sz="2800" dirty="0">
                <a:solidFill>
                  <a:schemeClr val="dk1"/>
                </a:solidFill>
                <a:latin typeface="Times New Roman"/>
                <a:ea typeface="Times New Roman"/>
                <a:cs typeface="Times New Roman"/>
                <a:sym typeface="Times New Roman"/>
              </a:rPr>
              <a:t>-tests are deemed significant, Tukey post-hoc tests will be conducted as well.</a:t>
            </a:r>
            <a:endParaRPr sz="2800" dirty="0">
              <a:solidFill>
                <a:schemeClr val="dk1"/>
              </a:solidFill>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US" sz="2800" dirty="0">
                <a:solidFill>
                  <a:schemeClr val="dk1"/>
                </a:solidFill>
                <a:latin typeface="Times New Roman"/>
                <a:ea typeface="Times New Roman"/>
                <a:cs typeface="Times New Roman"/>
                <a:sym typeface="Times New Roman"/>
              </a:rPr>
              <a:t> </a:t>
            </a:r>
            <a:endParaRPr sz="2800" dirty="0">
              <a:solidFill>
                <a:schemeClr val="dk1"/>
              </a:solidFill>
              <a:latin typeface="Times New Roman"/>
              <a:ea typeface="Times New Roman"/>
              <a:cs typeface="Times New Roman"/>
              <a:sym typeface="Times New Roman"/>
            </a:endParaRPr>
          </a:p>
          <a:p>
            <a:pPr marL="45720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Significance will be set at p &lt; 0.05</a:t>
            </a:r>
            <a:endParaRPr sz="2800" dirty="0">
              <a:solidFill>
                <a:schemeClr val="dk1"/>
              </a:solidFill>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2800" dirty="0">
              <a:solidFill>
                <a:schemeClr val="dk1"/>
              </a:solidFill>
              <a:latin typeface="Times New Roman"/>
              <a:ea typeface="Times New Roman"/>
              <a:cs typeface="Times New Roman"/>
              <a:sym typeface="Times New Roman"/>
            </a:endParaRPr>
          </a:p>
          <a:p>
            <a:pPr marL="457200" lvl="0" indent="-406400" algn="l" rtl="0">
              <a:lnSpc>
                <a:spcPct val="115000"/>
              </a:lnSpc>
              <a:spcBef>
                <a:spcPts val="0"/>
              </a:spcBef>
              <a:spcAft>
                <a:spcPts val="0"/>
              </a:spcAft>
              <a:buClr>
                <a:schemeClr val="dk1"/>
              </a:buClr>
              <a:buSzPts val="2800"/>
              <a:buFont typeface="Times New Roman"/>
              <a:buChar char="➢"/>
            </a:pPr>
            <a:r>
              <a:rPr lang="en-US" sz="2800" dirty="0">
                <a:solidFill>
                  <a:schemeClr val="dk1"/>
                </a:solidFill>
                <a:latin typeface="Times New Roman"/>
                <a:ea typeface="Times New Roman"/>
                <a:cs typeface="Times New Roman"/>
                <a:sym typeface="Times New Roman"/>
              </a:rPr>
              <a:t> Means and standard deviations will be provided for time spent in different activity categories, metabolic risk factors, and number of steps.</a:t>
            </a:r>
            <a:endParaRPr sz="2800" dirty="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endParaRPr sz="2400" dirty="0">
              <a:solidFill>
                <a:schemeClr val="dk1"/>
              </a:solidFill>
              <a:latin typeface="Times New Roman"/>
              <a:ea typeface="Times New Roman"/>
              <a:cs typeface="Times New Roman"/>
              <a:sym typeface="Times New Roman"/>
            </a:endParaRPr>
          </a:p>
        </p:txBody>
      </p:sp>
      <p:pic>
        <p:nvPicPr>
          <p:cNvPr id="113" name="Google Shape;113;p13"/>
          <p:cNvPicPr preferRelativeResize="0"/>
          <p:nvPr/>
        </p:nvPicPr>
        <p:blipFill rotWithShape="1">
          <a:blip r:embed="rId3">
            <a:alphaModFix/>
          </a:blip>
          <a:srcRect l="7133" r="11247" b="1156"/>
          <a:stretch/>
        </p:blipFill>
        <p:spPr>
          <a:xfrm rot="5400000">
            <a:off x="1259400" y="29426113"/>
            <a:ext cx="6050050" cy="4013250"/>
          </a:xfrm>
          <a:prstGeom prst="rect">
            <a:avLst/>
          </a:prstGeom>
          <a:noFill/>
          <a:ln>
            <a:noFill/>
          </a:ln>
        </p:spPr>
      </p:pic>
      <p:pic>
        <p:nvPicPr>
          <p:cNvPr id="114" name="Google Shape;114;p13"/>
          <p:cNvPicPr preferRelativeResize="0"/>
          <p:nvPr/>
        </p:nvPicPr>
        <p:blipFill rotWithShape="1">
          <a:blip r:embed="rId4">
            <a:alphaModFix/>
          </a:blip>
          <a:srcRect t="8873" b="6773"/>
          <a:stretch/>
        </p:blipFill>
        <p:spPr>
          <a:xfrm>
            <a:off x="14450175" y="28407688"/>
            <a:ext cx="5284698" cy="5962550"/>
          </a:xfrm>
          <a:prstGeom prst="rect">
            <a:avLst/>
          </a:prstGeom>
          <a:noFill/>
          <a:ln>
            <a:noFill/>
          </a:ln>
        </p:spPr>
      </p:pic>
      <p:pic>
        <p:nvPicPr>
          <p:cNvPr id="115" name="Google Shape;115;p13" descr="untitled.png"/>
          <p:cNvPicPr preferRelativeResize="0"/>
          <p:nvPr/>
        </p:nvPicPr>
        <p:blipFill>
          <a:blip r:embed="rId5">
            <a:alphaModFix/>
          </a:blip>
          <a:stretch>
            <a:fillRect/>
          </a:stretch>
        </p:blipFill>
        <p:spPr>
          <a:xfrm>
            <a:off x="7878375" y="28451462"/>
            <a:ext cx="4984479" cy="5962550"/>
          </a:xfrm>
          <a:prstGeom prst="rect">
            <a:avLst/>
          </a:prstGeom>
          <a:noFill/>
          <a:ln>
            <a:noFill/>
          </a:ln>
        </p:spPr>
      </p:pic>
      <p:sp>
        <p:nvSpPr>
          <p:cNvPr id="116" name="Google Shape;116;p13"/>
          <p:cNvSpPr txBox="1"/>
          <p:nvPr/>
        </p:nvSpPr>
        <p:spPr>
          <a:xfrm>
            <a:off x="31079845" y="22035764"/>
            <a:ext cx="87753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5400" cap="small">
                <a:solidFill>
                  <a:srgbClr val="DD9E11"/>
                </a:solidFill>
                <a:latin typeface="EB Garamond"/>
                <a:ea typeface="EB Garamond"/>
                <a:cs typeface="EB Garamond"/>
                <a:sym typeface="EB Garamond"/>
              </a:rPr>
              <a:t>Significance </a:t>
            </a:r>
            <a:endParaRPr/>
          </a:p>
        </p:txBody>
      </p:sp>
      <p:sp>
        <p:nvSpPr>
          <p:cNvPr id="117" name="Google Shape;117;p13"/>
          <p:cNvSpPr txBox="1"/>
          <p:nvPr/>
        </p:nvSpPr>
        <p:spPr>
          <a:xfrm>
            <a:off x="11087925" y="8401225"/>
            <a:ext cx="9290132" cy="2984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US" sz="2800" b="1" dirty="0">
                <a:solidFill>
                  <a:schemeClr val="dk1"/>
                </a:solidFill>
                <a:latin typeface="Times New Roman"/>
                <a:ea typeface="Times New Roman"/>
                <a:cs typeface="Times New Roman"/>
                <a:sym typeface="Times New Roman"/>
              </a:rPr>
              <a:t> </a:t>
            </a:r>
            <a:r>
              <a:rPr lang="en-US" sz="2800" dirty="0">
                <a:solidFill>
                  <a:schemeClr val="dk1"/>
                </a:solidFill>
                <a:latin typeface="Times New Roman"/>
                <a:ea typeface="Times New Roman"/>
                <a:cs typeface="Times New Roman"/>
                <a:sym typeface="Times New Roman"/>
              </a:rPr>
              <a:t>We anticipate seeing a positive relationship between occupational sedentary time and increased prevalence of metabolic risk factors. We believe that leisure-time physical activity will not compensate for high amounts of occupational sedentary activity enough to reduce metabolic risk factors. </a:t>
            </a:r>
            <a:endParaRPr sz="2800" dirty="0">
              <a:latin typeface="Times New Roman"/>
              <a:ea typeface="Times New Roman"/>
              <a:cs typeface="Times New Roman"/>
              <a:sym typeface="Times New Roman"/>
            </a:endParaRPr>
          </a:p>
        </p:txBody>
      </p:sp>
      <p:sp>
        <p:nvSpPr>
          <p:cNvPr id="118" name="Google Shape;118;p13"/>
          <p:cNvSpPr txBox="1"/>
          <p:nvPr/>
        </p:nvSpPr>
        <p:spPr>
          <a:xfrm>
            <a:off x="1580775" y="19127606"/>
            <a:ext cx="9219449" cy="8006912"/>
          </a:xfrm>
          <a:prstGeom prst="rect">
            <a:avLst/>
          </a:prstGeom>
          <a:noFill/>
          <a:ln>
            <a:noFill/>
          </a:ln>
        </p:spPr>
        <p:txBody>
          <a:bodyPr spcFirstLastPara="1" wrap="square" lIns="91425" tIns="91425" rIns="91425" bIns="91425" anchor="t" anchorCtr="0">
            <a:noAutofit/>
          </a:bodyPr>
          <a:lstStyle/>
          <a:p>
            <a:pPr marL="0" lvl="0" indent="457200" algn="l" rtl="0">
              <a:lnSpc>
                <a:spcPct val="115000"/>
              </a:lnSpc>
              <a:spcBef>
                <a:spcPts val="0"/>
              </a:spcBef>
              <a:spcAft>
                <a:spcPts val="0"/>
              </a:spcAft>
              <a:buClr>
                <a:schemeClr val="dk1"/>
              </a:buClr>
              <a:buSzPts val="1100"/>
              <a:buFont typeface="Arial"/>
              <a:buNone/>
            </a:pPr>
            <a:r>
              <a:rPr lang="en-US" sz="2600" dirty="0">
                <a:solidFill>
                  <a:schemeClr val="dk1"/>
                </a:solidFill>
                <a:latin typeface="Times New Roman"/>
                <a:ea typeface="Times New Roman"/>
                <a:cs typeface="Times New Roman"/>
                <a:sym typeface="Times New Roman"/>
              </a:rPr>
              <a:t>The Sedentary </a:t>
            </a:r>
            <a:r>
              <a:rPr lang="en-US" sz="2600" dirty="0" err="1">
                <a:solidFill>
                  <a:schemeClr val="dk1"/>
                </a:solidFill>
                <a:latin typeface="Times New Roman"/>
                <a:ea typeface="Times New Roman"/>
                <a:cs typeface="Times New Roman"/>
                <a:sym typeface="Times New Roman"/>
              </a:rPr>
              <a:t>Behaviour</a:t>
            </a:r>
            <a:r>
              <a:rPr lang="en-US" sz="2600" dirty="0">
                <a:solidFill>
                  <a:schemeClr val="dk1"/>
                </a:solidFill>
                <a:latin typeface="Times New Roman"/>
                <a:ea typeface="Times New Roman"/>
                <a:cs typeface="Times New Roman"/>
                <a:sym typeface="Times New Roman"/>
              </a:rPr>
              <a:t> Research Network (SBRN) defines sedentary behavior as “any waking behavior characterized by an energy expenditure of ≤ 1.5 metabolic equivalents (METs), while in a sitting, reclining, or lying posture” (SBRN, 2017). Too much sitting has been shown to have negative health consequences, such as metabolic syndrome. As per Mayo Clinic, metabolic syndrome is diagnosed by measuring five different variables: waist circumference, triglyceride level, high-density lipoprotein cholesterol, blood pressure, and fasting blood glucose (2018). If an individual surpasses at least three out of five of the cutoffs that have been determined for these variables, they can be diagnosed with metabolic syndrome (Mayo Clinic, 2018). In the last 50 years, according to U.S. census data from the years 1950 to 2000, the number of individuals employed in low-intensity occupations has nearly doubled, from 23.3% to 42.6% (Kirk and Rhodes, 2011).</a:t>
            </a:r>
            <a:endParaRPr sz="2600" dirty="0">
              <a:latin typeface="Calibri"/>
              <a:ea typeface="Calibri"/>
              <a:cs typeface="Calibri"/>
              <a:sym typeface="Calibri"/>
            </a:endParaRPr>
          </a:p>
        </p:txBody>
      </p:sp>
      <p:sp>
        <p:nvSpPr>
          <p:cNvPr id="119" name="Google Shape;119;p13"/>
          <p:cNvSpPr txBox="1"/>
          <p:nvPr/>
        </p:nvSpPr>
        <p:spPr>
          <a:xfrm>
            <a:off x="11087932" y="7649094"/>
            <a:ext cx="64827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000" cap="small">
                <a:solidFill>
                  <a:srgbClr val="1E4E79"/>
                </a:solidFill>
                <a:latin typeface="EB Garamond"/>
                <a:ea typeface="EB Garamond"/>
                <a:cs typeface="EB Garamond"/>
                <a:sym typeface="EB Garamond"/>
              </a:rPr>
              <a:t>Hypothesis</a:t>
            </a:r>
            <a:endParaRPr sz="4000"/>
          </a:p>
        </p:txBody>
      </p:sp>
      <p:sp>
        <p:nvSpPr>
          <p:cNvPr id="120" name="Google Shape;120;p13"/>
          <p:cNvSpPr txBox="1"/>
          <p:nvPr/>
        </p:nvSpPr>
        <p:spPr>
          <a:xfrm>
            <a:off x="7146250" y="34864234"/>
            <a:ext cx="6156900" cy="386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600">
                <a:solidFill>
                  <a:schemeClr val="dk1"/>
                </a:solidFill>
                <a:latin typeface="Times New Roman"/>
                <a:ea typeface="Times New Roman"/>
                <a:cs typeface="Times New Roman"/>
                <a:sym typeface="Times New Roman"/>
              </a:rPr>
              <a:t>Actical (hip)</a:t>
            </a:r>
            <a:endParaRPr sz="2600">
              <a:latin typeface="Times New Roman"/>
              <a:ea typeface="Times New Roman"/>
              <a:cs typeface="Times New Roman"/>
              <a:sym typeface="Times New Roman"/>
            </a:endParaRPr>
          </a:p>
        </p:txBody>
      </p:sp>
      <p:sp>
        <p:nvSpPr>
          <p:cNvPr id="121" name="Google Shape;121;p13"/>
          <p:cNvSpPr txBox="1"/>
          <p:nvPr/>
        </p:nvSpPr>
        <p:spPr>
          <a:xfrm>
            <a:off x="15092129" y="34864225"/>
            <a:ext cx="4000800" cy="386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600">
                <a:solidFill>
                  <a:schemeClr val="dk1"/>
                </a:solidFill>
                <a:latin typeface="Times New Roman"/>
                <a:ea typeface="Times New Roman"/>
                <a:cs typeface="Times New Roman"/>
                <a:sym typeface="Times New Roman"/>
              </a:rPr>
              <a:t>Actical (wrist)</a:t>
            </a:r>
            <a:endParaRPr sz="2600">
              <a:latin typeface="Times New Roman"/>
              <a:ea typeface="Times New Roman"/>
              <a:cs typeface="Times New Roman"/>
              <a:sym typeface="Times New Roman"/>
            </a:endParaRPr>
          </a:p>
        </p:txBody>
      </p:sp>
      <p:sp>
        <p:nvSpPr>
          <p:cNvPr id="122" name="Google Shape;122;p13"/>
          <p:cNvSpPr txBox="1"/>
          <p:nvPr/>
        </p:nvSpPr>
        <p:spPr>
          <a:xfrm>
            <a:off x="23108225" y="7692725"/>
            <a:ext cx="14738700" cy="64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000" b="1">
                <a:latin typeface="Times New Roman"/>
                <a:ea typeface="Times New Roman"/>
                <a:cs typeface="Times New Roman"/>
                <a:sym typeface="Times New Roman"/>
              </a:rPr>
              <a:t>Table 1</a:t>
            </a:r>
            <a:r>
              <a:rPr lang="en-US" sz="3000">
                <a:latin typeface="Times New Roman"/>
                <a:ea typeface="Times New Roman"/>
                <a:cs typeface="Times New Roman"/>
                <a:sym typeface="Times New Roman"/>
              </a:rPr>
              <a:t>: Participant Demographics and DXA Values</a:t>
            </a:r>
            <a:endParaRPr sz="3000">
              <a:latin typeface="Times New Roman"/>
              <a:ea typeface="Times New Roman"/>
              <a:cs typeface="Times New Roman"/>
              <a:sym typeface="Times New Roman"/>
            </a:endParaRPr>
          </a:p>
        </p:txBody>
      </p:sp>
      <p:sp>
        <p:nvSpPr>
          <p:cNvPr id="123" name="Google Shape;123;p13"/>
          <p:cNvSpPr txBox="1"/>
          <p:nvPr/>
        </p:nvSpPr>
        <p:spPr>
          <a:xfrm>
            <a:off x="31079849" y="22959175"/>
            <a:ext cx="8277575" cy="6555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2800" dirty="0">
                <a:solidFill>
                  <a:schemeClr val="dk1"/>
                </a:solidFill>
                <a:latin typeface="Times New Roman"/>
                <a:ea typeface="Times New Roman"/>
                <a:cs typeface="Times New Roman"/>
                <a:sym typeface="Times New Roman"/>
              </a:rPr>
              <a:t>This research may raise awareness of how prevalent sedentary behavior has become in the workplace and how this trend is associated with negative health risks. These results will hopefully lead to companies changing their values to promote a healthier office environment. In addition to creating a healthier lifestyle for their employees, workplaces would be able to reduce total spending on health costs. Hopefully, this will influence a societal shift involving the importance of physical activity.</a:t>
            </a:r>
            <a:endParaRPr sz="2800" dirty="0">
              <a:solidFill>
                <a:schemeClr val="dk1"/>
              </a:solidFill>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2600" dirty="0">
              <a:solidFill>
                <a:schemeClr val="dk1"/>
              </a:solidFill>
              <a:latin typeface="Times New Roman"/>
              <a:ea typeface="Times New Roman"/>
              <a:cs typeface="Times New Roman"/>
              <a:sym typeface="Times New Roman"/>
            </a:endParaRPr>
          </a:p>
        </p:txBody>
      </p:sp>
      <p:sp>
        <p:nvSpPr>
          <p:cNvPr id="124" name="Google Shape;124;p13"/>
          <p:cNvSpPr txBox="1"/>
          <p:nvPr/>
        </p:nvSpPr>
        <p:spPr>
          <a:xfrm>
            <a:off x="11087920" y="19138258"/>
            <a:ext cx="64827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000" cap="small" dirty="0">
                <a:solidFill>
                  <a:srgbClr val="1E4E79"/>
                </a:solidFill>
                <a:latin typeface="EB Garamond"/>
                <a:ea typeface="EB Garamond"/>
                <a:cs typeface="EB Garamond"/>
                <a:sym typeface="EB Garamond"/>
              </a:rPr>
              <a:t>Instrumentation</a:t>
            </a:r>
            <a:endParaRPr sz="4000" dirty="0"/>
          </a:p>
        </p:txBody>
      </p:sp>
      <p:sp>
        <p:nvSpPr>
          <p:cNvPr id="125" name="Google Shape;125;p13"/>
          <p:cNvSpPr txBox="1"/>
          <p:nvPr/>
        </p:nvSpPr>
        <p:spPr>
          <a:xfrm>
            <a:off x="11142733" y="19784458"/>
            <a:ext cx="8592140" cy="73962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2800" dirty="0" err="1">
                <a:solidFill>
                  <a:schemeClr val="dk1"/>
                </a:solidFill>
                <a:latin typeface="Times New Roman"/>
                <a:ea typeface="Times New Roman"/>
                <a:cs typeface="Times New Roman"/>
                <a:sym typeface="Times New Roman"/>
              </a:rPr>
              <a:t>ActivPal</a:t>
            </a:r>
            <a:endParaRPr sz="2800" dirty="0">
              <a:solidFill>
                <a:schemeClr val="dk1"/>
              </a:solidFill>
              <a:latin typeface="Times New Roman"/>
              <a:ea typeface="Times New Roman"/>
              <a:cs typeface="Times New Roman"/>
              <a:sym typeface="Times New Roman"/>
            </a:endParaRPr>
          </a:p>
          <a:p>
            <a:pPr marL="457200" lvl="0" indent="-406400" algn="l" rtl="0">
              <a:lnSpc>
                <a:spcPct val="100000"/>
              </a:lnSpc>
              <a:spcBef>
                <a:spcPts val="0"/>
              </a:spcBef>
              <a:spcAft>
                <a:spcPts val="0"/>
              </a:spcAft>
              <a:buClr>
                <a:schemeClr val="dk1"/>
              </a:buClr>
              <a:buSzPts val="2800"/>
              <a:buFont typeface="Times New Roman"/>
              <a:buChar char="➢"/>
            </a:pPr>
            <a:r>
              <a:rPr lang="en-US" sz="2800" dirty="0" err="1">
                <a:solidFill>
                  <a:schemeClr val="dk1"/>
                </a:solidFill>
                <a:latin typeface="Times New Roman"/>
                <a:ea typeface="Times New Roman"/>
                <a:cs typeface="Times New Roman"/>
                <a:sym typeface="Times New Roman"/>
              </a:rPr>
              <a:t>ActivPals</a:t>
            </a:r>
            <a:r>
              <a:rPr lang="en-US" sz="2800" dirty="0">
                <a:solidFill>
                  <a:schemeClr val="dk1"/>
                </a:solidFill>
                <a:latin typeface="Times New Roman"/>
                <a:ea typeface="Times New Roman"/>
                <a:cs typeface="Times New Roman"/>
                <a:sym typeface="Times New Roman"/>
              </a:rPr>
              <a:t> are small, flat devices that are worn at the top middle of the non-dominant thigh. </a:t>
            </a:r>
            <a:r>
              <a:rPr lang="en-US" sz="2800" dirty="0" err="1">
                <a:solidFill>
                  <a:schemeClr val="dk1"/>
                </a:solidFill>
                <a:latin typeface="Times New Roman"/>
                <a:ea typeface="Times New Roman"/>
                <a:cs typeface="Times New Roman"/>
                <a:sym typeface="Times New Roman"/>
              </a:rPr>
              <a:t>ActivPals</a:t>
            </a:r>
            <a:r>
              <a:rPr lang="en-US" sz="2800" dirty="0">
                <a:solidFill>
                  <a:schemeClr val="dk1"/>
                </a:solidFill>
                <a:latin typeface="Times New Roman"/>
                <a:ea typeface="Times New Roman"/>
                <a:cs typeface="Times New Roman"/>
                <a:sym typeface="Times New Roman"/>
              </a:rPr>
              <a:t> classify posture by measuring its angle of tilt to determine if one is sitting/laying down, standing, or walking (PAL Technologies, Glasgow, Scotland).</a:t>
            </a:r>
            <a:endParaRPr sz="2800" dirty="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2800" dirty="0" err="1">
                <a:solidFill>
                  <a:schemeClr val="dk1"/>
                </a:solidFill>
                <a:latin typeface="Times New Roman"/>
                <a:ea typeface="Times New Roman"/>
                <a:cs typeface="Times New Roman"/>
                <a:sym typeface="Times New Roman"/>
              </a:rPr>
              <a:t>Actical</a:t>
            </a:r>
            <a:endParaRPr sz="2800" dirty="0">
              <a:solidFill>
                <a:schemeClr val="dk1"/>
              </a:solidFill>
              <a:latin typeface="Times New Roman"/>
              <a:ea typeface="Times New Roman"/>
              <a:cs typeface="Times New Roman"/>
              <a:sym typeface="Times New Roman"/>
            </a:endParaRPr>
          </a:p>
          <a:p>
            <a:pPr marL="457200" lvl="0" indent="-406400" algn="l" rtl="0">
              <a:lnSpc>
                <a:spcPct val="100000"/>
              </a:lnSpc>
              <a:spcBef>
                <a:spcPts val="0"/>
              </a:spcBef>
              <a:spcAft>
                <a:spcPts val="0"/>
              </a:spcAft>
              <a:buClr>
                <a:schemeClr val="dk1"/>
              </a:buClr>
              <a:buSzPts val="2800"/>
              <a:buFont typeface="Times New Roman"/>
              <a:buChar char="➢"/>
            </a:pPr>
            <a:r>
              <a:rPr lang="en-US" sz="2800" dirty="0" err="1">
                <a:solidFill>
                  <a:schemeClr val="dk1"/>
                </a:solidFill>
                <a:latin typeface="Times New Roman"/>
                <a:ea typeface="Times New Roman"/>
                <a:cs typeface="Times New Roman"/>
                <a:sym typeface="Times New Roman"/>
              </a:rPr>
              <a:t>Acticals</a:t>
            </a:r>
            <a:r>
              <a:rPr lang="en-US" sz="2800" dirty="0">
                <a:solidFill>
                  <a:schemeClr val="dk1"/>
                </a:solidFill>
                <a:latin typeface="Times New Roman"/>
                <a:ea typeface="Times New Roman"/>
                <a:cs typeface="Times New Roman"/>
                <a:sym typeface="Times New Roman"/>
              </a:rPr>
              <a:t> are small, square, flat devices that can be attached to a variety of straps and worn at many different body locations. </a:t>
            </a:r>
            <a:r>
              <a:rPr lang="en-US" sz="2800" dirty="0" err="1">
                <a:solidFill>
                  <a:schemeClr val="dk1"/>
                </a:solidFill>
                <a:latin typeface="Times New Roman"/>
                <a:ea typeface="Times New Roman"/>
                <a:cs typeface="Times New Roman"/>
                <a:sym typeface="Times New Roman"/>
              </a:rPr>
              <a:t>Acticals</a:t>
            </a:r>
            <a:r>
              <a:rPr lang="en-US" sz="2800" dirty="0">
                <a:solidFill>
                  <a:schemeClr val="dk1"/>
                </a:solidFill>
                <a:latin typeface="Times New Roman"/>
                <a:ea typeface="Times New Roman"/>
                <a:cs typeface="Times New Roman"/>
                <a:sym typeface="Times New Roman"/>
              </a:rPr>
              <a:t> function by tracking human movement using an omnidirectional sensor in set 15 second time increments (epoch). The data points, called activity counts, are then classified into the intensity categories of sedentary, light, moderate, or vigorous (Mini </a:t>
            </a:r>
            <a:r>
              <a:rPr lang="en-US" sz="2800" dirty="0" err="1">
                <a:solidFill>
                  <a:schemeClr val="dk1"/>
                </a:solidFill>
                <a:latin typeface="Times New Roman"/>
                <a:ea typeface="Times New Roman"/>
                <a:cs typeface="Times New Roman"/>
                <a:sym typeface="Times New Roman"/>
              </a:rPr>
              <a:t>Mitter</a:t>
            </a:r>
            <a:r>
              <a:rPr lang="en-US" sz="2800" dirty="0">
                <a:solidFill>
                  <a:schemeClr val="dk1"/>
                </a:solidFill>
                <a:latin typeface="Times New Roman"/>
                <a:ea typeface="Times New Roman"/>
                <a:cs typeface="Times New Roman"/>
                <a:sym typeface="Times New Roman"/>
              </a:rPr>
              <a:t>, Sunriver, OR).</a:t>
            </a:r>
            <a:endParaRPr sz="2800" dirty="0">
              <a:solidFill>
                <a:schemeClr val="dk1"/>
              </a:solidFill>
              <a:latin typeface="Times New Roman"/>
              <a:ea typeface="Times New Roman"/>
              <a:cs typeface="Times New Roman"/>
              <a:sym typeface="Times New Roman"/>
            </a:endParaRPr>
          </a:p>
        </p:txBody>
      </p:sp>
      <p:sp>
        <p:nvSpPr>
          <p:cNvPr id="126" name="Google Shape;126;p13"/>
          <p:cNvSpPr txBox="1"/>
          <p:nvPr/>
        </p:nvSpPr>
        <p:spPr>
          <a:xfrm>
            <a:off x="21348725" y="34687975"/>
            <a:ext cx="19216200" cy="203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r>
              <a:rPr lang="en-US" sz="2000" cap="small">
                <a:solidFill>
                  <a:srgbClr val="1E4E79"/>
                </a:solidFill>
                <a:latin typeface="EB Garamond"/>
                <a:ea typeface="EB Garamond"/>
                <a:cs typeface="EB Garamond"/>
                <a:sym typeface="EB Garamond"/>
              </a:rPr>
              <a:t>References</a:t>
            </a:r>
            <a:endParaRPr sz="2000">
              <a:solidFill>
                <a:schemeClr val="dk1"/>
              </a:solidFill>
            </a:endParaRPr>
          </a:p>
          <a:p>
            <a:pPr marL="0" lvl="0" indent="0" algn="l" rtl="0">
              <a:lnSpc>
                <a:spcPct val="100000"/>
              </a:lnSpc>
              <a:spcBef>
                <a:spcPts val="0"/>
              </a:spcBef>
              <a:spcAft>
                <a:spcPts val="0"/>
              </a:spcAft>
              <a:buNone/>
            </a:pPr>
            <a:endParaRPr sz="1600">
              <a:solidFill>
                <a:schemeClr val="dk1"/>
              </a:solidFill>
              <a:latin typeface="Times New Roman"/>
              <a:ea typeface="Times New Roman"/>
              <a:cs typeface="Times New Roman"/>
              <a:sym typeface="Times New Roman"/>
            </a:endParaRPr>
          </a:p>
          <a:p>
            <a:pPr marL="457200" lvl="0" indent="-457200" algn="l" rtl="0">
              <a:lnSpc>
                <a:spcPct val="100000"/>
              </a:lnSpc>
              <a:spcBef>
                <a:spcPts val="0"/>
              </a:spcBef>
              <a:spcAft>
                <a:spcPts val="0"/>
              </a:spcAft>
              <a:buNone/>
            </a:pPr>
            <a:r>
              <a:rPr lang="en-US" sz="1600">
                <a:solidFill>
                  <a:schemeClr val="dk1"/>
                </a:solidFill>
                <a:latin typeface="Times New Roman"/>
                <a:ea typeface="Times New Roman"/>
                <a:cs typeface="Times New Roman"/>
                <a:sym typeface="Times New Roman"/>
              </a:rPr>
              <a:t>Authors. (2012). Sedentary Research Behaviour Network. What is sedentary behavior? Retrieved from https://www.sedentarybehaviour.org/what-is-sedentary-behaviour/ </a:t>
            </a:r>
            <a:endParaRPr sz="1600">
              <a:solidFill>
                <a:schemeClr val="dk1"/>
              </a:solidFill>
              <a:latin typeface="Times New Roman"/>
              <a:ea typeface="Times New Roman"/>
              <a:cs typeface="Times New Roman"/>
              <a:sym typeface="Times New Roman"/>
            </a:endParaRPr>
          </a:p>
          <a:p>
            <a:pPr marL="457200" lvl="0" indent="-457200" algn="l" rtl="0">
              <a:lnSpc>
                <a:spcPct val="100000"/>
              </a:lnSpc>
              <a:spcBef>
                <a:spcPts val="0"/>
              </a:spcBef>
              <a:spcAft>
                <a:spcPts val="0"/>
              </a:spcAft>
              <a:buNone/>
            </a:pPr>
            <a:r>
              <a:rPr lang="en-US" sz="1600">
                <a:solidFill>
                  <a:schemeClr val="dk1"/>
                </a:solidFill>
                <a:latin typeface="Times New Roman"/>
                <a:ea typeface="Times New Roman"/>
                <a:cs typeface="Times New Roman"/>
                <a:sym typeface="Times New Roman"/>
              </a:rPr>
              <a:t>Authors. (2018). Mayo Clinic, </a:t>
            </a:r>
            <a:r>
              <a:rPr lang="en-US" sz="1600" i="1">
                <a:solidFill>
                  <a:schemeClr val="dk1"/>
                </a:solidFill>
                <a:latin typeface="Times New Roman"/>
                <a:ea typeface="Times New Roman"/>
                <a:cs typeface="Times New Roman"/>
                <a:sym typeface="Times New Roman"/>
              </a:rPr>
              <a:t>Diseases and Conditions: Metabolic Syndrome</a:t>
            </a:r>
            <a:r>
              <a:rPr lang="en-US" sz="1600">
                <a:solidFill>
                  <a:schemeClr val="dk1"/>
                </a:solidFill>
                <a:latin typeface="Times New Roman"/>
                <a:ea typeface="Times New Roman"/>
                <a:cs typeface="Times New Roman"/>
                <a:sym typeface="Times New Roman"/>
              </a:rPr>
              <a:t>. Retrieved from https://www.mayoclinic.org/diseases-conditions/metabolic-syndrome/diagnosis-treatment/drc-20351921</a:t>
            </a:r>
            <a:endParaRPr sz="1600">
              <a:solidFill>
                <a:schemeClr val="dk1"/>
              </a:solidFill>
              <a:latin typeface="Times New Roman"/>
              <a:ea typeface="Times New Roman"/>
              <a:cs typeface="Times New Roman"/>
              <a:sym typeface="Times New Roman"/>
            </a:endParaRPr>
          </a:p>
          <a:p>
            <a:pPr marL="457200" lvl="0" indent="-457200" algn="l" rtl="0">
              <a:lnSpc>
                <a:spcPct val="100000"/>
              </a:lnSpc>
              <a:spcBef>
                <a:spcPts val="0"/>
              </a:spcBef>
              <a:spcAft>
                <a:spcPts val="0"/>
              </a:spcAft>
              <a:buNone/>
            </a:pPr>
            <a:r>
              <a:rPr lang="en-US" sz="1600">
                <a:solidFill>
                  <a:schemeClr val="dk1"/>
                </a:solidFill>
                <a:latin typeface="Times New Roman"/>
                <a:ea typeface="Times New Roman"/>
                <a:cs typeface="Times New Roman"/>
                <a:sym typeface="Times New Roman"/>
              </a:rPr>
              <a:t>Kim, Y., Welk, G. J., Braun, S. I., &amp; Kang, M. (2015). Extracting objective estimates of sedentary behavior from accelerometer data: Measurement considerations for surveillance and research applications.</a:t>
            </a:r>
            <a:r>
              <a:rPr lang="en-US" sz="1600" i="1">
                <a:solidFill>
                  <a:schemeClr val="dk1"/>
                </a:solidFill>
                <a:latin typeface="Times New Roman"/>
                <a:ea typeface="Times New Roman"/>
                <a:cs typeface="Times New Roman"/>
                <a:sym typeface="Times New Roman"/>
              </a:rPr>
              <a:t> PLoS ONE, 10(2)</a:t>
            </a:r>
            <a:r>
              <a:rPr lang="en-US" sz="1600">
                <a:solidFill>
                  <a:schemeClr val="dk1"/>
                </a:solidFill>
                <a:latin typeface="Times New Roman"/>
                <a:ea typeface="Times New Roman"/>
                <a:cs typeface="Times New Roman"/>
                <a:sym typeface="Times New Roman"/>
              </a:rPr>
              <a:t>, 1-15.</a:t>
            </a:r>
            <a:endParaRPr sz="1600">
              <a:solidFill>
                <a:schemeClr val="dk1"/>
              </a:solidFill>
              <a:latin typeface="Times New Roman"/>
              <a:ea typeface="Times New Roman"/>
              <a:cs typeface="Times New Roman"/>
              <a:sym typeface="Times New Roman"/>
            </a:endParaRPr>
          </a:p>
          <a:p>
            <a:pPr marL="457200" lvl="0" indent="-457200" algn="l" rtl="0">
              <a:lnSpc>
                <a:spcPct val="100000"/>
              </a:lnSpc>
              <a:spcBef>
                <a:spcPts val="0"/>
              </a:spcBef>
              <a:spcAft>
                <a:spcPts val="0"/>
              </a:spcAft>
              <a:buNone/>
            </a:pPr>
            <a:r>
              <a:rPr lang="en-US" sz="1600">
                <a:solidFill>
                  <a:schemeClr val="dk1"/>
                </a:solidFill>
                <a:highlight>
                  <a:srgbClr val="FFFFFF"/>
                </a:highlight>
                <a:latin typeface="Times New Roman"/>
                <a:ea typeface="Times New Roman"/>
                <a:cs typeface="Times New Roman"/>
                <a:sym typeface="Times New Roman"/>
              </a:rPr>
              <a:t>Kirk, M. A., &amp; Rhodes, R. E. (2011). Occupation correlates of adults' participation in leisure-time physical activity. </a:t>
            </a:r>
            <a:r>
              <a:rPr lang="en-US" sz="1600" i="1">
                <a:solidFill>
                  <a:schemeClr val="dk1"/>
                </a:solidFill>
                <a:highlight>
                  <a:srgbClr val="FFFFFF"/>
                </a:highlight>
                <a:latin typeface="Times New Roman"/>
                <a:ea typeface="Times New Roman"/>
                <a:cs typeface="Times New Roman"/>
                <a:sym typeface="Times New Roman"/>
              </a:rPr>
              <a:t>American Journal of Preventive Medicine.,</a:t>
            </a:r>
            <a:r>
              <a:rPr lang="en-US" sz="1600">
                <a:solidFill>
                  <a:schemeClr val="dk1"/>
                </a:solidFill>
                <a:highlight>
                  <a:srgbClr val="FFFFFF"/>
                </a:highlight>
                <a:latin typeface="Times New Roman"/>
                <a:ea typeface="Times New Roman"/>
                <a:cs typeface="Times New Roman"/>
                <a:sym typeface="Times New Roman"/>
              </a:rPr>
              <a:t> </a:t>
            </a:r>
            <a:r>
              <a:rPr lang="en-US" sz="1600" i="1">
                <a:solidFill>
                  <a:schemeClr val="dk1"/>
                </a:solidFill>
                <a:highlight>
                  <a:srgbClr val="FFFFFF"/>
                </a:highlight>
                <a:latin typeface="Times New Roman"/>
                <a:ea typeface="Times New Roman"/>
                <a:cs typeface="Times New Roman"/>
                <a:sym typeface="Times New Roman"/>
              </a:rPr>
              <a:t>40</a:t>
            </a:r>
            <a:r>
              <a:rPr lang="en-US" sz="1600">
                <a:solidFill>
                  <a:schemeClr val="dk1"/>
                </a:solidFill>
                <a:highlight>
                  <a:srgbClr val="FFFFFF"/>
                </a:highlight>
                <a:latin typeface="Times New Roman"/>
                <a:ea typeface="Times New Roman"/>
                <a:cs typeface="Times New Roman"/>
                <a:sym typeface="Times New Roman"/>
              </a:rPr>
              <a:t>(4), 476-485.</a:t>
            </a:r>
            <a:endParaRPr sz="1600">
              <a:solidFill>
                <a:schemeClr val="dk1"/>
              </a:solidFill>
              <a:latin typeface="Times New Roman"/>
              <a:ea typeface="Times New Roman"/>
              <a:cs typeface="Times New Roman"/>
              <a:sym typeface="Times New Roman"/>
            </a:endParaRPr>
          </a:p>
          <a:p>
            <a:pPr marL="457200" lvl="0" indent="-457200" algn="l" rtl="0">
              <a:lnSpc>
                <a:spcPct val="100000"/>
              </a:lnSpc>
              <a:spcBef>
                <a:spcPts val="0"/>
              </a:spcBef>
              <a:spcAft>
                <a:spcPts val="0"/>
              </a:spcAft>
              <a:buNone/>
            </a:pPr>
            <a:endParaRPr>
              <a:solidFill>
                <a:schemeClr val="dk1"/>
              </a:solidFill>
              <a:latin typeface="Times New Roman"/>
              <a:ea typeface="Times New Roman"/>
              <a:cs typeface="Times New Roman"/>
              <a:sym typeface="Times New Roman"/>
            </a:endParaRPr>
          </a:p>
          <a:p>
            <a:pPr marL="457200" lvl="0" indent="-457200" algn="l" rtl="0">
              <a:lnSpc>
                <a:spcPct val="100000"/>
              </a:lnSpc>
              <a:spcBef>
                <a:spcPts val="0"/>
              </a:spcBef>
              <a:spcAft>
                <a:spcPts val="0"/>
              </a:spcAft>
              <a:buClr>
                <a:schemeClr val="dk1"/>
              </a:buClr>
              <a:buSzPts val="1100"/>
              <a:buFont typeface="Arial"/>
              <a:buNone/>
            </a:pPr>
            <a:endParaRPr>
              <a:solidFill>
                <a:schemeClr val="dk1"/>
              </a:solidFill>
              <a:latin typeface="Times New Roman"/>
              <a:ea typeface="Times New Roman"/>
              <a:cs typeface="Times New Roman"/>
              <a:sym typeface="Times New Roman"/>
            </a:endParaRPr>
          </a:p>
        </p:txBody>
      </p:sp>
      <p:sp>
        <p:nvSpPr>
          <p:cNvPr id="127" name="Google Shape;127;p13"/>
          <p:cNvSpPr txBox="1"/>
          <p:nvPr/>
        </p:nvSpPr>
        <p:spPr>
          <a:xfrm>
            <a:off x="23108225" y="14045675"/>
            <a:ext cx="11335200" cy="64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i="1">
                <a:latin typeface="Times New Roman"/>
                <a:ea typeface="Times New Roman"/>
                <a:cs typeface="Times New Roman"/>
                <a:sym typeface="Times New Roman"/>
              </a:rPr>
              <a:t>Note:</a:t>
            </a:r>
            <a:r>
              <a:rPr lang="en-US" sz="2000">
                <a:latin typeface="Times New Roman"/>
                <a:ea typeface="Times New Roman"/>
                <a:cs typeface="Times New Roman"/>
                <a:sym typeface="Times New Roman"/>
              </a:rPr>
              <a:t> SD = Standard Deviation, BMI = Body Mass Index, BMD = Bone Mineral Density </a:t>
            </a:r>
            <a:endParaRPr sz="2000">
              <a:latin typeface="Times New Roman"/>
              <a:ea typeface="Times New Roman"/>
              <a:cs typeface="Times New Roman"/>
              <a:sym typeface="Times New Roman"/>
            </a:endParaRPr>
          </a:p>
        </p:txBody>
      </p:sp>
      <p:sp>
        <p:nvSpPr>
          <p:cNvPr id="128" name="Google Shape;128;p13"/>
          <p:cNvSpPr txBox="1"/>
          <p:nvPr/>
        </p:nvSpPr>
        <p:spPr>
          <a:xfrm>
            <a:off x="23108225" y="21120750"/>
            <a:ext cx="16249200" cy="122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i="1">
                <a:latin typeface="Times New Roman"/>
                <a:ea typeface="Times New Roman"/>
                <a:cs typeface="Times New Roman"/>
                <a:sym typeface="Times New Roman"/>
              </a:rPr>
              <a:t>Note: </a:t>
            </a:r>
            <a:r>
              <a:rPr lang="en-US" sz="2000">
                <a:latin typeface="Times New Roman"/>
                <a:ea typeface="Times New Roman"/>
                <a:cs typeface="Times New Roman"/>
                <a:sym typeface="Times New Roman"/>
              </a:rPr>
              <a:t>SD = Standard Deviation, SBP = Systolic Blood Pressure, DBP = Diastolic Blood Pressure, TGL = Triglyceride, LDL = Low Density Lipoprotein,</a:t>
            </a:r>
            <a:endParaRPr sz="2000">
              <a:latin typeface="Times New Roman"/>
              <a:ea typeface="Times New Roman"/>
              <a:cs typeface="Times New Roman"/>
              <a:sym typeface="Times New Roman"/>
            </a:endParaRPr>
          </a:p>
          <a:p>
            <a:pPr marL="0" lvl="0" indent="0" algn="l" rtl="0">
              <a:spcBef>
                <a:spcPts val="0"/>
              </a:spcBef>
              <a:spcAft>
                <a:spcPts val="0"/>
              </a:spcAft>
              <a:buNone/>
            </a:pPr>
            <a:r>
              <a:rPr lang="en-US" sz="2000">
                <a:latin typeface="Times New Roman"/>
                <a:ea typeface="Times New Roman"/>
                <a:cs typeface="Times New Roman"/>
                <a:sym typeface="Times New Roman"/>
              </a:rPr>
              <a:t>HDL = High Density Lipoprotein, FBG = Fasting Blood Glucose</a:t>
            </a:r>
            <a:endParaRPr sz="2000">
              <a:latin typeface="Times New Roman"/>
              <a:ea typeface="Times New Roman"/>
              <a:cs typeface="Times New Roman"/>
              <a:sym typeface="Times New Roman"/>
            </a:endParaRPr>
          </a:p>
        </p:txBody>
      </p:sp>
      <p:sp>
        <p:nvSpPr>
          <p:cNvPr id="129" name="Google Shape;129;p13"/>
          <p:cNvSpPr txBox="1"/>
          <p:nvPr/>
        </p:nvSpPr>
        <p:spPr>
          <a:xfrm>
            <a:off x="23146900" y="14933538"/>
            <a:ext cx="12422100" cy="64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000" b="1">
                <a:latin typeface="Times New Roman"/>
                <a:ea typeface="Times New Roman"/>
                <a:cs typeface="Times New Roman"/>
                <a:sym typeface="Times New Roman"/>
              </a:rPr>
              <a:t>Table 2: </a:t>
            </a:r>
            <a:r>
              <a:rPr lang="en-US" sz="3000">
                <a:latin typeface="Times New Roman"/>
                <a:ea typeface="Times New Roman"/>
                <a:cs typeface="Times New Roman"/>
                <a:sym typeface="Times New Roman"/>
              </a:rPr>
              <a:t>Metabolic Risk Factors</a:t>
            </a:r>
            <a:endParaRPr sz="3000">
              <a:latin typeface="Times New Roman"/>
              <a:ea typeface="Times New Roman"/>
              <a:cs typeface="Times New Roman"/>
              <a:sym typeface="Times New Roman"/>
            </a:endParaRPr>
          </a:p>
        </p:txBody>
      </p:sp>
      <p:pic>
        <p:nvPicPr>
          <p:cNvPr id="130" name="Google Shape;130;p13"/>
          <p:cNvPicPr preferRelativeResize="0"/>
          <p:nvPr/>
        </p:nvPicPr>
        <p:blipFill>
          <a:blip r:embed="rId6">
            <a:alphaModFix/>
          </a:blip>
          <a:stretch>
            <a:fillRect/>
          </a:stretch>
        </p:blipFill>
        <p:spPr>
          <a:xfrm>
            <a:off x="23108225" y="8338900"/>
            <a:ext cx="15619850" cy="5465100"/>
          </a:xfrm>
          <a:prstGeom prst="rect">
            <a:avLst/>
          </a:prstGeom>
          <a:noFill/>
          <a:ln>
            <a:noFill/>
          </a:ln>
        </p:spPr>
      </p:pic>
      <p:pic>
        <p:nvPicPr>
          <p:cNvPr id="131" name="Google Shape;131;p13"/>
          <p:cNvPicPr preferRelativeResize="0"/>
          <p:nvPr/>
        </p:nvPicPr>
        <p:blipFill>
          <a:blip r:embed="rId7">
            <a:alphaModFix/>
          </a:blip>
          <a:stretch>
            <a:fillRect/>
          </a:stretch>
        </p:blipFill>
        <p:spPr>
          <a:xfrm>
            <a:off x="23146900" y="15513488"/>
            <a:ext cx="15619849" cy="54651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1196</Words>
  <Application>Microsoft Macintosh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Arial</vt:lpstr>
      <vt:lpstr>EB Garamond</vt:lpstr>
      <vt:lpstr>Times New Roman</vt:lpstr>
      <vt:lpstr>Office Theme</vt:lpstr>
      <vt:lpstr>RELATIONSHIP BETWEEN PATTERNS AND AMOUNT OF OCCUPATIONAL SITTING ON METABOLIC RISK FACTORS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RELATIONSHIP BETWEEN PATTERNS AND AMOUNT OF OCCUPATIONAL SITTING ON METABOLIC RISK FACTORS</dc:title>
  <cp:lastModifiedBy>Dobbertin, Megan Nicole</cp:lastModifiedBy>
  <cp:revision>2</cp:revision>
  <dcterms:modified xsi:type="dcterms:W3CDTF">2019-04-25T17:52:11Z</dcterms:modified>
</cp:coreProperties>
</file>