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fer, Paige Julia" initials="SPJ"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86"/>
    <a:srgbClr val="E4CA88"/>
    <a:srgbClr val="200F55"/>
    <a:srgbClr val="ECD9AA"/>
    <a:srgbClr val="EFDFB7"/>
    <a:srgbClr val="FFFFCC"/>
    <a:srgbClr val="800000"/>
    <a:srgbClr val="990033"/>
    <a:srgbClr val="CC99FF"/>
    <a:srgbClr val="D3B8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91" autoAdjust="0"/>
    <p:restoredTop sz="94660"/>
  </p:normalViewPr>
  <p:slideViewPr>
    <p:cSldViewPr snapToGrid="0">
      <p:cViewPr varScale="1">
        <p:scale>
          <a:sx n="12" d="100"/>
          <a:sy n="12" d="100"/>
        </p:scale>
        <p:origin x="1876" y="60"/>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551892-56B7-47F3-9D4C-19BF463FE916}" type="datetimeFigureOut">
              <a:rPr lang="en-US" smtClean="0"/>
              <a:t>4/26/2019</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385756-C1E2-44F3-B156-582A557A69FC}" type="slidenum">
              <a:rPr lang="en-US" smtClean="0"/>
              <a:t>‹#›</a:t>
            </a:fld>
            <a:endParaRPr lang="en-US"/>
          </a:p>
        </p:txBody>
      </p:sp>
    </p:spTree>
    <p:extLst>
      <p:ext uri="{BB962C8B-B14F-4D97-AF65-F5344CB8AC3E}">
        <p14:creationId xmlns:p14="http://schemas.microsoft.com/office/powerpoint/2010/main" val="3167228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385756-C1E2-44F3-B156-582A557A69FC}" type="slidenum">
              <a:rPr lang="en-US" smtClean="0"/>
              <a:t>1</a:t>
            </a:fld>
            <a:endParaRPr lang="en-US"/>
          </a:p>
        </p:txBody>
      </p:sp>
    </p:spTree>
    <p:extLst>
      <p:ext uri="{BB962C8B-B14F-4D97-AF65-F5344CB8AC3E}">
        <p14:creationId xmlns:p14="http://schemas.microsoft.com/office/powerpoint/2010/main" val="1733435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467437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2901687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2591059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1064780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3425764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3527243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2633333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1152560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2207110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3300817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F087A1F1-6A19-42F6-9A16-AD7DC4341323}" type="datetimeFigureOut">
              <a:rPr lang="en-US" smtClean="0"/>
              <a:t>4/26/2019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1891903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8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F087A1F1-6A19-42F6-9A16-AD7DC4341323}" type="datetimeFigureOut">
              <a:rPr lang="en-US" smtClean="0"/>
              <a:t>4/26/2019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A9866C39-A13B-4120-869E-E8D66A950592}" type="slidenum">
              <a:rPr lang="en-US" smtClean="0"/>
              <a:t>‹#›</a:t>
            </a:fld>
            <a:endParaRPr lang="en-US" dirty="0"/>
          </a:p>
        </p:txBody>
      </p:sp>
    </p:spTree>
    <p:extLst>
      <p:ext uri="{BB962C8B-B14F-4D97-AF65-F5344CB8AC3E}">
        <p14:creationId xmlns:p14="http://schemas.microsoft.com/office/powerpoint/2010/main" val="37166080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CB1E04B-B2C7-4F99-9A56-00F408E1BF11}"/>
              </a:ext>
            </a:extLst>
          </p:cNvPr>
          <p:cNvSpPr/>
          <p:nvPr/>
        </p:nvSpPr>
        <p:spPr>
          <a:xfrm>
            <a:off x="445257" y="5291482"/>
            <a:ext cx="13533120" cy="2491969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BB3CDF5-011D-4720-8B9D-C75BCB341F18}"/>
              </a:ext>
            </a:extLst>
          </p:cNvPr>
          <p:cNvSpPr/>
          <p:nvPr/>
        </p:nvSpPr>
        <p:spPr>
          <a:xfrm>
            <a:off x="673857" y="5521227"/>
            <a:ext cx="13075920" cy="24460200"/>
          </a:xfrm>
          <a:prstGeom prst="rect">
            <a:avLst/>
          </a:prstGeom>
          <a:solidFill>
            <a:schemeClr val="bg1"/>
          </a:solidFill>
          <a:ln>
            <a:solidFill>
              <a:srgbClr val="000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CA8CE4B4-89A3-4CD7-B971-8E193CFD3238}"/>
              </a:ext>
            </a:extLst>
          </p:cNvPr>
          <p:cNvSpPr txBox="1"/>
          <p:nvPr/>
        </p:nvSpPr>
        <p:spPr>
          <a:xfrm>
            <a:off x="1912869" y="5771028"/>
            <a:ext cx="10597896" cy="861774"/>
          </a:xfrm>
          <a:prstGeom prst="rect">
            <a:avLst/>
          </a:prstGeom>
          <a:noFill/>
        </p:spPr>
        <p:txBody>
          <a:bodyPr wrap="square" rtlCol="0">
            <a:spAutoFit/>
          </a:bodyPr>
          <a:lstStyle/>
          <a:p>
            <a:pPr algn="ctr"/>
            <a:r>
              <a:rPr lang="en-US" sz="5000" b="1" cap="small" dirty="0">
                <a:latin typeface="Century Gothic" panose="020B0502020202020204" pitchFamily="34" charset="0"/>
              </a:rPr>
              <a:t>Background</a:t>
            </a:r>
          </a:p>
        </p:txBody>
      </p:sp>
      <p:sp>
        <p:nvSpPr>
          <p:cNvPr id="8" name="TextBox 7">
            <a:extLst>
              <a:ext uri="{FF2B5EF4-FFF2-40B4-BE49-F238E27FC236}">
                <a16:creationId xmlns:a16="http://schemas.microsoft.com/office/drawing/2014/main" id="{FF6509E3-7816-49F0-8E81-DE878DB09C73}"/>
              </a:ext>
            </a:extLst>
          </p:cNvPr>
          <p:cNvSpPr txBox="1"/>
          <p:nvPr/>
        </p:nvSpPr>
        <p:spPr>
          <a:xfrm>
            <a:off x="1463075" y="6926951"/>
            <a:ext cx="11497485" cy="23421796"/>
          </a:xfrm>
          <a:prstGeom prst="rect">
            <a:avLst/>
          </a:prstGeom>
          <a:noFill/>
        </p:spPr>
        <p:txBody>
          <a:bodyPr wrap="square" rtlCol="0">
            <a:spAutoFit/>
          </a:bodyPr>
          <a:lstStyle/>
          <a:p>
            <a:pPr algn="just" fontAlgn="base"/>
            <a:r>
              <a:rPr lang="en-US" sz="3000" dirty="0">
                <a:latin typeface="Century Gothic" panose="020B0502020202020204" pitchFamily="34" charset="0"/>
              </a:rPr>
              <a:t>Hindsight bias is commonly referred to as the “I knew it all along” effect. Individuals who are informed of a specific outcome prior to judging how the event will pan out perceive that outcome as more likely to occur than do individuals who are not informed of any outcome.</a:t>
            </a:r>
            <a:r>
              <a:rPr lang="en-US" sz="2800" baseline="30000" dirty="0">
                <a:latin typeface="Century Gothic" panose="020B0502020202020204" pitchFamily="34" charset="0"/>
              </a:rPr>
              <a:t>1</a:t>
            </a:r>
            <a:r>
              <a:rPr lang="en-US" sz="3000" dirty="0">
                <a:latin typeface="Century Gothic" panose="020B0502020202020204" pitchFamily="34" charset="0"/>
              </a:rPr>
              <a:t> In essence, individuals perceive a given outcome as more obvious when they know that it happened.</a:t>
            </a:r>
          </a:p>
          <a:p>
            <a:pPr algn="just" fontAlgn="base"/>
            <a:endParaRPr lang="en-US" sz="3000" dirty="0">
              <a:latin typeface="Century Gothic" panose="020B0502020202020204" pitchFamily="34" charset="0"/>
            </a:endParaRPr>
          </a:p>
          <a:p>
            <a:pPr algn="just" fontAlgn="base"/>
            <a:r>
              <a:rPr lang="en-US" sz="3000" dirty="0">
                <a:latin typeface="Century Gothic" panose="020B0502020202020204" pitchFamily="34" charset="0"/>
              </a:rPr>
              <a:t>Hindsight bias has been documented in many contexts:</a:t>
            </a:r>
          </a:p>
          <a:p>
            <a:pPr algn="just" fontAlgn="base"/>
            <a:endParaRPr lang="en-US" sz="3000" dirty="0">
              <a:latin typeface="Century Gothic" panose="020B0502020202020204" pitchFamily="34" charset="0"/>
            </a:endParaRPr>
          </a:p>
          <a:p>
            <a:pPr algn="just" fontAlgn="base"/>
            <a:endParaRPr lang="en-US" sz="3000" dirty="0">
              <a:latin typeface="Century Gothic" panose="020B0502020202020204" pitchFamily="34" charset="0"/>
            </a:endParaRPr>
          </a:p>
          <a:p>
            <a:pPr algn="just" fontAlgn="base"/>
            <a:endParaRPr lang="en-US" sz="3000" dirty="0">
              <a:latin typeface="Century Gothic" panose="020B0502020202020204" pitchFamily="34" charset="0"/>
            </a:endParaRPr>
          </a:p>
          <a:p>
            <a:pPr algn="just" fontAlgn="base"/>
            <a:br>
              <a:rPr lang="en-US" sz="3000" dirty="0">
                <a:latin typeface="Century Gothic" panose="020B0502020202020204" pitchFamily="34" charset="0"/>
              </a:rPr>
            </a:br>
            <a:endParaRPr lang="en-US" sz="3000" dirty="0">
              <a:latin typeface="Century Gothic" panose="020B0502020202020204" pitchFamily="34" charset="0"/>
            </a:endParaRPr>
          </a:p>
          <a:p>
            <a:pPr algn="just" fontAlgn="base"/>
            <a:endParaRPr lang="en-US" sz="3000" dirty="0">
              <a:latin typeface="Century Gothic" panose="020B0502020202020204" pitchFamily="34" charset="0"/>
            </a:endParaRPr>
          </a:p>
          <a:p>
            <a:pPr algn="just" fontAlgn="base"/>
            <a:br>
              <a:rPr lang="en-US" sz="3000" dirty="0">
                <a:latin typeface="Century Gothic" panose="020B0502020202020204" pitchFamily="34" charset="0"/>
              </a:rPr>
            </a:br>
            <a:br>
              <a:rPr lang="en-US" sz="3000" dirty="0">
                <a:latin typeface="Century Gothic" panose="020B0502020202020204" pitchFamily="34" charset="0"/>
              </a:rPr>
            </a:br>
            <a:r>
              <a:rPr lang="en-US" sz="3000" dirty="0">
                <a:latin typeface="Century Gothic" panose="020B0502020202020204" pitchFamily="34" charset="0"/>
              </a:rPr>
              <a:t>In the context of suicide specifically, individuals often look back and wish they had seen the signs or done things differently. </a:t>
            </a:r>
          </a:p>
          <a:p>
            <a:pPr algn="just" fontAlgn="base"/>
            <a:endParaRPr lang="en-US" sz="3000" dirty="0">
              <a:latin typeface="Century Gothic" panose="020B0502020202020204" pitchFamily="34" charset="0"/>
            </a:endParaRPr>
          </a:p>
          <a:p>
            <a:pPr algn="just" fontAlgn="base"/>
            <a:r>
              <a:rPr lang="en-US" sz="3000" dirty="0">
                <a:latin typeface="Century Gothic" panose="020B0502020202020204" pitchFamily="34" charset="0"/>
              </a:rPr>
              <a:t>In this study, we investigated the effects of outcome knowledge on individuals’ perceptions of the foreseeability and preventability of a suicide.  To do this, we provided all participants with a description of a young woman (Maya) with various symptoms of depression, but afterward, told only half of participants that the woman subsequently died by suicide. </a:t>
            </a:r>
          </a:p>
          <a:p>
            <a:pPr algn="just" fontAlgn="base"/>
            <a:endParaRPr lang="en-US" sz="3000" dirty="0">
              <a:latin typeface="Century Gothic" panose="020B0502020202020204" pitchFamily="34" charset="0"/>
            </a:endParaRPr>
          </a:p>
          <a:p>
            <a:pPr algn="just" fontAlgn="base"/>
            <a:r>
              <a:rPr lang="en-US" sz="3000" dirty="0">
                <a:latin typeface="Century Gothic" panose="020B0502020202020204" pitchFamily="34" charset="0"/>
              </a:rPr>
              <a:t>We hypothesized that, relative to participants who were not informed of Maya’s eventual suicide, those who were informed would…</a:t>
            </a:r>
          </a:p>
          <a:p>
            <a:pPr algn="just" fontAlgn="base"/>
            <a:endParaRPr lang="en-US" sz="3000" dirty="0">
              <a:latin typeface="Century Gothic" panose="020B0502020202020204" pitchFamily="34" charset="0"/>
            </a:endParaRPr>
          </a:p>
          <a:p>
            <a:pPr marL="457200" indent="-457200" algn="just" fontAlgn="base">
              <a:buFont typeface="Arial" panose="020B0604020202020204" pitchFamily="34" charset="0"/>
              <a:buChar char="•"/>
            </a:pPr>
            <a:r>
              <a:rPr lang="en-US" sz="3000" dirty="0">
                <a:latin typeface="Century Gothic" panose="020B0502020202020204" pitchFamily="34" charset="0"/>
              </a:rPr>
              <a:t>Perceive symptoms of depression as more indicative of a likely suicide</a:t>
            </a:r>
          </a:p>
          <a:p>
            <a:pPr marL="457200" indent="-457200" algn="just" fontAlgn="base">
              <a:buFont typeface="Arial" panose="020B0604020202020204" pitchFamily="34" charset="0"/>
              <a:buChar char="•"/>
            </a:pPr>
            <a:endParaRPr lang="en-US" sz="2800" dirty="0">
              <a:latin typeface="Century Gothic" panose="020B0502020202020204" pitchFamily="34" charset="0"/>
            </a:endParaRPr>
          </a:p>
          <a:p>
            <a:pPr marL="457200" indent="-457200" algn="just" fontAlgn="base">
              <a:buFont typeface="Arial" panose="020B0604020202020204" pitchFamily="34" charset="0"/>
              <a:buChar char="•"/>
            </a:pPr>
            <a:r>
              <a:rPr lang="en-US" sz="3000" dirty="0">
                <a:latin typeface="Century Gothic" panose="020B0502020202020204" pitchFamily="34" charset="0"/>
              </a:rPr>
              <a:t>View an eventual suicide as more likely and expected</a:t>
            </a:r>
          </a:p>
          <a:p>
            <a:pPr marL="457200" indent="-457200" algn="just" fontAlgn="base">
              <a:buFont typeface="Arial" panose="020B0604020202020204" pitchFamily="34" charset="0"/>
              <a:buChar char="•"/>
            </a:pPr>
            <a:endParaRPr lang="en-US" sz="3000" dirty="0">
              <a:latin typeface="Century Gothic" panose="020B0502020202020204" pitchFamily="34" charset="0"/>
            </a:endParaRPr>
          </a:p>
          <a:p>
            <a:pPr marL="457200" indent="-457200" algn="just" fontAlgn="base">
              <a:buFont typeface="Arial" panose="020B0604020202020204" pitchFamily="34" charset="0"/>
              <a:buChar char="•"/>
            </a:pPr>
            <a:r>
              <a:rPr lang="en-US" sz="3000" dirty="0">
                <a:latin typeface="Century Gothic" panose="020B0502020202020204" pitchFamily="34" charset="0"/>
              </a:rPr>
              <a:t>Perceive Maya and others close to her as targets of blame</a:t>
            </a:r>
          </a:p>
          <a:p>
            <a:pPr marL="457200" indent="-457200" algn="just" fontAlgn="base">
              <a:buFont typeface="Arial" panose="020B0604020202020204" pitchFamily="34" charset="0"/>
              <a:buChar char="•"/>
            </a:pPr>
            <a:endParaRPr lang="en-US" sz="3000" dirty="0">
              <a:latin typeface="Century Gothic" panose="020B0502020202020204" pitchFamily="34" charset="0"/>
            </a:endParaRPr>
          </a:p>
          <a:p>
            <a:pPr marL="457200" indent="-457200" algn="just" fontAlgn="base">
              <a:buFont typeface="Arial" panose="020B0604020202020204" pitchFamily="34" charset="0"/>
              <a:buChar char="•"/>
            </a:pPr>
            <a:r>
              <a:rPr lang="en-US" sz="3000" dirty="0">
                <a:latin typeface="Century Gothic" panose="020B0502020202020204" pitchFamily="34" charset="0"/>
              </a:rPr>
              <a:t>Perceive Maya as emotionally unstable and in need of professional help</a:t>
            </a:r>
          </a:p>
          <a:p>
            <a:pPr algn="just" fontAlgn="base"/>
            <a:endParaRPr lang="en-US" sz="3000" b="1" u="sng" dirty="0">
              <a:latin typeface="Century Gothic" panose="020B0502020202020204" pitchFamily="34" charset="0"/>
            </a:endParaRPr>
          </a:p>
          <a:p>
            <a:pPr algn="just"/>
            <a:endParaRPr lang="en-US" sz="3000" dirty="0">
              <a:latin typeface="Century Gothic" panose="020B0502020202020204" pitchFamily="34" charset="0"/>
            </a:endParaRPr>
          </a:p>
          <a:p>
            <a:pPr algn="just"/>
            <a:endParaRPr lang="en-US" sz="1400" dirty="0">
              <a:latin typeface="Century Gothic" panose="020B0502020202020204" pitchFamily="34" charset="0"/>
            </a:endParaRPr>
          </a:p>
          <a:p>
            <a:pPr algn="just"/>
            <a:r>
              <a:rPr lang="en-US" sz="3000" dirty="0">
                <a:latin typeface="Century Gothic" panose="020B0502020202020204" pitchFamily="34" charset="0"/>
              </a:rPr>
              <a:t>Participants were recruited through online social networking sites and SONA. The original sample included 232 adults; after omitting respondents with incomplete data, the final sample include 192 adults (M</a:t>
            </a:r>
            <a:r>
              <a:rPr lang="en-US" sz="3000" baseline="-25000" dirty="0">
                <a:latin typeface="Century Gothic" panose="020B0502020202020204" pitchFamily="34" charset="0"/>
              </a:rPr>
              <a:t>age</a:t>
            </a:r>
            <a:r>
              <a:rPr lang="en-US" sz="3000" dirty="0">
                <a:latin typeface="Century Gothic" panose="020B0502020202020204" pitchFamily="34" charset="0"/>
              </a:rPr>
              <a:t>=26.25 ± 13.12; 161 women, 24 men, 7 other/sex unreported).</a:t>
            </a:r>
          </a:p>
        </p:txBody>
      </p:sp>
      <p:sp>
        <p:nvSpPr>
          <p:cNvPr id="9" name="Rectangle 8">
            <a:extLst>
              <a:ext uri="{FF2B5EF4-FFF2-40B4-BE49-F238E27FC236}">
                <a16:creationId xmlns:a16="http://schemas.microsoft.com/office/drawing/2014/main" id="{F114BD17-9F05-45AD-A6D2-BD5085D6A173}"/>
              </a:ext>
            </a:extLst>
          </p:cNvPr>
          <p:cNvSpPr/>
          <p:nvPr/>
        </p:nvSpPr>
        <p:spPr>
          <a:xfrm>
            <a:off x="445256" y="327958"/>
            <a:ext cx="41268905" cy="475488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C3CC2D2-31C7-494F-9A19-B2D03F81C65A}"/>
              </a:ext>
            </a:extLst>
          </p:cNvPr>
          <p:cNvSpPr/>
          <p:nvPr/>
        </p:nvSpPr>
        <p:spPr>
          <a:xfrm>
            <a:off x="674872" y="556558"/>
            <a:ext cx="40809672" cy="4297680"/>
          </a:xfrm>
          <a:prstGeom prst="rect">
            <a:avLst/>
          </a:prstGeom>
          <a:solidFill>
            <a:schemeClr val="bg1"/>
          </a:solidFill>
          <a:ln>
            <a:solidFill>
              <a:srgbClr val="000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D521DD75-FB04-44E3-80D0-3ACC71F38639}"/>
              </a:ext>
            </a:extLst>
          </p:cNvPr>
          <p:cNvSpPr/>
          <p:nvPr/>
        </p:nvSpPr>
        <p:spPr>
          <a:xfrm>
            <a:off x="447289" y="35319944"/>
            <a:ext cx="41266872" cy="2882501"/>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60E4F52C-4AB9-4C13-9989-43579B1F7CFA}"/>
              </a:ext>
            </a:extLst>
          </p:cNvPr>
          <p:cNvSpPr/>
          <p:nvPr/>
        </p:nvSpPr>
        <p:spPr>
          <a:xfrm>
            <a:off x="675890" y="35549614"/>
            <a:ext cx="40809672" cy="2423160"/>
          </a:xfrm>
          <a:prstGeom prst="rect">
            <a:avLst/>
          </a:prstGeom>
          <a:solidFill>
            <a:schemeClr val="bg1"/>
          </a:solidFill>
          <a:ln>
            <a:solidFill>
              <a:srgbClr val="000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31496740-211B-4BEE-B8C3-CEBF42072F3E}"/>
              </a:ext>
            </a:extLst>
          </p:cNvPr>
          <p:cNvSpPr txBox="1"/>
          <p:nvPr/>
        </p:nvSpPr>
        <p:spPr>
          <a:xfrm>
            <a:off x="14480229" y="35410536"/>
            <a:ext cx="3667288" cy="861774"/>
          </a:xfrm>
          <a:prstGeom prst="rect">
            <a:avLst/>
          </a:prstGeom>
          <a:noFill/>
        </p:spPr>
        <p:txBody>
          <a:bodyPr wrap="square" rtlCol="0">
            <a:spAutoFit/>
          </a:bodyPr>
          <a:lstStyle/>
          <a:p>
            <a:r>
              <a:rPr lang="en-US" sz="4900" b="1" cap="small" dirty="0">
                <a:latin typeface="Century Gothic" panose="020B0502020202020204" pitchFamily="34" charset="0"/>
              </a:rPr>
              <a:t>References</a:t>
            </a:r>
          </a:p>
        </p:txBody>
      </p:sp>
      <p:sp>
        <p:nvSpPr>
          <p:cNvPr id="23" name="TextBox 22">
            <a:extLst>
              <a:ext uri="{FF2B5EF4-FFF2-40B4-BE49-F238E27FC236}">
                <a16:creationId xmlns:a16="http://schemas.microsoft.com/office/drawing/2014/main" id="{EE1A4A46-65B3-470A-A852-1F3254A539F5}"/>
              </a:ext>
            </a:extLst>
          </p:cNvPr>
          <p:cNvSpPr txBox="1"/>
          <p:nvPr/>
        </p:nvSpPr>
        <p:spPr>
          <a:xfrm>
            <a:off x="33623328" y="35512136"/>
            <a:ext cx="6019019" cy="861774"/>
          </a:xfrm>
          <a:prstGeom prst="rect">
            <a:avLst/>
          </a:prstGeom>
          <a:noFill/>
        </p:spPr>
        <p:txBody>
          <a:bodyPr wrap="square" rtlCol="0">
            <a:spAutoFit/>
          </a:bodyPr>
          <a:lstStyle/>
          <a:p>
            <a:r>
              <a:rPr lang="en-US" sz="5000" b="1" cap="small" dirty="0">
                <a:latin typeface="Century Gothic" panose="020B0502020202020204" pitchFamily="34" charset="0"/>
              </a:rPr>
              <a:t>Acknowledgments</a:t>
            </a:r>
            <a:endParaRPr lang="en-US" cap="small" dirty="0">
              <a:latin typeface="Century Gothic" panose="020B0502020202020204" pitchFamily="34" charset="0"/>
            </a:endParaRPr>
          </a:p>
        </p:txBody>
      </p:sp>
      <p:sp>
        <p:nvSpPr>
          <p:cNvPr id="3" name="TextBox 2">
            <a:extLst>
              <a:ext uri="{FF2B5EF4-FFF2-40B4-BE49-F238E27FC236}">
                <a16:creationId xmlns:a16="http://schemas.microsoft.com/office/drawing/2014/main" id="{55BE866C-264D-49DE-9251-84178B3A5BD8}"/>
              </a:ext>
            </a:extLst>
          </p:cNvPr>
          <p:cNvSpPr txBox="1"/>
          <p:nvPr/>
        </p:nvSpPr>
        <p:spPr>
          <a:xfrm>
            <a:off x="865829" y="36030299"/>
            <a:ext cx="14984321" cy="1938992"/>
          </a:xfrm>
          <a:prstGeom prst="rect">
            <a:avLst/>
          </a:prstGeom>
          <a:noFill/>
        </p:spPr>
        <p:txBody>
          <a:bodyPr wrap="square" rtlCol="0">
            <a:spAutoFit/>
          </a:bodyPr>
          <a:lstStyle/>
          <a:p>
            <a:pPr marL="514350" indent="-514350" algn="just">
              <a:buAutoNum type="arabicPeriod"/>
            </a:pPr>
            <a:r>
              <a:rPr lang="en-US" sz="2000" dirty="0">
                <a:latin typeface="Century Gothic" panose="020B0502020202020204" pitchFamily="34" charset="0"/>
              </a:rPr>
              <a:t>Schwartz, B., Ward, A., Monterosso, J., Lyubomirsky, S., White, K., &amp; Lehman, D. R. (2002). Maximizing versus satisficing: Happiness is a matter of choice. </a:t>
            </a:r>
            <a:r>
              <a:rPr lang="en-US" sz="2000" i="1" dirty="0">
                <a:latin typeface="Century Gothic" panose="020B0502020202020204" pitchFamily="34" charset="0"/>
              </a:rPr>
              <a:t>Journal of Personality and Social Psychology, 83, </a:t>
            </a:r>
            <a:r>
              <a:rPr lang="en-US" sz="2000" dirty="0">
                <a:latin typeface="Century Gothic" panose="020B0502020202020204" pitchFamily="34" charset="0"/>
              </a:rPr>
              <a:t>1178-1197.</a:t>
            </a:r>
          </a:p>
          <a:p>
            <a:pPr marL="514350" indent="-514350" algn="just">
              <a:buAutoNum type="arabicPeriod"/>
            </a:pPr>
            <a:r>
              <a:rPr lang="en-US" sz="2000" dirty="0">
                <a:latin typeface="Century Gothic" panose="020B0502020202020204" pitchFamily="34" charset="0"/>
              </a:rPr>
              <a:t>Dar-Nimrod, I., Rawn, C. D., Lehman, D. R., &amp; Schwartz, B. (2009). The maximization paradox: The costs of seeking alternatives. </a:t>
            </a:r>
            <a:r>
              <a:rPr lang="en-US" sz="2000" i="1" dirty="0">
                <a:latin typeface="Century Gothic" panose="020B0502020202020204" pitchFamily="34" charset="0"/>
              </a:rPr>
              <a:t>Personality and Individual Differences, 46, </a:t>
            </a:r>
            <a:r>
              <a:rPr lang="en-US" sz="2000" dirty="0">
                <a:latin typeface="Century Gothic" panose="020B0502020202020204" pitchFamily="34" charset="0"/>
              </a:rPr>
              <a:t>631-635.</a:t>
            </a:r>
          </a:p>
          <a:p>
            <a:pPr marL="514350" indent="-514350" algn="just">
              <a:buAutoNum type="arabicPeriod"/>
            </a:pPr>
            <a:r>
              <a:rPr lang="en-US" sz="2000" dirty="0">
                <a:latin typeface="Century Gothic" panose="020B0502020202020204" pitchFamily="34" charset="0"/>
              </a:rPr>
              <a:t>Wu, P., &amp; Chiou, W. (2009). More options lead to more searching and worse choices in finding partners for romantic relationships online: An experimental study. </a:t>
            </a:r>
            <a:r>
              <a:rPr lang="en-US" sz="2000" i="1" dirty="0">
                <a:latin typeface="Century Gothic" panose="020B0502020202020204" pitchFamily="34" charset="0"/>
              </a:rPr>
              <a:t>CyberPsychology &amp; Behavior, 12, </a:t>
            </a:r>
            <a:r>
              <a:rPr lang="en-US" sz="2000" dirty="0">
                <a:latin typeface="Century Gothic" panose="020B0502020202020204" pitchFamily="34" charset="0"/>
              </a:rPr>
              <a:t>315-318.</a:t>
            </a:r>
          </a:p>
        </p:txBody>
      </p:sp>
      <p:sp>
        <p:nvSpPr>
          <p:cNvPr id="19" name="TextBox 18"/>
          <p:cNvSpPr txBox="1"/>
          <p:nvPr/>
        </p:nvSpPr>
        <p:spPr>
          <a:xfrm>
            <a:off x="4758025" y="822022"/>
            <a:ext cx="32633532" cy="2369880"/>
          </a:xfrm>
          <a:prstGeom prst="rect">
            <a:avLst/>
          </a:prstGeom>
          <a:noFill/>
        </p:spPr>
        <p:txBody>
          <a:bodyPr wrap="square" rtlCol="0">
            <a:spAutoFit/>
          </a:bodyPr>
          <a:lstStyle/>
          <a:p>
            <a:pPr algn="ctr"/>
            <a:r>
              <a:rPr lang="en-US" sz="7400" b="1" cap="small" dirty="0">
                <a:latin typeface="Century Gothic" panose="020B0502020202020204" pitchFamily="34" charset="0"/>
              </a:rPr>
              <a:t>Unwarranted Blame: The Role of Hindsight Bias in Judgments of Suicide Likelihood and Preventability </a:t>
            </a:r>
          </a:p>
        </p:txBody>
      </p:sp>
      <p:sp>
        <p:nvSpPr>
          <p:cNvPr id="24" name="TextBox 23"/>
          <p:cNvSpPr txBox="1"/>
          <p:nvPr/>
        </p:nvSpPr>
        <p:spPr>
          <a:xfrm>
            <a:off x="599719" y="3263734"/>
            <a:ext cx="40950145" cy="1569660"/>
          </a:xfrm>
          <a:prstGeom prst="rect">
            <a:avLst/>
          </a:prstGeom>
          <a:noFill/>
        </p:spPr>
        <p:txBody>
          <a:bodyPr wrap="square" rtlCol="0">
            <a:spAutoFit/>
          </a:bodyPr>
          <a:lstStyle/>
          <a:p>
            <a:pPr algn="ctr"/>
            <a:r>
              <a:rPr lang="en-US" sz="4800" dirty="0">
                <a:solidFill>
                  <a:prstClr val="black"/>
                </a:solidFill>
                <a:latin typeface="Century Gothic" panose="020B0502020202020204" pitchFamily="34" charset="0"/>
                <a:sym typeface="Wingdings 2" panose="05020102010507070707" pitchFamily="18" charset="2"/>
              </a:rPr>
              <a:t>Jordyn </a:t>
            </a:r>
            <a:r>
              <a:rPr lang="en-US" sz="4800" dirty="0" err="1">
                <a:solidFill>
                  <a:prstClr val="black"/>
                </a:solidFill>
                <a:latin typeface="Century Gothic" panose="020B0502020202020204" pitchFamily="34" charset="0"/>
                <a:sym typeface="Wingdings 2" panose="05020102010507070707" pitchFamily="18" charset="2"/>
              </a:rPr>
              <a:t>Fetkenheuer</a:t>
            </a:r>
            <a:r>
              <a:rPr lang="en-US" sz="4800" dirty="0">
                <a:solidFill>
                  <a:prstClr val="black"/>
                </a:solidFill>
                <a:latin typeface="Century Gothic" panose="020B0502020202020204" pitchFamily="34" charset="0"/>
                <a:sym typeface="Wingdings 2" panose="05020102010507070707" pitchFamily="18" charset="2"/>
              </a:rPr>
              <a:t>, Nicole Kleinschmidt, &amp; Katie Paulich</a:t>
            </a:r>
            <a:br>
              <a:rPr lang="en-US" sz="4800" dirty="0">
                <a:solidFill>
                  <a:prstClr val="black"/>
                </a:solidFill>
                <a:latin typeface="Century Gothic" panose="020B0502020202020204" pitchFamily="34" charset="0"/>
                <a:sym typeface="Wingdings 2" panose="05020102010507070707" pitchFamily="18" charset="2"/>
              </a:rPr>
            </a:br>
            <a:r>
              <a:rPr lang="en-US" sz="4800" dirty="0">
                <a:solidFill>
                  <a:prstClr val="black"/>
                </a:solidFill>
                <a:latin typeface="Century Gothic" panose="020B0502020202020204" pitchFamily="34" charset="0"/>
                <a:sym typeface="Wingdings 2" panose="05020102010507070707" pitchFamily="18" charset="2"/>
              </a:rPr>
              <a:t>Faculty Mentor: April </a:t>
            </a:r>
            <a:r>
              <a:rPr lang="en-US" sz="4800" dirty="0">
                <a:latin typeface="Century Gothic" panose="020B0502020202020204" pitchFamily="34" charset="0"/>
                <a:sym typeface="Wingdings 2" panose="05020102010507070707" pitchFamily="18" charset="2"/>
              </a:rPr>
              <a:t>Bleske-Rechek </a:t>
            </a:r>
            <a:r>
              <a:rPr lang="en-US" sz="4800" dirty="0">
                <a:sym typeface="Wingdings 2" panose="05020102010507070707" pitchFamily="18" charset="2"/>
              </a:rPr>
              <a:t> </a:t>
            </a:r>
            <a:r>
              <a:rPr lang="en-US" sz="4800" dirty="0">
                <a:latin typeface="Century Gothic" panose="020B0502020202020204" pitchFamily="34" charset="0"/>
                <a:sym typeface="Wingdings 2" panose="05020102010507070707" pitchFamily="18" charset="2"/>
              </a:rPr>
              <a:t>Department of Psychology</a:t>
            </a:r>
            <a:r>
              <a:rPr lang="en-US" sz="4800" dirty="0">
                <a:sym typeface="Wingdings 2" panose="05020102010507070707" pitchFamily="18" charset="2"/>
              </a:rPr>
              <a:t>  </a:t>
            </a:r>
            <a:r>
              <a:rPr lang="en-US" sz="4800" dirty="0">
                <a:latin typeface="Century Gothic" panose="020B0502020202020204" pitchFamily="34" charset="0"/>
                <a:sym typeface="Wingdings 2" panose="05020102010507070707" pitchFamily="18" charset="2"/>
              </a:rPr>
              <a:t>University of Wisconsin-</a:t>
            </a:r>
            <a:r>
              <a:rPr lang="en-US" sz="4800" dirty="0" err="1">
                <a:latin typeface="Century Gothic" panose="020B0502020202020204" pitchFamily="34" charset="0"/>
                <a:sym typeface="Wingdings 2" panose="05020102010507070707" pitchFamily="18" charset="2"/>
              </a:rPr>
              <a:t>Eau</a:t>
            </a:r>
            <a:r>
              <a:rPr lang="en-US" sz="4800" dirty="0">
                <a:latin typeface="Century Gothic" panose="020B0502020202020204" pitchFamily="34" charset="0"/>
                <a:sym typeface="Wingdings 2" panose="05020102010507070707" pitchFamily="18" charset="2"/>
              </a:rPr>
              <a:t> Claire</a:t>
            </a:r>
            <a:endParaRPr lang="en-US" sz="4800" dirty="0">
              <a:latin typeface="Century Gothic" panose="020B0502020202020204" pitchFamily="34" charset="0"/>
            </a:endParaRPr>
          </a:p>
        </p:txBody>
      </p:sp>
      <p:pic>
        <p:nvPicPr>
          <p:cNvPr id="25" name="Picture 24"/>
          <p:cNvPicPr>
            <a:picLocks noChangeAspect="1"/>
          </p:cNvPicPr>
          <p:nvPr/>
        </p:nvPicPr>
        <p:blipFill rotWithShape="1">
          <a:blip r:embed="rId3"/>
          <a:srcRect l="4577" t="3898" r="11650" b="8465"/>
          <a:stretch/>
        </p:blipFill>
        <p:spPr>
          <a:xfrm>
            <a:off x="37154157" y="652267"/>
            <a:ext cx="4086893" cy="4106263"/>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508" y="664249"/>
            <a:ext cx="3850550" cy="4082298"/>
          </a:xfrm>
          <a:prstGeom prst="rect">
            <a:avLst/>
          </a:prstGeom>
        </p:spPr>
      </p:pic>
      <p:sp>
        <p:nvSpPr>
          <p:cNvPr id="39" name="TextBox 38">
            <a:extLst>
              <a:ext uri="{FF2B5EF4-FFF2-40B4-BE49-F238E27FC236}">
                <a16:creationId xmlns:a16="http://schemas.microsoft.com/office/drawing/2014/main" id="{E55BC296-6938-459A-AD3B-B7BBE8D10A49}"/>
              </a:ext>
            </a:extLst>
          </p:cNvPr>
          <p:cNvSpPr txBox="1"/>
          <p:nvPr/>
        </p:nvSpPr>
        <p:spPr>
          <a:xfrm>
            <a:off x="32374682" y="36349896"/>
            <a:ext cx="8516310" cy="1323439"/>
          </a:xfrm>
          <a:prstGeom prst="rect">
            <a:avLst/>
          </a:prstGeom>
          <a:noFill/>
          <a:ln>
            <a:noFill/>
          </a:ln>
        </p:spPr>
        <p:txBody>
          <a:bodyPr wrap="square" rtlCol="0">
            <a:spAutoFit/>
          </a:bodyPr>
          <a:lstStyle/>
          <a:p>
            <a:pPr algn="just"/>
            <a:r>
              <a:rPr lang="en-US" sz="2000" dirty="0">
                <a:solidFill>
                  <a:prstClr val="black"/>
                </a:solidFill>
                <a:latin typeface="Century Gothic" panose="020B0502020202020204"/>
              </a:rPr>
              <a:t>This research is supported by the Office of Research and Sponsored Programs at UWEC.  We thank LTS for printing this poster and Dr. Jennifer </a:t>
            </a:r>
            <a:r>
              <a:rPr lang="en-US" sz="2000" dirty="0" err="1">
                <a:solidFill>
                  <a:prstClr val="black"/>
                </a:solidFill>
                <a:latin typeface="Century Gothic" panose="020B0502020202020204"/>
              </a:rPr>
              <a:t>Muehlenkamp</a:t>
            </a:r>
            <a:r>
              <a:rPr lang="en-US" sz="2000" dirty="0">
                <a:solidFill>
                  <a:prstClr val="black"/>
                </a:solidFill>
                <a:latin typeface="Century Gothic" panose="020B0502020202020204"/>
              </a:rPr>
              <a:t>, as well as members of the IDEP lab for their feedback on project development.</a:t>
            </a:r>
            <a:endParaRPr lang="en-US" sz="2000" dirty="0">
              <a:solidFill>
                <a:prstClr val="black"/>
              </a:solidFill>
              <a:highlight>
                <a:srgbClr val="FFFF00"/>
              </a:highlight>
              <a:latin typeface="Century Gothic" panose="020B0502020202020204"/>
            </a:endParaRPr>
          </a:p>
        </p:txBody>
      </p:sp>
      <p:sp>
        <p:nvSpPr>
          <p:cNvPr id="30" name="Frame 29">
            <a:extLst>
              <a:ext uri="{FF2B5EF4-FFF2-40B4-BE49-F238E27FC236}">
                <a16:creationId xmlns:a16="http://schemas.microsoft.com/office/drawing/2014/main" id="{A239731D-AFCD-46FB-A31F-FDFE2F4A750C}"/>
              </a:ext>
            </a:extLst>
          </p:cNvPr>
          <p:cNvSpPr/>
          <p:nvPr/>
        </p:nvSpPr>
        <p:spPr>
          <a:xfrm>
            <a:off x="0" y="0"/>
            <a:ext cx="42062400" cy="38404800"/>
          </a:xfrm>
          <a:prstGeom prst="frame">
            <a:avLst>
              <a:gd name="adj1" fmla="val 34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2" name="TextBox 31">
            <a:extLst>
              <a:ext uri="{FF2B5EF4-FFF2-40B4-BE49-F238E27FC236}">
                <a16:creationId xmlns:a16="http://schemas.microsoft.com/office/drawing/2014/main" id="{BF47097F-C3F4-495B-9752-F98E03A9B5E5}"/>
              </a:ext>
            </a:extLst>
          </p:cNvPr>
          <p:cNvSpPr txBox="1"/>
          <p:nvPr/>
        </p:nvSpPr>
        <p:spPr>
          <a:xfrm>
            <a:off x="15459622" y="35813514"/>
            <a:ext cx="17360807" cy="400110"/>
          </a:xfrm>
          <a:prstGeom prst="rect">
            <a:avLst/>
          </a:prstGeom>
          <a:noFill/>
        </p:spPr>
        <p:txBody>
          <a:bodyPr wrap="square" rtlCol="0">
            <a:spAutoFit/>
          </a:bodyPr>
          <a:lstStyle>
            <a:defPPr>
              <a:defRPr lang="en-US"/>
            </a:defPPr>
            <a:lvl1pPr marL="514350" indent="-514350" algn="just">
              <a:buAutoNum type="arabicPeriod"/>
              <a:defRPr sz="2000">
                <a:latin typeface="Century Gothic" panose="020B0502020202020204" pitchFamily="34" charset="0"/>
              </a:defRPr>
            </a:lvl1pPr>
          </a:lstStyle>
          <a:p>
            <a:pPr marL="0" indent="0">
              <a:buNone/>
            </a:pPr>
            <a:endParaRPr lang="en-US" dirty="0"/>
          </a:p>
        </p:txBody>
      </p:sp>
      <p:sp>
        <p:nvSpPr>
          <p:cNvPr id="43" name="Rectangle 42">
            <a:extLst>
              <a:ext uri="{FF2B5EF4-FFF2-40B4-BE49-F238E27FC236}">
                <a16:creationId xmlns:a16="http://schemas.microsoft.com/office/drawing/2014/main" id="{13FDC84A-F01C-4423-B512-4ACDB0C50243}"/>
              </a:ext>
            </a:extLst>
          </p:cNvPr>
          <p:cNvSpPr/>
          <p:nvPr/>
        </p:nvSpPr>
        <p:spPr>
          <a:xfrm>
            <a:off x="14218920" y="5293772"/>
            <a:ext cx="13725424" cy="249174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0E546552-F13C-4D7B-BCE5-080D6F3734E9}"/>
              </a:ext>
            </a:extLst>
          </p:cNvPr>
          <p:cNvSpPr/>
          <p:nvPr/>
        </p:nvSpPr>
        <p:spPr>
          <a:xfrm>
            <a:off x="14447660" y="5522372"/>
            <a:ext cx="13267944" cy="24460200"/>
          </a:xfrm>
          <a:prstGeom prst="rect">
            <a:avLst/>
          </a:prstGeom>
          <a:solidFill>
            <a:schemeClr val="bg1"/>
          </a:solidFill>
          <a:ln>
            <a:solidFill>
              <a:srgbClr val="000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47" name="TextBox 46">
            <a:extLst>
              <a:ext uri="{FF2B5EF4-FFF2-40B4-BE49-F238E27FC236}">
                <a16:creationId xmlns:a16="http://schemas.microsoft.com/office/drawing/2014/main" id="{B4815B32-A7CD-4948-AF3E-961B43DEC181}"/>
              </a:ext>
            </a:extLst>
          </p:cNvPr>
          <p:cNvSpPr txBox="1"/>
          <p:nvPr/>
        </p:nvSpPr>
        <p:spPr>
          <a:xfrm>
            <a:off x="1912869" y="13671301"/>
            <a:ext cx="10597896" cy="861774"/>
          </a:xfrm>
          <a:prstGeom prst="rect">
            <a:avLst/>
          </a:prstGeom>
          <a:noFill/>
        </p:spPr>
        <p:txBody>
          <a:bodyPr wrap="square" rtlCol="0">
            <a:spAutoFit/>
          </a:bodyPr>
          <a:lstStyle/>
          <a:p>
            <a:pPr algn="ctr"/>
            <a:r>
              <a:rPr lang="en-US" sz="5000" b="1" cap="small" dirty="0">
                <a:latin typeface="Century Gothic" panose="020B0502020202020204" pitchFamily="34" charset="0"/>
              </a:rPr>
              <a:t>Study Objectives</a:t>
            </a:r>
          </a:p>
        </p:txBody>
      </p:sp>
      <p:sp>
        <p:nvSpPr>
          <p:cNvPr id="48" name="TextBox 47">
            <a:extLst>
              <a:ext uri="{FF2B5EF4-FFF2-40B4-BE49-F238E27FC236}">
                <a16:creationId xmlns:a16="http://schemas.microsoft.com/office/drawing/2014/main" id="{6C4153F0-28CE-499D-968E-C196BC96EA19}"/>
              </a:ext>
            </a:extLst>
          </p:cNvPr>
          <p:cNvSpPr txBox="1"/>
          <p:nvPr/>
        </p:nvSpPr>
        <p:spPr>
          <a:xfrm>
            <a:off x="1912869" y="26251232"/>
            <a:ext cx="10597896" cy="861774"/>
          </a:xfrm>
          <a:prstGeom prst="rect">
            <a:avLst/>
          </a:prstGeom>
          <a:noFill/>
        </p:spPr>
        <p:txBody>
          <a:bodyPr wrap="square" rtlCol="0">
            <a:spAutoFit/>
          </a:bodyPr>
          <a:lstStyle/>
          <a:p>
            <a:pPr algn="ctr"/>
            <a:r>
              <a:rPr lang="en-US" sz="5000" b="1" cap="small" dirty="0">
                <a:latin typeface="Century Gothic" panose="020B0502020202020204" pitchFamily="34" charset="0"/>
              </a:rPr>
              <a:t>Sample</a:t>
            </a:r>
          </a:p>
        </p:txBody>
      </p:sp>
      <p:sp>
        <p:nvSpPr>
          <p:cNvPr id="50" name="TextBox 49">
            <a:extLst>
              <a:ext uri="{FF2B5EF4-FFF2-40B4-BE49-F238E27FC236}">
                <a16:creationId xmlns:a16="http://schemas.microsoft.com/office/drawing/2014/main" id="{4376995E-0972-4393-AD08-DD263477C0FB}"/>
              </a:ext>
            </a:extLst>
          </p:cNvPr>
          <p:cNvSpPr txBox="1"/>
          <p:nvPr/>
        </p:nvSpPr>
        <p:spPr>
          <a:xfrm>
            <a:off x="20391538" y="5771028"/>
            <a:ext cx="6239116" cy="861774"/>
          </a:xfrm>
          <a:prstGeom prst="rect">
            <a:avLst/>
          </a:prstGeom>
          <a:noFill/>
        </p:spPr>
        <p:txBody>
          <a:bodyPr wrap="square" rtlCol="0">
            <a:spAutoFit/>
          </a:bodyPr>
          <a:lstStyle/>
          <a:p>
            <a:pPr algn="ctr"/>
            <a:r>
              <a:rPr lang="en-US" sz="5000" b="1" cap="small" dirty="0">
                <a:latin typeface="Century Gothic" panose="020B0502020202020204" pitchFamily="34" charset="0"/>
              </a:rPr>
              <a:t>Method</a:t>
            </a:r>
          </a:p>
        </p:txBody>
      </p:sp>
      <p:sp>
        <p:nvSpPr>
          <p:cNvPr id="51" name="TextBox 50">
            <a:extLst>
              <a:ext uri="{FF2B5EF4-FFF2-40B4-BE49-F238E27FC236}">
                <a16:creationId xmlns:a16="http://schemas.microsoft.com/office/drawing/2014/main" id="{A381DBE8-0EB2-4DCA-A0FC-DC32091E23A4}"/>
              </a:ext>
            </a:extLst>
          </p:cNvPr>
          <p:cNvSpPr txBox="1"/>
          <p:nvPr/>
        </p:nvSpPr>
        <p:spPr>
          <a:xfrm>
            <a:off x="2602931" y="11630402"/>
            <a:ext cx="9217773" cy="1692771"/>
          </a:xfrm>
          <a:prstGeom prst="rect">
            <a:avLst/>
          </a:prstGeom>
          <a:noFill/>
        </p:spPr>
        <p:txBody>
          <a:bodyPr wrap="square" numCol="2" rtlCol="0">
            <a:spAutoFit/>
          </a:bodyPr>
          <a:lstStyle/>
          <a:p>
            <a:pPr marL="457200" lvl="0" indent="-457200">
              <a:buFont typeface="Wingdings" panose="05000000000000000000" pitchFamily="2" charset="2"/>
              <a:buChar char="§"/>
            </a:pPr>
            <a:r>
              <a:rPr lang="en-US" sz="2600" dirty="0">
                <a:solidFill>
                  <a:prstClr val="black"/>
                </a:solidFill>
                <a:latin typeface="Century Gothic" panose="020B0502020202020204"/>
              </a:rPr>
              <a:t>Individuals’ judgments</a:t>
            </a:r>
            <a:br>
              <a:rPr lang="en-US" sz="2600" dirty="0">
                <a:solidFill>
                  <a:prstClr val="black"/>
                </a:solidFill>
                <a:latin typeface="Century Gothic" panose="020B0502020202020204"/>
              </a:rPr>
            </a:br>
            <a:r>
              <a:rPr lang="en-US" sz="2600" dirty="0">
                <a:solidFill>
                  <a:prstClr val="black"/>
                </a:solidFill>
                <a:latin typeface="Century Gothic" panose="020B0502020202020204"/>
              </a:rPr>
              <a:t>of historical events</a:t>
            </a:r>
            <a:r>
              <a:rPr lang="en-US" sz="2600" baseline="30000" dirty="0">
                <a:solidFill>
                  <a:prstClr val="black"/>
                </a:solidFill>
                <a:latin typeface="Century Gothic" panose="020B0502020202020204"/>
              </a:rPr>
              <a:t>1</a:t>
            </a:r>
            <a:endParaRPr lang="en-US" sz="2600" dirty="0">
              <a:solidFill>
                <a:prstClr val="black"/>
              </a:solidFill>
              <a:latin typeface="Century Gothic" panose="020B0502020202020204"/>
            </a:endParaRPr>
          </a:p>
          <a:p>
            <a:pPr marL="457200" lvl="0" indent="-457200">
              <a:buFont typeface="Wingdings" panose="05000000000000000000" pitchFamily="2" charset="2"/>
              <a:buChar char="§"/>
            </a:pPr>
            <a:r>
              <a:rPr lang="en-US" sz="2600" dirty="0">
                <a:solidFill>
                  <a:prstClr val="black"/>
                </a:solidFill>
                <a:latin typeface="Century Gothic" panose="020B0502020202020204"/>
              </a:rPr>
              <a:t>Sporting events</a:t>
            </a:r>
            <a:r>
              <a:rPr lang="en-US" sz="2600" baseline="30000" dirty="0">
                <a:solidFill>
                  <a:prstClr val="black"/>
                </a:solidFill>
                <a:latin typeface="Century Gothic" panose="020B0502020202020204"/>
              </a:rPr>
              <a:t>2</a:t>
            </a:r>
            <a:endParaRPr lang="en-US" sz="2600" dirty="0">
              <a:solidFill>
                <a:prstClr val="black"/>
              </a:solidFill>
              <a:latin typeface="Century Gothic" panose="020B0502020202020204"/>
            </a:endParaRPr>
          </a:p>
          <a:p>
            <a:pPr marL="457200" lvl="0" indent="-457200">
              <a:buFont typeface="Wingdings" panose="05000000000000000000" pitchFamily="2" charset="2"/>
              <a:buChar char="§"/>
            </a:pPr>
            <a:r>
              <a:rPr lang="en-US" sz="2600" dirty="0">
                <a:solidFill>
                  <a:prstClr val="black"/>
                </a:solidFill>
                <a:latin typeface="Century Gothic" panose="020B0502020202020204"/>
              </a:rPr>
              <a:t>Medical diagnoses</a:t>
            </a:r>
            <a:r>
              <a:rPr lang="en-US" sz="2600" baseline="30000" dirty="0">
                <a:solidFill>
                  <a:prstClr val="black"/>
                </a:solidFill>
                <a:latin typeface="Century Gothic" panose="020B0502020202020204"/>
              </a:rPr>
              <a:t>3</a:t>
            </a:r>
          </a:p>
          <a:p>
            <a:pPr marL="457200" lvl="0" indent="-457200">
              <a:buFont typeface="Wingdings" panose="05000000000000000000" pitchFamily="2" charset="2"/>
              <a:buChar char="§"/>
            </a:pPr>
            <a:r>
              <a:rPr lang="en-US" sz="2600" dirty="0">
                <a:solidFill>
                  <a:prstClr val="black"/>
                </a:solidFill>
                <a:latin typeface="Century Gothic" panose="020B0502020202020204"/>
              </a:rPr>
              <a:t>Witness testimonies</a:t>
            </a:r>
            <a:r>
              <a:rPr lang="en-US" sz="2600" baseline="30000" dirty="0">
                <a:solidFill>
                  <a:prstClr val="black"/>
                </a:solidFill>
                <a:latin typeface="Century Gothic" panose="020B0502020202020204"/>
              </a:rPr>
              <a:t>4</a:t>
            </a:r>
            <a:endParaRPr lang="en-US" sz="2600" dirty="0">
              <a:solidFill>
                <a:prstClr val="black"/>
              </a:solidFill>
              <a:latin typeface="Century Gothic" panose="020B0502020202020204"/>
            </a:endParaRPr>
          </a:p>
          <a:p>
            <a:pPr marL="457200" lvl="0" indent="-457200">
              <a:buFont typeface="Wingdings" panose="05000000000000000000" pitchFamily="2" charset="2"/>
              <a:buChar char="§"/>
            </a:pPr>
            <a:r>
              <a:rPr lang="en-US" sz="2600" dirty="0">
                <a:solidFill>
                  <a:prstClr val="black"/>
                </a:solidFill>
                <a:latin typeface="Century Gothic" panose="020B0502020202020204"/>
              </a:rPr>
              <a:t>Employee evaluations</a:t>
            </a:r>
            <a:r>
              <a:rPr lang="en-US" sz="2600" baseline="30000" dirty="0">
                <a:solidFill>
                  <a:prstClr val="black"/>
                </a:solidFill>
                <a:latin typeface="Century Gothic" panose="020B0502020202020204"/>
              </a:rPr>
              <a:t>5</a:t>
            </a:r>
            <a:endParaRPr lang="en-US" sz="2600" dirty="0">
              <a:solidFill>
                <a:prstClr val="black"/>
              </a:solidFill>
              <a:latin typeface="Century Gothic" panose="020B0502020202020204"/>
            </a:endParaRPr>
          </a:p>
          <a:p>
            <a:pPr marL="457200" lvl="0" indent="-457200">
              <a:buFont typeface="Wingdings" panose="05000000000000000000" pitchFamily="2" charset="2"/>
              <a:buChar char="§"/>
            </a:pPr>
            <a:r>
              <a:rPr lang="en-US" sz="2600" dirty="0">
                <a:solidFill>
                  <a:prstClr val="black"/>
                </a:solidFill>
                <a:latin typeface="Century Gothic" panose="020B0502020202020204"/>
              </a:rPr>
              <a:t>Perceived obviousness of research outcomes</a:t>
            </a:r>
            <a:r>
              <a:rPr lang="en-US" sz="2600" baseline="30000" dirty="0">
                <a:solidFill>
                  <a:prstClr val="black"/>
                </a:solidFill>
                <a:latin typeface="Century Gothic" panose="020B0502020202020204"/>
              </a:rPr>
              <a:t>6</a:t>
            </a:r>
            <a:endParaRPr lang="en-US" sz="1600" dirty="0">
              <a:solidFill>
                <a:prstClr val="black"/>
              </a:solidFill>
              <a:latin typeface="Century Gothic" panose="020B0502020202020204"/>
            </a:endParaRPr>
          </a:p>
        </p:txBody>
      </p:sp>
      <p:grpSp>
        <p:nvGrpSpPr>
          <p:cNvPr id="17" name="Group 16">
            <a:extLst>
              <a:ext uri="{FF2B5EF4-FFF2-40B4-BE49-F238E27FC236}">
                <a16:creationId xmlns:a16="http://schemas.microsoft.com/office/drawing/2014/main" id="{F2411958-0A4C-4ADD-B061-445299081060}"/>
              </a:ext>
            </a:extLst>
          </p:cNvPr>
          <p:cNvGrpSpPr/>
          <p:nvPr/>
        </p:nvGrpSpPr>
        <p:grpSpPr>
          <a:xfrm>
            <a:off x="14675904" y="5755176"/>
            <a:ext cx="4608443" cy="24079182"/>
            <a:chOff x="14995193" y="6981582"/>
            <a:chExt cx="4446544" cy="23233261"/>
          </a:xfrm>
        </p:grpSpPr>
        <p:grpSp>
          <p:nvGrpSpPr>
            <p:cNvPr id="5" name="Group 4">
              <a:extLst>
                <a:ext uri="{FF2B5EF4-FFF2-40B4-BE49-F238E27FC236}">
                  <a16:creationId xmlns:a16="http://schemas.microsoft.com/office/drawing/2014/main" id="{E88A36E0-2C42-48B4-90C6-C83A7679F4A9}"/>
                </a:ext>
              </a:extLst>
            </p:cNvPr>
            <p:cNvGrpSpPr/>
            <p:nvPr/>
          </p:nvGrpSpPr>
          <p:grpSpPr>
            <a:xfrm>
              <a:off x="14995193" y="6981582"/>
              <a:ext cx="4415113" cy="23233261"/>
              <a:chOff x="15349217" y="8512175"/>
              <a:chExt cx="4415113" cy="23233261"/>
            </a:xfrm>
            <a:solidFill>
              <a:schemeClr val="tx1"/>
            </a:solidFill>
          </p:grpSpPr>
          <p:pic>
            <p:nvPicPr>
              <p:cNvPr id="18" name="Picture 17">
                <a:extLst>
                  <a:ext uri="{FF2B5EF4-FFF2-40B4-BE49-F238E27FC236}">
                    <a16:creationId xmlns:a16="http://schemas.microsoft.com/office/drawing/2014/main" id="{0AF0DECA-A19A-40FF-9505-65D7CE915FFD}"/>
                  </a:ext>
                </a:extLst>
              </p:cNvPr>
              <p:cNvPicPr>
                <a:picLocks noChangeAspect="1"/>
              </p:cNvPicPr>
              <p:nvPr/>
            </p:nvPicPr>
            <p:blipFill rotWithShape="1">
              <a:blip r:embed="rId5">
                <a:extLst>
                  <a:ext uri="{28A0092B-C50C-407E-A947-70E740481C1C}">
                    <a14:useLocalDpi xmlns:a14="http://schemas.microsoft.com/office/drawing/2010/main" val="0"/>
                  </a:ext>
                </a:extLst>
              </a:blip>
              <a:srcRect b="5465"/>
              <a:stretch/>
            </p:blipFill>
            <p:spPr>
              <a:xfrm>
                <a:off x="15349217" y="27711024"/>
                <a:ext cx="4415112" cy="4034412"/>
              </a:xfrm>
              <a:prstGeom prst="rect">
                <a:avLst/>
              </a:prstGeom>
              <a:grpFill/>
              <a:ln>
                <a:noFill/>
              </a:ln>
            </p:spPr>
          </p:pic>
          <p:pic>
            <p:nvPicPr>
              <p:cNvPr id="16" name="Picture 15">
                <a:extLst>
                  <a:ext uri="{FF2B5EF4-FFF2-40B4-BE49-F238E27FC236}">
                    <a16:creationId xmlns:a16="http://schemas.microsoft.com/office/drawing/2014/main" id="{3824163B-D913-44BE-8266-30A7B661DDC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349217" y="21007958"/>
                <a:ext cx="4415112" cy="7756527"/>
              </a:xfrm>
              <a:prstGeom prst="rect">
                <a:avLst/>
              </a:prstGeom>
              <a:grpFill/>
              <a:ln>
                <a:noFill/>
              </a:ln>
            </p:spPr>
          </p:pic>
          <p:pic>
            <p:nvPicPr>
              <p:cNvPr id="6" name="Picture 5">
                <a:extLst>
                  <a:ext uri="{FF2B5EF4-FFF2-40B4-BE49-F238E27FC236}">
                    <a16:creationId xmlns:a16="http://schemas.microsoft.com/office/drawing/2014/main" id="{B545124E-A34D-45E3-939E-7DB6FDB63C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349217" y="14721190"/>
                <a:ext cx="4415113" cy="7330927"/>
              </a:xfrm>
              <a:prstGeom prst="rect">
                <a:avLst/>
              </a:prstGeom>
              <a:grpFill/>
              <a:ln>
                <a:noFill/>
              </a:ln>
            </p:spPr>
          </p:pic>
          <p:pic>
            <p:nvPicPr>
              <p:cNvPr id="4" name="Picture 3">
                <a:extLst>
                  <a:ext uri="{FF2B5EF4-FFF2-40B4-BE49-F238E27FC236}">
                    <a16:creationId xmlns:a16="http://schemas.microsoft.com/office/drawing/2014/main" id="{C733EEDE-0D99-4D6A-B342-9C5B84B54C2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349217" y="8512175"/>
                <a:ext cx="4415113" cy="7196362"/>
              </a:xfrm>
              <a:prstGeom prst="rect">
                <a:avLst/>
              </a:prstGeom>
              <a:grpFill/>
              <a:ln>
                <a:noFill/>
              </a:ln>
            </p:spPr>
          </p:pic>
        </p:grpSp>
        <p:sp>
          <p:nvSpPr>
            <p:cNvPr id="11" name="Rectangle 10">
              <a:extLst>
                <a:ext uri="{FF2B5EF4-FFF2-40B4-BE49-F238E27FC236}">
                  <a16:creationId xmlns:a16="http://schemas.microsoft.com/office/drawing/2014/main" id="{19811AE3-50CB-4EF1-88D5-281E1D071CA3}"/>
                </a:ext>
              </a:extLst>
            </p:cNvPr>
            <p:cNvSpPr/>
            <p:nvPr/>
          </p:nvSpPr>
          <p:spPr>
            <a:xfrm>
              <a:off x="15026625" y="6981582"/>
              <a:ext cx="4415112" cy="23113014"/>
            </a:xfrm>
            <a:prstGeom prst="rect">
              <a:avLst/>
            </a:prstGeom>
            <a:noFill/>
            <a:ln>
              <a:solidFill>
                <a:srgbClr val="000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8" name="Straight Connector 37">
            <a:extLst>
              <a:ext uri="{FF2B5EF4-FFF2-40B4-BE49-F238E27FC236}">
                <a16:creationId xmlns:a16="http://schemas.microsoft.com/office/drawing/2014/main" id="{6ECA349B-0A3A-4210-BDC4-9C95B7585A42}"/>
              </a:ext>
            </a:extLst>
          </p:cNvPr>
          <p:cNvCxnSpPr>
            <a:cxnSpLocks/>
          </p:cNvCxnSpPr>
          <p:nvPr/>
        </p:nvCxnSpPr>
        <p:spPr>
          <a:xfrm>
            <a:off x="32054524" y="35535759"/>
            <a:ext cx="0" cy="2509185"/>
          </a:xfrm>
          <a:prstGeom prst="line">
            <a:avLst/>
          </a:prstGeom>
          <a:ln w="76200">
            <a:solidFill>
              <a:srgbClr val="000086"/>
            </a:solidFill>
            <a:prstDash val="dashDot"/>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EDA48CA8-AA8F-4BC0-AF29-EDA1E0C2AACD}"/>
              </a:ext>
            </a:extLst>
          </p:cNvPr>
          <p:cNvSpPr/>
          <p:nvPr/>
        </p:nvSpPr>
        <p:spPr>
          <a:xfrm>
            <a:off x="447289" y="30458903"/>
            <a:ext cx="41266872" cy="464663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DFD0EC71-92FE-4CBC-8257-7687C59F6286}"/>
              </a:ext>
            </a:extLst>
          </p:cNvPr>
          <p:cNvSpPr/>
          <p:nvPr/>
        </p:nvSpPr>
        <p:spPr>
          <a:xfrm>
            <a:off x="675890" y="30673315"/>
            <a:ext cx="40809672" cy="4217806"/>
          </a:xfrm>
          <a:prstGeom prst="rect">
            <a:avLst/>
          </a:prstGeom>
          <a:solidFill>
            <a:schemeClr val="bg1"/>
          </a:solidFill>
          <a:ln>
            <a:solidFill>
              <a:srgbClr val="000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1BD330EB-758E-4E8F-9D59-7FDFC59D3756}"/>
              </a:ext>
            </a:extLst>
          </p:cNvPr>
          <p:cNvSpPr txBox="1"/>
          <p:nvPr/>
        </p:nvSpPr>
        <p:spPr>
          <a:xfrm>
            <a:off x="19409121" y="6654178"/>
            <a:ext cx="8203950" cy="1477328"/>
          </a:xfrm>
          <a:prstGeom prst="rect">
            <a:avLst/>
          </a:prstGeom>
          <a:noFill/>
        </p:spPr>
        <p:txBody>
          <a:bodyPr wrap="square" rtlCol="0">
            <a:spAutoFit/>
          </a:bodyPr>
          <a:lstStyle>
            <a:defPPr>
              <a:defRPr lang="en-US"/>
            </a:defPPr>
            <a:lvl1pPr>
              <a:defRPr sz="3000" b="1" u="none">
                <a:latin typeface="Century Gothic" panose="020B0502020202020204" pitchFamily="34" charset="0"/>
              </a:defRPr>
            </a:lvl1pPr>
          </a:lstStyle>
          <a:p>
            <a:r>
              <a:rPr lang="en-US" dirty="0"/>
              <a:t>Step 1: Participants were given introductory information about Maya:</a:t>
            </a:r>
            <a:br>
              <a:rPr lang="en-US" dirty="0"/>
            </a:br>
            <a:endParaRPr lang="en-US" dirty="0"/>
          </a:p>
        </p:txBody>
      </p:sp>
      <p:sp>
        <p:nvSpPr>
          <p:cNvPr id="45" name="TextBox 44">
            <a:extLst>
              <a:ext uri="{FF2B5EF4-FFF2-40B4-BE49-F238E27FC236}">
                <a16:creationId xmlns:a16="http://schemas.microsoft.com/office/drawing/2014/main" id="{AA26984C-CF1D-4404-8F2C-8C14AC81A2A5}"/>
              </a:ext>
            </a:extLst>
          </p:cNvPr>
          <p:cNvSpPr txBox="1"/>
          <p:nvPr/>
        </p:nvSpPr>
        <p:spPr>
          <a:xfrm>
            <a:off x="19409121" y="15896307"/>
            <a:ext cx="8109916" cy="1477328"/>
          </a:xfrm>
          <a:prstGeom prst="rect">
            <a:avLst/>
          </a:prstGeom>
          <a:noFill/>
        </p:spPr>
        <p:txBody>
          <a:bodyPr wrap="square" rtlCol="0">
            <a:spAutoFit/>
          </a:bodyPr>
          <a:lstStyle>
            <a:defPPr>
              <a:defRPr lang="en-US"/>
            </a:defPPr>
            <a:lvl1pPr>
              <a:defRPr sz="3000" u="sng">
                <a:latin typeface="Century Gothic" panose="020B0502020202020204" pitchFamily="34" charset="0"/>
              </a:defRPr>
            </a:lvl1pPr>
          </a:lstStyle>
          <a:p>
            <a:r>
              <a:rPr lang="en-US" b="1" u="none" dirty="0"/>
              <a:t>Step 2: Participants were asked to read the hypothetical text conversation between themselves and Maya.</a:t>
            </a:r>
          </a:p>
        </p:txBody>
      </p:sp>
      <p:sp>
        <p:nvSpPr>
          <p:cNvPr id="52" name="TextBox 51">
            <a:extLst>
              <a:ext uri="{FF2B5EF4-FFF2-40B4-BE49-F238E27FC236}">
                <a16:creationId xmlns:a16="http://schemas.microsoft.com/office/drawing/2014/main" id="{7ABB89AD-BE2D-4FB8-B8F6-80D793E40E5A}"/>
              </a:ext>
            </a:extLst>
          </p:cNvPr>
          <p:cNvSpPr txBox="1"/>
          <p:nvPr/>
        </p:nvSpPr>
        <p:spPr>
          <a:xfrm>
            <a:off x="19409121" y="21110821"/>
            <a:ext cx="8100198" cy="1477328"/>
          </a:xfrm>
          <a:prstGeom prst="rect">
            <a:avLst/>
          </a:prstGeom>
          <a:noFill/>
        </p:spPr>
        <p:txBody>
          <a:bodyPr wrap="square" rtlCol="0">
            <a:spAutoFit/>
          </a:bodyPr>
          <a:lstStyle>
            <a:defPPr>
              <a:defRPr lang="en-US"/>
            </a:defPPr>
            <a:lvl1pPr>
              <a:defRPr sz="3000" b="1" u="none">
                <a:latin typeface="Century Gothic" panose="020B0502020202020204" pitchFamily="34" charset="0"/>
              </a:defRPr>
            </a:lvl1pPr>
          </a:lstStyle>
          <a:p>
            <a:r>
              <a:rPr lang="en-US" dirty="0"/>
              <a:t>Step 3 (the manipulation): Participants were randomly assigned to one of two statements:</a:t>
            </a:r>
          </a:p>
        </p:txBody>
      </p:sp>
      <p:sp>
        <p:nvSpPr>
          <p:cNvPr id="53" name="TextBox 52">
            <a:extLst>
              <a:ext uri="{FF2B5EF4-FFF2-40B4-BE49-F238E27FC236}">
                <a16:creationId xmlns:a16="http://schemas.microsoft.com/office/drawing/2014/main" id="{435710A3-6DBC-4B84-83A1-3BA7D7B15791}"/>
              </a:ext>
            </a:extLst>
          </p:cNvPr>
          <p:cNvSpPr txBox="1"/>
          <p:nvPr/>
        </p:nvSpPr>
        <p:spPr>
          <a:xfrm>
            <a:off x="19409121" y="26389168"/>
            <a:ext cx="8170165" cy="3323987"/>
          </a:xfrm>
          <a:prstGeom prst="rect">
            <a:avLst/>
          </a:prstGeom>
          <a:noFill/>
        </p:spPr>
        <p:txBody>
          <a:bodyPr wrap="square" rtlCol="0">
            <a:spAutoFit/>
          </a:bodyPr>
          <a:lstStyle>
            <a:defPPr>
              <a:defRPr lang="en-US"/>
            </a:defPPr>
            <a:lvl1pPr>
              <a:defRPr sz="3000" b="1" u="none">
                <a:latin typeface="Century Gothic" panose="020B0502020202020204" pitchFamily="34" charset="0"/>
              </a:defRPr>
            </a:lvl1pPr>
          </a:lstStyle>
          <a:p>
            <a:r>
              <a:rPr lang="en-US" dirty="0"/>
              <a:t>Step 4: Participants responded to multiple questions concerning Maya’s well-being, the likelihood and expectancy of her death by suicide, and perceptions of Maya and those close to her. The results are shown in the table to the right. </a:t>
            </a:r>
          </a:p>
          <a:p>
            <a:endParaRPr lang="en-US" dirty="0"/>
          </a:p>
        </p:txBody>
      </p:sp>
      <p:sp>
        <p:nvSpPr>
          <p:cNvPr id="54" name="Rectangle 53">
            <a:extLst>
              <a:ext uri="{FF2B5EF4-FFF2-40B4-BE49-F238E27FC236}">
                <a16:creationId xmlns:a16="http://schemas.microsoft.com/office/drawing/2014/main" id="{6CC16226-4A85-4F4C-8B03-658F9F17C107}"/>
              </a:ext>
            </a:extLst>
          </p:cNvPr>
          <p:cNvSpPr/>
          <p:nvPr/>
        </p:nvSpPr>
        <p:spPr>
          <a:xfrm>
            <a:off x="28172944" y="5293772"/>
            <a:ext cx="13541217" cy="24917400"/>
          </a:xfrm>
          <a:prstGeom prst="rect">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5E12A430-04C9-4A4E-8688-94A3ECC27406}"/>
              </a:ext>
            </a:extLst>
          </p:cNvPr>
          <p:cNvSpPr/>
          <p:nvPr/>
        </p:nvSpPr>
        <p:spPr>
          <a:xfrm>
            <a:off x="28359872" y="5522372"/>
            <a:ext cx="13167360" cy="24460200"/>
          </a:xfrm>
          <a:prstGeom prst="rect">
            <a:avLst/>
          </a:prstGeom>
          <a:solidFill>
            <a:schemeClr val="bg1"/>
          </a:solidFill>
          <a:ln>
            <a:solidFill>
              <a:srgbClr val="000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41" name="TextBox 40">
            <a:extLst>
              <a:ext uri="{FF2B5EF4-FFF2-40B4-BE49-F238E27FC236}">
                <a16:creationId xmlns:a16="http://schemas.microsoft.com/office/drawing/2014/main" id="{839344D4-809C-4983-A2C9-11ED2B5B0BE9}"/>
              </a:ext>
            </a:extLst>
          </p:cNvPr>
          <p:cNvSpPr txBox="1"/>
          <p:nvPr/>
        </p:nvSpPr>
        <p:spPr>
          <a:xfrm>
            <a:off x="33841664" y="5771028"/>
            <a:ext cx="2203776" cy="1631216"/>
          </a:xfrm>
          <a:prstGeom prst="rect">
            <a:avLst/>
          </a:prstGeom>
          <a:noFill/>
        </p:spPr>
        <p:txBody>
          <a:bodyPr wrap="square" rtlCol="0">
            <a:spAutoFit/>
          </a:bodyPr>
          <a:lstStyle/>
          <a:p>
            <a:r>
              <a:rPr lang="en-US" sz="5000" b="1" cap="small" dirty="0">
                <a:latin typeface="Century Gothic" panose="020B0502020202020204" pitchFamily="34" charset="0"/>
              </a:rPr>
              <a:t>Results</a:t>
            </a:r>
          </a:p>
          <a:p>
            <a:endParaRPr lang="en-US" sz="5000" dirty="0"/>
          </a:p>
        </p:txBody>
      </p:sp>
      <p:sp>
        <p:nvSpPr>
          <p:cNvPr id="35" name="TextBox 34">
            <a:extLst>
              <a:ext uri="{FF2B5EF4-FFF2-40B4-BE49-F238E27FC236}">
                <a16:creationId xmlns:a16="http://schemas.microsoft.com/office/drawing/2014/main" id="{6AFDCCC6-CEF6-4EC5-B81B-7E8E00E30C89}"/>
              </a:ext>
            </a:extLst>
          </p:cNvPr>
          <p:cNvSpPr txBox="1"/>
          <p:nvPr/>
        </p:nvSpPr>
        <p:spPr>
          <a:xfrm>
            <a:off x="19772357" y="17383618"/>
            <a:ext cx="7440220" cy="1107996"/>
          </a:xfrm>
          <a:prstGeom prst="rect">
            <a:avLst/>
          </a:prstGeom>
          <a:noFill/>
        </p:spPr>
        <p:txBody>
          <a:bodyPr wrap="square" rtlCol="0">
            <a:spAutoFit/>
          </a:bodyPr>
          <a:lstStyle>
            <a:defPPr>
              <a:defRPr lang="en-US"/>
            </a:defPPr>
            <a:lvl1pPr>
              <a:defRPr sz="2200">
                <a:latin typeface="Century Gothic" panose="020B0502020202020204" pitchFamily="34" charset="0"/>
              </a:defRPr>
            </a:lvl1pPr>
          </a:lstStyle>
          <a:p>
            <a:pPr algn="just"/>
            <a:r>
              <a:rPr lang="en-US" dirty="0"/>
              <a:t>We based these texts on known symptoms of severe depression, such as abnormal sleeping patterns, feelings of worthlessness, and turbulent relationships. </a:t>
            </a:r>
          </a:p>
        </p:txBody>
      </p:sp>
      <p:sp>
        <p:nvSpPr>
          <p:cNvPr id="13" name="TextBox 12">
            <a:extLst>
              <a:ext uri="{FF2B5EF4-FFF2-40B4-BE49-F238E27FC236}">
                <a16:creationId xmlns:a16="http://schemas.microsoft.com/office/drawing/2014/main" id="{A4166695-5E7A-4517-BEAA-013C97376299}"/>
              </a:ext>
            </a:extLst>
          </p:cNvPr>
          <p:cNvSpPr txBox="1"/>
          <p:nvPr/>
        </p:nvSpPr>
        <p:spPr>
          <a:xfrm>
            <a:off x="716931" y="31672137"/>
            <a:ext cx="12754026" cy="3108543"/>
          </a:xfrm>
          <a:prstGeom prst="rect">
            <a:avLst/>
          </a:prstGeom>
          <a:noFill/>
        </p:spPr>
        <p:txBody>
          <a:bodyPr wrap="square" rtlCol="0">
            <a:spAutoFit/>
          </a:bodyPr>
          <a:lstStyle/>
          <a:p>
            <a:pPr algn="just"/>
            <a:r>
              <a:rPr lang="en-US" sz="2800" dirty="0">
                <a:latin typeface="Century Gothic" panose="020B0502020202020204" pitchFamily="34" charset="0"/>
              </a:rPr>
              <a:t>We hypothesized that participants who received outcome knowledge of Maya’s suicide would perceive a higher risk of suicide and would have more negative perceptions of Maya and those close to her than would participants who received no outcome knowledge. The data did not support our hypotheses; those who received outcome knowledge did not differ significantly from those who did not receive outcome knowledge. </a:t>
            </a:r>
            <a:endParaRPr lang="en-US" sz="2800" dirty="0"/>
          </a:p>
        </p:txBody>
      </p:sp>
      <p:sp>
        <p:nvSpPr>
          <p:cNvPr id="59" name="TextBox 58">
            <a:extLst>
              <a:ext uri="{FF2B5EF4-FFF2-40B4-BE49-F238E27FC236}">
                <a16:creationId xmlns:a16="http://schemas.microsoft.com/office/drawing/2014/main" id="{A43BD8BE-B962-46C6-A080-F629CF895B45}"/>
              </a:ext>
            </a:extLst>
          </p:cNvPr>
          <p:cNvSpPr txBox="1"/>
          <p:nvPr/>
        </p:nvSpPr>
        <p:spPr>
          <a:xfrm>
            <a:off x="27843480" y="30803103"/>
            <a:ext cx="13604924" cy="3970318"/>
          </a:xfrm>
          <a:prstGeom prst="rect">
            <a:avLst/>
          </a:prstGeom>
          <a:noFill/>
        </p:spPr>
        <p:txBody>
          <a:bodyPr wrap="square" rtlCol="0">
            <a:spAutoFit/>
          </a:bodyPr>
          <a:lstStyle/>
          <a:p>
            <a:pPr algn="just"/>
            <a:r>
              <a:rPr lang="en-US" sz="2800" dirty="0">
                <a:latin typeface="Century Gothic" panose="020B0502020202020204" pitchFamily="34" charset="0"/>
              </a:rPr>
              <a:t>Another explanation for the lack of hindsight bias might be related to a large number of participants withdrawing from the study immediately after receiving the outcome knowledge. If they were affected by the outcome knowledge manipulation, we didn’t get to hear it.</a:t>
            </a:r>
          </a:p>
          <a:p>
            <a:pPr algn="just"/>
            <a:r>
              <a:rPr lang="en-US" sz="2800" dirty="0">
                <a:latin typeface="Century Gothic" panose="020B0502020202020204" pitchFamily="34" charset="0"/>
              </a:rPr>
              <a:t>There is a silver lining in our data. Our findings show that participants recognized symptoms of depression and that they understood such symptoms do not always indicate the risk of suicide. Additionally, the majority of our participants recognized that Maya should seek professional help, which may be a sign that the stigma surrounding mental health has lessened.</a:t>
            </a:r>
          </a:p>
        </p:txBody>
      </p:sp>
      <p:sp>
        <p:nvSpPr>
          <p:cNvPr id="27" name="TextBox 26">
            <a:extLst>
              <a:ext uri="{FF2B5EF4-FFF2-40B4-BE49-F238E27FC236}">
                <a16:creationId xmlns:a16="http://schemas.microsoft.com/office/drawing/2014/main" id="{CF6FB498-D4E6-46A0-BDDB-A190A20C4214}"/>
              </a:ext>
            </a:extLst>
          </p:cNvPr>
          <p:cNvSpPr txBox="1"/>
          <p:nvPr/>
        </p:nvSpPr>
        <p:spPr>
          <a:xfrm>
            <a:off x="19772357" y="7760266"/>
            <a:ext cx="7584269" cy="5509200"/>
          </a:xfrm>
          <a:prstGeom prst="rect">
            <a:avLst/>
          </a:prstGeom>
          <a:noFill/>
        </p:spPr>
        <p:txBody>
          <a:bodyPr wrap="square" rtlCol="0">
            <a:spAutoFit/>
          </a:bodyPr>
          <a:lstStyle/>
          <a:p>
            <a:pPr algn="just"/>
            <a:r>
              <a:rPr lang="en-US" sz="2200" dirty="0">
                <a:latin typeface="Century Gothic" panose="020B0502020202020204" pitchFamily="34" charset="0"/>
              </a:rPr>
              <a:t>“Maya is a close friend of yours from high school. You go to separate universities, but you stay in close contact with each other through texting, usually several times per day. Unfortunately, Maya has been through a lot lately. She and her significant other broke up, she hasn’t been getting along with her roommate, and her grandma recently passed away. On top of that, you know she has been struggling in her classes and hasn’t been studying as much as usual for her exams. Normally, she is motivated, outgoing, and friendly, but lately she seems withdrawn, unmotivated, and unpredictable. It has gotten to the point where you feel anxious whenever you see a message from Maya because you don’t know what to expect. You have been worried about Maya, so you decide to make plans to get together with her.”</a:t>
            </a:r>
            <a:endParaRPr lang="en-US" sz="2200" dirty="0"/>
          </a:p>
        </p:txBody>
      </p:sp>
      <p:sp>
        <p:nvSpPr>
          <p:cNvPr id="29" name="TextBox 28">
            <a:extLst>
              <a:ext uri="{FF2B5EF4-FFF2-40B4-BE49-F238E27FC236}">
                <a16:creationId xmlns:a16="http://schemas.microsoft.com/office/drawing/2014/main" id="{C5549435-71DF-4C07-88AD-AD737D22B508}"/>
              </a:ext>
            </a:extLst>
          </p:cNvPr>
          <p:cNvSpPr txBox="1"/>
          <p:nvPr/>
        </p:nvSpPr>
        <p:spPr>
          <a:xfrm>
            <a:off x="19772357" y="22643774"/>
            <a:ext cx="7584269" cy="1446550"/>
          </a:xfrm>
          <a:prstGeom prst="rect">
            <a:avLst/>
          </a:prstGeom>
          <a:noFill/>
        </p:spPr>
        <p:txBody>
          <a:bodyPr wrap="square" rtlCol="0">
            <a:spAutoFit/>
          </a:bodyPr>
          <a:lstStyle>
            <a:defPPr>
              <a:defRPr lang="en-US"/>
            </a:defPPr>
            <a:lvl1pPr>
              <a:defRPr sz="2200">
                <a:latin typeface="Century Gothic" panose="020B0502020202020204" pitchFamily="34" charset="0"/>
              </a:defRPr>
            </a:lvl1pPr>
          </a:lstStyle>
          <a:p>
            <a:pPr algn="just"/>
            <a:r>
              <a:rPr lang="en-US" dirty="0"/>
              <a:t>1) “A few days later, your mom calls to tell you that Maya has died by suicide,” or 2) “Please click the arrow to continue.”</a:t>
            </a:r>
          </a:p>
          <a:p>
            <a:pPr algn="just"/>
            <a:endParaRPr lang="en-US" dirty="0"/>
          </a:p>
        </p:txBody>
      </p:sp>
      <p:sp>
        <p:nvSpPr>
          <p:cNvPr id="31" name="TextBox 30">
            <a:extLst>
              <a:ext uri="{FF2B5EF4-FFF2-40B4-BE49-F238E27FC236}">
                <a16:creationId xmlns:a16="http://schemas.microsoft.com/office/drawing/2014/main" id="{D31748F8-E763-4F1A-BEFA-A7A9F898454D}"/>
              </a:ext>
            </a:extLst>
          </p:cNvPr>
          <p:cNvSpPr txBox="1"/>
          <p:nvPr/>
        </p:nvSpPr>
        <p:spPr>
          <a:xfrm>
            <a:off x="28386543" y="28213719"/>
            <a:ext cx="13030678" cy="1384995"/>
          </a:xfrm>
          <a:prstGeom prst="rect">
            <a:avLst/>
          </a:prstGeom>
          <a:noFill/>
        </p:spPr>
        <p:txBody>
          <a:bodyPr wrap="square" rtlCol="0">
            <a:spAutoFit/>
          </a:bodyPr>
          <a:lstStyle/>
          <a:p>
            <a:pPr algn="just"/>
            <a:r>
              <a:rPr lang="en-US" sz="2800" dirty="0">
                <a:latin typeface="Century Gothic" panose="020B0502020202020204" pitchFamily="34" charset="0"/>
              </a:rPr>
              <a:t>All items except for the last two were rated on 7-point scales (7 being </a:t>
            </a:r>
            <a:r>
              <a:rPr lang="en-US" sz="2800" i="1" dirty="0">
                <a:latin typeface="Century Gothic" panose="020B0502020202020204" pitchFamily="34" charset="0"/>
              </a:rPr>
              <a:t>strongly agree</a:t>
            </a:r>
            <a:r>
              <a:rPr lang="en-US" sz="2800" dirty="0">
                <a:latin typeface="Century Gothic" panose="020B0502020202020204" pitchFamily="34" charset="0"/>
              </a:rPr>
              <a:t>). The last two items were rated on a scale ranging from 0-10 (10 being </a:t>
            </a:r>
            <a:r>
              <a:rPr lang="en-US" sz="2800" i="1" dirty="0">
                <a:latin typeface="Century Gothic" panose="020B0502020202020204" pitchFamily="34" charset="0"/>
              </a:rPr>
              <a:t>completely likely</a:t>
            </a:r>
            <a:r>
              <a:rPr lang="en-US" sz="2800" dirty="0">
                <a:latin typeface="Century Gothic" panose="020B0502020202020204" pitchFamily="34" charset="0"/>
              </a:rPr>
              <a:t>). Values displayed are condition means.</a:t>
            </a:r>
            <a:endParaRPr lang="en-US" sz="2800" dirty="0">
              <a:highlight>
                <a:srgbClr val="FFFF00"/>
              </a:highlight>
            </a:endParaRPr>
          </a:p>
        </p:txBody>
      </p:sp>
      <p:sp>
        <p:nvSpPr>
          <p:cNvPr id="33" name="Arrow: Down 32">
            <a:extLst>
              <a:ext uri="{FF2B5EF4-FFF2-40B4-BE49-F238E27FC236}">
                <a16:creationId xmlns:a16="http://schemas.microsoft.com/office/drawing/2014/main" id="{1BA18517-532B-491D-865F-5AAD9248CEC7}"/>
              </a:ext>
            </a:extLst>
          </p:cNvPr>
          <p:cNvSpPr/>
          <p:nvPr/>
        </p:nvSpPr>
        <p:spPr>
          <a:xfrm>
            <a:off x="23099776" y="13400094"/>
            <a:ext cx="685800" cy="2398244"/>
          </a:xfrm>
          <a:prstGeom prst="downArrow">
            <a:avLst/>
          </a:prstGeom>
          <a:solidFill>
            <a:schemeClr val="tx2">
              <a:lumMod val="20000"/>
              <a:lumOff val="80000"/>
            </a:schemeClr>
          </a:solidFill>
          <a:ln>
            <a:solidFill>
              <a:srgbClr val="000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Down 61">
            <a:extLst>
              <a:ext uri="{FF2B5EF4-FFF2-40B4-BE49-F238E27FC236}">
                <a16:creationId xmlns:a16="http://schemas.microsoft.com/office/drawing/2014/main" id="{675DD058-0E48-4E2D-95E1-E3F57B873A3B}"/>
              </a:ext>
            </a:extLst>
          </p:cNvPr>
          <p:cNvSpPr/>
          <p:nvPr/>
        </p:nvSpPr>
        <p:spPr>
          <a:xfrm>
            <a:off x="23099776" y="18711148"/>
            <a:ext cx="685800" cy="2398244"/>
          </a:xfrm>
          <a:prstGeom prst="downArrow">
            <a:avLst/>
          </a:prstGeom>
          <a:solidFill>
            <a:schemeClr val="tx2">
              <a:lumMod val="20000"/>
              <a:lumOff val="80000"/>
            </a:schemeClr>
          </a:solidFill>
          <a:ln>
            <a:solidFill>
              <a:srgbClr val="000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4" name="Table 33">
            <a:extLst>
              <a:ext uri="{FF2B5EF4-FFF2-40B4-BE49-F238E27FC236}">
                <a16:creationId xmlns:a16="http://schemas.microsoft.com/office/drawing/2014/main" id="{01BC8324-54E9-48AF-9D87-DDDF9B5DAA16}"/>
              </a:ext>
            </a:extLst>
          </p:cNvPr>
          <p:cNvGraphicFramePr>
            <a:graphicFrameLocks noGrp="1"/>
          </p:cNvGraphicFramePr>
          <p:nvPr>
            <p:extLst>
              <p:ext uri="{D42A27DB-BD31-4B8C-83A1-F6EECF244321}">
                <p14:modId xmlns:p14="http://schemas.microsoft.com/office/powerpoint/2010/main" val="465942420"/>
              </p:ext>
            </p:extLst>
          </p:nvPr>
        </p:nvGraphicFramePr>
        <p:xfrm>
          <a:off x="28485305" y="9011977"/>
          <a:ext cx="12916495" cy="18865954"/>
        </p:xfrm>
        <a:graphic>
          <a:graphicData uri="http://schemas.openxmlformats.org/drawingml/2006/table">
            <a:tbl>
              <a:tblPr firstRow="1" bandRow="1"/>
              <a:tblGrid>
                <a:gridCol w="8001717">
                  <a:extLst>
                    <a:ext uri="{9D8B030D-6E8A-4147-A177-3AD203B41FA5}">
                      <a16:colId xmlns:a16="http://schemas.microsoft.com/office/drawing/2014/main" val="728387055"/>
                    </a:ext>
                  </a:extLst>
                </a:gridCol>
                <a:gridCol w="2457389">
                  <a:extLst>
                    <a:ext uri="{9D8B030D-6E8A-4147-A177-3AD203B41FA5}">
                      <a16:colId xmlns:a16="http://schemas.microsoft.com/office/drawing/2014/main" val="3856743978"/>
                    </a:ext>
                  </a:extLst>
                </a:gridCol>
                <a:gridCol w="2457389">
                  <a:extLst>
                    <a:ext uri="{9D8B030D-6E8A-4147-A177-3AD203B41FA5}">
                      <a16:colId xmlns:a16="http://schemas.microsoft.com/office/drawing/2014/main" val="223332951"/>
                    </a:ext>
                  </a:extLst>
                </a:gridCol>
              </a:tblGrid>
              <a:tr h="1344244">
                <a:tc>
                  <a:txBody>
                    <a:bodyPr/>
                    <a:lstStyle/>
                    <a:p>
                      <a:pPr algn="ctr"/>
                      <a:r>
                        <a:rPr lang="en-US" sz="3000" b="1" dirty="0">
                          <a:latin typeface="Century Gothic" panose="020B0502020202020204" pitchFamily="34" charset="0"/>
                        </a:rPr>
                        <a:t>Statement</a:t>
                      </a:r>
                    </a:p>
                  </a:txBody>
                  <a:tcPr marL="63873" marR="63873" marT="31935" marB="31935"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2900" b="1" dirty="0">
                          <a:latin typeface="Century Gothic" panose="020B0502020202020204" pitchFamily="34" charset="0"/>
                        </a:rPr>
                        <a:t>No Outcome Knowledge</a:t>
                      </a:r>
                    </a:p>
                    <a:p>
                      <a:pPr algn="ctr"/>
                      <a:r>
                        <a:rPr lang="en-US" sz="2000" b="1" dirty="0">
                          <a:latin typeface="Century Gothic" panose="020B0502020202020204" pitchFamily="34" charset="0"/>
                        </a:rPr>
                        <a:t>(Control)</a:t>
                      </a:r>
                    </a:p>
                  </a:txBody>
                  <a:tcPr marL="63873" marR="63873" marT="31935" marB="31935" anchor="ctr">
                    <a:lnT w="12700" cap="flat" cmpd="sng" algn="ctr">
                      <a:solidFill>
                        <a:schemeClr val="tx1"/>
                      </a:solidFill>
                      <a:prstDash val="solid"/>
                      <a:round/>
                      <a:headEnd type="none" w="med" len="med"/>
                      <a:tailEnd type="none" w="med" len="med"/>
                    </a:lnT>
                  </a:tcPr>
                </a:tc>
                <a:tc>
                  <a:txBody>
                    <a:bodyPr/>
                    <a:lstStyle/>
                    <a:p>
                      <a:pPr algn="ctr"/>
                      <a:r>
                        <a:rPr lang="en-US" sz="3000" b="1" dirty="0">
                          <a:latin typeface="Century Gothic" panose="020B0502020202020204" pitchFamily="34" charset="0"/>
                        </a:rPr>
                        <a:t>Outcome Knowledge</a:t>
                      </a:r>
                      <a:br>
                        <a:rPr lang="en-US" sz="2400" b="1" dirty="0">
                          <a:latin typeface="Century Gothic" panose="020B0502020202020204" pitchFamily="34" charset="0"/>
                        </a:rPr>
                      </a:br>
                      <a:r>
                        <a:rPr lang="en-US" sz="2000" b="1" dirty="0">
                          <a:latin typeface="Century Gothic" panose="020B0502020202020204" pitchFamily="34" charset="0"/>
                        </a:rPr>
                        <a:t>(Experimental)</a:t>
                      </a:r>
                    </a:p>
                  </a:txBody>
                  <a:tcPr marL="63873" marR="63873" marT="31935" marB="31935"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8824961"/>
                  </a:ext>
                </a:extLst>
              </a:tr>
              <a:tr h="879651">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 seems like a reliable person.</a:t>
                      </a:r>
                    </a:p>
                    <a:p>
                      <a:endParaRPr lang="en-US" sz="27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3.82</a:t>
                      </a:r>
                    </a:p>
                  </a:txBody>
                  <a:tcPr marL="63873" marR="63873" marT="31935" marB="31935"/>
                </a:tc>
                <a:tc>
                  <a:txBody>
                    <a:bodyPr/>
                    <a:lstStyle/>
                    <a:p>
                      <a:pPr algn="ctr"/>
                      <a:r>
                        <a:rPr lang="en-US" sz="2700" dirty="0">
                          <a:latin typeface="Century Gothic" panose="020B0502020202020204" pitchFamily="34" charset="0"/>
                        </a:rPr>
                        <a:t>3.62</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2273133"/>
                  </a:ext>
                </a:extLst>
              </a:tr>
              <a:tr h="96520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Maya’s negativity has driven people away. </a:t>
                      </a:r>
                    </a:p>
                    <a:p>
                      <a:endParaRPr lang="en-US" sz="27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5.32</a:t>
                      </a:r>
                    </a:p>
                  </a:txBody>
                  <a:tcPr marL="63873" marR="63873" marT="31935" marB="31935"/>
                </a:tc>
                <a:tc>
                  <a:txBody>
                    <a:bodyPr/>
                    <a:lstStyle/>
                    <a:p>
                      <a:pPr algn="ctr"/>
                      <a:r>
                        <a:rPr lang="en-US" sz="2700" dirty="0">
                          <a:latin typeface="Century Gothic" panose="020B0502020202020204" pitchFamily="34" charset="0"/>
                        </a:rPr>
                        <a:t>5.13</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755704755"/>
                  </a:ext>
                </a:extLst>
              </a:tr>
              <a:tr h="493101">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Maya’s roommate should be trying harder to get along with her. </a:t>
                      </a:r>
                    </a:p>
                    <a:p>
                      <a:pPr marL="0" marR="0" lvl="0" indent="0" algn="l" defTabSz="4206240" rtl="0" eaLnBrk="1" fontAlgn="auto" latinLnBrk="0" hangingPunct="1">
                        <a:lnSpc>
                          <a:spcPct val="100000"/>
                        </a:lnSpc>
                        <a:spcBef>
                          <a:spcPts val="0"/>
                        </a:spcBef>
                        <a:spcAft>
                          <a:spcPts val="0"/>
                        </a:spcAft>
                        <a:buClrTx/>
                        <a:buSzTx/>
                        <a:buFontTx/>
                        <a:buNone/>
                        <a:tabLst/>
                        <a:defRPr/>
                      </a:pPr>
                      <a:endParaRPr lang="en-US" sz="14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4.91</a:t>
                      </a:r>
                    </a:p>
                  </a:txBody>
                  <a:tcPr marL="63873" marR="63873" marT="31935" marB="31935"/>
                </a:tc>
                <a:tc>
                  <a:txBody>
                    <a:bodyPr/>
                    <a:lstStyle/>
                    <a:p>
                      <a:pPr algn="ctr"/>
                      <a:r>
                        <a:rPr lang="en-US" sz="2700" dirty="0">
                          <a:latin typeface="Century Gothic" panose="020B0502020202020204" pitchFamily="34" charset="0"/>
                        </a:rPr>
                        <a:t>4.93</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079055040"/>
                  </a:ext>
                </a:extLst>
              </a:tr>
              <a:tr h="92165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 treats other people well.</a:t>
                      </a:r>
                    </a:p>
                    <a:p>
                      <a:endParaRPr lang="en-US" sz="27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4.05</a:t>
                      </a:r>
                    </a:p>
                  </a:txBody>
                  <a:tcPr marL="63873" marR="63873" marT="31935" marB="31935"/>
                </a:tc>
                <a:tc>
                  <a:txBody>
                    <a:bodyPr/>
                    <a:lstStyle/>
                    <a:p>
                      <a:pPr algn="ctr"/>
                      <a:r>
                        <a:rPr lang="en-US" sz="2700" dirty="0">
                          <a:latin typeface="Century Gothic" panose="020B0502020202020204" pitchFamily="34" charset="0"/>
                        </a:rPr>
                        <a:t>4.26</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456340339"/>
                  </a:ext>
                </a:extLst>
              </a:tr>
              <a:tr h="101600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Maya’s mom should make more time for Maya.</a:t>
                      </a:r>
                    </a:p>
                    <a:p>
                      <a:endParaRPr lang="en-US" sz="14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5.60</a:t>
                      </a:r>
                    </a:p>
                  </a:txBody>
                  <a:tcPr marL="63873" marR="63873" marT="31935" marB="31935"/>
                </a:tc>
                <a:tc>
                  <a:txBody>
                    <a:bodyPr/>
                    <a:lstStyle/>
                    <a:p>
                      <a:pPr algn="ctr"/>
                      <a:r>
                        <a:rPr lang="en-US" sz="2700" dirty="0">
                          <a:latin typeface="Century Gothic" panose="020B0502020202020204" pitchFamily="34" charset="0"/>
                        </a:rPr>
                        <a:t>5.67</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217990474"/>
                  </a:ext>
                </a:extLst>
              </a:tr>
              <a:tr h="93980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Maya’s mom has not been paying enough attention to her. </a:t>
                      </a:r>
                    </a:p>
                    <a:p>
                      <a:pPr marL="0" marR="0" lvl="0" indent="0" algn="l" defTabSz="4206240" rtl="0" eaLnBrk="1" fontAlgn="auto" latinLnBrk="0" hangingPunct="1">
                        <a:lnSpc>
                          <a:spcPct val="100000"/>
                        </a:lnSpc>
                        <a:spcBef>
                          <a:spcPts val="0"/>
                        </a:spcBef>
                        <a:spcAft>
                          <a:spcPts val="0"/>
                        </a:spcAft>
                        <a:buClrTx/>
                        <a:buSzTx/>
                        <a:buFontTx/>
                        <a:buNone/>
                        <a:tabLst/>
                        <a:defRPr/>
                      </a:pPr>
                      <a:endParaRPr lang="en-US" sz="14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5.38</a:t>
                      </a:r>
                    </a:p>
                  </a:txBody>
                  <a:tcPr marL="63873" marR="63873" marT="31935" marB="31935"/>
                </a:tc>
                <a:tc>
                  <a:txBody>
                    <a:bodyPr/>
                    <a:lstStyle/>
                    <a:p>
                      <a:pPr algn="ctr"/>
                      <a:r>
                        <a:rPr lang="en-US" sz="2700" dirty="0">
                          <a:latin typeface="Century Gothic" panose="020B0502020202020204" pitchFamily="34" charset="0"/>
                        </a:rPr>
                        <a:t>5.23</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891084756"/>
                  </a:ext>
                </a:extLst>
              </a:tr>
              <a:tr h="94705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Maya's mom seems very loving. </a:t>
                      </a:r>
                    </a:p>
                    <a:p>
                      <a:endParaRPr lang="en-US" sz="27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4.16</a:t>
                      </a:r>
                    </a:p>
                  </a:txBody>
                  <a:tcPr marL="63873" marR="63873" marT="31935" marB="31935"/>
                </a:tc>
                <a:tc>
                  <a:txBody>
                    <a:bodyPr/>
                    <a:lstStyle/>
                    <a:p>
                      <a:pPr algn="ctr"/>
                      <a:r>
                        <a:rPr lang="en-US" sz="2700" dirty="0">
                          <a:latin typeface="Century Gothic" panose="020B0502020202020204" pitchFamily="34" charset="0"/>
                        </a:rPr>
                        <a:t>4.39</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830287868"/>
                  </a:ext>
                </a:extLst>
              </a:tr>
              <a:tr h="99060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 seems like someone you would want to be friends with. </a:t>
                      </a:r>
                    </a:p>
                    <a:p>
                      <a:pPr marL="0" marR="0" lvl="0" indent="0" algn="l" defTabSz="4206240" rtl="0" eaLnBrk="1" fontAlgn="auto" latinLnBrk="0" hangingPunct="1">
                        <a:lnSpc>
                          <a:spcPct val="100000"/>
                        </a:lnSpc>
                        <a:spcBef>
                          <a:spcPts val="0"/>
                        </a:spcBef>
                        <a:spcAft>
                          <a:spcPts val="0"/>
                        </a:spcAft>
                        <a:buClrTx/>
                        <a:buSzTx/>
                        <a:buFontTx/>
                        <a:buNone/>
                        <a:tabLst/>
                        <a:defRPr/>
                      </a:pPr>
                      <a:endParaRPr lang="en-US" sz="14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4.52</a:t>
                      </a:r>
                    </a:p>
                  </a:txBody>
                  <a:tcPr marL="63873" marR="63873" marT="31935" marB="31935"/>
                </a:tc>
                <a:tc>
                  <a:txBody>
                    <a:bodyPr/>
                    <a:lstStyle/>
                    <a:p>
                      <a:pPr algn="ctr"/>
                      <a:r>
                        <a:rPr lang="en-US" sz="2700" dirty="0">
                          <a:latin typeface="Century Gothic" panose="020B0502020202020204" pitchFamily="34" charset="0"/>
                        </a:rPr>
                        <a:t>4.46</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55816934"/>
                  </a:ext>
                </a:extLst>
              </a:tr>
              <a:tr h="997850">
                <a:tc>
                  <a:txBody>
                    <a:bodyPr/>
                    <a:lstStyle/>
                    <a:p>
                      <a:r>
                        <a:rPr lang="en-US" sz="2700" dirty="0">
                          <a:latin typeface="Century Gothic" panose="020B0502020202020204" pitchFamily="34" charset="0"/>
                        </a:rPr>
                        <a:t>Maya has probably been seeing a therapist.</a:t>
                      </a:r>
                    </a:p>
                  </a:txBody>
                  <a:tcPr marL="63873" marR="63873" marT="31935" marB="31935">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2.54</a:t>
                      </a:r>
                    </a:p>
                  </a:txBody>
                  <a:tcPr marL="63873" marR="63873" marT="31935" marB="31935"/>
                </a:tc>
                <a:tc>
                  <a:txBody>
                    <a:bodyPr/>
                    <a:lstStyle/>
                    <a:p>
                      <a:pPr algn="ctr"/>
                      <a:r>
                        <a:rPr lang="en-US" sz="2700" dirty="0">
                          <a:latin typeface="Century Gothic" panose="020B0502020202020204" pitchFamily="34" charset="0"/>
                        </a:rPr>
                        <a:t>2.23</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12448814"/>
                  </a:ext>
                </a:extLst>
              </a:tr>
              <a:tr h="914400">
                <a:tc>
                  <a:txBody>
                    <a:bodyPr/>
                    <a:lstStyle/>
                    <a:p>
                      <a:r>
                        <a:rPr lang="en-US" sz="2700" dirty="0">
                          <a:latin typeface="Century Gothic" panose="020B0502020202020204" pitchFamily="34" charset="0"/>
                        </a:rPr>
                        <a:t>Maya is a valuable person.</a:t>
                      </a:r>
                    </a:p>
                  </a:txBody>
                  <a:tcPr marL="63873" marR="63873" marT="31935" marB="31935">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6.44</a:t>
                      </a:r>
                    </a:p>
                  </a:txBody>
                  <a:tcPr marL="63873" marR="63873" marT="31935" marB="31935"/>
                </a:tc>
                <a:tc>
                  <a:txBody>
                    <a:bodyPr/>
                    <a:lstStyle/>
                    <a:p>
                      <a:pPr algn="ctr"/>
                      <a:r>
                        <a:rPr lang="en-US" sz="2700" dirty="0">
                          <a:latin typeface="Century Gothic" panose="020B0502020202020204" pitchFamily="34" charset="0"/>
                        </a:rPr>
                        <a:t>6.27</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32230800"/>
                  </a:ext>
                </a:extLst>
              </a:tr>
              <a:tr h="69305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Maya’s text messages indicate she needs you to help her.</a:t>
                      </a:r>
                    </a:p>
                    <a:p>
                      <a:pPr marL="0" marR="0" lvl="0" indent="0" algn="l" defTabSz="4206240" rtl="0" eaLnBrk="1" fontAlgn="auto" latinLnBrk="0" hangingPunct="1">
                        <a:lnSpc>
                          <a:spcPct val="100000"/>
                        </a:lnSpc>
                        <a:spcBef>
                          <a:spcPts val="0"/>
                        </a:spcBef>
                        <a:spcAft>
                          <a:spcPts val="0"/>
                        </a:spcAft>
                        <a:buClrTx/>
                        <a:buSzTx/>
                        <a:buFontTx/>
                        <a:buNone/>
                        <a:tabLst/>
                        <a:defRPr/>
                      </a:pPr>
                      <a:endParaRPr lang="en-US" sz="14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6.02</a:t>
                      </a:r>
                    </a:p>
                  </a:txBody>
                  <a:tcPr marL="63873" marR="63873" marT="31935" marB="31935"/>
                </a:tc>
                <a:tc>
                  <a:txBody>
                    <a:bodyPr/>
                    <a:lstStyle/>
                    <a:p>
                      <a:pPr algn="ctr"/>
                      <a:r>
                        <a:rPr lang="en-US" sz="2700" dirty="0">
                          <a:latin typeface="Century Gothic" panose="020B0502020202020204" pitchFamily="34" charset="0"/>
                        </a:rPr>
                        <a:t>6.16</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85570964"/>
                  </a:ext>
                </a:extLst>
              </a:tr>
              <a:tr h="107405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Maya’s text messages suggest that she should seek professional help.</a:t>
                      </a:r>
                    </a:p>
                    <a:p>
                      <a:pPr marL="0" marR="0" lvl="0" indent="0" algn="l" defTabSz="4206240" rtl="0" eaLnBrk="1" fontAlgn="auto" latinLnBrk="0" hangingPunct="1">
                        <a:lnSpc>
                          <a:spcPct val="100000"/>
                        </a:lnSpc>
                        <a:spcBef>
                          <a:spcPts val="0"/>
                        </a:spcBef>
                        <a:spcAft>
                          <a:spcPts val="0"/>
                        </a:spcAft>
                        <a:buClrTx/>
                        <a:buSzTx/>
                        <a:buFontTx/>
                        <a:buNone/>
                        <a:tabLst/>
                        <a:defRPr/>
                      </a:pPr>
                      <a:endParaRPr lang="en-US" sz="14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6.23</a:t>
                      </a:r>
                    </a:p>
                  </a:txBody>
                  <a:tcPr marL="63873" marR="63873" marT="31935" marB="31935"/>
                </a:tc>
                <a:tc>
                  <a:txBody>
                    <a:bodyPr/>
                    <a:lstStyle/>
                    <a:p>
                      <a:pPr algn="ctr"/>
                      <a:r>
                        <a:rPr lang="en-US" sz="2700" dirty="0">
                          <a:latin typeface="Century Gothic" panose="020B0502020202020204" pitchFamily="34" charset="0"/>
                        </a:rPr>
                        <a:t>6.31</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996421709"/>
                  </a:ext>
                </a:extLst>
              </a:tr>
              <a:tr h="97970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Maya’s text messages show she has had thoughts of suicide.</a:t>
                      </a:r>
                    </a:p>
                    <a:p>
                      <a:pPr marL="0" marR="0" lvl="0" indent="0" algn="l" defTabSz="4206240" rtl="0" eaLnBrk="1" fontAlgn="auto" latinLnBrk="0" hangingPunct="1">
                        <a:lnSpc>
                          <a:spcPct val="100000"/>
                        </a:lnSpc>
                        <a:spcBef>
                          <a:spcPts val="0"/>
                        </a:spcBef>
                        <a:spcAft>
                          <a:spcPts val="0"/>
                        </a:spcAft>
                        <a:buClrTx/>
                        <a:buSzTx/>
                        <a:buFontTx/>
                        <a:buNone/>
                        <a:tabLst/>
                        <a:defRPr/>
                      </a:pPr>
                      <a:endParaRPr lang="en-US" sz="14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4.95</a:t>
                      </a:r>
                    </a:p>
                  </a:txBody>
                  <a:tcPr marL="63873" marR="63873" marT="31935" marB="31935"/>
                </a:tc>
                <a:tc>
                  <a:txBody>
                    <a:bodyPr/>
                    <a:lstStyle/>
                    <a:p>
                      <a:pPr algn="ctr"/>
                      <a:r>
                        <a:rPr lang="en-US" sz="2700" dirty="0">
                          <a:latin typeface="Century Gothic" panose="020B0502020202020204" pitchFamily="34" charset="0"/>
                        </a:rPr>
                        <a:t>5.12</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3093722"/>
                  </a:ext>
                </a:extLst>
              </a:tr>
              <a:tr h="75835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Maya’s text messages imply plans of suicide.</a:t>
                      </a:r>
                    </a:p>
                    <a:p>
                      <a:endParaRPr lang="en-US" sz="27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3.50</a:t>
                      </a:r>
                    </a:p>
                  </a:txBody>
                  <a:tcPr marL="63873" marR="63873" marT="31935" marB="31935"/>
                </a:tc>
                <a:tc>
                  <a:txBody>
                    <a:bodyPr/>
                    <a:lstStyle/>
                    <a:p>
                      <a:pPr algn="ctr"/>
                      <a:r>
                        <a:rPr lang="en-US" sz="2700" dirty="0">
                          <a:latin typeface="Century Gothic" panose="020B0502020202020204" pitchFamily="34" charset="0"/>
                        </a:rPr>
                        <a:t>3.59</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69881198"/>
                  </a:ext>
                </a:extLst>
              </a:tr>
              <a:tr h="874417">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Maya’s text messages make suicide seem expected.</a:t>
                      </a:r>
                    </a:p>
                    <a:p>
                      <a:pPr marL="0" marR="0" lvl="0" indent="0" algn="l" defTabSz="4206240" rtl="0" eaLnBrk="1" fontAlgn="auto" latinLnBrk="0" hangingPunct="1">
                        <a:lnSpc>
                          <a:spcPct val="100000"/>
                        </a:lnSpc>
                        <a:spcBef>
                          <a:spcPts val="0"/>
                        </a:spcBef>
                        <a:spcAft>
                          <a:spcPts val="0"/>
                        </a:spcAft>
                        <a:buClrTx/>
                        <a:buSzTx/>
                        <a:buFontTx/>
                        <a:buNone/>
                        <a:tabLst/>
                        <a:defRPr/>
                      </a:pPr>
                      <a:endParaRPr lang="en-US" sz="14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3.69</a:t>
                      </a:r>
                    </a:p>
                  </a:txBody>
                  <a:tcPr marL="63873" marR="63873" marT="31935" marB="31935"/>
                </a:tc>
                <a:tc>
                  <a:txBody>
                    <a:bodyPr/>
                    <a:lstStyle/>
                    <a:p>
                      <a:pPr algn="ctr"/>
                      <a:r>
                        <a:rPr lang="en-US" sz="2700" dirty="0">
                          <a:latin typeface="Century Gothic" panose="020B0502020202020204" pitchFamily="34" charset="0"/>
                        </a:rPr>
                        <a:t>3.70</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23806336"/>
                  </a:ext>
                </a:extLst>
              </a:tr>
              <a:tr h="874417">
                <a:tc>
                  <a:txBody>
                    <a:bodyPr/>
                    <a:lstStyle/>
                    <a:p>
                      <a:r>
                        <a:rPr lang="en-US" sz="2700" dirty="0">
                          <a:latin typeface="Century Gothic" panose="020B0502020202020204" pitchFamily="34" charset="0"/>
                        </a:rPr>
                        <a:t>Given the text message conversation, how likely is it that Maya was depressed?</a:t>
                      </a:r>
                    </a:p>
                    <a:p>
                      <a:endParaRPr lang="en-US" sz="14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tcPr>
                </a:tc>
                <a:tc>
                  <a:txBody>
                    <a:bodyPr/>
                    <a:lstStyle/>
                    <a:p>
                      <a:pPr algn="ctr"/>
                      <a:r>
                        <a:rPr lang="en-US" sz="2700" dirty="0">
                          <a:latin typeface="Century Gothic" panose="020B0502020202020204" pitchFamily="34" charset="0"/>
                        </a:rPr>
                        <a:t>9.64</a:t>
                      </a:r>
                    </a:p>
                  </a:txBody>
                  <a:tcPr marL="63873" marR="63873" marT="31935" marB="31935"/>
                </a:tc>
                <a:tc>
                  <a:txBody>
                    <a:bodyPr/>
                    <a:lstStyle/>
                    <a:p>
                      <a:pPr algn="ctr"/>
                      <a:r>
                        <a:rPr lang="en-US" sz="2700" dirty="0">
                          <a:latin typeface="Century Gothic" panose="020B0502020202020204" pitchFamily="34" charset="0"/>
                        </a:rPr>
                        <a:t>10.09</a:t>
                      </a:r>
                    </a:p>
                  </a:txBody>
                  <a:tcPr marL="63873" marR="63873" marT="31935" marB="31935">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595348929"/>
                  </a:ext>
                </a:extLst>
              </a:tr>
              <a:tr h="503638">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lang="en-US" sz="2700" dirty="0">
                          <a:latin typeface="Century Gothic" panose="020B0502020202020204" pitchFamily="34" charset="0"/>
                        </a:rPr>
                        <a:t>Given the text message conversation, how likely is it that Maya would die by suicide?</a:t>
                      </a:r>
                    </a:p>
                    <a:p>
                      <a:pPr marL="0" marR="0" lvl="0" indent="0" algn="l" defTabSz="4206240" rtl="0" eaLnBrk="1" fontAlgn="auto" latinLnBrk="0" hangingPunct="1">
                        <a:lnSpc>
                          <a:spcPct val="100000"/>
                        </a:lnSpc>
                        <a:spcBef>
                          <a:spcPts val="0"/>
                        </a:spcBef>
                        <a:spcAft>
                          <a:spcPts val="0"/>
                        </a:spcAft>
                        <a:buClrTx/>
                        <a:buSzTx/>
                        <a:buFontTx/>
                        <a:buNone/>
                        <a:tabLst/>
                        <a:defRPr/>
                      </a:pPr>
                      <a:endParaRPr lang="en-US" sz="1400" dirty="0">
                        <a:latin typeface="Century Gothic" panose="020B0502020202020204" pitchFamily="34" charset="0"/>
                      </a:endParaRPr>
                    </a:p>
                  </a:txBody>
                  <a:tcPr marL="63873" marR="63873" marT="31935" marB="31935"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2700" dirty="0">
                          <a:latin typeface="Century Gothic" panose="020B0502020202020204" pitchFamily="34" charset="0"/>
                        </a:rPr>
                        <a:t>5.46</a:t>
                      </a:r>
                    </a:p>
                  </a:txBody>
                  <a:tcPr marL="63873" marR="63873" marT="31935" marB="31935">
                    <a:lnB w="12700" cap="flat" cmpd="sng" algn="ctr">
                      <a:solidFill>
                        <a:schemeClr val="tx1"/>
                      </a:solidFill>
                      <a:prstDash val="solid"/>
                      <a:round/>
                      <a:headEnd type="none" w="med" len="med"/>
                      <a:tailEnd type="none" w="med" len="med"/>
                    </a:lnB>
                  </a:tcPr>
                </a:tc>
                <a:tc>
                  <a:txBody>
                    <a:bodyPr/>
                    <a:lstStyle/>
                    <a:p>
                      <a:pPr algn="ctr"/>
                      <a:r>
                        <a:rPr lang="en-US" sz="2700" dirty="0">
                          <a:latin typeface="Century Gothic" panose="020B0502020202020204" pitchFamily="34" charset="0"/>
                        </a:rPr>
                        <a:t>5.70</a:t>
                      </a:r>
                    </a:p>
                  </a:txBody>
                  <a:tcPr marL="63873" marR="63873" marT="31935" marB="31935">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6276459"/>
                  </a:ext>
                </a:extLst>
              </a:tr>
            </a:tbl>
          </a:graphicData>
        </a:graphic>
      </p:graphicFrame>
      <p:sp>
        <p:nvSpPr>
          <p:cNvPr id="65" name="Arrow: Down 64">
            <a:extLst>
              <a:ext uri="{FF2B5EF4-FFF2-40B4-BE49-F238E27FC236}">
                <a16:creationId xmlns:a16="http://schemas.microsoft.com/office/drawing/2014/main" id="{6616B093-DB49-40E9-93B6-BB756353F6F5}"/>
              </a:ext>
            </a:extLst>
          </p:cNvPr>
          <p:cNvSpPr/>
          <p:nvPr/>
        </p:nvSpPr>
        <p:spPr>
          <a:xfrm>
            <a:off x="23099776" y="23943547"/>
            <a:ext cx="685800" cy="2398244"/>
          </a:xfrm>
          <a:prstGeom prst="downArrow">
            <a:avLst/>
          </a:prstGeom>
          <a:solidFill>
            <a:schemeClr val="tx2">
              <a:lumMod val="20000"/>
              <a:lumOff val="80000"/>
            </a:schemeClr>
          </a:solidFill>
          <a:ln>
            <a:solidFill>
              <a:srgbClr val="000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0EDAFAAF-F767-47DB-A758-7727FF64B90F}"/>
              </a:ext>
            </a:extLst>
          </p:cNvPr>
          <p:cNvSpPr txBox="1"/>
          <p:nvPr/>
        </p:nvSpPr>
        <p:spPr>
          <a:xfrm>
            <a:off x="16190260" y="34221108"/>
            <a:ext cx="15421782" cy="3785652"/>
          </a:xfrm>
          <a:prstGeom prst="rect">
            <a:avLst/>
          </a:prstGeom>
          <a:noFill/>
        </p:spPr>
        <p:txBody>
          <a:bodyPr wrap="square" rtlCol="0">
            <a:spAutoFit/>
          </a:bodyPr>
          <a:lstStyle/>
          <a:p>
            <a:pPr marL="514350" indent="-514350" algn="just">
              <a:buAutoNum type="arabicPeriod"/>
            </a:pPr>
            <a:r>
              <a:rPr lang="en-US" sz="2000" dirty="0">
                <a:noFill/>
                <a:latin typeface="Century Gothic" panose="020B0502020202020204" pitchFamily="34" charset="0"/>
              </a:rPr>
              <a:t>Schwartz, B., Ward, A., Monterosso, J., Lyubomirsky, S., White, K., &amp; Lehman, D. R. (2002). Maximizing versus satisficing: Happiness is a matter of choice. </a:t>
            </a:r>
            <a:r>
              <a:rPr lang="en-US" sz="2000" i="1" dirty="0">
                <a:noFill/>
                <a:latin typeface="Century Gothic" panose="020B0502020202020204" pitchFamily="34" charset="0"/>
              </a:rPr>
              <a:t>Journal of Personality and Social Psychology, 83, </a:t>
            </a:r>
            <a:r>
              <a:rPr lang="en-US" sz="2000" dirty="0">
                <a:noFill/>
                <a:latin typeface="Century Gothic" panose="020B0502020202020204" pitchFamily="34" charset="0"/>
              </a:rPr>
              <a:t>1178-1197.</a:t>
            </a:r>
          </a:p>
          <a:p>
            <a:pPr marL="514350" indent="-514350" algn="just">
              <a:buAutoNum type="arabicPeriod"/>
            </a:pPr>
            <a:r>
              <a:rPr lang="en-US" sz="2000" dirty="0">
                <a:noFill/>
                <a:latin typeface="Century Gothic" panose="020B0502020202020204" pitchFamily="34" charset="0"/>
              </a:rPr>
              <a:t>Dar-Nimrod, I., Rawn, C. D., Lehman, D. R., &amp; Schwartz, B. (2009). The maximization paradox: The costs of seeking alternatives. </a:t>
            </a:r>
            <a:r>
              <a:rPr lang="en-US" sz="2000" i="1" dirty="0">
                <a:noFill/>
                <a:latin typeface="Century Gothic" panose="020B0502020202020204" pitchFamily="34" charset="0"/>
              </a:rPr>
              <a:t>Personality and Individual Differences, 46, </a:t>
            </a:r>
            <a:r>
              <a:rPr lang="en-US" sz="2000" dirty="0">
                <a:noFill/>
                <a:latin typeface="Century Gothic" panose="020B0502020202020204" pitchFamily="34" charset="0"/>
              </a:rPr>
              <a:t>631-635.</a:t>
            </a:r>
          </a:p>
          <a:p>
            <a:pPr marL="514350" indent="-514350" algn="just">
              <a:buAutoNum type="arabicPeriod"/>
            </a:pPr>
            <a:r>
              <a:rPr lang="en-US" sz="2000" dirty="0">
                <a:noFill/>
                <a:latin typeface="Century Gothic" panose="020B0502020202020204" pitchFamily="34" charset="0"/>
              </a:rPr>
              <a:t>Wu, P., &amp; Chiou, W. (2009). More options lead to more searching and worse choices in finding partners for romantic relationships online: An experimental study. </a:t>
            </a:r>
            <a:r>
              <a:rPr lang="en-US" sz="2000" i="1" dirty="0">
                <a:noFill/>
                <a:latin typeface="Century Gothic" panose="020B0502020202020204" pitchFamily="34" charset="0"/>
              </a:rPr>
              <a:t>CyberPsychology &amp; Behavior, 12, </a:t>
            </a:r>
            <a:r>
              <a:rPr lang="en-US" sz="2000" dirty="0">
                <a:noFill/>
                <a:latin typeface="Century Gothic" panose="020B0502020202020204" pitchFamily="34" charset="0"/>
              </a:rPr>
              <a:t>315-318.</a:t>
            </a:r>
          </a:p>
          <a:p>
            <a:pPr marL="514350" indent="-514350" algn="just">
              <a:buFontTx/>
              <a:buAutoNum type="arabicPeriod"/>
            </a:pPr>
            <a:r>
              <a:rPr lang="en-US" sz="2000" dirty="0">
                <a:latin typeface="Century Gothic" panose="020B0502020202020204" pitchFamily="34" charset="0"/>
              </a:rPr>
              <a:t>Iyengar, S. S., Wells, R. E., &amp; Schwartz, B. (2006). Doing better but feeling worse: Looking for the “best” job undermines satisfaction. Psychological Science, 17, 143-150.</a:t>
            </a:r>
          </a:p>
          <a:p>
            <a:pPr marL="514350" indent="-514350" algn="just">
              <a:buFontTx/>
              <a:buAutoNum type="arabicPeriod"/>
            </a:pPr>
            <a:r>
              <a:rPr lang="en-US" sz="2000" dirty="0">
                <a:latin typeface="Century Gothic" panose="020B0502020202020204" pitchFamily="34" charset="0"/>
              </a:rPr>
              <a:t>John O. P., &amp; Srivastava, S. (1999). The Big Five trait taxonomy: History, measurement, and theoretical perspectives. In L. A. </a:t>
            </a:r>
            <a:r>
              <a:rPr lang="en-US" sz="2000" dirty="0" err="1">
                <a:latin typeface="Century Gothic" panose="020B0502020202020204" pitchFamily="34" charset="0"/>
              </a:rPr>
              <a:t>Pervin</a:t>
            </a:r>
            <a:r>
              <a:rPr lang="en-US" sz="2000" dirty="0">
                <a:latin typeface="Century Gothic" panose="020B0502020202020204" pitchFamily="34" charset="0"/>
              </a:rPr>
              <a:t> and O. P. John (Eds.), Handbook of personality: Theory and research (pp. 102–138). New York: Guilford Press.</a:t>
            </a:r>
          </a:p>
          <a:p>
            <a:pPr marL="514350" indent="-514350" algn="just">
              <a:buFontTx/>
              <a:buAutoNum type="arabicPeriod"/>
            </a:pPr>
            <a:r>
              <a:rPr lang="en-US" sz="2000" dirty="0">
                <a:latin typeface="Century Gothic" panose="020B0502020202020204" pitchFamily="34" charset="0"/>
              </a:rPr>
              <a:t>Diab, D. L., Gillespie, M. A., &amp; </a:t>
            </a:r>
            <a:r>
              <a:rPr lang="en-US" sz="2000" dirty="0" err="1">
                <a:latin typeface="Century Gothic" panose="020B0502020202020204" pitchFamily="34" charset="0"/>
              </a:rPr>
              <a:t>Highhouse</a:t>
            </a:r>
            <a:r>
              <a:rPr lang="en-US" sz="2000" dirty="0">
                <a:latin typeface="Century Gothic" panose="020B0502020202020204" pitchFamily="34" charset="0"/>
              </a:rPr>
              <a:t>, S. (2008). Are maximizers really unhappy? The measurement of maximizing tendency. Judgment and Decision Making, 3, 364-370.</a:t>
            </a:r>
          </a:p>
        </p:txBody>
      </p:sp>
      <p:sp>
        <p:nvSpPr>
          <p:cNvPr id="67" name="TextBox 66">
            <a:extLst>
              <a:ext uri="{FF2B5EF4-FFF2-40B4-BE49-F238E27FC236}">
                <a16:creationId xmlns:a16="http://schemas.microsoft.com/office/drawing/2014/main" id="{F85A4335-5270-415D-B107-0C05938A5AC6}"/>
              </a:ext>
            </a:extLst>
          </p:cNvPr>
          <p:cNvSpPr txBox="1"/>
          <p:nvPr/>
        </p:nvSpPr>
        <p:spPr>
          <a:xfrm>
            <a:off x="13699558" y="30813850"/>
            <a:ext cx="14009979" cy="4247317"/>
          </a:xfrm>
          <a:prstGeom prst="rect">
            <a:avLst/>
          </a:prstGeom>
          <a:noFill/>
        </p:spPr>
        <p:txBody>
          <a:bodyPr wrap="square" rtlCol="0">
            <a:spAutoFit/>
          </a:bodyPr>
          <a:lstStyle/>
          <a:p>
            <a:pPr algn="just"/>
            <a:r>
              <a:rPr lang="en-US" sz="2800" dirty="0">
                <a:latin typeface="Century Gothic" panose="020B0502020202020204" pitchFamily="34" charset="0"/>
              </a:rPr>
              <a:t>In the context of so many other studies showing the prevalence of hindsight bias in human judgment, how do we explain the lack of hindsight bias in our data? </a:t>
            </a:r>
          </a:p>
          <a:p>
            <a:pPr algn="just"/>
            <a:r>
              <a:rPr lang="en-US" sz="2800" dirty="0">
                <a:latin typeface="Century Gothic" panose="020B0502020202020204" pitchFamily="34" charset="0"/>
              </a:rPr>
              <a:t>One possibility is that our vignette was too clear-cut; we provided all the clues that are needed to indicate that Maya was depressed and hence at risk of suicide. Indeed, participants in </a:t>
            </a:r>
            <a:r>
              <a:rPr lang="en-US" sz="2800" i="1" dirty="0">
                <a:latin typeface="Century Gothic" panose="020B0502020202020204" pitchFamily="34" charset="0"/>
              </a:rPr>
              <a:t>both</a:t>
            </a:r>
            <a:r>
              <a:rPr lang="en-US" sz="2800" dirty="0">
                <a:latin typeface="Century Gothic" panose="020B0502020202020204" pitchFamily="34" charset="0"/>
              </a:rPr>
              <a:t> conditions gave high scores to the likelihood that Maya was depressed and in need of professional help. In research on hindsight bias, the “noisy” signals in foresight are reinterpreted as “clear” signals in hindsight. Hence, perhaps we didn’t provide enough noisy signals in foresight to be reinterpreted as clear signals in hindsight. </a:t>
            </a:r>
          </a:p>
          <a:p>
            <a:pPr algn="just"/>
            <a:endParaRPr lang="en-US" dirty="0"/>
          </a:p>
        </p:txBody>
      </p:sp>
      <p:sp>
        <p:nvSpPr>
          <p:cNvPr id="68" name="TextBox 67">
            <a:extLst>
              <a:ext uri="{FF2B5EF4-FFF2-40B4-BE49-F238E27FC236}">
                <a16:creationId xmlns:a16="http://schemas.microsoft.com/office/drawing/2014/main" id="{92FA2F4D-104F-42C1-9B6C-6C5D5EC87DF2}"/>
              </a:ext>
            </a:extLst>
          </p:cNvPr>
          <p:cNvSpPr txBox="1"/>
          <p:nvPr/>
        </p:nvSpPr>
        <p:spPr>
          <a:xfrm>
            <a:off x="5272782" y="30845538"/>
            <a:ext cx="3642325" cy="861774"/>
          </a:xfrm>
          <a:prstGeom prst="rect">
            <a:avLst/>
          </a:prstGeom>
          <a:noFill/>
        </p:spPr>
        <p:txBody>
          <a:bodyPr wrap="square" rtlCol="0">
            <a:spAutoFit/>
          </a:bodyPr>
          <a:lstStyle/>
          <a:p>
            <a:r>
              <a:rPr lang="en-US" sz="5000" b="1" cap="small" dirty="0">
                <a:latin typeface="Century Gothic" panose="020B0502020202020204" pitchFamily="34" charset="0"/>
              </a:rPr>
              <a:t>Discussion</a:t>
            </a:r>
          </a:p>
        </p:txBody>
      </p:sp>
      <p:sp>
        <p:nvSpPr>
          <p:cNvPr id="49" name="TextBox 48">
            <a:extLst>
              <a:ext uri="{FF2B5EF4-FFF2-40B4-BE49-F238E27FC236}">
                <a16:creationId xmlns:a16="http://schemas.microsoft.com/office/drawing/2014/main" id="{6D5E3E5E-9DE5-43D4-8A11-C26679AA45BA}"/>
              </a:ext>
            </a:extLst>
          </p:cNvPr>
          <p:cNvSpPr txBox="1"/>
          <p:nvPr/>
        </p:nvSpPr>
        <p:spPr>
          <a:xfrm>
            <a:off x="28537076" y="6761754"/>
            <a:ext cx="12812953" cy="1938992"/>
          </a:xfrm>
          <a:prstGeom prst="rect">
            <a:avLst/>
          </a:prstGeom>
          <a:noFill/>
        </p:spPr>
        <p:txBody>
          <a:bodyPr wrap="square" rtlCol="0">
            <a:spAutoFit/>
          </a:bodyPr>
          <a:lstStyle/>
          <a:p>
            <a:pPr algn="just"/>
            <a:r>
              <a:rPr lang="en-US" sz="3000" dirty="0">
                <a:latin typeface="Century Gothic" panose="020B0502020202020204" pitchFamily="34" charset="0"/>
              </a:rPr>
              <a:t>As shown in the table below, participants in the two conditions did not differ. We did not show that people’s reactions to a suicide (or the circumstances surrounding a suicide) are affected by knowledge that a suicide occurred.</a:t>
            </a:r>
          </a:p>
        </p:txBody>
      </p:sp>
    </p:spTree>
    <p:extLst>
      <p:ext uri="{BB962C8B-B14F-4D97-AF65-F5344CB8AC3E}">
        <p14:creationId xmlns:p14="http://schemas.microsoft.com/office/powerpoint/2010/main" val="380355034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2108</TotalTime>
  <Words>1476</Words>
  <Application>Microsoft Office PowerPoint</Application>
  <PresentationFormat>Custom</PresentationFormat>
  <Paragraphs>121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Century Gothic</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Gunseor, Michaela Marie</dc:creator>
  <cp:lastModifiedBy>Paulich, Katie Nicole</cp:lastModifiedBy>
  <cp:revision>192</cp:revision>
  <dcterms:created xsi:type="dcterms:W3CDTF">2018-02-06T19:04:46Z</dcterms:created>
  <dcterms:modified xsi:type="dcterms:W3CDTF">2019-04-26T18:03:25Z</dcterms:modified>
</cp:coreProperties>
</file>