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3"/>
  </p:notesMasterIdLst>
  <p:sldIdLst>
    <p:sldId id="256" r:id="rId2"/>
  </p:sldIdLst>
  <p:sldSz cx="42062400" cy="38404800"/>
  <p:notesSz cx="6858000" cy="9144000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EB Garamond" panose="020B0604020202020204" charset="0"/>
      <p:regular r:id="rId8"/>
      <p:bold r:id="rId9"/>
      <p:italic r:id="rId10"/>
      <p:boldItalic r:id="rId11"/>
    </p:embeddedFont>
    <p:embeddedFont>
      <p:font typeface="Garamond" panose="02020404030301010803" pitchFamily="18" charset="0"/>
      <p:regular r:id="rId12"/>
      <p:bold r:id="rId13"/>
      <p:italic r:id="rId1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2096">
          <p15:clr>
            <a:srgbClr val="A4A3A4"/>
          </p15:clr>
        </p15:guide>
        <p15:guide id="2" pos="132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8235" autoAdjust="0"/>
    <p:restoredTop sz="95126" autoAdjust="0"/>
  </p:normalViewPr>
  <p:slideViewPr>
    <p:cSldViewPr snapToGrid="0">
      <p:cViewPr>
        <p:scale>
          <a:sx n="15" d="100"/>
          <a:sy n="15" d="100"/>
        </p:scale>
        <p:origin x="1980" y="144"/>
      </p:cViewPr>
      <p:guideLst>
        <p:guide orient="horz" pos="12096"/>
        <p:guide pos="132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font" Target="fonts/font10.fntdata"/><Relationship Id="rId1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font" Target="fonts/font9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presProps" Target="presProps.xml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font" Target="fonts/font11.fntdata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STAFF.UWEC.EDU\CDISSH$\Abby\Research\SOTL%20Lab\SoTL%20lab%20survey%20data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Sheet1!$A$3</c:f>
              <c:strCache>
                <c:ptCount val="1"/>
                <c:pt idx="0">
                  <c:v>SoTL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Sheet1!$B$2:$E$2</c:f>
              <c:strCache>
                <c:ptCount val="4"/>
                <c:pt idx="0">
                  <c:v>Research</c:v>
                </c:pt>
                <c:pt idx="1">
                  <c:v>Professional</c:v>
                </c:pt>
                <c:pt idx="2">
                  <c:v>Personal</c:v>
                </c:pt>
                <c:pt idx="3">
                  <c:v>Team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88.03749999999998</c:v>
                </c:pt>
                <c:pt idx="1">
                  <c:v>87.004444444444445</c:v>
                </c:pt>
                <c:pt idx="2">
                  <c:v>95.281944444444449</c:v>
                </c:pt>
                <c:pt idx="3">
                  <c:v>91.316666666666677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C6-46E8-B682-D6C90FF2A92C}"/>
            </c:ext>
          </c:extLst>
        </c:ser>
        <c:ser>
          <c:idx val="1"/>
          <c:order val="1"/>
          <c:tx>
            <c:strRef>
              <c:f>Sheet1!$A$4</c:f>
              <c:strCache>
                <c:ptCount val="1"/>
                <c:pt idx="0">
                  <c:v>CSD Research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Sheet1!$B$2:$E$2</c:f>
              <c:strCache>
                <c:ptCount val="4"/>
                <c:pt idx="0">
                  <c:v>Research</c:v>
                </c:pt>
                <c:pt idx="1">
                  <c:v>Professional</c:v>
                </c:pt>
                <c:pt idx="2">
                  <c:v>Personal</c:v>
                </c:pt>
                <c:pt idx="3">
                  <c:v>Team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75.930968915343911</c:v>
                </c:pt>
                <c:pt idx="1">
                  <c:v>80.52</c:v>
                </c:pt>
                <c:pt idx="2">
                  <c:v>87.517857142857153</c:v>
                </c:pt>
                <c:pt idx="3">
                  <c:v>85.19047619047619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BC6-46E8-B682-D6C90FF2A92C}"/>
            </c:ext>
          </c:extLst>
        </c:ser>
        <c:ser>
          <c:idx val="2"/>
          <c:order val="2"/>
          <c:tx>
            <c:strRef>
              <c:f>Sheet1!$A$5</c:f>
              <c:strCache>
                <c:ptCount val="1"/>
                <c:pt idx="0">
                  <c:v>Non-CSD Research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Sheet1!$B$2:$E$2</c:f>
              <c:strCache>
                <c:ptCount val="4"/>
                <c:pt idx="0">
                  <c:v>Research</c:v>
                </c:pt>
                <c:pt idx="1">
                  <c:v>Professional</c:v>
                </c:pt>
                <c:pt idx="2">
                  <c:v>Personal</c:v>
                </c:pt>
                <c:pt idx="3">
                  <c:v>Team</c:v>
                </c:pt>
              </c:strCache>
            </c:strRef>
          </c:cat>
          <c:val>
            <c:numRef>
              <c:f>Sheet1!$B$5:$E$5</c:f>
              <c:numCache>
                <c:formatCode>General</c:formatCode>
                <c:ptCount val="4"/>
                <c:pt idx="0">
                  <c:v>79.65625</c:v>
                </c:pt>
                <c:pt idx="1">
                  <c:v>75.438888888888897</c:v>
                </c:pt>
                <c:pt idx="2">
                  <c:v>60.864583333333336</c:v>
                </c:pt>
                <c:pt idx="3">
                  <c:v>74.875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BC6-46E8-B682-D6C90FF2A92C}"/>
            </c:ext>
          </c:extLst>
        </c:ser>
        <c:ser>
          <c:idx val="3"/>
          <c:order val="3"/>
          <c:tx>
            <c:strRef>
              <c:f>Sheet1!$A$6</c:f>
              <c:strCache>
                <c:ptCount val="1"/>
                <c:pt idx="0">
                  <c:v>Course Research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Sheet1!$B$2:$E$2</c:f>
              <c:strCache>
                <c:ptCount val="4"/>
                <c:pt idx="0">
                  <c:v>Research</c:v>
                </c:pt>
                <c:pt idx="1">
                  <c:v>Professional</c:v>
                </c:pt>
                <c:pt idx="2">
                  <c:v>Personal</c:v>
                </c:pt>
                <c:pt idx="3">
                  <c:v>Team</c:v>
                </c:pt>
              </c:strCache>
            </c:strRef>
          </c:cat>
          <c:val>
            <c:numRef>
              <c:f>Sheet1!$B$6:$E$6</c:f>
              <c:numCache>
                <c:formatCode>General</c:formatCode>
                <c:ptCount val="4"/>
                <c:pt idx="0">
                  <c:v>75.217625841097302</c:v>
                </c:pt>
                <c:pt idx="1">
                  <c:v>77.955619047619052</c:v>
                </c:pt>
                <c:pt idx="2">
                  <c:v>79.546875</c:v>
                </c:pt>
                <c:pt idx="3">
                  <c:v>87.713636363636368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BC6-46E8-B682-D6C90FF2A92C}"/>
            </c:ext>
          </c:extLst>
        </c:ser>
        <c:ser>
          <c:idx val="4"/>
          <c:order val="4"/>
          <c:tx>
            <c:strRef>
              <c:f>Sheet1!$A$7</c:f>
              <c:strCache>
                <c:ptCount val="1"/>
                <c:pt idx="0">
                  <c:v>No Research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Sheet1!$B$2:$E$2</c:f>
              <c:strCache>
                <c:ptCount val="4"/>
                <c:pt idx="0">
                  <c:v>Research</c:v>
                </c:pt>
                <c:pt idx="1">
                  <c:v>Professional</c:v>
                </c:pt>
                <c:pt idx="2">
                  <c:v>Personal</c:v>
                </c:pt>
                <c:pt idx="3">
                  <c:v>Team</c:v>
                </c:pt>
              </c:strCache>
            </c:strRef>
          </c:cat>
          <c:val>
            <c:numRef>
              <c:f>Sheet1!$B$7:$E$7</c:f>
              <c:numCache>
                <c:formatCode>General</c:formatCode>
                <c:ptCount val="4"/>
                <c:pt idx="0">
                  <c:v>71.412580363953367</c:v>
                </c:pt>
                <c:pt idx="1">
                  <c:v>80.280801551389786</c:v>
                </c:pt>
                <c:pt idx="2">
                  <c:v>72.583613445378148</c:v>
                </c:pt>
                <c:pt idx="3">
                  <c:v>84.89166666666668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BC6-46E8-B682-D6C90FF2A9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29568816"/>
        <c:axId val="529571768"/>
      </c:barChart>
      <c:catAx>
        <c:axId val="5295688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9571768"/>
        <c:crosses val="autoZero"/>
        <c:auto val="1"/>
        <c:lblAlgn val="ctr"/>
        <c:lblOffset val="100"/>
        <c:noMultiLvlLbl val="0"/>
      </c:catAx>
      <c:valAx>
        <c:axId val="529571768"/>
        <c:scaling>
          <c:orientation val="minMax"/>
          <c:max val="1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Rating (0-100)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9568816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r"/>
      <c:layout>
        <c:manualLayout>
          <c:xMode val="edge"/>
          <c:yMode val="edge"/>
          <c:x val="0.72081745909810713"/>
          <c:y val="0.38111636826843476"/>
          <c:w val="0.27918254090189287"/>
          <c:h val="0.3218223365982131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4" name="Google Shape;9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550988" y="685800"/>
            <a:ext cx="37560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"/>
          <p:cNvSpPr txBox="1">
            <a:spLocks noGrp="1"/>
          </p:cNvSpPr>
          <p:nvPr>
            <p:ph type="ctrTitle"/>
          </p:nvPr>
        </p:nvSpPr>
        <p:spPr>
          <a:xfrm>
            <a:off x="3154680" y="6285233"/>
            <a:ext cx="35753039" cy="13370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600"/>
              <a:buFont typeface="Calibri"/>
              <a:buNone/>
              <a:defRPr sz="27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"/>
          <p:cNvSpPr txBox="1">
            <a:spLocks noGrp="1"/>
          </p:cNvSpPr>
          <p:nvPr>
            <p:ph type="subTitle" idx="1"/>
          </p:nvPr>
        </p:nvSpPr>
        <p:spPr>
          <a:xfrm>
            <a:off x="5257800" y="20171413"/>
            <a:ext cx="31546801" cy="92722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chemeClr val="dk1"/>
              </a:buClr>
              <a:buSzPts val="11040"/>
              <a:buNone/>
              <a:defRPr sz="11040"/>
            </a:lvl1pPr>
            <a:lvl2pPr lvl="1" algn="ctr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9200"/>
              <a:buNone/>
              <a:defRPr sz="9200"/>
            </a:lvl2pPr>
            <a:lvl3pPr lvl="2" algn="ctr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8280"/>
              <a:buNone/>
              <a:defRPr sz="8280"/>
            </a:lvl3pPr>
            <a:lvl4pPr lvl="3" algn="ctr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7360"/>
              <a:buNone/>
              <a:defRPr sz="7360"/>
            </a:lvl4pPr>
            <a:lvl5pPr lvl="4" algn="ctr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7360"/>
              <a:buNone/>
              <a:defRPr sz="7360"/>
            </a:lvl5pPr>
            <a:lvl6pPr lvl="5" algn="ctr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7360"/>
              <a:buNone/>
              <a:defRPr sz="7360"/>
            </a:lvl6pPr>
            <a:lvl7pPr lvl="6" algn="ctr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7360"/>
              <a:buNone/>
              <a:defRPr sz="7360"/>
            </a:lvl7pPr>
            <a:lvl8pPr lvl="7" algn="ctr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7360"/>
              <a:buNone/>
              <a:defRPr sz="7360"/>
            </a:lvl8pPr>
            <a:lvl9pPr lvl="8" algn="ctr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7360"/>
              <a:buNone/>
              <a:defRPr sz="7360"/>
            </a:lvl9pPr>
          </a:lstStyle>
          <a:p>
            <a:endParaRPr/>
          </a:p>
        </p:txBody>
      </p:sp>
      <p:sp>
        <p:nvSpPr>
          <p:cNvPr id="26" name="Google Shape;26;p2"/>
          <p:cNvSpPr txBox="1">
            <a:spLocks noGrp="1"/>
          </p:cNvSpPr>
          <p:nvPr>
            <p:ph type="dt" idx="10"/>
          </p:nvPr>
        </p:nvSpPr>
        <p:spPr>
          <a:xfrm>
            <a:off x="2891790" y="35595569"/>
            <a:ext cx="9464040" cy="20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"/>
          <p:cNvSpPr txBox="1">
            <a:spLocks noGrp="1"/>
          </p:cNvSpPr>
          <p:nvPr>
            <p:ph type="ftr" idx="11"/>
          </p:nvPr>
        </p:nvSpPr>
        <p:spPr>
          <a:xfrm>
            <a:off x="13933170" y="35595569"/>
            <a:ext cx="14196060" cy="20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2"/>
          <p:cNvSpPr txBox="1">
            <a:spLocks noGrp="1"/>
          </p:cNvSpPr>
          <p:nvPr>
            <p:ph type="sldNum" idx="12"/>
          </p:nvPr>
        </p:nvSpPr>
        <p:spPr>
          <a:xfrm>
            <a:off x="29706569" y="35595569"/>
            <a:ext cx="9464040" cy="20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1"/>
          <p:cNvSpPr txBox="1">
            <a:spLocks noGrp="1"/>
          </p:cNvSpPr>
          <p:nvPr>
            <p:ph type="title"/>
          </p:nvPr>
        </p:nvSpPr>
        <p:spPr>
          <a:xfrm>
            <a:off x="2891790" y="2044708"/>
            <a:ext cx="36278821" cy="7423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1"/>
          <p:cNvSpPr txBox="1">
            <a:spLocks noGrp="1"/>
          </p:cNvSpPr>
          <p:nvPr>
            <p:ph type="body" idx="1"/>
          </p:nvPr>
        </p:nvSpPr>
        <p:spPr>
          <a:xfrm rot="5400000">
            <a:off x="8847453" y="4267836"/>
            <a:ext cx="24367493" cy="362788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p11"/>
          <p:cNvSpPr txBox="1">
            <a:spLocks noGrp="1"/>
          </p:cNvSpPr>
          <p:nvPr>
            <p:ph type="dt" idx="10"/>
          </p:nvPr>
        </p:nvSpPr>
        <p:spPr>
          <a:xfrm>
            <a:off x="2891790" y="35595569"/>
            <a:ext cx="9464040" cy="20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1"/>
          <p:cNvSpPr txBox="1">
            <a:spLocks noGrp="1"/>
          </p:cNvSpPr>
          <p:nvPr>
            <p:ph type="ftr" idx="11"/>
          </p:nvPr>
        </p:nvSpPr>
        <p:spPr>
          <a:xfrm>
            <a:off x="13933170" y="35595569"/>
            <a:ext cx="14196060" cy="20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1"/>
          <p:cNvSpPr txBox="1">
            <a:spLocks noGrp="1"/>
          </p:cNvSpPr>
          <p:nvPr>
            <p:ph type="sldNum" idx="12"/>
          </p:nvPr>
        </p:nvSpPr>
        <p:spPr>
          <a:xfrm>
            <a:off x="29706569" y="35595569"/>
            <a:ext cx="9464040" cy="20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2"/>
          <p:cNvSpPr txBox="1">
            <a:spLocks noGrp="1"/>
          </p:cNvSpPr>
          <p:nvPr>
            <p:ph type="title"/>
          </p:nvPr>
        </p:nvSpPr>
        <p:spPr>
          <a:xfrm rot="5400000">
            <a:off x="18362613" y="13782994"/>
            <a:ext cx="32546293" cy="90697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2"/>
          <p:cNvSpPr txBox="1">
            <a:spLocks noGrp="1"/>
          </p:cNvSpPr>
          <p:nvPr>
            <p:ph type="body" idx="1"/>
          </p:nvPr>
        </p:nvSpPr>
        <p:spPr>
          <a:xfrm rot="5400000">
            <a:off x="-39687" y="4976179"/>
            <a:ext cx="32546293" cy="266833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9" name="Google Shape;89;p12"/>
          <p:cNvSpPr txBox="1">
            <a:spLocks noGrp="1"/>
          </p:cNvSpPr>
          <p:nvPr>
            <p:ph type="dt" idx="10"/>
          </p:nvPr>
        </p:nvSpPr>
        <p:spPr>
          <a:xfrm>
            <a:off x="2891790" y="35595569"/>
            <a:ext cx="9464040" cy="20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2"/>
          <p:cNvSpPr txBox="1">
            <a:spLocks noGrp="1"/>
          </p:cNvSpPr>
          <p:nvPr>
            <p:ph type="ftr" idx="11"/>
          </p:nvPr>
        </p:nvSpPr>
        <p:spPr>
          <a:xfrm>
            <a:off x="13933170" y="35595569"/>
            <a:ext cx="14196060" cy="20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2"/>
          <p:cNvSpPr txBox="1">
            <a:spLocks noGrp="1"/>
          </p:cNvSpPr>
          <p:nvPr>
            <p:ph type="sldNum" idx="12"/>
          </p:nvPr>
        </p:nvSpPr>
        <p:spPr>
          <a:xfrm>
            <a:off x="29706569" y="35595569"/>
            <a:ext cx="9464040" cy="20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3"/>
          <p:cNvSpPr txBox="1">
            <a:spLocks noGrp="1"/>
          </p:cNvSpPr>
          <p:nvPr>
            <p:ph type="title"/>
          </p:nvPr>
        </p:nvSpPr>
        <p:spPr>
          <a:xfrm>
            <a:off x="2891790" y="2044708"/>
            <a:ext cx="36278821" cy="7423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3"/>
          <p:cNvSpPr txBox="1">
            <a:spLocks noGrp="1"/>
          </p:cNvSpPr>
          <p:nvPr>
            <p:ph type="body" idx="1"/>
          </p:nvPr>
        </p:nvSpPr>
        <p:spPr>
          <a:xfrm>
            <a:off x="2891790" y="10223500"/>
            <a:ext cx="36278821" cy="243674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3"/>
          <p:cNvSpPr txBox="1">
            <a:spLocks noGrp="1"/>
          </p:cNvSpPr>
          <p:nvPr>
            <p:ph type="dt" idx="10"/>
          </p:nvPr>
        </p:nvSpPr>
        <p:spPr>
          <a:xfrm>
            <a:off x="2891790" y="35595569"/>
            <a:ext cx="9464040" cy="20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3"/>
          <p:cNvSpPr txBox="1">
            <a:spLocks noGrp="1"/>
          </p:cNvSpPr>
          <p:nvPr>
            <p:ph type="ftr" idx="11"/>
          </p:nvPr>
        </p:nvSpPr>
        <p:spPr>
          <a:xfrm>
            <a:off x="13933170" y="35595569"/>
            <a:ext cx="14196060" cy="20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3"/>
          <p:cNvSpPr txBox="1">
            <a:spLocks noGrp="1"/>
          </p:cNvSpPr>
          <p:nvPr>
            <p:ph type="sldNum" idx="12"/>
          </p:nvPr>
        </p:nvSpPr>
        <p:spPr>
          <a:xfrm>
            <a:off x="29706569" y="35595569"/>
            <a:ext cx="9464040" cy="20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4"/>
          <p:cNvSpPr txBox="1">
            <a:spLocks noGrp="1"/>
          </p:cNvSpPr>
          <p:nvPr>
            <p:ph type="title"/>
          </p:nvPr>
        </p:nvSpPr>
        <p:spPr>
          <a:xfrm>
            <a:off x="2869885" y="9574541"/>
            <a:ext cx="36278821" cy="159753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600"/>
              <a:buFont typeface="Calibri"/>
              <a:buNone/>
              <a:defRPr sz="27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body" idx="1"/>
          </p:nvPr>
        </p:nvSpPr>
        <p:spPr>
          <a:xfrm>
            <a:off x="2869885" y="25701002"/>
            <a:ext cx="36278821" cy="8401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chemeClr val="dk1"/>
              </a:buClr>
              <a:buSzPts val="11040"/>
              <a:buNone/>
              <a:defRPr sz="1104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rgbClr val="888888"/>
              </a:buClr>
              <a:buSzPts val="9200"/>
              <a:buNone/>
              <a:defRPr sz="92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rgbClr val="888888"/>
              </a:buClr>
              <a:buSzPts val="8280"/>
              <a:buNone/>
              <a:defRPr sz="828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rgbClr val="888888"/>
              </a:buClr>
              <a:buSzPts val="7360"/>
              <a:buNone/>
              <a:defRPr sz="736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rgbClr val="888888"/>
              </a:buClr>
              <a:buSzPts val="7360"/>
              <a:buNone/>
              <a:defRPr sz="736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rgbClr val="888888"/>
              </a:buClr>
              <a:buSzPts val="7360"/>
              <a:buNone/>
              <a:defRPr sz="736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rgbClr val="888888"/>
              </a:buClr>
              <a:buSzPts val="7360"/>
              <a:buNone/>
              <a:defRPr sz="736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rgbClr val="888888"/>
              </a:buClr>
              <a:buSzPts val="7360"/>
              <a:buNone/>
              <a:defRPr sz="736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rgbClr val="888888"/>
              </a:buClr>
              <a:buSzPts val="7360"/>
              <a:buNone/>
              <a:defRPr sz="736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8" name="Google Shape;38;p4"/>
          <p:cNvSpPr txBox="1">
            <a:spLocks noGrp="1"/>
          </p:cNvSpPr>
          <p:nvPr>
            <p:ph type="dt" idx="10"/>
          </p:nvPr>
        </p:nvSpPr>
        <p:spPr>
          <a:xfrm>
            <a:off x="2891790" y="35595569"/>
            <a:ext cx="9464040" cy="20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4"/>
          <p:cNvSpPr txBox="1">
            <a:spLocks noGrp="1"/>
          </p:cNvSpPr>
          <p:nvPr>
            <p:ph type="ftr" idx="11"/>
          </p:nvPr>
        </p:nvSpPr>
        <p:spPr>
          <a:xfrm>
            <a:off x="13933170" y="35595569"/>
            <a:ext cx="14196060" cy="20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4"/>
          <p:cNvSpPr txBox="1">
            <a:spLocks noGrp="1"/>
          </p:cNvSpPr>
          <p:nvPr>
            <p:ph type="sldNum" idx="12"/>
          </p:nvPr>
        </p:nvSpPr>
        <p:spPr>
          <a:xfrm>
            <a:off x="29706569" y="35595569"/>
            <a:ext cx="9464040" cy="20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5"/>
          <p:cNvSpPr txBox="1">
            <a:spLocks noGrp="1"/>
          </p:cNvSpPr>
          <p:nvPr>
            <p:ph type="title"/>
          </p:nvPr>
        </p:nvSpPr>
        <p:spPr>
          <a:xfrm>
            <a:off x="2891790" y="2044708"/>
            <a:ext cx="36278821" cy="7423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5"/>
          <p:cNvSpPr txBox="1">
            <a:spLocks noGrp="1"/>
          </p:cNvSpPr>
          <p:nvPr>
            <p:ph type="body" idx="1"/>
          </p:nvPr>
        </p:nvSpPr>
        <p:spPr>
          <a:xfrm>
            <a:off x="2891790" y="10223500"/>
            <a:ext cx="17876520" cy="243674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body" idx="2"/>
          </p:nvPr>
        </p:nvSpPr>
        <p:spPr>
          <a:xfrm>
            <a:off x="21294091" y="10223500"/>
            <a:ext cx="17876520" cy="243674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dt" idx="10"/>
          </p:nvPr>
        </p:nvSpPr>
        <p:spPr>
          <a:xfrm>
            <a:off x="2891790" y="35595569"/>
            <a:ext cx="9464040" cy="20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5"/>
          <p:cNvSpPr txBox="1">
            <a:spLocks noGrp="1"/>
          </p:cNvSpPr>
          <p:nvPr>
            <p:ph type="ftr" idx="11"/>
          </p:nvPr>
        </p:nvSpPr>
        <p:spPr>
          <a:xfrm>
            <a:off x="13933170" y="35595569"/>
            <a:ext cx="14196060" cy="20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5"/>
          <p:cNvSpPr txBox="1">
            <a:spLocks noGrp="1"/>
          </p:cNvSpPr>
          <p:nvPr>
            <p:ph type="sldNum" idx="12"/>
          </p:nvPr>
        </p:nvSpPr>
        <p:spPr>
          <a:xfrm>
            <a:off x="29706569" y="35595569"/>
            <a:ext cx="9464040" cy="20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6"/>
          <p:cNvSpPr txBox="1">
            <a:spLocks noGrp="1"/>
          </p:cNvSpPr>
          <p:nvPr>
            <p:ph type="title"/>
          </p:nvPr>
        </p:nvSpPr>
        <p:spPr>
          <a:xfrm>
            <a:off x="2897269" y="2044708"/>
            <a:ext cx="36278821" cy="7423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6"/>
          <p:cNvSpPr txBox="1">
            <a:spLocks noGrp="1"/>
          </p:cNvSpPr>
          <p:nvPr>
            <p:ph type="body" idx="1"/>
          </p:nvPr>
        </p:nvSpPr>
        <p:spPr>
          <a:xfrm>
            <a:off x="2897273" y="9414513"/>
            <a:ext cx="17794364" cy="46139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chemeClr val="dk1"/>
              </a:buClr>
              <a:buSzPts val="11040"/>
              <a:buNone/>
              <a:defRPr sz="11040" b="1"/>
            </a:lvl1pPr>
            <a:lvl2pPr marL="914400" lvl="1" indent="-2286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9200"/>
              <a:buNone/>
              <a:defRPr sz="9200" b="1"/>
            </a:lvl2pPr>
            <a:lvl3pPr marL="1371600" lvl="2" indent="-2286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8280"/>
              <a:buNone/>
              <a:defRPr sz="8280" b="1"/>
            </a:lvl3pPr>
            <a:lvl4pPr marL="1828800" lvl="3" indent="-2286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7360"/>
              <a:buNone/>
              <a:defRPr sz="7360" b="1"/>
            </a:lvl4pPr>
            <a:lvl5pPr marL="2286000" lvl="4" indent="-2286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7360"/>
              <a:buNone/>
              <a:defRPr sz="7360" b="1"/>
            </a:lvl5pPr>
            <a:lvl6pPr marL="2743200" lvl="5" indent="-2286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7360"/>
              <a:buNone/>
              <a:defRPr sz="7360" b="1"/>
            </a:lvl6pPr>
            <a:lvl7pPr marL="3200400" lvl="6" indent="-2286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7360"/>
              <a:buNone/>
              <a:defRPr sz="7360" b="1"/>
            </a:lvl7pPr>
            <a:lvl8pPr marL="3657600" lvl="7" indent="-2286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7360"/>
              <a:buNone/>
              <a:defRPr sz="7360" b="1"/>
            </a:lvl8pPr>
            <a:lvl9pPr marL="4114800" lvl="8" indent="-2286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7360"/>
              <a:buNone/>
              <a:defRPr sz="7360" b="1"/>
            </a:lvl9pPr>
          </a:lstStyle>
          <a:p>
            <a:endParaRPr/>
          </a:p>
        </p:txBody>
      </p:sp>
      <p:sp>
        <p:nvSpPr>
          <p:cNvPr id="51" name="Google Shape;51;p6"/>
          <p:cNvSpPr txBox="1">
            <a:spLocks noGrp="1"/>
          </p:cNvSpPr>
          <p:nvPr>
            <p:ph type="body" idx="2"/>
          </p:nvPr>
        </p:nvSpPr>
        <p:spPr>
          <a:xfrm>
            <a:off x="2897273" y="14028420"/>
            <a:ext cx="17794364" cy="206336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2" name="Google Shape;52;p6"/>
          <p:cNvSpPr txBox="1">
            <a:spLocks noGrp="1"/>
          </p:cNvSpPr>
          <p:nvPr>
            <p:ph type="body" idx="3"/>
          </p:nvPr>
        </p:nvSpPr>
        <p:spPr>
          <a:xfrm>
            <a:off x="21294092" y="9414513"/>
            <a:ext cx="17881999" cy="46139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chemeClr val="dk1"/>
              </a:buClr>
              <a:buSzPts val="11040"/>
              <a:buNone/>
              <a:defRPr sz="11040" b="1"/>
            </a:lvl1pPr>
            <a:lvl2pPr marL="914400" lvl="1" indent="-2286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9200"/>
              <a:buNone/>
              <a:defRPr sz="9200" b="1"/>
            </a:lvl2pPr>
            <a:lvl3pPr marL="1371600" lvl="2" indent="-2286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8280"/>
              <a:buNone/>
              <a:defRPr sz="8280" b="1"/>
            </a:lvl3pPr>
            <a:lvl4pPr marL="1828800" lvl="3" indent="-2286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7360"/>
              <a:buNone/>
              <a:defRPr sz="7360" b="1"/>
            </a:lvl4pPr>
            <a:lvl5pPr marL="2286000" lvl="4" indent="-2286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7360"/>
              <a:buNone/>
              <a:defRPr sz="7360" b="1"/>
            </a:lvl5pPr>
            <a:lvl6pPr marL="2743200" lvl="5" indent="-2286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7360"/>
              <a:buNone/>
              <a:defRPr sz="7360" b="1"/>
            </a:lvl6pPr>
            <a:lvl7pPr marL="3200400" lvl="6" indent="-2286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7360"/>
              <a:buNone/>
              <a:defRPr sz="7360" b="1"/>
            </a:lvl7pPr>
            <a:lvl8pPr marL="3657600" lvl="7" indent="-2286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7360"/>
              <a:buNone/>
              <a:defRPr sz="7360" b="1"/>
            </a:lvl8pPr>
            <a:lvl9pPr marL="4114800" lvl="8" indent="-2286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7360"/>
              <a:buNone/>
              <a:defRPr sz="7360" b="1"/>
            </a:lvl9pPr>
          </a:lstStyle>
          <a:p>
            <a:endParaRPr/>
          </a:p>
        </p:txBody>
      </p:sp>
      <p:sp>
        <p:nvSpPr>
          <p:cNvPr id="53" name="Google Shape;53;p6"/>
          <p:cNvSpPr txBox="1">
            <a:spLocks noGrp="1"/>
          </p:cNvSpPr>
          <p:nvPr>
            <p:ph type="body" idx="4"/>
          </p:nvPr>
        </p:nvSpPr>
        <p:spPr>
          <a:xfrm>
            <a:off x="21294092" y="14028420"/>
            <a:ext cx="17881999" cy="206336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4" name="Google Shape;54;p6"/>
          <p:cNvSpPr txBox="1">
            <a:spLocks noGrp="1"/>
          </p:cNvSpPr>
          <p:nvPr>
            <p:ph type="dt" idx="10"/>
          </p:nvPr>
        </p:nvSpPr>
        <p:spPr>
          <a:xfrm>
            <a:off x="2891790" y="35595569"/>
            <a:ext cx="9464040" cy="20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6"/>
          <p:cNvSpPr txBox="1">
            <a:spLocks noGrp="1"/>
          </p:cNvSpPr>
          <p:nvPr>
            <p:ph type="ftr" idx="11"/>
          </p:nvPr>
        </p:nvSpPr>
        <p:spPr>
          <a:xfrm>
            <a:off x="13933170" y="35595569"/>
            <a:ext cx="14196060" cy="20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6"/>
          <p:cNvSpPr txBox="1">
            <a:spLocks noGrp="1"/>
          </p:cNvSpPr>
          <p:nvPr>
            <p:ph type="sldNum" idx="12"/>
          </p:nvPr>
        </p:nvSpPr>
        <p:spPr>
          <a:xfrm>
            <a:off x="29706569" y="35595569"/>
            <a:ext cx="9464040" cy="20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7"/>
          <p:cNvSpPr txBox="1">
            <a:spLocks noGrp="1"/>
          </p:cNvSpPr>
          <p:nvPr>
            <p:ph type="title"/>
          </p:nvPr>
        </p:nvSpPr>
        <p:spPr>
          <a:xfrm>
            <a:off x="2891790" y="2044708"/>
            <a:ext cx="36278821" cy="7423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7"/>
          <p:cNvSpPr txBox="1">
            <a:spLocks noGrp="1"/>
          </p:cNvSpPr>
          <p:nvPr>
            <p:ph type="dt" idx="10"/>
          </p:nvPr>
        </p:nvSpPr>
        <p:spPr>
          <a:xfrm>
            <a:off x="2891790" y="35595569"/>
            <a:ext cx="9464040" cy="20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7"/>
          <p:cNvSpPr txBox="1">
            <a:spLocks noGrp="1"/>
          </p:cNvSpPr>
          <p:nvPr>
            <p:ph type="ftr" idx="11"/>
          </p:nvPr>
        </p:nvSpPr>
        <p:spPr>
          <a:xfrm>
            <a:off x="13933170" y="35595569"/>
            <a:ext cx="14196060" cy="20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7"/>
          <p:cNvSpPr txBox="1">
            <a:spLocks noGrp="1"/>
          </p:cNvSpPr>
          <p:nvPr>
            <p:ph type="sldNum" idx="12"/>
          </p:nvPr>
        </p:nvSpPr>
        <p:spPr>
          <a:xfrm>
            <a:off x="29706569" y="35595569"/>
            <a:ext cx="9464040" cy="20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8"/>
          <p:cNvSpPr txBox="1">
            <a:spLocks noGrp="1"/>
          </p:cNvSpPr>
          <p:nvPr>
            <p:ph type="dt" idx="10"/>
          </p:nvPr>
        </p:nvSpPr>
        <p:spPr>
          <a:xfrm>
            <a:off x="2891790" y="35595569"/>
            <a:ext cx="9464040" cy="20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8"/>
          <p:cNvSpPr txBox="1">
            <a:spLocks noGrp="1"/>
          </p:cNvSpPr>
          <p:nvPr>
            <p:ph type="ftr" idx="11"/>
          </p:nvPr>
        </p:nvSpPr>
        <p:spPr>
          <a:xfrm>
            <a:off x="13933170" y="35595569"/>
            <a:ext cx="14196060" cy="20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8"/>
          <p:cNvSpPr txBox="1">
            <a:spLocks noGrp="1"/>
          </p:cNvSpPr>
          <p:nvPr>
            <p:ph type="sldNum" idx="12"/>
          </p:nvPr>
        </p:nvSpPr>
        <p:spPr>
          <a:xfrm>
            <a:off x="29706569" y="35595569"/>
            <a:ext cx="9464040" cy="20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9"/>
          <p:cNvSpPr txBox="1">
            <a:spLocks noGrp="1"/>
          </p:cNvSpPr>
          <p:nvPr>
            <p:ph type="title"/>
          </p:nvPr>
        </p:nvSpPr>
        <p:spPr>
          <a:xfrm>
            <a:off x="2897269" y="2560320"/>
            <a:ext cx="13566218" cy="89611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720"/>
              <a:buFont typeface="Calibri"/>
              <a:buNone/>
              <a:defRPr sz="1472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9"/>
          <p:cNvSpPr txBox="1">
            <a:spLocks noGrp="1"/>
          </p:cNvSpPr>
          <p:nvPr>
            <p:ph type="body" idx="1"/>
          </p:nvPr>
        </p:nvSpPr>
        <p:spPr>
          <a:xfrm>
            <a:off x="17881998" y="5529588"/>
            <a:ext cx="21294090" cy="272922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116332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chemeClr val="dk1"/>
              </a:buClr>
              <a:buSzPts val="14720"/>
              <a:buChar char="•"/>
              <a:defRPr sz="14720"/>
            </a:lvl1pPr>
            <a:lvl2pPr marL="914400" lvl="1" indent="-104648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2880"/>
              <a:buChar char="•"/>
              <a:defRPr sz="12880"/>
            </a:lvl2pPr>
            <a:lvl3pPr marL="1371600" lvl="2" indent="-929639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1040"/>
              <a:buChar char="•"/>
              <a:defRPr sz="11040"/>
            </a:lvl3pPr>
            <a:lvl4pPr marL="1828800" lvl="3" indent="-8128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9200"/>
              <a:buChar char="•"/>
              <a:defRPr sz="9200"/>
            </a:lvl4pPr>
            <a:lvl5pPr marL="2286000" lvl="4" indent="-8128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9200"/>
              <a:buChar char="•"/>
              <a:defRPr sz="9200"/>
            </a:lvl5pPr>
            <a:lvl6pPr marL="2743200" lvl="5" indent="-8128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9200"/>
              <a:buChar char="•"/>
              <a:defRPr sz="9200"/>
            </a:lvl6pPr>
            <a:lvl7pPr marL="3200400" lvl="6" indent="-8128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9200"/>
              <a:buChar char="•"/>
              <a:defRPr sz="9200"/>
            </a:lvl7pPr>
            <a:lvl8pPr marL="3657600" lvl="7" indent="-8128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9200"/>
              <a:buChar char="•"/>
              <a:defRPr sz="9200"/>
            </a:lvl8pPr>
            <a:lvl9pPr marL="4114800" lvl="8" indent="-8128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9200"/>
              <a:buChar char="•"/>
              <a:defRPr sz="9200"/>
            </a:lvl9pPr>
          </a:lstStyle>
          <a:p>
            <a:endParaRPr/>
          </a:p>
        </p:txBody>
      </p:sp>
      <p:sp>
        <p:nvSpPr>
          <p:cNvPr id="69" name="Google Shape;69;p9"/>
          <p:cNvSpPr txBox="1">
            <a:spLocks noGrp="1"/>
          </p:cNvSpPr>
          <p:nvPr>
            <p:ph type="body" idx="2"/>
          </p:nvPr>
        </p:nvSpPr>
        <p:spPr>
          <a:xfrm>
            <a:off x="2897269" y="11521440"/>
            <a:ext cx="13566218" cy="213448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chemeClr val="dk1"/>
              </a:buClr>
              <a:buSzPts val="7360"/>
              <a:buNone/>
              <a:defRPr sz="7360"/>
            </a:lvl1pPr>
            <a:lvl2pPr marL="914400" lvl="1" indent="-2286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6440"/>
              <a:buNone/>
              <a:defRPr sz="6440"/>
            </a:lvl2pPr>
            <a:lvl3pPr marL="1371600" lvl="2" indent="-2286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5520"/>
              <a:buNone/>
              <a:defRPr sz="5520"/>
            </a:lvl3pPr>
            <a:lvl4pPr marL="1828800" lvl="3" indent="-2286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4600"/>
              <a:buNone/>
              <a:defRPr sz="4600"/>
            </a:lvl4pPr>
            <a:lvl5pPr marL="2286000" lvl="4" indent="-2286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4600"/>
              <a:buNone/>
              <a:defRPr sz="4600"/>
            </a:lvl5pPr>
            <a:lvl6pPr marL="2743200" lvl="5" indent="-2286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4600"/>
              <a:buNone/>
              <a:defRPr sz="4600"/>
            </a:lvl6pPr>
            <a:lvl7pPr marL="3200400" lvl="6" indent="-2286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4600"/>
              <a:buNone/>
              <a:defRPr sz="4600"/>
            </a:lvl7pPr>
            <a:lvl8pPr marL="3657600" lvl="7" indent="-2286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4600"/>
              <a:buNone/>
              <a:defRPr sz="4600"/>
            </a:lvl8pPr>
            <a:lvl9pPr marL="4114800" lvl="8" indent="-2286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4600"/>
              <a:buNone/>
              <a:defRPr sz="4600"/>
            </a:lvl9pPr>
          </a:lstStyle>
          <a:p>
            <a:endParaRPr/>
          </a:p>
        </p:txBody>
      </p:sp>
      <p:sp>
        <p:nvSpPr>
          <p:cNvPr id="70" name="Google Shape;70;p9"/>
          <p:cNvSpPr txBox="1">
            <a:spLocks noGrp="1"/>
          </p:cNvSpPr>
          <p:nvPr>
            <p:ph type="dt" idx="10"/>
          </p:nvPr>
        </p:nvSpPr>
        <p:spPr>
          <a:xfrm>
            <a:off x="2891790" y="35595569"/>
            <a:ext cx="9464040" cy="20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9"/>
          <p:cNvSpPr txBox="1">
            <a:spLocks noGrp="1"/>
          </p:cNvSpPr>
          <p:nvPr>
            <p:ph type="ftr" idx="11"/>
          </p:nvPr>
        </p:nvSpPr>
        <p:spPr>
          <a:xfrm>
            <a:off x="13933170" y="35595569"/>
            <a:ext cx="14196060" cy="20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9"/>
          <p:cNvSpPr txBox="1">
            <a:spLocks noGrp="1"/>
          </p:cNvSpPr>
          <p:nvPr>
            <p:ph type="sldNum" idx="12"/>
          </p:nvPr>
        </p:nvSpPr>
        <p:spPr>
          <a:xfrm>
            <a:off x="29706569" y="35595569"/>
            <a:ext cx="9464040" cy="20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0"/>
          <p:cNvSpPr txBox="1">
            <a:spLocks noGrp="1"/>
          </p:cNvSpPr>
          <p:nvPr>
            <p:ph type="title"/>
          </p:nvPr>
        </p:nvSpPr>
        <p:spPr>
          <a:xfrm>
            <a:off x="2897269" y="2560320"/>
            <a:ext cx="13566218" cy="89611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720"/>
              <a:buFont typeface="Calibri"/>
              <a:buNone/>
              <a:defRPr sz="1472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0"/>
          <p:cNvSpPr>
            <a:spLocks noGrp="1"/>
          </p:cNvSpPr>
          <p:nvPr>
            <p:ph type="pic" idx="2"/>
          </p:nvPr>
        </p:nvSpPr>
        <p:spPr>
          <a:xfrm>
            <a:off x="17881998" y="5529588"/>
            <a:ext cx="21294090" cy="272922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chemeClr val="dk1"/>
              </a:buClr>
              <a:buSzPts val="14720"/>
              <a:buFont typeface="Arial"/>
              <a:buNone/>
              <a:defRPr sz="1472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2880"/>
              <a:buFont typeface="Arial"/>
              <a:buNone/>
              <a:defRPr sz="1288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1040"/>
              <a:buFont typeface="Arial"/>
              <a:buNone/>
              <a:defRPr sz="1104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9200"/>
              <a:buFont typeface="Arial"/>
              <a:buNone/>
              <a:defRPr sz="9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9200"/>
              <a:buFont typeface="Arial"/>
              <a:buNone/>
              <a:defRPr sz="9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9200"/>
              <a:buFont typeface="Arial"/>
              <a:buNone/>
              <a:defRPr sz="9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9200"/>
              <a:buFont typeface="Arial"/>
              <a:buNone/>
              <a:defRPr sz="9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9200"/>
              <a:buFont typeface="Arial"/>
              <a:buNone/>
              <a:defRPr sz="9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9200"/>
              <a:buFont typeface="Arial"/>
              <a:buNone/>
              <a:defRPr sz="9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Google Shape;76;p10"/>
          <p:cNvSpPr txBox="1">
            <a:spLocks noGrp="1"/>
          </p:cNvSpPr>
          <p:nvPr>
            <p:ph type="body" idx="1"/>
          </p:nvPr>
        </p:nvSpPr>
        <p:spPr>
          <a:xfrm>
            <a:off x="2897269" y="11521440"/>
            <a:ext cx="13566218" cy="213448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chemeClr val="dk1"/>
              </a:buClr>
              <a:buSzPts val="7360"/>
              <a:buNone/>
              <a:defRPr sz="7360"/>
            </a:lvl1pPr>
            <a:lvl2pPr marL="914400" lvl="1" indent="-2286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6440"/>
              <a:buNone/>
              <a:defRPr sz="6440"/>
            </a:lvl2pPr>
            <a:lvl3pPr marL="1371600" lvl="2" indent="-2286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5520"/>
              <a:buNone/>
              <a:defRPr sz="5520"/>
            </a:lvl3pPr>
            <a:lvl4pPr marL="1828800" lvl="3" indent="-2286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4600"/>
              <a:buNone/>
              <a:defRPr sz="4600"/>
            </a:lvl4pPr>
            <a:lvl5pPr marL="2286000" lvl="4" indent="-2286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4600"/>
              <a:buNone/>
              <a:defRPr sz="4600"/>
            </a:lvl5pPr>
            <a:lvl6pPr marL="2743200" lvl="5" indent="-2286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4600"/>
              <a:buNone/>
              <a:defRPr sz="4600"/>
            </a:lvl6pPr>
            <a:lvl7pPr marL="3200400" lvl="6" indent="-2286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4600"/>
              <a:buNone/>
              <a:defRPr sz="4600"/>
            </a:lvl7pPr>
            <a:lvl8pPr marL="3657600" lvl="7" indent="-2286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4600"/>
              <a:buNone/>
              <a:defRPr sz="4600"/>
            </a:lvl8pPr>
            <a:lvl9pPr marL="4114800" lvl="8" indent="-228600" algn="l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4600"/>
              <a:buNone/>
              <a:defRPr sz="4600"/>
            </a:lvl9pPr>
          </a:lstStyle>
          <a:p>
            <a:endParaRPr/>
          </a:p>
        </p:txBody>
      </p:sp>
      <p:sp>
        <p:nvSpPr>
          <p:cNvPr id="77" name="Google Shape;77;p10"/>
          <p:cNvSpPr txBox="1">
            <a:spLocks noGrp="1"/>
          </p:cNvSpPr>
          <p:nvPr>
            <p:ph type="dt" idx="10"/>
          </p:nvPr>
        </p:nvSpPr>
        <p:spPr>
          <a:xfrm>
            <a:off x="2891790" y="35595569"/>
            <a:ext cx="9464040" cy="20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0"/>
          <p:cNvSpPr txBox="1">
            <a:spLocks noGrp="1"/>
          </p:cNvSpPr>
          <p:nvPr>
            <p:ph type="ftr" idx="11"/>
          </p:nvPr>
        </p:nvSpPr>
        <p:spPr>
          <a:xfrm>
            <a:off x="13933170" y="35595569"/>
            <a:ext cx="14196060" cy="20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0"/>
          <p:cNvSpPr txBox="1">
            <a:spLocks noGrp="1"/>
          </p:cNvSpPr>
          <p:nvPr>
            <p:ph type="sldNum" idx="12"/>
          </p:nvPr>
        </p:nvSpPr>
        <p:spPr>
          <a:xfrm>
            <a:off x="29706569" y="35595569"/>
            <a:ext cx="9464040" cy="20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2891790" y="2044708"/>
            <a:ext cx="36278821" cy="7423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240"/>
              <a:buFont typeface="Calibri"/>
              <a:buNone/>
              <a:defRPr sz="2024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2891790" y="10223500"/>
            <a:ext cx="36278821" cy="243674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1046480" algn="l" rtl="0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chemeClr val="dk1"/>
              </a:buClr>
              <a:buSzPts val="12880"/>
              <a:buFont typeface="Arial"/>
              <a:buChar char="•"/>
              <a:defRPr sz="1288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929639" algn="l" rtl="0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1040"/>
              <a:buFont typeface="Arial"/>
              <a:buChar char="•"/>
              <a:defRPr sz="1104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812800" algn="l" rtl="0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9200"/>
              <a:buFont typeface="Arial"/>
              <a:buChar char="•"/>
              <a:defRPr sz="9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754380" algn="l" rtl="0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8280"/>
              <a:buFont typeface="Arial"/>
              <a:buChar char="•"/>
              <a:defRPr sz="828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754380" algn="l" rtl="0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8280"/>
              <a:buFont typeface="Arial"/>
              <a:buChar char="•"/>
              <a:defRPr sz="828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754379" algn="l" rtl="0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8280"/>
              <a:buFont typeface="Arial"/>
              <a:buChar char="•"/>
              <a:defRPr sz="828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754379" algn="l" rtl="0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8280"/>
              <a:buFont typeface="Arial"/>
              <a:buChar char="•"/>
              <a:defRPr sz="828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754379" algn="l" rtl="0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8280"/>
              <a:buFont typeface="Arial"/>
              <a:buChar char="•"/>
              <a:defRPr sz="828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754379" algn="l" rtl="0">
              <a:lnSpc>
                <a:spcPct val="9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8280"/>
              <a:buFont typeface="Arial"/>
              <a:buChar char="•"/>
              <a:defRPr sz="828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2891790" y="35595569"/>
            <a:ext cx="9464040" cy="20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52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6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6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6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6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6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6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6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6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13933170" y="35595569"/>
            <a:ext cx="14196060" cy="20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552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6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6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6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6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6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6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6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6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29706569" y="35595569"/>
            <a:ext cx="9464040" cy="20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552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552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552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552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552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552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552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552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552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" name="Google Shape;11;p1"/>
          <p:cNvSpPr/>
          <p:nvPr/>
        </p:nvSpPr>
        <p:spPr>
          <a:xfrm>
            <a:off x="0" y="0"/>
            <a:ext cx="42062399" cy="38404801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50800" dist="50800" dir="5400000" algn="ctr" rotWithShape="0">
              <a:schemeClr val="tx2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7603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2;p1"/>
          <p:cNvSpPr/>
          <p:nvPr/>
        </p:nvSpPr>
        <p:spPr>
          <a:xfrm>
            <a:off x="498764" y="602975"/>
            <a:ext cx="41023310" cy="370719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7603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1"/>
          <p:cNvSpPr/>
          <p:nvPr/>
        </p:nvSpPr>
        <p:spPr>
          <a:xfrm>
            <a:off x="452826" y="492775"/>
            <a:ext cx="41148000" cy="37033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7603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6" name="Google Shape;16;p1"/>
          <p:cNvCxnSpPr/>
          <p:nvPr/>
        </p:nvCxnSpPr>
        <p:spPr>
          <a:xfrm>
            <a:off x="1662545" y="7629108"/>
            <a:ext cx="38639631" cy="0"/>
          </a:xfrm>
          <a:prstGeom prst="straightConnector1">
            <a:avLst/>
          </a:prstGeom>
          <a:noFill/>
          <a:ln w="9525" cap="flat" cmpd="sng">
            <a:solidFill>
              <a:srgbClr val="D8D8D8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7" name="Google Shape;17;p1"/>
          <p:cNvSpPr/>
          <p:nvPr/>
        </p:nvSpPr>
        <p:spPr>
          <a:xfrm>
            <a:off x="1332584" y="1852864"/>
            <a:ext cx="39421655" cy="5312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7603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20;p1"/>
          <p:cNvSpPr/>
          <p:nvPr/>
        </p:nvSpPr>
        <p:spPr>
          <a:xfrm>
            <a:off x="28488616" y="37832309"/>
            <a:ext cx="13772005" cy="3488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67" b="0" i="1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We thank the Office of Research and Sponsored Programs for supporting this research, and Learning &amp; Technology Services for printing this poster.</a:t>
            </a:r>
            <a:r>
              <a:rPr lang="en-US" sz="1667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dirty="0"/>
          </a:p>
        </p:txBody>
      </p:sp>
      <p:sp>
        <p:nvSpPr>
          <p:cNvPr id="21" name="Google Shape;21;p1"/>
          <p:cNvSpPr/>
          <p:nvPr/>
        </p:nvSpPr>
        <p:spPr>
          <a:xfrm>
            <a:off x="28031225" y="8232082"/>
            <a:ext cx="12723015" cy="2787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7603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556777E-0941-4052-817E-CCA04D3B9B98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28872176" y="5182500"/>
            <a:ext cx="11430000" cy="178117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hyperlink" Target="https://www.ncbi.nlm.nih.gov/pmc/articles/PMC4739295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1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3"/>
          <p:cNvSpPr txBox="1">
            <a:spLocks noGrp="1"/>
          </p:cNvSpPr>
          <p:nvPr>
            <p:ph type="ctrTitle"/>
          </p:nvPr>
        </p:nvSpPr>
        <p:spPr>
          <a:xfrm>
            <a:off x="7333141" y="1582809"/>
            <a:ext cx="28666012" cy="3554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l">
              <a:buSzPts val="12800"/>
            </a:pPr>
            <a:r>
              <a:rPr lang="en-US" sz="12000" dirty="0">
                <a:latin typeface="EB Garamond"/>
                <a:ea typeface="EB Garamond"/>
                <a:sym typeface="EB Garamond"/>
              </a:rPr>
              <a:t>Comparing Undergraduate Research Experiences to a Multi-Mentor Lab: A survey</a:t>
            </a:r>
            <a:endParaRPr sz="12000" dirty="0"/>
          </a:p>
        </p:txBody>
      </p:sp>
      <p:sp>
        <p:nvSpPr>
          <p:cNvPr id="97" name="Google Shape;97;p13"/>
          <p:cNvSpPr txBox="1"/>
          <p:nvPr/>
        </p:nvSpPr>
        <p:spPr>
          <a:xfrm>
            <a:off x="7333141" y="5360800"/>
            <a:ext cx="21874513" cy="16450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>
              <a:lnSpc>
                <a:spcPct val="90000"/>
              </a:lnSpc>
              <a:buClr>
                <a:srgbClr val="7F7F7F"/>
              </a:buClr>
              <a:buSzPts val="4000"/>
            </a:pPr>
            <a:r>
              <a:rPr lang="en-US" sz="4800" dirty="0">
                <a:solidFill>
                  <a:srgbClr val="7F7F7F"/>
                </a:solidFill>
                <a:latin typeface="EB Garamond"/>
                <a:ea typeface="EB Garamond"/>
                <a:cs typeface="EB Garamond"/>
                <a:sym typeface="EB Garamond"/>
              </a:rPr>
              <a:t>Skylee Lara &amp; Joey Lim   |   Communication Sciences and Disorders</a:t>
            </a:r>
          </a:p>
          <a:p>
            <a:pPr>
              <a:lnSpc>
                <a:spcPct val="90000"/>
              </a:lnSpc>
              <a:buClr>
                <a:srgbClr val="7F7F7F"/>
              </a:buClr>
              <a:buSzPts val="4000"/>
            </a:pPr>
            <a:r>
              <a:rPr lang="en-US" sz="4800" dirty="0">
                <a:solidFill>
                  <a:srgbClr val="7F7F7F"/>
                </a:solidFill>
                <a:latin typeface="EB Garamond"/>
                <a:ea typeface="EB Garamond"/>
                <a:sym typeface="EB Garamond"/>
              </a:rPr>
              <a:t>Faculty Mentors:</a:t>
            </a:r>
            <a:r>
              <a:rPr lang="en-US" sz="4800" dirty="0">
                <a:solidFill>
                  <a:srgbClr val="7F7F7F"/>
                </a:solidFill>
                <a:latin typeface="EB Garamond"/>
                <a:ea typeface="EB Garamond"/>
                <a:cs typeface="EB Garamond"/>
                <a:sym typeface="EB Garamond"/>
              </a:rPr>
              <a:t> Abby Hemmerich, Ph.D., CCC-SLP &amp; Jerry Hoepner, Ph.D., CCC-SLP</a:t>
            </a:r>
            <a:endParaRPr lang="en-US" sz="1800" dirty="0"/>
          </a:p>
        </p:txBody>
      </p:sp>
      <p:sp>
        <p:nvSpPr>
          <p:cNvPr id="120" name="Google Shape;120;p13"/>
          <p:cNvSpPr txBox="1"/>
          <p:nvPr/>
        </p:nvSpPr>
        <p:spPr>
          <a:xfrm>
            <a:off x="1992687" y="26660600"/>
            <a:ext cx="8522913" cy="1015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6000" cap="small">
              <a:solidFill>
                <a:srgbClr val="DD9E11"/>
              </a:solidFill>
              <a:latin typeface="EB Garamond"/>
              <a:ea typeface="EB Garamond"/>
            </a:endParaRPr>
          </a:p>
        </p:txBody>
      </p:sp>
      <p:pic>
        <p:nvPicPr>
          <p:cNvPr id="3" name="Picture 2" descr="A close up of a sign&#10;&#10;Description automatically generated">
            <a:extLst>
              <a:ext uri="{FF2B5EF4-FFF2-40B4-BE49-F238E27FC236}">
                <a16:creationId xmlns:a16="http://schemas.microsoft.com/office/drawing/2014/main" id="{E0741C0A-007E-7948-AC51-E44E084BD5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0672" y="1716410"/>
            <a:ext cx="5082012" cy="3749040"/>
          </a:xfrm>
          <a:prstGeom prst="rect">
            <a:avLst/>
          </a:prstGeom>
        </p:spPr>
      </p:pic>
      <p:pic>
        <p:nvPicPr>
          <p:cNvPr id="41" name="Picture 40" descr="A close up of a sign&#10;&#10;Description automatically generated">
            <a:extLst>
              <a:ext uri="{FF2B5EF4-FFF2-40B4-BE49-F238E27FC236}">
                <a16:creationId xmlns:a16="http://schemas.microsoft.com/office/drawing/2014/main" id="{20203A97-4A53-414E-B32C-53ED63E213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21426" y="1262326"/>
            <a:ext cx="4050129" cy="3785703"/>
          </a:xfrm>
          <a:prstGeom prst="rect">
            <a:avLst/>
          </a:prstGeom>
        </p:spPr>
      </p:pic>
      <p:pic>
        <p:nvPicPr>
          <p:cNvPr id="2" name="Picture 3" descr="A blurry photo of a gun&#10;&#10;Description generated with high confidence">
            <a:extLst>
              <a:ext uri="{FF2B5EF4-FFF2-40B4-BE49-F238E27FC236}">
                <a16:creationId xmlns:a16="http://schemas.microsoft.com/office/drawing/2014/main" id="{A4205AA9-6DFA-4719-AFB5-8B3543C765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68041" y="16405918"/>
            <a:ext cx="18638895" cy="6400800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04633384-67BC-4B06-A608-6E81B40E2E84}"/>
              </a:ext>
            </a:extLst>
          </p:cNvPr>
          <p:cNvGrpSpPr/>
          <p:nvPr/>
        </p:nvGrpSpPr>
        <p:grpSpPr>
          <a:xfrm>
            <a:off x="848790" y="25935211"/>
            <a:ext cx="10947787" cy="5611845"/>
            <a:chOff x="-16894503" y="13592715"/>
            <a:chExt cx="13796263" cy="6400800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1FFA69C8-98F7-4AFF-93BD-441C6D73566E}"/>
                </a:ext>
              </a:extLst>
            </p:cNvPr>
            <p:cNvSpPr/>
            <p:nvPr/>
          </p:nvSpPr>
          <p:spPr>
            <a:xfrm flipH="1">
              <a:off x="-16894503" y="13592715"/>
              <a:ext cx="13796263" cy="64008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23" name="Google Shape;99;p13">
              <a:extLst>
                <a:ext uri="{FF2B5EF4-FFF2-40B4-BE49-F238E27FC236}">
                  <a16:creationId xmlns:a16="http://schemas.microsoft.com/office/drawing/2014/main" id="{1DE24160-790F-4D9C-9B46-128585252056}"/>
                </a:ext>
              </a:extLst>
            </p:cNvPr>
            <p:cNvSpPr txBox="1"/>
            <p:nvPr/>
          </p:nvSpPr>
          <p:spPr>
            <a:xfrm>
              <a:off x="-16207061" y="14838615"/>
              <a:ext cx="12517837" cy="465771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285750" indent="-285750">
                <a:buClrTx/>
                <a:buSzPts val="3200"/>
                <a:buChar char="•"/>
              </a:pPr>
              <a:r>
                <a:rPr lang="en-US" sz="3200" dirty="0">
                  <a:solidFill>
                    <a:schemeClr val="tx1"/>
                  </a:solidFill>
                  <a:latin typeface="EB Garamond" panose="020B0604020202020204" charset="0"/>
                  <a:ea typeface="EB Garamond" panose="020B0604020202020204" charset="0"/>
                  <a:cs typeface="Calibri"/>
                  <a:sym typeface="Calibri"/>
                </a:rPr>
                <a:t>The Scholarship of Teaching and Learning (SoTL) is research to evaluate aspects of teaching and learning to develop evidence-based teaching practices (Boyer, 1990; Schulman, 1993).</a:t>
              </a:r>
            </a:p>
            <a:p>
              <a:pPr marL="285750" indent="-285750">
                <a:buClrTx/>
                <a:buSzPts val="3200"/>
                <a:buChar char="•"/>
              </a:pPr>
              <a:r>
                <a:rPr lang="en-US" sz="3200" dirty="0">
                  <a:solidFill>
                    <a:schemeClr val="tx1"/>
                  </a:solidFill>
                  <a:latin typeface="EB Garamond" panose="020B0604020202020204" charset="0"/>
                  <a:ea typeface="EB Garamond" panose="020B0604020202020204" charset="0"/>
                  <a:cs typeface="Calibri"/>
                  <a:sym typeface="Calibri"/>
                </a:rPr>
                <a:t>Students are familiar with teaching &amp; learning from everyday exposure</a:t>
              </a:r>
            </a:p>
            <a:p>
              <a:pPr marL="285750" indent="-285750">
                <a:buClrTx/>
                <a:buSzPts val="3200"/>
                <a:buChar char="•"/>
              </a:pPr>
              <a:r>
                <a:rPr lang="en-US" sz="3200" dirty="0">
                  <a:solidFill>
                    <a:schemeClr val="tx1"/>
                  </a:solidFill>
                  <a:latin typeface="EB Garamond" panose="020B0604020202020204" charset="0"/>
                  <a:ea typeface="EB Garamond" panose="020B0604020202020204" charset="0"/>
                  <a:cs typeface="Calibri"/>
                  <a:sym typeface="Calibri"/>
                </a:rPr>
                <a:t>SoTL projects can often be completed in shorter time-frames, to allow students to experience the entire research process</a:t>
              </a:r>
            </a:p>
          </p:txBody>
        </p:sp>
        <p:sp>
          <p:nvSpPr>
            <p:cNvPr id="104" name="Google Shape;104;p13"/>
            <p:cNvSpPr txBox="1"/>
            <p:nvPr/>
          </p:nvSpPr>
          <p:spPr>
            <a:xfrm>
              <a:off x="-16265945" y="13766921"/>
              <a:ext cx="6791499" cy="101566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0" cap="small" dirty="0">
                  <a:solidFill>
                    <a:schemeClr val="bg1"/>
                  </a:solidFill>
                  <a:latin typeface="EB Garamond"/>
                  <a:ea typeface="EB Garamond"/>
                  <a:cs typeface="EB Garamond"/>
                  <a:sym typeface="EB Garamond"/>
                </a:rPr>
                <a:t>Why SoTL?</a:t>
              </a:r>
              <a:endParaRPr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5230E36C-A2CC-479B-8E98-1D4708048604}"/>
              </a:ext>
            </a:extLst>
          </p:cNvPr>
          <p:cNvGrpSpPr/>
          <p:nvPr/>
        </p:nvGrpSpPr>
        <p:grpSpPr>
          <a:xfrm>
            <a:off x="885865" y="7890911"/>
            <a:ext cx="17860053" cy="7769180"/>
            <a:chOff x="885866" y="7890911"/>
            <a:chExt cx="12781432" cy="9451961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0180141B-7566-4D97-AC35-049560B38CA2}"/>
                </a:ext>
              </a:extLst>
            </p:cNvPr>
            <p:cNvGrpSpPr/>
            <p:nvPr/>
          </p:nvGrpSpPr>
          <p:grpSpPr>
            <a:xfrm>
              <a:off x="885866" y="7890911"/>
              <a:ext cx="12781432" cy="9451961"/>
              <a:chOff x="676267" y="7911640"/>
              <a:chExt cx="11333121" cy="6837887"/>
            </a:xfrm>
          </p:grpSpPr>
          <p:sp>
            <p:nvSpPr>
              <p:cNvPr id="33" name="Speech Bubble: Rectangle with Corners Rounded 32">
                <a:extLst>
                  <a:ext uri="{FF2B5EF4-FFF2-40B4-BE49-F238E27FC236}">
                    <a16:creationId xmlns:a16="http://schemas.microsoft.com/office/drawing/2014/main" id="{C9F29CC0-6F45-4ABE-A924-5E68BEEA0419}"/>
                  </a:ext>
                </a:extLst>
              </p:cNvPr>
              <p:cNvSpPr/>
              <p:nvPr/>
            </p:nvSpPr>
            <p:spPr>
              <a:xfrm flipH="1">
                <a:off x="676267" y="7911640"/>
                <a:ext cx="11333121" cy="6837887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" name="Google Shape;99;p13">
                <a:extLst>
                  <a:ext uri="{FF2B5EF4-FFF2-40B4-BE49-F238E27FC236}">
                    <a16:creationId xmlns:a16="http://schemas.microsoft.com/office/drawing/2014/main" id="{A8252D04-D4B2-4E72-9459-C3184CC62817}"/>
                  </a:ext>
                </a:extLst>
              </p:cNvPr>
              <p:cNvSpPr txBox="1"/>
              <p:nvPr/>
            </p:nvSpPr>
            <p:spPr>
              <a:xfrm>
                <a:off x="1054937" y="8714924"/>
                <a:ext cx="10859530" cy="5050450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285750" lvl="0" indent="-285750">
                  <a:buClrTx/>
                  <a:buFont typeface="Arial"/>
                  <a:buChar char="•"/>
                </a:pPr>
                <a:r>
                  <a:rPr lang="en-US" sz="3200" dirty="0">
                    <a:solidFill>
                      <a:schemeClr val="tx1"/>
                    </a:solidFill>
                    <a:latin typeface="EB Garamond" panose="020B0604020202020204" charset="0"/>
                    <a:ea typeface="EB Garamond" panose="020B0604020202020204" charset="0"/>
                    <a:cs typeface="Calibri"/>
                    <a:sym typeface="Calibri"/>
                  </a:rPr>
                  <a:t>Undergraduate (UG) research fosters development of research skills (Landrum &amp; Nelson, 2002; Lei &amp; Chuang, 2009)</a:t>
                </a:r>
              </a:p>
              <a:p>
                <a:pPr marL="285750" lvl="0" indent="-285750">
                  <a:buClrTx/>
                  <a:buFont typeface="Arial"/>
                  <a:buChar char="•"/>
                </a:pPr>
                <a:r>
                  <a:rPr lang="en-US" sz="3200" dirty="0">
                    <a:solidFill>
                      <a:schemeClr val="tx1"/>
                    </a:solidFill>
                    <a:latin typeface="EB Garamond" panose="020B0604020202020204" charset="0"/>
                    <a:ea typeface="EB Garamond" panose="020B0604020202020204" charset="0"/>
                    <a:cs typeface="Calibri"/>
                    <a:sym typeface="Calibri"/>
                  </a:rPr>
                  <a:t>Skills gained by undergraduate students who completed a mentored research program include (Petrella &amp; Jung, 2008):</a:t>
                </a:r>
              </a:p>
              <a:p>
                <a:pPr marL="750888" lvl="6" indent="-285750">
                  <a:buClrTx/>
                  <a:buFont typeface="Arial"/>
                  <a:buChar char="•"/>
                </a:pPr>
                <a:r>
                  <a:rPr lang="en-US" sz="3200" dirty="0">
                    <a:solidFill>
                      <a:schemeClr val="tx1"/>
                    </a:solidFill>
                    <a:latin typeface="EB Garamond" panose="020B0604020202020204" charset="0"/>
                    <a:ea typeface="EB Garamond" panose="020B0604020202020204" charset="0"/>
                    <a:cs typeface="Calibri"/>
                    <a:sym typeface="Calibri"/>
                  </a:rPr>
                  <a:t>Understanding of the research process</a:t>
                </a:r>
              </a:p>
              <a:p>
                <a:pPr marL="750888" lvl="6" indent="-285750">
                  <a:buClrTx/>
                  <a:buFont typeface="Arial"/>
                  <a:buChar char="•"/>
                </a:pPr>
                <a:r>
                  <a:rPr lang="en-US" sz="3200" dirty="0">
                    <a:solidFill>
                      <a:schemeClr val="tx1"/>
                    </a:solidFill>
                    <a:latin typeface="EB Garamond" panose="020B0604020202020204" charset="0"/>
                    <a:ea typeface="EB Garamond" panose="020B0604020202020204" charset="0"/>
                    <a:cs typeface="Calibri"/>
                    <a:sym typeface="Calibri"/>
                  </a:rPr>
                  <a:t>How scientists work on problems</a:t>
                </a:r>
              </a:p>
              <a:p>
                <a:pPr marL="750888" lvl="6" indent="-285750">
                  <a:buClrTx/>
                  <a:buFont typeface="Arial"/>
                  <a:buChar char="•"/>
                </a:pPr>
                <a:r>
                  <a:rPr lang="en-US" sz="3200" dirty="0">
                    <a:solidFill>
                      <a:schemeClr val="tx1"/>
                    </a:solidFill>
                    <a:latin typeface="EB Garamond" panose="020B0604020202020204" charset="0"/>
                    <a:ea typeface="EB Garamond" panose="020B0604020202020204" charset="0"/>
                    <a:cs typeface="Calibri"/>
                    <a:sym typeface="Calibri"/>
                  </a:rPr>
                  <a:t>How to implement lab techniques</a:t>
                </a:r>
              </a:p>
              <a:p>
                <a:pPr marL="750888" lvl="6" indent="-285750">
                  <a:buClrTx/>
                  <a:buFont typeface="Arial"/>
                  <a:buChar char="•"/>
                </a:pPr>
                <a:r>
                  <a:rPr lang="en-US" sz="3200" dirty="0">
                    <a:solidFill>
                      <a:schemeClr val="tx1"/>
                    </a:solidFill>
                    <a:latin typeface="EB Garamond" panose="020B0604020202020204" charset="0"/>
                    <a:ea typeface="EB Garamond" panose="020B0604020202020204" charset="0"/>
                    <a:cs typeface="Calibri"/>
                    <a:sym typeface="Calibri"/>
                  </a:rPr>
                  <a:t>How to analyze and interpret data</a:t>
                </a:r>
              </a:p>
              <a:p>
                <a:pPr marL="750888" lvl="6" indent="-285750">
                  <a:buClrTx/>
                  <a:buFont typeface="Arial"/>
                  <a:buChar char="•"/>
                </a:pPr>
                <a:r>
                  <a:rPr lang="en-US" sz="3200" dirty="0">
                    <a:solidFill>
                      <a:schemeClr val="tx1"/>
                    </a:solidFill>
                    <a:latin typeface="EB Garamond" panose="020B0604020202020204" charset="0"/>
                    <a:ea typeface="EB Garamond" panose="020B0604020202020204" charset="0"/>
                    <a:cs typeface="Calibri"/>
                    <a:sym typeface="Calibri"/>
                  </a:rPr>
                  <a:t>Ability to integrate theory &amp; practice</a:t>
                </a:r>
              </a:p>
              <a:p>
                <a:pPr marL="285750" lvl="0" indent="-285750">
                  <a:buClrTx/>
                  <a:buFont typeface="Arial"/>
                  <a:buChar char="•"/>
                </a:pPr>
                <a:r>
                  <a:rPr lang="en-US" sz="3200" dirty="0">
                    <a:solidFill>
                      <a:schemeClr val="tx1"/>
                    </a:solidFill>
                    <a:latin typeface="EB Garamond" panose="020B0604020202020204" charset="0"/>
                    <a:ea typeface="EB Garamond" panose="020B0604020202020204" charset="0"/>
                    <a:cs typeface="Calibri"/>
                    <a:sym typeface="Calibri"/>
                  </a:rPr>
                  <a:t>Working with a research mentor provides an opportunity for undergraduates to connect with faculty (Landrum &amp; Nelson, 2002)</a:t>
                </a:r>
                <a:endParaRPr lang="en-US" sz="3200" dirty="0">
                  <a:solidFill>
                    <a:schemeClr val="tx1"/>
                  </a:solidFill>
                  <a:latin typeface="EB Garamond" panose="020B0604020202020204" charset="0"/>
                  <a:ea typeface="EB Garamond" panose="020B0604020202020204" charset="0"/>
                  <a:sym typeface="Calibri"/>
                </a:endParaRPr>
              </a:p>
              <a:p>
                <a:pPr marL="285750" lvl="0" indent="-285750">
                  <a:buClrTx/>
                  <a:buFont typeface="Arial"/>
                  <a:buChar char="•"/>
                </a:pPr>
                <a:r>
                  <a:rPr lang="en-US" sz="3200" dirty="0">
                    <a:solidFill>
                      <a:schemeClr val="tx1"/>
                    </a:solidFill>
                    <a:latin typeface="EB Garamond" panose="020B0604020202020204" charset="0"/>
                    <a:ea typeface="EB Garamond" panose="020B0604020202020204" charset="0"/>
                    <a:cs typeface="Calibri"/>
                    <a:sym typeface="Calibri"/>
                  </a:rPr>
                  <a:t>Non-academic skills, such as  managing obstacles, working independently, self-confidence also result from UG research (Petrella et al., 2008)</a:t>
                </a:r>
              </a:p>
            </p:txBody>
          </p:sp>
        </p:grpSp>
        <p:sp>
          <p:nvSpPr>
            <p:cNvPr id="22" name="Google Shape;104;p13">
              <a:extLst>
                <a:ext uri="{FF2B5EF4-FFF2-40B4-BE49-F238E27FC236}">
                  <a16:creationId xmlns:a16="http://schemas.microsoft.com/office/drawing/2014/main" id="{BB3FA0DB-9FB9-4C50-9CD9-3E3A7041E13A}"/>
                </a:ext>
              </a:extLst>
            </p:cNvPr>
            <p:cNvSpPr txBox="1"/>
            <p:nvPr/>
          </p:nvSpPr>
          <p:spPr>
            <a:xfrm>
              <a:off x="1411529" y="8150135"/>
              <a:ext cx="10227817" cy="1015663"/>
            </a:xfrm>
            <a:prstGeom prst="round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0" cap="small" dirty="0">
                  <a:solidFill>
                    <a:schemeClr val="bg1"/>
                  </a:solidFill>
                  <a:latin typeface="EB Garamond"/>
                  <a:ea typeface="EB Garamond"/>
                  <a:sym typeface="EB Garamond"/>
                </a:rPr>
                <a:t>The Value of UG Research</a:t>
              </a:r>
              <a:endParaRPr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EC200DAA-8404-4CB2-8AE9-9BB491ADFB99}"/>
              </a:ext>
            </a:extLst>
          </p:cNvPr>
          <p:cNvGrpSpPr/>
          <p:nvPr/>
        </p:nvGrpSpPr>
        <p:grpSpPr>
          <a:xfrm>
            <a:off x="885867" y="16203260"/>
            <a:ext cx="8993203" cy="8996277"/>
            <a:chOff x="1240669" y="8157551"/>
            <a:chExt cx="11333121" cy="7324352"/>
          </a:xfrm>
        </p:grpSpPr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A89EA1DD-B701-4E47-864D-5BFEA18983D9}"/>
                </a:ext>
              </a:extLst>
            </p:cNvPr>
            <p:cNvSpPr/>
            <p:nvPr/>
          </p:nvSpPr>
          <p:spPr>
            <a:xfrm flipH="1">
              <a:off x="1240669" y="8157551"/>
              <a:ext cx="11333121" cy="7324352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39" name="Google Shape;99;p13">
              <a:extLst>
                <a:ext uri="{FF2B5EF4-FFF2-40B4-BE49-F238E27FC236}">
                  <a16:creationId xmlns:a16="http://schemas.microsoft.com/office/drawing/2014/main" id="{3473AF0E-B8CA-4A15-BE6B-BCA45507E65D}"/>
                </a:ext>
              </a:extLst>
            </p:cNvPr>
            <p:cNvSpPr txBox="1"/>
            <p:nvPr/>
          </p:nvSpPr>
          <p:spPr>
            <a:xfrm>
              <a:off x="1992687" y="10000709"/>
              <a:ext cx="9677946" cy="389903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285750" indent="-285750">
                <a:buClrTx/>
                <a:buSzPts val="3200"/>
                <a:buChar char="•"/>
              </a:pPr>
              <a:r>
                <a:rPr lang="en-US" sz="3200" dirty="0">
                  <a:solidFill>
                    <a:schemeClr val="tx1"/>
                  </a:solidFill>
                  <a:latin typeface="EB Garamond" panose="020B0604020202020204" charset="0"/>
                  <a:ea typeface="EB Garamond" panose="020B0604020202020204" charset="0"/>
                  <a:cs typeface="Calibri"/>
                  <a:sym typeface="Calibri"/>
                </a:rPr>
                <a:t>Students require significant hands-on training throughout, but especially early in the process (Coker &amp; Davies, 2006)</a:t>
              </a:r>
            </a:p>
            <a:p>
              <a:pPr marL="285750" indent="-285750">
                <a:buClrTx/>
                <a:buSzPts val="3200"/>
                <a:buChar char="•"/>
              </a:pPr>
              <a:r>
                <a:rPr lang="en-US" sz="3200" dirty="0">
                  <a:solidFill>
                    <a:schemeClr val="tx1"/>
                  </a:solidFill>
                  <a:latin typeface="EB Garamond" panose="020B0604020202020204" charset="0"/>
                  <a:ea typeface="EB Garamond" panose="020B0604020202020204" charset="0"/>
                  <a:cs typeface="Calibri"/>
                  <a:sym typeface="Calibri"/>
                </a:rPr>
                <a:t>Faculty time availability can limit the number of students and productivity </a:t>
              </a:r>
            </a:p>
            <a:p>
              <a:pPr marL="285750" indent="-285750">
                <a:buClrTx/>
                <a:buSzPts val="3200"/>
                <a:buChar char="•"/>
              </a:pPr>
              <a:r>
                <a:rPr lang="en-US" sz="3200" dirty="0">
                  <a:solidFill>
                    <a:schemeClr val="tx1"/>
                  </a:solidFill>
                  <a:latin typeface="EB Garamond" panose="020B0604020202020204" charset="0"/>
                  <a:ea typeface="EB Garamond" panose="020B0604020202020204" charset="0"/>
                  <a:cs typeface="Calibri"/>
                  <a:sym typeface="Calibri"/>
                </a:rPr>
                <a:t>Use of structured time followed by unsupervised work time can be effective for mentoring (</a:t>
              </a:r>
              <a:r>
                <a:rPr lang="en-US" sz="3200" dirty="0" err="1">
                  <a:solidFill>
                    <a:schemeClr val="tx1"/>
                  </a:solidFill>
                  <a:latin typeface="EB Garamond" panose="020B0604020202020204" charset="0"/>
                  <a:ea typeface="EB Garamond" panose="020B0604020202020204" charset="0"/>
                  <a:cs typeface="Calibri"/>
                  <a:sym typeface="Calibri"/>
                </a:rPr>
                <a:t>Karsai</a:t>
              </a:r>
              <a:r>
                <a:rPr lang="en-US" sz="3200" dirty="0">
                  <a:solidFill>
                    <a:schemeClr val="tx1"/>
                  </a:solidFill>
                  <a:latin typeface="EB Garamond" panose="020B0604020202020204" charset="0"/>
                  <a:ea typeface="EB Garamond" panose="020B0604020202020204" charset="0"/>
                  <a:cs typeface="Calibri"/>
                  <a:sym typeface="Calibri"/>
                </a:rPr>
                <a:t>, et al, 2011)</a:t>
              </a:r>
            </a:p>
            <a:p>
              <a:pPr marL="285750" indent="-285750">
                <a:buClrTx/>
                <a:buSzPts val="3200"/>
                <a:buChar char="•"/>
              </a:pPr>
              <a:r>
                <a:rPr lang="en-US" sz="3200" dirty="0">
                  <a:solidFill>
                    <a:schemeClr val="tx1"/>
                  </a:solidFill>
                  <a:latin typeface="EB Garamond" panose="020B0604020202020204" charset="0"/>
                  <a:ea typeface="EB Garamond" panose="020B0604020202020204" charset="0"/>
                  <a:cs typeface="Calibri"/>
                  <a:sym typeface="Calibri"/>
                </a:rPr>
                <a:t>Team-based research manages time and productivity, as well as creates a research community (</a:t>
              </a:r>
              <a:r>
                <a:rPr lang="en-US" sz="3200" dirty="0" err="1">
                  <a:solidFill>
                    <a:schemeClr val="tx1"/>
                  </a:solidFill>
                  <a:latin typeface="EB Garamond" panose="020B0604020202020204" charset="0"/>
                  <a:ea typeface="EB Garamond" panose="020B0604020202020204" charset="0"/>
                  <a:cs typeface="Calibri"/>
                  <a:sym typeface="Calibri"/>
                </a:rPr>
                <a:t>Karsai</a:t>
              </a:r>
              <a:r>
                <a:rPr lang="en-US" sz="3200" dirty="0">
                  <a:solidFill>
                    <a:schemeClr val="tx1"/>
                  </a:solidFill>
                  <a:latin typeface="EB Garamond" panose="020B0604020202020204" charset="0"/>
                  <a:ea typeface="EB Garamond" panose="020B0604020202020204" charset="0"/>
                  <a:cs typeface="Calibri"/>
                  <a:sym typeface="Calibri"/>
                </a:rPr>
                <a:t>, et al., 2011)</a:t>
              </a:r>
            </a:p>
            <a:p>
              <a:pPr marL="285750" indent="-285750">
                <a:buClrTx/>
                <a:buSzPts val="3200"/>
                <a:buChar char="•"/>
              </a:pPr>
              <a:r>
                <a:rPr lang="en-US" sz="3200" dirty="0">
                  <a:solidFill>
                    <a:schemeClr val="tx1"/>
                  </a:solidFill>
                  <a:latin typeface="EB Garamond" panose="020B0604020202020204" charset="0"/>
                  <a:ea typeface="EB Garamond" panose="020B0604020202020204" charset="0"/>
                  <a:cs typeface="Calibri"/>
                  <a:sym typeface="Calibri"/>
                </a:rPr>
                <a:t>Students may not see the full research process for projects that span years</a:t>
              </a:r>
              <a:endParaRPr lang="en-US" sz="3200" dirty="0">
                <a:solidFill>
                  <a:schemeClr val="tx1"/>
                </a:solidFill>
                <a:latin typeface="EB Garamond"/>
                <a:ea typeface="EB Garamond"/>
                <a:cs typeface="Calibri"/>
                <a:sym typeface="Calibri"/>
              </a:endParaRPr>
            </a:p>
            <a:p>
              <a:pPr marL="285750" indent="-285750">
                <a:buClrTx/>
                <a:buSzPts val="3200"/>
                <a:buChar char="•"/>
              </a:pPr>
              <a:endParaRPr lang="en-US" sz="3200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Calibri"/>
                <a:sym typeface="Calibri"/>
              </a:endParaRPr>
            </a:p>
          </p:txBody>
        </p:sp>
        <p:sp>
          <p:nvSpPr>
            <p:cNvPr id="40" name="Google Shape;104;p13">
              <a:extLst>
                <a:ext uri="{FF2B5EF4-FFF2-40B4-BE49-F238E27FC236}">
                  <a16:creationId xmlns:a16="http://schemas.microsoft.com/office/drawing/2014/main" id="{E39FB2B9-69D5-451B-AB98-23CDF0D9BC86}"/>
                </a:ext>
              </a:extLst>
            </p:cNvPr>
            <p:cNvSpPr txBox="1"/>
            <p:nvPr/>
          </p:nvSpPr>
          <p:spPr>
            <a:xfrm>
              <a:off x="1922429" y="8502738"/>
              <a:ext cx="9550900" cy="161980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0" cap="small" dirty="0">
                  <a:solidFill>
                    <a:schemeClr val="bg1"/>
                  </a:solidFill>
                  <a:latin typeface="EB Garamond"/>
                  <a:ea typeface="EB Garamond"/>
                  <a:cs typeface="EB Garamond"/>
                  <a:sym typeface="EB Garamond"/>
                </a:rPr>
                <a:t>Challenges to UG Research</a:t>
              </a:r>
              <a:endParaRPr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F3A131F-7A21-441F-B8AC-33C31E3D462C}"/>
              </a:ext>
            </a:extLst>
          </p:cNvPr>
          <p:cNvGrpSpPr/>
          <p:nvPr/>
        </p:nvGrpSpPr>
        <p:grpSpPr>
          <a:xfrm>
            <a:off x="848790" y="32276906"/>
            <a:ext cx="19759930" cy="4985883"/>
            <a:chOff x="-16894503" y="13438255"/>
            <a:chExt cx="13796263" cy="6400800"/>
          </a:xfrm>
        </p:grpSpPr>
        <p:sp>
          <p:nvSpPr>
            <p:cNvPr id="43" name="Rectangle: Rounded Corners 42">
              <a:extLst>
                <a:ext uri="{FF2B5EF4-FFF2-40B4-BE49-F238E27FC236}">
                  <a16:creationId xmlns:a16="http://schemas.microsoft.com/office/drawing/2014/main" id="{E4F97243-DCAF-41C4-949E-9BC97FF7BC5E}"/>
                </a:ext>
              </a:extLst>
            </p:cNvPr>
            <p:cNvSpPr/>
            <p:nvPr/>
          </p:nvSpPr>
          <p:spPr>
            <a:xfrm flipH="1">
              <a:off x="-16894503" y="13438255"/>
              <a:ext cx="13796263" cy="64008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44" name="Google Shape;99;p13">
              <a:extLst>
                <a:ext uri="{FF2B5EF4-FFF2-40B4-BE49-F238E27FC236}">
                  <a16:creationId xmlns:a16="http://schemas.microsoft.com/office/drawing/2014/main" id="{EED43AFB-A826-4CF0-B16C-E20AD84D14B0}"/>
                </a:ext>
              </a:extLst>
            </p:cNvPr>
            <p:cNvSpPr txBox="1"/>
            <p:nvPr/>
          </p:nvSpPr>
          <p:spPr>
            <a:xfrm>
              <a:off x="-16207061" y="14873478"/>
              <a:ext cx="12517837" cy="465771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285750" indent="-285750">
                <a:buClr>
                  <a:schemeClr val="tx1"/>
                </a:buClr>
                <a:buSzPts val="3200"/>
                <a:buChar char="•"/>
              </a:pPr>
              <a:r>
                <a:rPr lang="en-US" sz="3200" dirty="0">
                  <a:solidFill>
                    <a:schemeClr val="tx1"/>
                  </a:solidFill>
                  <a:latin typeface="EB Garamond" panose="020B0604020202020204" charset="0"/>
                  <a:ea typeface="EB Garamond" panose="020B0604020202020204" charset="0"/>
                  <a:cs typeface="Calibri"/>
                  <a:sym typeface="Calibri"/>
                </a:rPr>
                <a:t>SoTL Lab is a research lab focused on teaching &amp; learning research</a:t>
              </a:r>
            </a:p>
            <a:p>
              <a:pPr marL="285750" indent="-285750">
                <a:buClr>
                  <a:schemeClr val="tx1"/>
                </a:buClr>
                <a:buSzPts val="3200"/>
                <a:buChar char="•"/>
              </a:pPr>
              <a:r>
                <a:rPr lang="en-US" sz="3200" dirty="0">
                  <a:solidFill>
                    <a:schemeClr val="tx1"/>
                  </a:solidFill>
                  <a:latin typeface="EB Garamond" panose="020B0604020202020204" charset="0"/>
                  <a:ea typeface="EB Garamond" panose="020B0604020202020204" charset="0"/>
                  <a:cs typeface="Calibri"/>
                  <a:sym typeface="Calibri"/>
                </a:rPr>
                <a:t>Students work in teams of two-to-three on assigned projects</a:t>
              </a:r>
            </a:p>
            <a:p>
              <a:pPr marL="285750" indent="-285750">
                <a:buClr>
                  <a:schemeClr val="tx1"/>
                </a:buClr>
                <a:buSzPts val="3200"/>
                <a:buChar char="•"/>
              </a:pPr>
              <a:r>
                <a:rPr lang="en-US" sz="3200" dirty="0">
                  <a:solidFill>
                    <a:schemeClr val="tx1"/>
                  </a:solidFill>
                  <a:latin typeface="EB Garamond" panose="020B0604020202020204" charset="0"/>
                  <a:ea typeface="EB Garamond" panose="020B0604020202020204" charset="0"/>
                  <a:cs typeface="Calibri"/>
                  <a:sym typeface="Calibri"/>
                </a:rPr>
                <a:t>Multiple faculty mentors participate; each research team has a primary mentor, but also can access other mentors</a:t>
              </a:r>
            </a:p>
            <a:p>
              <a:pPr marL="285750" indent="-285750">
                <a:buClr>
                  <a:schemeClr val="tx1"/>
                </a:buClr>
                <a:buSzPts val="3200"/>
                <a:buChar char="•"/>
              </a:pPr>
              <a:r>
                <a:rPr lang="en-US" sz="3200" dirty="0">
                  <a:solidFill>
                    <a:schemeClr val="tx1"/>
                  </a:solidFill>
                  <a:latin typeface="EB Garamond" panose="020B0604020202020204" charset="0"/>
                  <a:ea typeface="EB Garamond" panose="020B0604020202020204" charset="0"/>
                  <a:cs typeface="Calibri"/>
                  <a:sym typeface="Calibri"/>
                </a:rPr>
                <a:t>Faculty-student, student-student, and faculty-faculty collaborations occur</a:t>
              </a:r>
            </a:p>
            <a:p>
              <a:pPr marL="285750" indent="-285750">
                <a:buClr>
                  <a:schemeClr val="tx1"/>
                </a:buClr>
                <a:buSzPts val="3200"/>
                <a:buChar char="•"/>
              </a:pPr>
              <a:r>
                <a:rPr lang="en-US" sz="3200" dirty="0">
                  <a:solidFill>
                    <a:schemeClr val="tx1"/>
                  </a:solidFill>
                  <a:latin typeface="EB Garamond" panose="020B0604020202020204" charset="0"/>
                  <a:ea typeface="EB Garamond" panose="020B0604020202020204" charset="0"/>
                </a:rPr>
                <a:t>Being mentored while also providing mentoring to others helps students gain professional research skills and behaviors, as well as providing psychosocial support and promoting career advancement (Anderson, Tenenbaum, </a:t>
              </a:r>
              <a:r>
                <a:rPr lang="en-US" sz="3200" dirty="0" err="1">
                  <a:solidFill>
                    <a:schemeClr val="tx1"/>
                  </a:solidFill>
                  <a:latin typeface="EB Garamond" panose="020B0604020202020204" charset="0"/>
                  <a:ea typeface="EB Garamond" panose="020B0604020202020204" charset="0"/>
                </a:rPr>
                <a:t>Ramadorai</a:t>
              </a:r>
              <a:r>
                <a:rPr lang="en-US" sz="3200" dirty="0">
                  <a:solidFill>
                    <a:schemeClr val="tx1"/>
                  </a:solidFill>
                  <a:latin typeface="EB Garamond" panose="020B0604020202020204" charset="0"/>
                  <a:ea typeface="EB Garamond" panose="020B0604020202020204" charset="0"/>
                </a:rPr>
                <a:t>, &amp; </a:t>
              </a:r>
              <a:r>
                <a:rPr lang="en-US" sz="3200" dirty="0" err="1">
                  <a:solidFill>
                    <a:schemeClr val="tx1"/>
                  </a:solidFill>
                  <a:latin typeface="EB Garamond" panose="020B0604020202020204" charset="0"/>
                  <a:ea typeface="EB Garamond" panose="020B0604020202020204" charset="0"/>
                </a:rPr>
                <a:t>Yourick</a:t>
              </a:r>
              <a:r>
                <a:rPr lang="en-US" sz="3200" dirty="0">
                  <a:solidFill>
                    <a:schemeClr val="tx1"/>
                  </a:solidFill>
                  <a:latin typeface="EB Garamond" panose="020B0604020202020204" charset="0"/>
                  <a:ea typeface="EB Garamond" panose="020B0604020202020204" charset="0"/>
                </a:rPr>
                <a:t>, 2015).</a:t>
              </a:r>
              <a:br>
                <a:rPr lang="en-US" sz="3200" dirty="0">
                  <a:solidFill>
                    <a:schemeClr val="tx1"/>
                  </a:solidFill>
                  <a:latin typeface="EB Garamond" panose="020B0604020202020204" charset="0"/>
                  <a:ea typeface="EB Garamond" panose="020B0604020202020204" charset="0"/>
                </a:rPr>
              </a:br>
              <a:endParaRPr lang="en-US" sz="3200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Calibri"/>
                <a:sym typeface="Calibri"/>
              </a:endParaRPr>
            </a:p>
          </p:txBody>
        </p:sp>
        <p:sp>
          <p:nvSpPr>
            <p:cNvPr id="45" name="Google Shape;104;p13">
              <a:extLst>
                <a:ext uri="{FF2B5EF4-FFF2-40B4-BE49-F238E27FC236}">
                  <a16:creationId xmlns:a16="http://schemas.microsoft.com/office/drawing/2014/main" id="{85083D22-7623-4DE8-A173-28964FF8C8B4}"/>
                </a:ext>
              </a:extLst>
            </p:cNvPr>
            <p:cNvSpPr txBox="1"/>
            <p:nvPr/>
          </p:nvSpPr>
          <p:spPr>
            <a:xfrm>
              <a:off x="-16233688" y="13701576"/>
              <a:ext cx="6791499" cy="101566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0" cap="small" dirty="0">
                  <a:solidFill>
                    <a:schemeClr val="bg1"/>
                  </a:solidFill>
                  <a:latin typeface="EB Garamond"/>
                  <a:ea typeface="EB Garamond"/>
                  <a:cs typeface="EB Garamond"/>
                  <a:sym typeface="EB Garamond"/>
                </a:rPr>
                <a:t>SoTL Lab</a:t>
              </a:r>
              <a:endParaRPr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A4219FC3-A13C-4CD4-89FE-599E7BD475EA}"/>
              </a:ext>
            </a:extLst>
          </p:cNvPr>
          <p:cNvGrpSpPr/>
          <p:nvPr/>
        </p:nvGrpSpPr>
        <p:grpSpPr>
          <a:xfrm>
            <a:off x="19194298" y="7888219"/>
            <a:ext cx="10239739" cy="7769180"/>
            <a:chOff x="-17118271" y="7373861"/>
            <a:chExt cx="13796263" cy="5212920"/>
          </a:xfrm>
        </p:grpSpPr>
        <p:sp>
          <p:nvSpPr>
            <p:cNvPr id="47" name="Speech Bubble: Rectangle with Corners Rounded 46">
              <a:extLst>
                <a:ext uri="{FF2B5EF4-FFF2-40B4-BE49-F238E27FC236}">
                  <a16:creationId xmlns:a16="http://schemas.microsoft.com/office/drawing/2014/main" id="{71B94588-BDF1-4648-BF93-28A7A6DD32DF}"/>
                </a:ext>
              </a:extLst>
            </p:cNvPr>
            <p:cNvSpPr/>
            <p:nvPr/>
          </p:nvSpPr>
          <p:spPr>
            <a:xfrm flipH="1">
              <a:off x="-17118271" y="7373861"/>
              <a:ext cx="13796263" cy="521292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48" name="Google Shape;99;p13">
              <a:extLst>
                <a:ext uri="{FF2B5EF4-FFF2-40B4-BE49-F238E27FC236}">
                  <a16:creationId xmlns:a16="http://schemas.microsoft.com/office/drawing/2014/main" id="{AEE69FFF-511C-45AF-B850-EEB27441806F}"/>
                </a:ext>
              </a:extLst>
            </p:cNvPr>
            <p:cNvSpPr txBox="1"/>
            <p:nvPr/>
          </p:nvSpPr>
          <p:spPr>
            <a:xfrm>
              <a:off x="-16645502" y="8058462"/>
              <a:ext cx="12517837" cy="35806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285750" indent="-285750">
                <a:buClrTx/>
                <a:buSzPts val="3200"/>
                <a:buChar char="•"/>
              </a:pPr>
              <a:r>
                <a:rPr lang="en-US" sz="3200" dirty="0">
                  <a:solidFill>
                    <a:schemeClr val="tx1"/>
                  </a:solidFill>
                  <a:latin typeface="EB Garamond" panose="020B0604020202020204" charset="0"/>
                  <a:ea typeface="EB Garamond" panose="020B0604020202020204" charset="0"/>
                  <a:cs typeface="Calibri"/>
                  <a:sym typeface="Calibri"/>
                </a:rPr>
                <a:t>How do students with experience in SoTL Lab compare to students who have completed traditional student-faculty research (e.g., one-on-one projects), students who have only completed a research course, and students who have done no research on the following measures:</a:t>
              </a:r>
            </a:p>
            <a:p>
              <a:pPr marL="914400" lvl="1" indent="-285750">
                <a:buClrTx/>
                <a:buSzPts val="3200"/>
                <a:buChar char="•"/>
              </a:pPr>
              <a:r>
                <a:rPr lang="en-US" sz="3200" dirty="0">
                  <a:solidFill>
                    <a:schemeClr val="tx1"/>
                  </a:solidFill>
                  <a:latin typeface="EB Garamond" panose="020B0604020202020204" charset="0"/>
                  <a:ea typeface="EB Garamond" panose="020B0604020202020204" charset="0"/>
                  <a:cs typeface="Calibri"/>
                  <a:sym typeface="Calibri"/>
                </a:rPr>
                <a:t>Research skills</a:t>
              </a:r>
            </a:p>
            <a:p>
              <a:pPr marL="914400" lvl="1" indent="-285750">
                <a:buClrTx/>
                <a:buSzPts val="3200"/>
                <a:buChar char="•"/>
              </a:pPr>
              <a:r>
                <a:rPr lang="en-US" sz="3200" dirty="0">
                  <a:solidFill>
                    <a:schemeClr val="tx1"/>
                  </a:solidFill>
                  <a:latin typeface="EB Garamond" panose="020B0604020202020204" charset="0"/>
                  <a:ea typeface="EB Garamond" panose="020B0604020202020204" charset="0"/>
                  <a:cs typeface="Calibri"/>
                  <a:sym typeface="Calibri"/>
                </a:rPr>
                <a:t>Professional development</a:t>
              </a:r>
            </a:p>
            <a:p>
              <a:pPr marL="914400" lvl="1" indent="-285750">
                <a:buClrTx/>
                <a:buSzPts val="3200"/>
                <a:buChar char="•"/>
              </a:pPr>
              <a:r>
                <a:rPr lang="en-US" sz="3200" dirty="0">
                  <a:solidFill>
                    <a:schemeClr val="tx1"/>
                  </a:solidFill>
                  <a:latin typeface="EB Garamond" panose="020B0604020202020204" charset="0"/>
                  <a:ea typeface="EB Garamond" panose="020B0604020202020204" charset="0"/>
                  <a:cs typeface="Calibri"/>
                  <a:sym typeface="Calibri"/>
                </a:rPr>
                <a:t>Personal development (i.e., confidence, connections with CSD faculty)</a:t>
              </a:r>
            </a:p>
            <a:p>
              <a:pPr marL="914400" lvl="1" indent="-285750">
                <a:buClrTx/>
                <a:buSzPts val="3200"/>
                <a:buChar char="•"/>
              </a:pPr>
              <a:r>
                <a:rPr lang="en-US" sz="3200" dirty="0">
                  <a:solidFill>
                    <a:schemeClr val="tx1"/>
                  </a:solidFill>
                  <a:latin typeface="EB Garamond" panose="020B0604020202020204" charset="0"/>
                  <a:ea typeface="EB Garamond" panose="020B0604020202020204" charset="0"/>
                  <a:cs typeface="Calibri"/>
                  <a:sym typeface="Calibri"/>
                </a:rPr>
                <a:t>Team-based skills</a:t>
              </a:r>
            </a:p>
          </p:txBody>
        </p:sp>
        <p:sp>
          <p:nvSpPr>
            <p:cNvPr id="49" name="Google Shape;104;p13">
              <a:extLst>
                <a:ext uri="{FF2B5EF4-FFF2-40B4-BE49-F238E27FC236}">
                  <a16:creationId xmlns:a16="http://schemas.microsoft.com/office/drawing/2014/main" id="{881D94DC-BF1E-46FD-8D9D-C0D859FEA74A}"/>
                </a:ext>
              </a:extLst>
            </p:cNvPr>
            <p:cNvSpPr txBox="1"/>
            <p:nvPr/>
          </p:nvSpPr>
          <p:spPr>
            <a:xfrm>
              <a:off x="-16640019" y="7484720"/>
              <a:ext cx="10060499" cy="1015662"/>
            </a:xfrm>
            <a:prstGeom prst="round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0" cap="small" dirty="0">
                  <a:solidFill>
                    <a:schemeClr val="bg1"/>
                  </a:solidFill>
                  <a:latin typeface="EB Garamond"/>
                  <a:ea typeface="EB Garamond"/>
                  <a:cs typeface="EB Garamond"/>
                  <a:sym typeface="EB Garamond"/>
                </a:rPr>
                <a:t>Research Question</a:t>
              </a:r>
              <a:endParaRPr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7561642B-A739-4D23-A45A-942108AA8B7F}"/>
              </a:ext>
            </a:extLst>
          </p:cNvPr>
          <p:cNvGrpSpPr/>
          <p:nvPr/>
        </p:nvGrpSpPr>
        <p:grpSpPr>
          <a:xfrm>
            <a:off x="12281986" y="23552545"/>
            <a:ext cx="15999476" cy="7994511"/>
            <a:chOff x="12279068" y="24004421"/>
            <a:chExt cx="18369154" cy="8121068"/>
          </a:xfrm>
        </p:grpSpPr>
        <p:sp>
          <p:nvSpPr>
            <p:cNvPr id="8" name="Speech Bubble: Rectangle with Corners Rounded 7">
              <a:extLst>
                <a:ext uri="{FF2B5EF4-FFF2-40B4-BE49-F238E27FC236}">
                  <a16:creationId xmlns:a16="http://schemas.microsoft.com/office/drawing/2014/main" id="{15879930-4C6B-4B6C-9A48-0DC9A236F670}"/>
                </a:ext>
              </a:extLst>
            </p:cNvPr>
            <p:cNvSpPr/>
            <p:nvPr/>
          </p:nvSpPr>
          <p:spPr>
            <a:xfrm>
              <a:off x="12279068" y="24004421"/>
              <a:ext cx="18369154" cy="8121068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Google Shape;104;p13">
              <a:extLst>
                <a:ext uri="{FF2B5EF4-FFF2-40B4-BE49-F238E27FC236}">
                  <a16:creationId xmlns:a16="http://schemas.microsoft.com/office/drawing/2014/main" id="{94A2E9C6-CB07-4006-BDDD-BACA1FD628DC}"/>
                </a:ext>
              </a:extLst>
            </p:cNvPr>
            <p:cNvSpPr txBox="1"/>
            <p:nvPr/>
          </p:nvSpPr>
          <p:spPr>
            <a:xfrm>
              <a:off x="13172106" y="24287049"/>
              <a:ext cx="6791499" cy="101566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0" cap="small" dirty="0">
                  <a:solidFill>
                    <a:schemeClr val="bg1"/>
                  </a:solidFill>
                  <a:latin typeface="EB Garamond"/>
                  <a:ea typeface="EB Garamond"/>
                  <a:sym typeface="EB Garamond"/>
                </a:rPr>
                <a:t>Methods</a:t>
              </a:r>
              <a:endParaRPr dirty="0">
                <a:solidFill>
                  <a:schemeClr val="bg1"/>
                </a:solidFill>
              </a:endParaRPr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8666A56-7BF0-4330-9C8A-FAB5979B537F}"/>
                </a:ext>
              </a:extLst>
            </p:cNvPr>
            <p:cNvGrpSpPr/>
            <p:nvPr/>
          </p:nvGrpSpPr>
          <p:grpSpPr>
            <a:xfrm>
              <a:off x="17820350" y="24482050"/>
              <a:ext cx="12205749" cy="7158486"/>
              <a:chOff x="17655524" y="9390804"/>
              <a:chExt cx="8122788" cy="5221085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57B850B0-37D8-42C9-A2B7-2585C7CA7616}"/>
                  </a:ext>
                </a:extLst>
              </p:cNvPr>
              <p:cNvSpPr/>
              <p:nvPr/>
            </p:nvSpPr>
            <p:spPr>
              <a:xfrm>
                <a:off x="17655524" y="9390804"/>
                <a:ext cx="1514219" cy="5206939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00" rtlCol="0" anchor="t" anchorCtr="0"/>
              <a:lstStyle/>
              <a:p>
                <a:pPr algn="ctr"/>
                <a:r>
                  <a:rPr lang="en-US" sz="2400" dirty="0"/>
                  <a:t>SoTL Lab</a:t>
                </a:r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839E8C2B-0722-43DE-9D92-09CD7B3AC9CB}"/>
                  </a:ext>
                </a:extLst>
              </p:cNvPr>
              <p:cNvSpPr/>
              <p:nvPr/>
            </p:nvSpPr>
            <p:spPr>
              <a:xfrm>
                <a:off x="19314660" y="9404950"/>
                <a:ext cx="1514219" cy="5206939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00" rtlCol="0" anchor="t" anchorCtr="0"/>
              <a:lstStyle/>
              <a:p>
                <a:pPr algn="ctr"/>
                <a:r>
                  <a:rPr lang="en-US" sz="2400" dirty="0"/>
                  <a:t>CSD Research </a:t>
                </a:r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9859F7E6-4FE2-42F5-A3E8-FC26F8D5B6AF}"/>
                  </a:ext>
                </a:extLst>
              </p:cNvPr>
              <p:cNvSpPr/>
              <p:nvPr/>
            </p:nvSpPr>
            <p:spPr>
              <a:xfrm>
                <a:off x="20973796" y="9404950"/>
                <a:ext cx="1514219" cy="5206939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00" rtlCol="0" anchor="t" anchorCtr="0"/>
              <a:lstStyle/>
              <a:p>
                <a:pPr algn="ctr"/>
                <a:r>
                  <a:rPr lang="en-US" sz="2400" dirty="0"/>
                  <a:t>Non-CSD Research </a:t>
                </a:r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6EBC1D5C-D433-4789-ADD7-0AA364A30A55}"/>
                  </a:ext>
                </a:extLst>
              </p:cNvPr>
              <p:cNvSpPr/>
              <p:nvPr/>
            </p:nvSpPr>
            <p:spPr>
              <a:xfrm>
                <a:off x="22615557" y="9390804"/>
                <a:ext cx="1514219" cy="5206939"/>
              </a:xfrm>
              <a:prstGeom prst="rect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00" rtlCol="0" anchor="t" anchorCtr="0"/>
              <a:lstStyle/>
              <a:p>
                <a:pPr algn="ctr"/>
                <a:r>
                  <a:rPr lang="en-US" sz="2400" dirty="0"/>
                  <a:t>CSD Research Course</a:t>
                </a:r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8F93C960-8322-49F4-82C4-EDF9F4BB2CAA}"/>
                  </a:ext>
                </a:extLst>
              </p:cNvPr>
              <p:cNvSpPr/>
              <p:nvPr/>
            </p:nvSpPr>
            <p:spPr>
              <a:xfrm>
                <a:off x="24264093" y="9395138"/>
                <a:ext cx="1514219" cy="5206939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00" rtlCol="0" anchor="t" anchorCtr="0"/>
              <a:lstStyle/>
              <a:p>
                <a:pPr algn="ctr"/>
                <a:r>
                  <a:rPr lang="en-US" sz="2400" dirty="0"/>
                  <a:t>No Research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662145CF-B76C-4917-8243-E4C9ED8A030A}"/>
                </a:ext>
              </a:extLst>
            </p:cNvPr>
            <p:cNvGrpSpPr/>
            <p:nvPr/>
          </p:nvGrpSpPr>
          <p:grpSpPr>
            <a:xfrm>
              <a:off x="18901393" y="27695843"/>
              <a:ext cx="9817723" cy="2032568"/>
              <a:chOff x="18147305" y="12554032"/>
              <a:chExt cx="7292609" cy="2032568"/>
            </a:xfrm>
          </p:grpSpPr>
          <p:sp>
            <p:nvSpPr>
              <p:cNvPr id="14" name="Arrow: Left-Right 13">
                <a:extLst>
                  <a:ext uri="{FF2B5EF4-FFF2-40B4-BE49-F238E27FC236}">
                    <a16:creationId xmlns:a16="http://schemas.microsoft.com/office/drawing/2014/main" id="{75E9C90B-B69B-4DFC-830A-9F9E7A4A045E}"/>
                  </a:ext>
                </a:extLst>
              </p:cNvPr>
              <p:cNvSpPr/>
              <p:nvPr/>
            </p:nvSpPr>
            <p:spPr>
              <a:xfrm>
                <a:off x="18159248" y="12554032"/>
                <a:ext cx="7280666" cy="415745"/>
              </a:xfrm>
              <a:prstGeom prst="leftRight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dirty="0"/>
                  <a:t>Research Skills</a:t>
                </a:r>
              </a:p>
            </p:txBody>
          </p:sp>
          <p:sp>
            <p:nvSpPr>
              <p:cNvPr id="54" name="Arrow: Left-Right 53">
                <a:extLst>
                  <a:ext uri="{FF2B5EF4-FFF2-40B4-BE49-F238E27FC236}">
                    <a16:creationId xmlns:a16="http://schemas.microsoft.com/office/drawing/2014/main" id="{41CE0CDC-31D8-4E2B-9979-E5B26FC554DB}"/>
                  </a:ext>
                </a:extLst>
              </p:cNvPr>
              <p:cNvSpPr/>
              <p:nvPr/>
            </p:nvSpPr>
            <p:spPr>
              <a:xfrm>
                <a:off x="18147305" y="13098717"/>
                <a:ext cx="7280666" cy="415745"/>
              </a:xfrm>
              <a:prstGeom prst="leftRight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dirty="0"/>
                  <a:t>Professional Skills</a:t>
                </a:r>
              </a:p>
            </p:txBody>
          </p:sp>
          <p:sp>
            <p:nvSpPr>
              <p:cNvPr id="55" name="Arrow: Left-Right 54">
                <a:extLst>
                  <a:ext uri="{FF2B5EF4-FFF2-40B4-BE49-F238E27FC236}">
                    <a16:creationId xmlns:a16="http://schemas.microsoft.com/office/drawing/2014/main" id="{603E6036-315C-40F4-AA5C-66E3D7AE53F5}"/>
                  </a:ext>
                </a:extLst>
              </p:cNvPr>
              <p:cNvSpPr/>
              <p:nvPr/>
            </p:nvSpPr>
            <p:spPr>
              <a:xfrm>
                <a:off x="18147305" y="13616335"/>
                <a:ext cx="7280666" cy="415745"/>
              </a:xfrm>
              <a:prstGeom prst="leftRight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dirty="0"/>
                  <a:t>Personal Skills</a:t>
                </a:r>
              </a:p>
            </p:txBody>
          </p:sp>
          <p:sp>
            <p:nvSpPr>
              <p:cNvPr id="56" name="Arrow: Left-Right 55">
                <a:extLst>
                  <a:ext uri="{FF2B5EF4-FFF2-40B4-BE49-F238E27FC236}">
                    <a16:creationId xmlns:a16="http://schemas.microsoft.com/office/drawing/2014/main" id="{5230F41C-A668-48DD-83CA-FF3CE9419830}"/>
                  </a:ext>
                </a:extLst>
              </p:cNvPr>
              <p:cNvSpPr/>
              <p:nvPr/>
            </p:nvSpPr>
            <p:spPr>
              <a:xfrm>
                <a:off x="18149894" y="14170855"/>
                <a:ext cx="7280666" cy="415745"/>
              </a:xfrm>
              <a:prstGeom prst="leftRight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dirty="0"/>
                  <a:t>Team-based Dynamics</a:t>
                </a:r>
              </a:p>
            </p:txBody>
          </p:sp>
        </p:grpSp>
        <p:sp>
          <p:nvSpPr>
            <p:cNvPr id="58" name="Google Shape;99;p13">
              <a:extLst>
                <a:ext uri="{FF2B5EF4-FFF2-40B4-BE49-F238E27FC236}">
                  <a16:creationId xmlns:a16="http://schemas.microsoft.com/office/drawing/2014/main" id="{A7FDA830-3B46-4D55-A21B-7CF1911CBB0A}"/>
                </a:ext>
              </a:extLst>
            </p:cNvPr>
            <p:cNvSpPr txBox="1"/>
            <p:nvPr/>
          </p:nvSpPr>
          <p:spPr>
            <a:xfrm>
              <a:off x="13387293" y="25260415"/>
              <a:ext cx="4081595" cy="55679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285750" indent="-285750">
                <a:buClrTx/>
                <a:buSzPts val="3200"/>
                <a:buChar char="•"/>
              </a:pPr>
              <a:r>
                <a:rPr lang="en-US" sz="3200" dirty="0">
                  <a:solidFill>
                    <a:schemeClr val="tx1"/>
                  </a:solidFill>
                  <a:latin typeface="EB Garamond" panose="020B0604020202020204" charset="0"/>
                  <a:ea typeface="EB Garamond" panose="020B0604020202020204" charset="0"/>
                  <a:cs typeface="Calibri"/>
                  <a:sym typeface="Calibri"/>
                </a:rPr>
                <a:t>Survey with quantitative &amp; qualitative items</a:t>
              </a:r>
            </a:p>
            <a:p>
              <a:pPr marL="285750" indent="-285750">
                <a:buClrTx/>
                <a:buSzPts val="3200"/>
                <a:buChar char="•"/>
              </a:pPr>
              <a:r>
                <a:rPr lang="en-US" sz="3200" dirty="0">
                  <a:solidFill>
                    <a:schemeClr val="tx1"/>
                  </a:solidFill>
                  <a:latin typeface="EB Garamond" panose="020B0604020202020204" charset="0"/>
                  <a:ea typeface="EB Garamond" panose="020B0604020202020204" charset="0"/>
                  <a:cs typeface="Calibri"/>
                  <a:sym typeface="Calibri"/>
                </a:rPr>
                <a:t>Completed by 74 CSD students</a:t>
              </a:r>
            </a:p>
            <a:p>
              <a:pPr marL="285750" indent="-285750">
                <a:buClrTx/>
                <a:buSzPts val="3200"/>
                <a:buChar char="•"/>
              </a:pPr>
              <a:r>
                <a:rPr lang="en-US" sz="3200" dirty="0">
                  <a:solidFill>
                    <a:schemeClr val="tx1"/>
                  </a:solidFill>
                  <a:latin typeface="EB Garamond" panose="020B0604020202020204" charset="0"/>
                  <a:ea typeface="EB Garamond" panose="020B0604020202020204" charset="0"/>
                  <a:cs typeface="Calibri"/>
                  <a:sym typeface="Calibri"/>
                </a:rPr>
                <a:t>MANOVA</a:t>
              </a:r>
            </a:p>
            <a:p>
              <a:pPr marL="285750" lvl="1" indent="-285750">
                <a:buClrTx/>
                <a:buSzPts val="3200"/>
                <a:buChar char="•"/>
              </a:pPr>
              <a:r>
                <a:rPr lang="en-US" sz="3200" dirty="0">
                  <a:solidFill>
                    <a:schemeClr val="tx1"/>
                  </a:solidFill>
                  <a:latin typeface="EB Garamond" panose="020B0604020202020204" charset="0"/>
                  <a:ea typeface="EB Garamond" panose="020B0604020202020204" charset="0"/>
                  <a:cs typeface="Calibri"/>
                  <a:sym typeface="Calibri"/>
                </a:rPr>
                <a:t>IV: Research experience type</a:t>
              </a:r>
            </a:p>
            <a:p>
              <a:pPr marL="285750" lvl="1" indent="-285750">
                <a:buClrTx/>
                <a:buSzPts val="3200"/>
                <a:buChar char="•"/>
              </a:pPr>
              <a:r>
                <a:rPr lang="en-US" sz="3200" dirty="0">
                  <a:solidFill>
                    <a:schemeClr val="tx1"/>
                  </a:solidFill>
                  <a:latin typeface="EB Garamond" panose="020B0604020202020204" charset="0"/>
                  <a:ea typeface="EB Garamond" panose="020B0604020202020204" charset="0"/>
                  <a:cs typeface="Calibri"/>
                  <a:sym typeface="Calibri"/>
                </a:rPr>
                <a:t>DV: Types of skills gained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381A21C3-276A-42A7-8F65-5D2BD4D02297}"/>
              </a:ext>
            </a:extLst>
          </p:cNvPr>
          <p:cNvGrpSpPr/>
          <p:nvPr/>
        </p:nvGrpSpPr>
        <p:grpSpPr>
          <a:xfrm>
            <a:off x="21135335" y="32277760"/>
            <a:ext cx="7443204" cy="4985883"/>
            <a:chOff x="-17118271" y="8346787"/>
            <a:chExt cx="14240391" cy="4239994"/>
          </a:xfrm>
        </p:grpSpPr>
        <p:sp>
          <p:nvSpPr>
            <p:cNvPr id="60" name="Speech Bubble: Rectangle with Corners Rounded 59">
              <a:extLst>
                <a:ext uri="{FF2B5EF4-FFF2-40B4-BE49-F238E27FC236}">
                  <a16:creationId xmlns:a16="http://schemas.microsoft.com/office/drawing/2014/main" id="{DA9D8FDA-05E2-4CAF-8C4D-38E66E830F2E}"/>
                </a:ext>
              </a:extLst>
            </p:cNvPr>
            <p:cNvSpPr/>
            <p:nvPr/>
          </p:nvSpPr>
          <p:spPr>
            <a:xfrm flipH="1">
              <a:off x="-17118271" y="8346787"/>
              <a:ext cx="13796263" cy="4239994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61" name="Google Shape;99;p13">
              <a:extLst>
                <a:ext uri="{FF2B5EF4-FFF2-40B4-BE49-F238E27FC236}">
                  <a16:creationId xmlns:a16="http://schemas.microsoft.com/office/drawing/2014/main" id="{809C7E9F-7243-4BC7-B1D9-EACA7C2A6E3E}"/>
                </a:ext>
              </a:extLst>
            </p:cNvPr>
            <p:cNvSpPr txBox="1"/>
            <p:nvPr/>
          </p:nvSpPr>
          <p:spPr>
            <a:xfrm>
              <a:off x="-16649958" y="9312893"/>
              <a:ext cx="12517837" cy="2675723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457200" lvl="3" indent="-457200">
                <a:lnSpc>
                  <a:spcPct val="90000"/>
                </a:lnSpc>
                <a:buClrTx/>
                <a:buSzPts val="3200"/>
                <a:buChar char="•"/>
              </a:pPr>
              <a:r>
                <a:rPr lang="en-US" sz="3200" dirty="0">
                  <a:solidFill>
                    <a:schemeClr val="tx1"/>
                  </a:solidFill>
                  <a:latin typeface="EB Garamond" panose="020B0604020202020204" charset="0"/>
                  <a:ea typeface="EB Garamond" panose="020B0604020202020204" charset="0"/>
                  <a:cs typeface="Calibri"/>
                </a:rPr>
                <a:t>Deeper analysis of Professional Development Category and Personal Development Category. </a:t>
              </a:r>
            </a:p>
            <a:p>
              <a:pPr marL="457200" lvl="3" indent="-457200">
                <a:lnSpc>
                  <a:spcPct val="90000"/>
                </a:lnSpc>
                <a:buClrTx/>
                <a:buSzPts val="3200"/>
                <a:buChar char="•"/>
              </a:pPr>
              <a:r>
                <a:rPr lang="en-US" sz="3200" dirty="0">
                  <a:solidFill>
                    <a:schemeClr val="tx1"/>
                  </a:solidFill>
                  <a:latin typeface="EB Garamond" panose="020B0604020202020204" charset="0"/>
                  <a:ea typeface="EB Garamond" panose="020B0604020202020204" charset="0"/>
                  <a:cs typeface="Calibri"/>
                </a:rPr>
                <a:t>Relationship between academic standing, experiences, and perceptions</a:t>
              </a:r>
            </a:p>
            <a:p>
              <a:pPr marL="457200" lvl="3" indent="-457200">
                <a:lnSpc>
                  <a:spcPct val="90000"/>
                </a:lnSpc>
                <a:buClrTx/>
                <a:buSzPts val="3200"/>
                <a:buChar char="•"/>
              </a:pPr>
              <a:r>
                <a:rPr lang="en-US" sz="3200" dirty="0">
                  <a:solidFill>
                    <a:schemeClr val="tx1"/>
                  </a:solidFill>
                  <a:latin typeface="EB Garamond" panose="020B0604020202020204" charset="0"/>
                  <a:ea typeface="EB Garamond" panose="020B0604020202020204" charset="0"/>
                  <a:cs typeface="Calibri"/>
                </a:rPr>
                <a:t>Analysis of qualitative data </a:t>
              </a:r>
            </a:p>
          </p:txBody>
        </p:sp>
        <p:sp>
          <p:nvSpPr>
            <p:cNvPr id="62" name="Google Shape;104;p13">
              <a:extLst>
                <a:ext uri="{FF2B5EF4-FFF2-40B4-BE49-F238E27FC236}">
                  <a16:creationId xmlns:a16="http://schemas.microsoft.com/office/drawing/2014/main" id="{CDB3F64A-7C73-4E35-9BBC-597F81DC36FC}"/>
                </a:ext>
              </a:extLst>
            </p:cNvPr>
            <p:cNvSpPr txBox="1"/>
            <p:nvPr/>
          </p:nvSpPr>
          <p:spPr>
            <a:xfrm>
              <a:off x="-16674143" y="8531770"/>
              <a:ext cx="13796263" cy="1015663"/>
            </a:xfrm>
            <a:prstGeom prst="round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0" cap="small" dirty="0">
                  <a:solidFill>
                    <a:schemeClr val="bg1"/>
                  </a:solidFill>
                  <a:latin typeface="EB Garamond"/>
                  <a:ea typeface="EB Garamond"/>
                  <a:cs typeface="EB Garamond"/>
                  <a:sym typeface="EB Garamond"/>
                </a:rPr>
                <a:t>Future Directions</a:t>
              </a:r>
              <a:endParaRPr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86A5B278-8149-49FC-AA8E-6DAB19F41B67}"/>
              </a:ext>
            </a:extLst>
          </p:cNvPr>
          <p:cNvGrpSpPr/>
          <p:nvPr/>
        </p:nvGrpSpPr>
        <p:grpSpPr>
          <a:xfrm>
            <a:off x="29807151" y="7900819"/>
            <a:ext cx="11321256" cy="7756580"/>
            <a:chOff x="885867" y="7890912"/>
            <a:chExt cx="12781432" cy="10181668"/>
          </a:xfrm>
        </p:grpSpPr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382B8DDA-1E21-4DC9-AF5B-8E7F5C2D8271}"/>
                </a:ext>
              </a:extLst>
            </p:cNvPr>
            <p:cNvGrpSpPr/>
            <p:nvPr/>
          </p:nvGrpSpPr>
          <p:grpSpPr>
            <a:xfrm>
              <a:off x="885867" y="7890912"/>
              <a:ext cx="12781432" cy="10181668"/>
              <a:chOff x="676268" y="7911640"/>
              <a:chExt cx="11333121" cy="7365783"/>
            </a:xfrm>
          </p:grpSpPr>
          <p:sp>
            <p:nvSpPr>
              <p:cNvPr id="66" name="Speech Bubble: Rectangle with Corners Rounded 65">
                <a:extLst>
                  <a:ext uri="{FF2B5EF4-FFF2-40B4-BE49-F238E27FC236}">
                    <a16:creationId xmlns:a16="http://schemas.microsoft.com/office/drawing/2014/main" id="{9FE6693A-D56E-42DE-9B0D-2B2E9041CBB6}"/>
                  </a:ext>
                </a:extLst>
              </p:cNvPr>
              <p:cNvSpPr/>
              <p:nvPr/>
            </p:nvSpPr>
            <p:spPr>
              <a:xfrm flipH="1">
                <a:off x="676268" y="7911640"/>
                <a:ext cx="11333121" cy="7365783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67" name="Google Shape;99;p13">
                <a:extLst>
                  <a:ext uri="{FF2B5EF4-FFF2-40B4-BE49-F238E27FC236}">
                    <a16:creationId xmlns:a16="http://schemas.microsoft.com/office/drawing/2014/main" id="{1EF04591-DDD1-48E0-90AA-437A49C754F8}"/>
                  </a:ext>
                </a:extLst>
              </p:cNvPr>
              <p:cNvSpPr txBox="1"/>
              <p:nvPr/>
            </p:nvSpPr>
            <p:spPr>
              <a:xfrm>
                <a:off x="1325596" y="9025903"/>
                <a:ext cx="10310288" cy="3489580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457200" indent="-457200">
                  <a:lnSpc>
                    <a:spcPct val="90000"/>
                  </a:lnSpc>
                  <a:buClrTx/>
                  <a:buSzPts val="3200"/>
                  <a:buFont typeface="Arial" panose="020B0604020202020204" pitchFamily="34" charset="0"/>
                  <a:buChar char="•"/>
                </a:pPr>
                <a:r>
                  <a:rPr lang="en-US" sz="3200" dirty="0">
                    <a:solidFill>
                      <a:schemeClr val="tx1"/>
                    </a:solidFill>
                    <a:latin typeface="EB Garamond" panose="020B0604020202020204" charset="0"/>
                    <a:ea typeface="EB Garamond" panose="020B0604020202020204" charset="0"/>
                    <a:cs typeface="Calibri"/>
                  </a:rPr>
                  <a:t>MANOVA results for omnibus test were significant (F=3.07, p=0.035)</a:t>
                </a:r>
              </a:p>
              <a:p>
                <a:pPr marL="457200" indent="-457200">
                  <a:lnSpc>
                    <a:spcPct val="90000"/>
                  </a:lnSpc>
                  <a:buClrTx/>
                  <a:buSzPts val="3200"/>
                  <a:buFont typeface="Arial" panose="020B0604020202020204" pitchFamily="34" charset="0"/>
                  <a:buChar char="•"/>
                </a:pPr>
                <a:r>
                  <a:rPr lang="en-US" sz="3200" dirty="0">
                    <a:solidFill>
                      <a:schemeClr val="tx1"/>
                    </a:solidFill>
                    <a:latin typeface="EB Garamond" panose="020B0604020202020204" charset="0"/>
                    <a:ea typeface="EB Garamond" panose="020B0604020202020204" charset="0"/>
                    <a:cs typeface="Calibri"/>
                  </a:rPr>
                  <a:t>No significant differences in the Research Skills Category across all groups</a:t>
                </a:r>
              </a:p>
              <a:p>
                <a:pPr marL="457200" indent="-457200">
                  <a:lnSpc>
                    <a:spcPct val="90000"/>
                  </a:lnSpc>
                  <a:buClrTx/>
                  <a:buSzPts val="3200"/>
                  <a:buFont typeface="Arial" panose="020B0604020202020204" pitchFamily="34" charset="0"/>
                  <a:buChar char="•"/>
                </a:pPr>
                <a:r>
                  <a:rPr lang="en-US" sz="3200" dirty="0">
                    <a:solidFill>
                      <a:schemeClr val="tx1"/>
                    </a:solidFill>
                    <a:latin typeface="EB Garamond" panose="020B0604020202020204" charset="0"/>
                    <a:ea typeface="EB Garamond" panose="020B0604020202020204" charset="0"/>
                    <a:cs typeface="Calibri"/>
                  </a:rPr>
                  <a:t>The SoTL Lab Group scored significantly higher than the CSD 235 Group in Professional Development Category. No other comparisons were significantly different.</a:t>
                </a:r>
              </a:p>
              <a:p>
                <a:pPr marL="457200" lvl="0" indent="-457200">
                  <a:lnSpc>
                    <a:spcPct val="90000"/>
                  </a:lnSpc>
                  <a:buClrTx/>
                  <a:buSzPts val="3200"/>
                  <a:buFont typeface="Arial" panose="020B0604020202020204" pitchFamily="34" charset="0"/>
                  <a:buChar char="•"/>
                </a:pPr>
                <a:r>
                  <a:rPr lang="en-US" sz="3200" dirty="0">
                    <a:solidFill>
                      <a:schemeClr val="tx1"/>
                    </a:solidFill>
                    <a:latin typeface="EB Garamond" panose="020B0604020202020204" charset="0"/>
                    <a:ea typeface="EB Garamond" panose="020B0604020202020204" charset="0"/>
                    <a:cs typeface="Calibri"/>
                  </a:rPr>
                  <a:t>The SoTL Lab Group scored significantly higher than the Non-CSD Research Group, CSD 235 Group, and the No Research Group in the Personal Development Category</a:t>
                </a:r>
              </a:p>
              <a:p>
                <a:pPr marL="457200" lvl="0" indent="-457200">
                  <a:lnSpc>
                    <a:spcPct val="90000"/>
                  </a:lnSpc>
                  <a:buClrTx/>
                  <a:buSzPts val="3200"/>
                  <a:buFont typeface="Arial" panose="020B0604020202020204" pitchFamily="34" charset="0"/>
                  <a:buChar char="•"/>
                </a:pPr>
                <a:r>
                  <a:rPr lang="en-US" sz="3200" dirty="0">
                    <a:solidFill>
                      <a:schemeClr val="tx1"/>
                    </a:solidFill>
                    <a:latin typeface="EB Garamond" panose="020B0604020202020204" charset="0"/>
                    <a:ea typeface="EB Garamond" panose="020B0604020202020204" charset="0"/>
                    <a:cs typeface="Calibri"/>
                  </a:rPr>
                  <a:t>No significant differences in the Team-Based Category across all groups</a:t>
                </a:r>
              </a:p>
            </p:txBody>
          </p:sp>
        </p:grpSp>
        <p:sp>
          <p:nvSpPr>
            <p:cNvPr id="65" name="Google Shape;104;p13">
              <a:extLst>
                <a:ext uri="{FF2B5EF4-FFF2-40B4-BE49-F238E27FC236}">
                  <a16:creationId xmlns:a16="http://schemas.microsoft.com/office/drawing/2014/main" id="{645A17A2-B1F1-4FDF-828B-93349619342A}"/>
                </a:ext>
              </a:extLst>
            </p:cNvPr>
            <p:cNvSpPr txBox="1"/>
            <p:nvPr/>
          </p:nvSpPr>
          <p:spPr>
            <a:xfrm>
              <a:off x="1618175" y="8085512"/>
              <a:ext cx="10227817" cy="1015664"/>
            </a:xfrm>
            <a:prstGeom prst="round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0" cap="small" dirty="0">
                  <a:solidFill>
                    <a:schemeClr val="bg1"/>
                  </a:solidFill>
                  <a:latin typeface="EB Garamond"/>
                  <a:ea typeface="EB Garamond"/>
                  <a:sym typeface="EB Garamond"/>
                </a:rPr>
                <a:t>Results</a:t>
              </a:r>
              <a:endParaRPr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E3294C5-8870-463E-9152-E0241662CC90}"/>
              </a:ext>
            </a:extLst>
          </p:cNvPr>
          <p:cNvGrpSpPr/>
          <p:nvPr/>
        </p:nvGrpSpPr>
        <p:grpSpPr>
          <a:xfrm>
            <a:off x="28831810" y="24327852"/>
            <a:ext cx="12291169" cy="13152322"/>
            <a:chOff x="1240669" y="8157551"/>
            <a:chExt cx="11333121" cy="7433508"/>
          </a:xfrm>
        </p:grpSpPr>
        <p:sp>
          <p:nvSpPr>
            <p:cNvPr id="69" name="Rectangle: Rounded Corners 68">
              <a:extLst>
                <a:ext uri="{FF2B5EF4-FFF2-40B4-BE49-F238E27FC236}">
                  <a16:creationId xmlns:a16="http://schemas.microsoft.com/office/drawing/2014/main" id="{77D6B1B0-7772-4A8D-89E8-70B4316631E1}"/>
                </a:ext>
              </a:extLst>
            </p:cNvPr>
            <p:cNvSpPr/>
            <p:nvPr/>
          </p:nvSpPr>
          <p:spPr>
            <a:xfrm flipH="1">
              <a:off x="1240669" y="8157551"/>
              <a:ext cx="11333121" cy="7323091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70" name="Google Shape;99;p13">
              <a:extLst>
                <a:ext uri="{FF2B5EF4-FFF2-40B4-BE49-F238E27FC236}">
                  <a16:creationId xmlns:a16="http://schemas.microsoft.com/office/drawing/2014/main" id="{7EE453E1-797B-4B5B-944F-48827FE09958}"/>
                </a:ext>
              </a:extLst>
            </p:cNvPr>
            <p:cNvSpPr txBox="1"/>
            <p:nvPr/>
          </p:nvSpPr>
          <p:spPr>
            <a:xfrm>
              <a:off x="1966804" y="9051301"/>
              <a:ext cx="10322334" cy="653975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457200" lvl="3" indent="-457200">
                <a:lnSpc>
                  <a:spcPct val="90000"/>
                </a:lnSpc>
                <a:buClrTx/>
                <a:buSzPts val="3200"/>
                <a:buFont typeface="Arial"/>
                <a:buChar char="•"/>
              </a:pPr>
              <a:r>
                <a:rPr lang="en-US" sz="3200" dirty="0">
                  <a:solidFill>
                    <a:schemeClr val="tx1"/>
                  </a:solidFill>
                  <a:latin typeface="EB Garamond"/>
                  <a:ea typeface="EB Garamond"/>
                  <a:cs typeface="Calibri"/>
                </a:rPr>
                <a:t>Self-efficacy for Research Skills was relatively high in all groups  </a:t>
              </a:r>
            </a:p>
            <a:p>
              <a:pPr marL="962025" lvl="4" indent="-457200">
                <a:lnSpc>
                  <a:spcPct val="90000"/>
                </a:lnSpc>
                <a:buClrTx/>
                <a:buSzPts val="3200"/>
                <a:buFont typeface="Arial"/>
                <a:buChar char="•"/>
              </a:pPr>
              <a:r>
                <a:rPr lang="en-US" sz="3200" dirty="0">
                  <a:solidFill>
                    <a:schemeClr val="tx1"/>
                  </a:solidFill>
                  <a:latin typeface="EB Garamond"/>
                  <a:ea typeface="EB Garamond"/>
                  <a:cs typeface="Calibri"/>
                </a:rPr>
                <a:t>Overestimation could be a factor in the No Research Group</a:t>
              </a:r>
            </a:p>
            <a:p>
              <a:pPr marL="962025" lvl="4" indent="-457200">
                <a:lnSpc>
                  <a:spcPct val="90000"/>
                </a:lnSpc>
                <a:buClrTx/>
                <a:buSzPts val="3200"/>
                <a:buFont typeface="Arial"/>
                <a:buChar char="•"/>
              </a:pPr>
              <a:r>
                <a:rPr lang="en-US" sz="3200" dirty="0">
                  <a:solidFill>
                    <a:schemeClr val="tx1"/>
                  </a:solidFill>
                  <a:latin typeface="EB Garamond"/>
                  <a:ea typeface="EB Garamond"/>
                  <a:cs typeface="Calibri"/>
                </a:rPr>
                <a:t>Post-</a:t>
              </a:r>
              <a:r>
                <a:rPr lang="en-US" sz="3200" dirty="0" err="1">
                  <a:solidFill>
                    <a:schemeClr val="tx1"/>
                  </a:solidFill>
                  <a:latin typeface="EB Garamond"/>
                  <a:ea typeface="EB Garamond"/>
                  <a:cs typeface="Calibri"/>
                </a:rPr>
                <a:t>bacc</a:t>
              </a:r>
              <a:r>
                <a:rPr lang="en-US" sz="3200" dirty="0">
                  <a:solidFill>
                    <a:schemeClr val="tx1"/>
                  </a:solidFill>
                  <a:latin typeface="EB Garamond"/>
                  <a:ea typeface="EB Garamond"/>
                  <a:cs typeface="Calibri"/>
                </a:rPr>
                <a:t> students may have  research knowledge from courses in other fields </a:t>
              </a:r>
            </a:p>
            <a:p>
              <a:pPr marL="457200" lvl="3" indent="-457200">
                <a:lnSpc>
                  <a:spcPct val="90000"/>
                </a:lnSpc>
                <a:buClrTx/>
                <a:buSzPts val="3200"/>
                <a:buChar char="•"/>
              </a:pPr>
              <a:r>
                <a:rPr lang="en-US" sz="3200" dirty="0">
                  <a:solidFill>
                    <a:schemeClr val="tx1"/>
                  </a:solidFill>
                  <a:latin typeface="EB Garamond"/>
                  <a:ea typeface="EB Garamond"/>
                  <a:cs typeface="Calibri"/>
                </a:rPr>
                <a:t>In depth research experience seems to be a factor in Professional Development  </a:t>
              </a:r>
            </a:p>
            <a:p>
              <a:pPr marL="914400" lvl="3" indent="-457200">
                <a:lnSpc>
                  <a:spcPct val="90000"/>
                </a:lnSpc>
                <a:buClrTx/>
                <a:buSzPts val="3200"/>
                <a:buChar char="•"/>
              </a:pPr>
              <a:r>
                <a:rPr lang="en-US" sz="3200" dirty="0">
                  <a:solidFill>
                    <a:schemeClr val="tx1"/>
                  </a:solidFill>
                  <a:latin typeface="EB Garamond"/>
                  <a:ea typeface="EB Garamond"/>
                  <a:cs typeface="Calibri"/>
                </a:rPr>
                <a:t>SoTL Lab offers opportunities to discuss the field in a different way than a research class</a:t>
              </a:r>
            </a:p>
            <a:p>
              <a:pPr marL="457200" lvl="3" indent="-457200">
                <a:lnSpc>
                  <a:spcPct val="90000"/>
                </a:lnSpc>
                <a:buClrTx/>
                <a:buSzPts val="3200"/>
                <a:buChar char="•"/>
              </a:pPr>
              <a:r>
                <a:rPr lang="en-US" sz="3200" dirty="0">
                  <a:solidFill>
                    <a:schemeClr val="tx1"/>
                  </a:solidFill>
                  <a:latin typeface="EB Garamond"/>
                  <a:ea typeface="EB Garamond"/>
                  <a:cs typeface="Calibri"/>
                </a:rPr>
                <a:t>Personal Skills skewed toward CSD research experiences </a:t>
              </a:r>
            </a:p>
            <a:p>
              <a:pPr marL="914400" lvl="3" indent="-457200">
                <a:lnSpc>
                  <a:spcPct val="90000"/>
                </a:lnSpc>
                <a:buClrTx/>
                <a:buSzPts val="3200"/>
                <a:buChar char="•"/>
              </a:pPr>
              <a:r>
                <a:rPr lang="en-US" sz="3200" dirty="0">
                  <a:solidFill>
                    <a:schemeClr val="tx1"/>
                  </a:solidFill>
                  <a:latin typeface="EB Garamond"/>
                  <a:ea typeface="EB Garamond"/>
                  <a:cs typeface="Calibri"/>
                </a:rPr>
                <a:t>Questions related to SLP field and CSD department</a:t>
              </a:r>
            </a:p>
            <a:p>
              <a:pPr marL="914400" lvl="3" indent="-457200">
                <a:lnSpc>
                  <a:spcPct val="90000"/>
                </a:lnSpc>
                <a:buClrTx/>
                <a:buSzPts val="3200"/>
                <a:buChar char="•"/>
              </a:pPr>
              <a:r>
                <a:rPr lang="en-US" sz="3200" dirty="0">
                  <a:solidFill>
                    <a:schemeClr val="tx1"/>
                  </a:solidFill>
                  <a:latin typeface="EB Garamond"/>
                  <a:ea typeface="EB Garamond"/>
                  <a:cs typeface="Calibri"/>
                </a:rPr>
                <a:t>Students in the research course have much larger student-faculty ratio, so have fewer opportunities to connect</a:t>
              </a:r>
            </a:p>
            <a:p>
              <a:pPr marL="457200" lvl="3" indent="-457200">
                <a:lnSpc>
                  <a:spcPct val="90000"/>
                </a:lnSpc>
                <a:buClrTx/>
                <a:buSzPts val="3200"/>
                <a:buChar char="•"/>
              </a:pPr>
              <a:r>
                <a:rPr lang="en-US" sz="3200" dirty="0">
                  <a:solidFill>
                    <a:schemeClr val="tx1"/>
                  </a:solidFill>
                  <a:latin typeface="EB Garamond"/>
                  <a:ea typeface="EB Garamond"/>
                  <a:cs typeface="Calibri"/>
                </a:rPr>
                <a:t>Team-Based Skills showed no significant differences across all groups </a:t>
              </a:r>
            </a:p>
            <a:p>
              <a:pPr marL="866775" lvl="3" indent="-457200">
                <a:lnSpc>
                  <a:spcPct val="90000"/>
                </a:lnSpc>
                <a:buClrTx/>
                <a:buSzPts val="3200"/>
                <a:buChar char="•"/>
              </a:pPr>
              <a:r>
                <a:rPr lang="en-US" sz="3200" dirty="0">
                  <a:solidFill>
                    <a:schemeClr val="tx1"/>
                  </a:solidFill>
                  <a:latin typeface="EB Garamond"/>
                  <a:ea typeface="EB Garamond"/>
                  <a:cs typeface="Calibri"/>
                </a:rPr>
                <a:t>CSD department encourages collaboration in the classroom</a:t>
              </a:r>
            </a:p>
            <a:p>
              <a:pPr marL="866775" lvl="3" indent="-457200">
                <a:lnSpc>
                  <a:spcPct val="90000"/>
                </a:lnSpc>
                <a:buClrTx/>
                <a:buSzPts val="3200"/>
                <a:buChar char="•"/>
              </a:pPr>
              <a:r>
                <a:rPr lang="en-US" sz="3200" dirty="0">
                  <a:solidFill>
                    <a:schemeClr val="tx1"/>
                  </a:solidFill>
                  <a:latin typeface="EB Garamond"/>
                  <a:ea typeface="EB Garamond"/>
                  <a:cs typeface="Calibri"/>
                </a:rPr>
                <a:t>Non-CSD research group is the lowest among all; this could indicate that research within the department differs from other departments </a:t>
              </a:r>
              <a:endParaRPr lang="en-US" sz="3200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Calibri"/>
              </a:endParaRPr>
            </a:p>
            <a:p>
              <a:pPr marL="457200" lvl="3" indent="-457200">
                <a:lnSpc>
                  <a:spcPct val="90000"/>
                </a:lnSpc>
                <a:buClrTx/>
                <a:buSzPts val="3200"/>
                <a:buChar char="•"/>
              </a:pPr>
              <a:r>
                <a:rPr lang="en-US" sz="3200" dirty="0">
                  <a:solidFill>
                    <a:schemeClr val="tx1"/>
                  </a:solidFill>
                  <a:latin typeface="EB Garamond"/>
                  <a:ea typeface="EB Garamond"/>
                  <a:cs typeface="Calibri"/>
                </a:rPr>
                <a:t>In each experience, participants' peers have different levels of skills and experience </a:t>
              </a:r>
            </a:p>
            <a:p>
              <a:pPr marL="793750" lvl="3" indent="-457200">
                <a:lnSpc>
                  <a:spcPct val="90000"/>
                </a:lnSpc>
                <a:buClrTx/>
                <a:buSzPts val="3200"/>
                <a:buChar char="•"/>
              </a:pPr>
              <a:r>
                <a:rPr lang="en-US" sz="3200" dirty="0">
                  <a:solidFill>
                    <a:schemeClr val="tx1"/>
                  </a:solidFill>
                  <a:latin typeface="EB Garamond"/>
                  <a:ea typeface="EB Garamond"/>
                  <a:cs typeface="Calibri"/>
                </a:rPr>
                <a:t>SoTL Lab participants have peers with higher skills. </a:t>
              </a:r>
            </a:p>
            <a:p>
              <a:pPr marL="793750" lvl="3" indent="-457200">
                <a:lnSpc>
                  <a:spcPct val="90000"/>
                </a:lnSpc>
                <a:buClrTx/>
                <a:buSzPts val="3200"/>
                <a:buChar char="•"/>
              </a:pPr>
              <a:r>
                <a:rPr lang="en-US" sz="3200" dirty="0">
                  <a:solidFill>
                    <a:schemeClr val="tx1"/>
                  </a:solidFill>
                  <a:latin typeface="EB Garamond"/>
                  <a:ea typeface="EB Garamond"/>
                  <a:cs typeface="Calibri"/>
                </a:rPr>
                <a:t>CSD &amp; Non-CSD Research is generally conducted in small groups/one-on-one </a:t>
              </a:r>
            </a:p>
            <a:p>
              <a:pPr marL="793750" lvl="3" indent="-457200">
                <a:lnSpc>
                  <a:spcPct val="90000"/>
                </a:lnSpc>
                <a:buClrTx/>
                <a:buSzPts val="3200"/>
                <a:buChar char="•"/>
              </a:pPr>
              <a:r>
                <a:rPr lang="en-US" sz="3200" dirty="0">
                  <a:solidFill>
                    <a:schemeClr val="tx1"/>
                  </a:solidFill>
                  <a:latin typeface="EB Garamond"/>
                  <a:ea typeface="EB Garamond"/>
                  <a:cs typeface="Calibri"/>
                </a:rPr>
                <a:t>CSD Research course participants are generally underclassmen with fewer overall experiences </a:t>
              </a:r>
              <a:endParaRPr lang="en-US" sz="3200" dirty="0">
                <a:solidFill>
                  <a:schemeClr val="tx1"/>
                </a:solidFill>
                <a:latin typeface="Calibri"/>
                <a:cs typeface="Calibri"/>
              </a:endParaRPr>
            </a:p>
            <a:p>
              <a:pPr marL="285750" indent="-285750">
                <a:buClrTx/>
                <a:buSzPts val="3200"/>
                <a:buChar char="•"/>
              </a:pPr>
              <a:endParaRPr lang="en-US" sz="3200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Calibri"/>
                <a:sym typeface="Calibri"/>
              </a:endParaRPr>
            </a:p>
          </p:txBody>
        </p:sp>
        <p:sp>
          <p:nvSpPr>
            <p:cNvPr id="71" name="Google Shape;104;p13">
              <a:extLst>
                <a:ext uri="{FF2B5EF4-FFF2-40B4-BE49-F238E27FC236}">
                  <a16:creationId xmlns:a16="http://schemas.microsoft.com/office/drawing/2014/main" id="{60E4F62F-80ED-4A9A-9970-4C485D2AEB47}"/>
                </a:ext>
              </a:extLst>
            </p:cNvPr>
            <p:cNvSpPr txBox="1"/>
            <p:nvPr/>
          </p:nvSpPr>
          <p:spPr>
            <a:xfrm>
              <a:off x="1878054" y="8450481"/>
              <a:ext cx="9550901" cy="64577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0" cap="small" dirty="0">
                  <a:solidFill>
                    <a:schemeClr val="bg1"/>
                  </a:solidFill>
                  <a:latin typeface="EB Garamond"/>
                  <a:ea typeface="EB Garamond"/>
                  <a:cs typeface="EB Garamond"/>
                  <a:sym typeface="EB Garamond"/>
                </a:rPr>
                <a:t>Discussion</a:t>
              </a:r>
              <a:endParaRPr dirty="0">
                <a:solidFill>
                  <a:schemeClr val="bg1"/>
                </a:solidFill>
              </a:endParaRPr>
            </a:p>
          </p:txBody>
        </p:sp>
      </p:grp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DCEDB93B-62EB-4492-AC3D-A94C68DF5EDD}"/>
              </a:ext>
            </a:extLst>
          </p:cNvPr>
          <p:cNvSpPr/>
          <p:nvPr/>
        </p:nvSpPr>
        <p:spPr>
          <a:xfrm>
            <a:off x="29895907" y="16241691"/>
            <a:ext cx="11261387" cy="776442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3" name="Chart 72">
            <a:extLst>
              <a:ext uri="{FF2B5EF4-FFF2-40B4-BE49-F238E27FC236}">
                <a16:creationId xmlns:a16="http://schemas.microsoft.com/office/drawing/2014/main" id="{559713A7-821D-4A15-BED5-9C45E6036B4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5956822"/>
              </p:ext>
            </p:extLst>
          </p:nvPr>
        </p:nvGraphicFramePr>
        <p:xfrm>
          <a:off x="30939579" y="16489248"/>
          <a:ext cx="9998637" cy="7045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C149BB6C-9D6D-48FA-A24D-380C640A0A0A}"/>
              </a:ext>
            </a:extLst>
          </p:cNvPr>
          <p:cNvSpPr/>
          <p:nvPr/>
        </p:nvSpPr>
        <p:spPr>
          <a:xfrm>
            <a:off x="355323" y="37502364"/>
            <a:ext cx="151122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Garamond" panose="02020404030301010803" pitchFamily="18" charset="0"/>
              </a:rPr>
              <a:t>Anderson, M., Tenenbaum, L.S., </a:t>
            </a:r>
            <a:r>
              <a:rPr lang="en-US" sz="900" dirty="0" err="1">
                <a:solidFill>
                  <a:schemeClr val="bg1"/>
                </a:solidFill>
                <a:latin typeface="Garamond" panose="02020404030301010803" pitchFamily="18" charset="0"/>
              </a:rPr>
              <a:t>Ramadorai</a:t>
            </a:r>
            <a:r>
              <a:rPr lang="en-US" sz="900" dirty="0">
                <a:solidFill>
                  <a:schemeClr val="bg1"/>
                </a:solidFill>
                <a:latin typeface="Garamond" panose="02020404030301010803" pitchFamily="18" charset="0"/>
              </a:rPr>
              <a:t> S.B., &amp; </a:t>
            </a:r>
            <a:r>
              <a:rPr lang="en-US" sz="900" dirty="0" err="1">
                <a:solidFill>
                  <a:schemeClr val="bg1"/>
                </a:solidFill>
                <a:latin typeface="Garamond" panose="02020404030301010803" pitchFamily="18" charset="0"/>
              </a:rPr>
              <a:t>Yourick</a:t>
            </a:r>
            <a:r>
              <a:rPr lang="en-US" sz="900" dirty="0">
                <a:solidFill>
                  <a:schemeClr val="bg1"/>
                </a:solidFill>
                <a:latin typeface="Garamond" panose="02020404030301010803" pitchFamily="18" charset="0"/>
              </a:rPr>
              <a:t>, D.L (2015) Near-peer Mentor Model: Synergy within Mentoring, Mentoring &amp; Tutoring: Partnership in Learning, 23:2, 116-132,</a:t>
            </a:r>
          </a:p>
          <a:p>
            <a:r>
              <a:rPr lang="en-US" sz="900" dirty="0">
                <a:solidFill>
                  <a:schemeClr val="bg1"/>
                </a:solidFill>
                <a:latin typeface="Garamond" panose="02020404030301010803" pitchFamily="18" charset="0"/>
              </a:rPr>
              <a:t>Boyer, E.L. (1990). </a:t>
            </a:r>
            <a:r>
              <a:rPr lang="en-US" sz="900" i="1" dirty="0">
                <a:solidFill>
                  <a:schemeClr val="bg1"/>
                </a:solidFill>
                <a:latin typeface="Garamond" panose="02020404030301010803" pitchFamily="18" charset="0"/>
              </a:rPr>
              <a:t>Scholarship reconsidered: Priorities of the professoriate</a:t>
            </a:r>
            <a:r>
              <a:rPr lang="en-US" sz="900" dirty="0">
                <a:solidFill>
                  <a:schemeClr val="bg1"/>
                </a:solidFill>
                <a:latin typeface="Garamond" panose="02020404030301010803" pitchFamily="18" charset="0"/>
              </a:rPr>
              <a:t>. Princeton: Carnegie Foundation for the Advancement of Teaching</a:t>
            </a:r>
          </a:p>
          <a:p>
            <a:r>
              <a:rPr lang="en-US" sz="900" dirty="0">
                <a:solidFill>
                  <a:schemeClr val="bg1"/>
                </a:solidFill>
                <a:latin typeface="Garamond" panose="02020404030301010803" pitchFamily="18" charset="0"/>
              </a:rPr>
              <a:t>Coker, J.S. &amp; Davies, E. (2006). Ten time-saving tips for undergraduate research mentors. </a:t>
            </a:r>
            <a:r>
              <a:rPr lang="en-US" sz="900" i="1" dirty="0">
                <a:solidFill>
                  <a:schemeClr val="bg1"/>
                </a:solidFill>
                <a:latin typeface="Garamond" panose="02020404030301010803" pitchFamily="18" charset="0"/>
              </a:rPr>
              <a:t>Journal of Natural Resources &amp; Life Sciences Education 35,</a:t>
            </a:r>
            <a:r>
              <a:rPr lang="en-US" sz="900" dirty="0">
                <a:solidFill>
                  <a:schemeClr val="bg1"/>
                </a:solidFill>
                <a:latin typeface="Garamond" panose="02020404030301010803" pitchFamily="18" charset="0"/>
              </a:rPr>
              <a:t> 110-112</a:t>
            </a:r>
          </a:p>
          <a:p>
            <a:r>
              <a:rPr lang="en-US" sz="900" dirty="0" err="1">
                <a:solidFill>
                  <a:schemeClr val="bg1"/>
                </a:solidFill>
                <a:latin typeface="Garamond" panose="02020404030301010803" pitchFamily="18" charset="0"/>
              </a:rPr>
              <a:t>Karsai</a:t>
            </a:r>
            <a:r>
              <a:rPr lang="en-US" sz="900" dirty="0">
                <a:solidFill>
                  <a:schemeClr val="bg1"/>
                </a:solidFill>
                <a:latin typeface="Garamond" panose="02020404030301010803" pitchFamily="18" charset="0"/>
              </a:rPr>
              <a:t>, I., Knisley, J., Knisley, D., </a:t>
            </a:r>
            <a:r>
              <a:rPr lang="en-US" sz="900" dirty="0" err="1">
                <a:solidFill>
                  <a:schemeClr val="bg1"/>
                </a:solidFill>
                <a:latin typeface="Garamond" panose="02020404030301010803" pitchFamily="18" charset="0"/>
              </a:rPr>
              <a:t>Yampolsky</a:t>
            </a:r>
            <a:r>
              <a:rPr lang="en-US" sz="900" dirty="0">
                <a:solidFill>
                  <a:schemeClr val="bg1"/>
                </a:solidFill>
                <a:latin typeface="Garamond" panose="02020404030301010803" pitchFamily="18" charset="0"/>
              </a:rPr>
              <a:t>, L., &amp; Godbole, A. (2001). Mentoring interdisciplinary undergraduate students via a team effort. CBE-Life Sciences Education 10, 250-258.</a:t>
            </a:r>
          </a:p>
          <a:p>
            <a:r>
              <a:rPr lang="en-US" sz="900" dirty="0">
                <a:solidFill>
                  <a:schemeClr val="bg1"/>
                </a:solidFill>
                <a:latin typeface="Garamond" panose="02020404030301010803" pitchFamily="18" charset="0"/>
              </a:rPr>
              <a:t>Landrum, E. R. &amp; Nelsen, L. R. (2002, January). The Undergraduate research assistantship: An analysis of the benefits. Teaching of Psychology, 29(1), 15-19.  Retrieved from https://doi-org.proxy.uwec.edu/10.1207%2FS15328023TOP2901_04</a:t>
            </a:r>
          </a:p>
          <a:p>
            <a:endParaRPr lang="en-US" sz="900" dirty="0">
              <a:latin typeface="Garamond" panose="02020404030301010803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E555333-9E57-4D2F-802B-FB8999018349}"/>
              </a:ext>
            </a:extLst>
          </p:cNvPr>
          <p:cNvSpPr/>
          <p:nvPr/>
        </p:nvSpPr>
        <p:spPr>
          <a:xfrm>
            <a:off x="11440918" y="37514523"/>
            <a:ext cx="18366233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Garamond" panose="02020404030301010803" pitchFamily="18" charset="0"/>
              </a:rPr>
              <a:t>Lei, S. A. &amp; Chuang, N. K. (2009). Undergraduate research assistantship: A comparison </a:t>
            </a:r>
          </a:p>
          <a:p>
            <a:r>
              <a:rPr lang="en-US" sz="900" dirty="0">
                <a:solidFill>
                  <a:schemeClr val="bg1"/>
                </a:solidFill>
                <a:latin typeface="Garamond" panose="02020404030301010803" pitchFamily="18" charset="0"/>
              </a:rPr>
              <a:t>benefits and costs from faculty and students’ perspectives. </a:t>
            </a:r>
            <a:r>
              <a:rPr lang="en-US" sz="900" i="1" dirty="0">
                <a:solidFill>
                  <a:schemeClr val="bg1"/>
                </a:solidFill>
                <a:latin typeface="Garamond" panose="02020404030301010803" pitchFamily="18" charset="0"/>
              </a:rPr>
              <a:t>Educatio</a:t>
            </a:r>
            <a:r>
              <a:rPr lang="en-US" sz="900" dirty="0">
                <a:solidFill>
                  <a:schemeClr val="bg1"/>
                </a:solidFill>
                <a:latin typeface="Garamond" panose="02020404030301010803" pitchFamily="18" charset="0"/>
              </a:rPr>
              <a:t>n, 130(2), 232-240. ISSN: 0013-1172</a:t>
            </a:r>
            <a:endParaRPr lang="en-US" sz="900" dirty="0">
              <a:solidFill>
                <a:schemeClr val="bg1"/>
              </a:solidFill>
              <a:latin typeface="Garamond" panose="02020404030301010803" pitchFamily="18" charset="0"/>
              <a:ea typeface="EB Garamond" panose="020B0604020202020204" charset="0"/>
              <a:cs typeface="Calibri"/>
              <a:sym typeface="Calibri"/>
            </a:endParaRPr>
          </a:p>
          <a:p>
            <a:r>
              <a:rPr lang="en-US" sz="900" dirty="0">
                <a:solidFill>
                  <a:schemeClr val="bg1"/>
                </a:solidFill>
                <a:latin typeface="Garamond" panose="02020404030301010803" pitchFamily="18" charset="0"/>
              </a:rPr>
              <a:t>Petrella, J. K. and Jung, A. P. (2008, July). Undergraduate research: Importance, </a:t>
            </a:r>
          </a:p>
          <a:p>
            <a:r>
              <a:rPr lang="en-US" sz="900" dirty="0">
                <a:solidFill>
                  <a:schemeClr val="bg1"/>
                </a:solidFill>
                <a:latin typeface="Garamond" panose="02020404030301010803" pitchFamily="18" charset="0"/>
              </a:rPr>
              <a:t>benefits, and challenges.</a:t>
            </a:r>
            <a:r>
              <a:rPr lang="en-US" sz="900" i="1" dirty="0">
                <a:solidFill>
                  <a:schemeClr val="bg1"/>
                </a:solidFill>
                <a:latin typeface="Garamond" panose="02020404030301010803" pitchFamily="18" charset="0"/>
              </a:rPr>
              <a:t> Int J </a:t>
            </a:r>
            <a:r>
              <a:rPr lang="en-US" sz="900" i="1" dirty="0" err="1">
                <a:solidFill>
                  <a:schemeClr val="bg1"/>
                </a:solidFill>
                <a:latin typeface="Garamond" panose="02020404030301010803" pitchFamily="18" charset="0"/>
              </a:rPr>
              <a:t>Exerc</a:t>
            </a:r>
            <a:r>
              <a:rPr lang="en-US" sz="900" i="1" dirty="0">
                <a:solidFill>
                  <a:schemeClr val="bg1"/>
                </a:solidFill>
                <a:latin typeface="Garamond" panose="02020404030301010803" pitchFamily="18" charset="0"/>
              </a:rPr>
              <a:t> Sci</a:t>
            </a:r>
            <a:r>
              <a:rPr lang="en-US" sz="900" dirty="0">
                <a:solidFill>
                  <a:schemeClr val="bg1"/>
                </a:solidFill>
                <a:latin typeface="Garamond" panose="02020404030301010803" pitchFamily="18" charset="0"/>
              </a:rPr>
              <a:t>, 1(3), 91-95. Retrieved from </a:t>
            </a:r>
            <a:r>
              <a:rPr lang="en-US" sz="900" dirty="0">
                <a:solidFill>
                  <a:schemeClr val="bg1"/>
                </a:solidFill>
                <a:latin typeface="Garamond" panose="02020404030301010803" pitchFamily="18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https://www.ncbi.nlm.nih.gov/pmc/articles/PMC4739295/</a:t>
            </a:r>
            <a:endParaRPr lang="en-US" sz="900" dirty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r>
              <a:rPr lang="en-US" sz="900" dirty="0">
                <a:solidFill>
                  <a:schemeClr val="bg1"/>
                </a:solidFill>
                <a:latin typeface="Garamond" panose="02020404030301010803" pitchFamily="18" charset="0"/>
              </a:rPr>
              <a:t>Shulman, L. S. (1993). Teaching as community property: Putting an end to pedagogical </a:t>
            </a:r>
            <a:r>
              <a:rPr lang="en-US" sz="900" dirty="0" err="1">
                <a:solidFill>
                  <a:schemeClr val="bg1"/>
                </a:solidFill>
                <a:latin typeface="Garamond" panose="02020404030301010803" pitchFamily="18" charset="0"/>
              </a:rPr>
              <a:t>solitude.</a:t>
            </a:r>
            <a:r>
              <a:rPr lang="en-US" sz="900" i="1" dirty="0" err="1">
                <a:solidFill>
                  <a:schemeClr val="bg1"/>
                </a:solidFill>
                <a:latin typeface="Garamond" panose="02020404030301010803" pitchFamily="18" charset="0"/>
              </a:rPr>
              <a:t>Change</a:t>
            </a:r>
            <a:r>
              <a:rPr lang="en-US" sz="900" i="1" dirty="0">
                <a:solidFill>
                  <a:schemeClr val="bg1"/>
                </a:solidFill>
                <a:latin typeface="Garamond" panose="02020404030301010803" pitchFamily="18" charset="0"/>
              </a:rPr>
              <a:t>, 6</a:t>
            </a:r>
            <a:r>
              <a:rPr lang="en-US" sz="900" dirty="0">
                <a:solidFill>
                  <a:schemeClr val="bg1"/>
                </a:solidFill>
                <a:latin typeface="Garamond" panose="02020404030301010803" pitchFamily="18" charset="0"/>
              </a:rPr>
              <a:t>, 6-7.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arquee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452</TotalTime>
  <Words>754</Words>
  <Application>Microsoft Office PowerPoint</Application>
  <PresentationFormat>Custom</PresentationFormat>
  <Paragraphs>87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EB Garamond</vt:lpstr>
      <vt:lpstr>Arial</vt:lpstr>
      <vt:lpstr>Garamond</vt:lpstr>
      <vt:lpstr>Office Theme</vt:lpstr>
      <vt:lpstr>Comparing Undergraduate Research Experiences to a Multi-Mentor Lab: A survey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Comparing Undergraduate Research Experiences to a Multi-Mentor Lab</dc:title>
  <dc:creator>Hemmerich, Abby Leigh</dc:creator>
  <cp:lastModifiedBy>Skylee Lara</cp:lastModifiedBy>
  <cp:revision>33</cp:revision>
  <dcterms:modified xsi:type="dcterms:W3CDTF">2019-04-26T15:54:57Z</dcterms:modified>
</cp:coreProperties>
</file>