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315" autoAdjust="0"/>
    <p:restoredTop sz="96405" autoAdjust="0"/>
  </p:normalViewPr>
  <p:slideViewPr>
    <p:cSldViewPr snapToGrid="0">
      <p:cViewPr>
        <p:scale>
          <a:sx n="37" d="100"/>
          <a:sy n="37" d="100"/>
        </p:scale>
        <p:origin x="-1368" y="19"/>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0" i="0" u="none" strike="noStrike" kern="1200" cap="none" spc="0" normalizeH="0" baseline="0">
                <a:solidFill>
                  <a:schemeClr val="tx1">
                    <a:lumMod val="65000"/>
                    <a:lumOff val="35000"/>
                  </a:schemeClr>
                </a:solidFill>
                <a:latin typeface="+mj-lt"/>
                <a:ea typeface="+mj-ea"/>
                <a:cs typeface="+mj-cs"/>
              </a:defRPr>
            </a:pPr>
            <a:r>
              <a:rPr lang="en-US" dirty="0"/>
              <a:t>Cultural</a:t>
            </a:r>
            <a:r>
              <a:rPr lang="en-US" baseline="0" dirty="0"/>
              <a:t> Competency (AAC&amp;U, 2009)</a:t>
            </a:r>
            <a:endParaRPr lang="en-US" dirty="0"/>
          </a:p>
        </c:rich>
      </c:tx>
      <c:overlay val="0"/>
      <c:spPr>
        <a:noFill/>
        <a:ln>
          <a:noFill/>
        </a:ln>
        <a:effectLst/>
      </c:spPr>
      <c:txPr>
        <a:bodyPr rot="0" spcFirstLastPara="1" vertOverflow="ellipsis" vert="horz" wrap="square" anchor="ctr" anchorCtr="1"/>
        <a:lstStyle/>
        <a:p>
          <a:pPr>
            <a:defRPr sz="2200" b="0" i="0" u="none" strike="noStrike" kern="1200" cap="none" spc="0" normalizeH="0" baseline="0">
              <a:solidFill>
                <a:schemeClr val="tx1">
                  <a:lumMod val="65000"/>
                  <a:lumOff val="35000"/>
                </a:schemeClr>
              </a:solidFill>
              <a:latin typeface="+mj-lt"/>
              <a:ea typeface="+mj-ea"/>
              <a:cs typeface="+mj-cs"/>
            </a:defRPr>
          </a:pPr>
          <a:endParaRPr lang="en-US"/>
        </a:p>
      </c:txPr>
    </c:title>
    <c:autoTitleDeleted val="0"/>
    <c:plotArea>
      <c:layout>
        <c:manualLayout>
          <c:layoutTarget val="inner"/>
          <c:xMode val="edge"/>
          <c:yMode val="edge"/>
          <c:x val="1.5956956372961701E-2"/>
          <c:y val="5.4830687336300402E-3"/>
          <c:w val="0.98358502594846098"/>
          <c:h val="0.92954137213672205"/>
        </c:manualLayout>
      </c:layout>
      <c:barChart>
        <c:barDir val="col"/>
        <c:grouping val="clustered"/>
        <c:varyColors val="0"/>
        <c:ser>
          <c:idx val="0"/>
          <c:order val="0"/>
          <c:tx>
            <c:strRef>
              <c:f>Sheet1!$B$1</c:f>
              <c:strCache>
                <c:ptCount val="1"/>
                <c:pt idx="0">
                  <c:v>Combined Pre-trip</c:v>
                </c:pt>
              </c:strCache>
            </c:strRef>
          </c:tx>
          <c:spPr>
            <a:solidFill>
              <a:schemeClr val="accent1"/>
            </a:solidFill>
            <a:ln>
              <a:noFill/>
            </a:ln>
            <a:effectLst/>
          </c:spPr>
          <c:invertIfNegative val="0"/>
          <c:dPt>
            <c:idx val="0"/>
            <c:invertIfNegative val="0"/>
            <c:bubble3D val="0"/>
            <c:spPr>
              <a:solidFill>
                <a:schemeClr val="tx2"/>
              </a:solidFill>
              <a:ln>
                <a:noFill/>
              </a:ln>
              <a:effectLst/>
            </c:spPr>
            <c:extLst>
              <c:ext xmlns:c16="http://schemas.microsoft.com/office/drawing/2014/chart" uri="{C3380CC4-5D6E-409C-BE32-E72D297353CC}">
                <c16:uniqueId val="{00000001-F791-4AA5-A44B-807E3E1B4562}"/>
              </c:ext>
            </c:extLst>
          </c:dPt>
          <c:dPt>
            <c:idx val="1"/>
            <c:invertIfNegative val="0"/>
            <c:bubble3D val="0"/>
            <c:spPr>
              <a:solidFill>
                <a:schemeClr val="tx2"/>
              </a:solidFill>
              <a:ln>
                <a:noFill/>
              </a:ln>
              <a:effectLst/>
            </c:spPr>
            <c:extLst>
              <c:ext xmlns:c16="http://schemas.microsoft.com/office/drawing/2014/chart" uri="{C3380CC4-5D6E-409C-BE32-E72D297353CC}">
                <c16:uniqueId val="{00000003-F791-4AA5-A44B-807E3E1B4562}"/>
              </c:ext>
            </c:extLst>
          </c:dPt>
          <c:dPt>
            <c:idx val="2"/>
            <c:invertIfNegative val="0"/>
            <c:bubble3D val="0"/>
            <c:spPr>
              <a:solidFill>
                <a:schemeClr val="tx2"/>
              </a:solidFill>
              <a:ln>
                <a:noFill/>
              </a:ln>
              <a:effectLst/>
            </c:spPr>
            <c:extLst>
              <c:ext xmlns:c16="http://schemas.microsoft.com/office/drawing/2014/chart" uri="{C3380CC4-5D6E-409C-BE32-E72D297353CC}">
                <c16:uniqueId val="{00000005-F791-4AA5-A44B-807E3E1B4562}"/>
              </c:ext>
            </c:extLst>
          </c:dPt>
          <c:dPt>
            <c:idx val="3"/>
            <c:invertIfNegative val="0"/>
            <c:bubble3D val="0"/>
            <c:spPr>
              <a:solidFill>
                <a:schemeClr val="tx2"/>
              </a:solidFill>
              <a:ln>
                <a:noFill/>
              </a:ln>
              <a:effectLst/>
            </c:spPr>
            <c:extLst>
              <c:ext xmlns:c16="http://schemas.microsoft.com/office/drawing/2014/chart" uri="{C3380CC4-5D6E-409C-BE32-E72D297353CC}">
                <c16:uniqueId val="{00000007-F791-4AA5-A44B-807E3E1B4562}"/>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I find value in learning new ways to communicate with other culture</c:v>
                </c:pt>
                <c:pt idx="1">
                  <c:v>Interacting with people from other cultures is a rewarding experience</c:v>
                </c:pt>
                <c:pt idx="2">
                  <c:v>I value my relationships with people of other cultures as much as I value my relationships with other people</c:v>
                </c:pt>
                <c:pt idx="3">
                  <c:v>I value the ideas of those belonging to different cultures different than my own</c:v>
                </c:pt>
              </c:strCache>
            </c:strRef>
          </c:cat>
          <c:val>
            <c:numRef>
              <c:f>Sheet1!$B$2:$B$5</c:f>
              <c:numCache>
                <c:formatCode>General</c:formatCode>
                <c:ptCount val="4"/>
                <c:pt idx="0">
                  <c:v>20</c:v>
                </c:pt>
                <c:pt idx="1">
                  <c:v>22</c:v>
                </c:pt>
                <c:pt idx="2">
                  <c:v>20</c:v>
                </c:pt>
                <c:pt idx="3">
                  <c:v>15</c:v>
                </c:pt>
              </c:numCache>
            </c:numRef>
          </c:val>
          <c:extLst>
            <c:ext xmlns:c16="http://schemas.microsoft.com/office/drawing/2014/chart" uri="{C3380CC4-5D6E-409C-BE32-E72D297353CC}">
              <c16:uniqueId val="{00000008-F791-4AA5-A44B-807E3E1B4562}"/>
            </c:ext>
          </c:extLst>
        </c:ser>
        <c:ser>
          <c:idx val="1"/>
          <c:order val="1"/>
          <c:tx>
            <c:strRef>
              <c:f>Sheet1!$C$1</c:f>
              <c:strCache>
                <c:ptCount val="1"/>
                <c:pt idx="0">
                  <c:v>Combined Post-trip</c:v>
                </c:pt>
              </c:strCache>
            </c:strRef>
          </c:tx>
          <c:spPr>
            <a:solidFill>
              <a:srgbClr val="F3C66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I find value in learning new ways to communicate with other culture</c:v>
                </c:pt>
                <c:pt idx="1">
                  <c:v>Interacting with people from other cultures is a rewarding experience</c:v>
                </c:pt>
                <c:pt idx="2">
                  <c:v>I value my relationships with people of other cultures as much as I value my relationships with other people</c:v>
                </c:pt>
                <c:pt idx="3">
                  <c:v>I value the ideas of those belonging to different cultures different than my own</c:v>
                </c:pt>
              </c:strCache>
            </c:strRef>
          </c:cat>
          <c:val>
            <c:numRef>
              <c:f>Sheet1!$C$2:$C$5</c:f>
              <c:numCache>
                <c:formatCode>General</c:formatCode>
                <c:ptCount val="4"/>
                <c:pt idx="0">
                  <c:v>24</c:v>
                </c:pt>
                <c:pt idx="1">
                  <c:v>24</c:v>
                </c:pt>
                <c:pt idx="2">
                  <c:v>22</c:v>
                </c:pt>
                <c:pt idx="3">
                  <c:v>18</c:v>
                </c:pt>
              </c:numCache>
            </c:numRef>
          </c:val>
          <c:extLst>
            <c:ext xmlns:c16="http://schemas.microsoft.com/office/drawing/2014/chart" uri="{C3380CC4-5D6E-409C-BE32-E72D297353CC}">
              <c16:uniqueId val="{00000009-F791-4AA5-A44B-807E3E1B4562}"/>
            </c:ext>
          </c:extLst>
        </c:ser>
        <c:dLbls>
          <c:dLblPos val="outEnd"/>
          <c:showLegendKey val="0"/>
          <c:showVal val="1"/>
          <c:showCatName val="0"/>
          <c:showSerName val="0"/>
          <c:showPercent val="0"/>
          <c:showBubbleSize val="0"/>
        </c:dLbls>
        <c:gapWidth val="199"/>
        <c:axId val="-2096240032"/>
        <c:axId val="-2096219872"/>
        <c:extLst>
          <c:ext xmlns:c15="http://schemas.microsoft.com/office/drawing/2012/chart" uri="{02D57815-91ED-43cb-92C2-25804820EDAC}">
            <c15:filteredBarSeries>
              <c15:ser>
                <c:idx val="2"/>
                <c:order val="2"/>
                <c:tx>
                  <c:v>CJ/WMNS Pre-trip</c:v>
                </c:tx>
                <c:spPr>
                  <a:solidFill>
                    <a:schemeClr val="tx2">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a:solidFill>
                              <a:schemeClr val="tx1">
                                <a:lumMod val="35000"/>
                                <a:lumOff val="65000"/>
                              </a:schemeClr>
                            </a:solidFill>
                          </a:ln>
                          <a:effectLst/>
                        </c:spPr>
                      </c15:leaderLines>
                    </c:ext>
                  </c:extLst>
                </c:dLbls>
                <c:cat>
                  <c:strRef>
                    <c:extLst>
                      <c:ext uri="{02D57815-91ED-43cb-92C2-25804820EDAC}">
                        <c15:formulaRef>
                          <c15:sqref>Sheet1!$A$2:$A$5</c15:sqref>
                        </c15:formulaRef>
                      </c:ext>
                    </c:extLst>
                    <c:strCache>
                      <c:ptCount val="4"/>
                      <c:pt idx="0">
                        <c:v>I find value in learning new ways to communicate with other culture</c:v>
                      </c:pt>
                      <c:pt idx="1">
                        <c:v>Interacting with people from other cultures is a rewarding experience</c:v>
                      </c:pt>
                      <c:pt idx="2">
                        <c:v>I value my relationships with people of other cultures as much as I value my relationships with other people</c:v>
                      </c:pt>
                      <c:pt idx="3">
                        <c:v>I value the ideas of those belonging to different cultures different than my own</c:v>
                      </c:pt>
                    </c:strCache>
                  </c:strRef>
                </c:cat>
                <c:val>
                  <c:numRef>
                    <c:extLst>
                      <c:ext uri="{02D57815-91ED-43cb-92C2-25804820EDAC}">
                        <c15:formulaRef>
                          <c15:sqref>Sheet1!$D$2:$D$5</c15:sqref>
                        </c15:formulaRef>
                      </c:ext>
                    </c:extLst>
                    <c:numCache>
                      <c:formatCode>General</c:formatCode>
                      <c:ptCount val="4"/>
                      <c:pt idx="0">
                        <c:v>2</c:v>
                      </c:pt>
                      <c:pt idx="1">
                        <c:v>2</c:v>
                      </c:pt>
                      <c:pt idx="2">
                        <c:v>3</c:v>
                      </c:pt>
                      <c:pt idx="3">
                        <c:v>5</c:v>
                      </c:pt>
                    </c:numCache>
                  </c:numRef>
                </c:val>
                <c:extLst>
                  <c:ext xmlns:c16="http://schemas.microsoft.com/office/drawing/2014/chart" uri="{C3380CC4-5D6E-409C-BE32-E72D297353CC}">
                    <c16:uniqueId val="{0000000A-F791-4AA5-A44B-807E3E1B4562}"/>
                  </c:ext>
                </c:extLst>
              </c15:ser>
            </c15:filteredBarSeries>
            <c15:filteredBarSeries>
              <c15:ser>
                <c:idx val="3"/>
                <c:order val="3"/>
                <c:tx>
                  <c:v>CJ/WMNS Pre-trip</c:v>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val>
                  <c:numLit>
                    <c:formatCode>General</c:formatCode>
                    <c:ptCount val="1"/>
                    <c:pt idx="0">
                      <c:v>1</c:v>
                    </c:pt>
                  </c:numLit>
                </c:val>
                <c:extLst xmlns:c15="http://schemas.microsoft.com/office/drawing/2012/chart">
                  <c:ext xmlns:c16="http://schemas.microsoft.com/office/drawing/2014/chart" uri="{C3380CC4-5D6E-409C-BE32-E72D297353CC}">
                    <c16:uniqueId val="{00000009-B7BF-4AB3-A595-23E52F62D3BA}"/>
                  </c:ext>
                </c:extLst>
              </c15:ser>
            </c15:filteredBarSeries>
          </c:ext>
        </c:extLst>
      </c:barChart>
      <c:catAx>
        <c:axId val="-2096240032"/>
        <c:scaling>
          <c:orientation val="minMax"/>
        </c:scaling>
        <c:delete val="0"/>
        <c:axPos val="b"/>
        <c:title>
          <c:tx>
            <c:rich>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US" dirty="0"/>
                  <a:t>Selected</a:t>
                </a:r>
                <a:r>
                  <a:rPr lang="en-US" baseline="0" dirty="0"/>
                  <a:t> Survey Questions</a:t>
                </a:r>
                <a:endParaRPr lang="en-US" dirty="0"/>
              </a:p>
            </c:rich>
          </c:tx>
          <c:overlay val="0"/>
          <c:spPr>
            <a:noFill/>
            <a:ln>
              <a:noFill/>
            </a:ln>
            <a:effectLst/>
          </c:spPr>
          <c:txPr>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2096219872"/>
        <c:crosses val="autoZero"/>
        <c:auto val="1"/>
        <c:lblAlgn val="ctr"/>
        <c:lblOffset val="100"/>
        <c:noMultiLvlLbl val="0"/>
      </c:catAx>
      <c:valAx>
        <c:axId val="-2096219872"/>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US" dirty="0" err="1"/>
                  <a:t>Stongly</a:t>
                </a:r>
                <a:r>
                  <a:rPr lang="en-US" baseline="0" dirty="0"/>
                  <a:t> Agree</a:t>
                </a:r>
                <a:endParaRPr lang="en-US" dirty="0"/>
              </a:p>
            </c:rich>
          </c:tx>
          <c:overlay val="0"/>
          <c:spPr>
            <a:noFill/>
            <a:ln>
              <a:noFill/>
            </a:ln>
            <a:effectLst/>
          </c:spPr>
          <c:txPr>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96240032"/>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8FE374-F938-4F8C-92DA-A5489BFF4572}" type="datetimeFigureOut">
              <a:rPr lang="en-US" smtClean="0"/>
              <a:t>4/16/2018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486603-53E9-4D47-87C3-A68666E9910D}" type="slidenum">
              <a:rPr lang="en-US" smtClean="0"/>
              <a:t>‹#›</a:t>
            </a:fld>
            <a:endParaRPr lang="en-US"/>
          </a:p>
        </p:txBody>
      </p:sp>
    </p:spTree>
    <p:extLst>
      <p:ext uri="{BB962C8B-B14F-4D97-AF65-F5344CB8AC3E}">
        <p14:creationId xmlns:p14="http://schemas.microsoft.com/office/powerpoint/2010/main" val="40414397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4/16/2018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4/16/2018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4/16/2018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4/16/2018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a:cxnSpLocks/>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438000" y="575067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aacu.org/value/rubrics/intercultural-knowledge" TargetMode="External"/><Relationship Id="rId2" Type="http://schemas.openxmlformats.org/officeDocument/2006/relationships/chart" Target="../charts/chart1.xml"/><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image" Target="../media/image2.JPG"/><Relationship Id="rId4" Type="http://schemas.openxmlformats.org/officeDocument/2006/relationships/hyperlink" Target="http://www.uwec.edu/Undergrad/upload/IL-rubric-Rev-8-21-12-8x11.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92687" y="1383112"/>
            <a:ext cx="38711968" cy="4074723"/>
          </a:xfrm>
        </p:spPr>
        <p:txBody>
          <a:bodyPr>
            <a:noAutofit/>
          </a:bodyPr>
          <a:lstStyle/>
          <a:p>
            <a:pPr algn="l"/>
            <a:r>
              <a:rPr lang="en-US" sz="10000" dirty="0">
                <a:latin typeface="Minion Pro" panose="02040503050306020203" pitchFamily="18" charset="0"/>
              </a:rPr>
              <a:t>UWEC [And] the Something New ASB Domestic Intercultural Immersion: Exploring the Impacts of High-Impact Practices on Students’ Attitudes Surrounding EDI Initiatives</a:t>
            </a:r>
          </a:p>
        </p:txBody>
      </p:sp>
      <p:sp>
        <p:nvSpPr>
          <p:cNvPr id="6" name="Title 1"/>
          <p:cNvSpPr txBox="1">
            <a:spLocks/>
          </p:cNvSpPr>
          <p:nvPr/>
        </p:nvSpPr>
        <p:spPr>
          <a:xfrm>
            <a:off x="1992687" y="5457836"/>
            <a:ext cx="34198560" cy="1431611"/>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400" dirty="0">
                <a:solidFill>
                  <a:schemeClr val="bg1">
                    <a:lumMod val="50000"/>
                  </a:schemeClr>
                </a:solidFill>
                <a:latin typeface="Minion Pro" panose="02040503050306020203" pitchFamily="18" charset="0"/>
              </a:rPr>
              <a:t>Alyssa Greene (Student Researcher)</a:t>
            </a:r>
          </a:p>
          <a:p>
            <a:pPr algn="l"/>
            <a:r>
              <a:rPr lang="en-US" sz="4400" dirty="0">
                <a:solidFill>
                  <a:schemeClr val="bg1">
                    <a:lumMod val="50000"/>
                  </a:schemeClr>
                </a:solidFill>
                <a:latin typeface="Minion Pro" panose="02040503050306020203" pitchFamily="18" charset="0"/>
              </a:rPr>
              <a:t>Nicole Schulze, </a:t>
            </a:r>
            <a:r>
              <a:rPr lang="en-US" sz="4400" dirty="0" err="1">
                <a:solidFill>
                  <a:schemeClr val="bg1">
                    <a:lumMod val="50000"/>
                  </a:schemeClr>
                </a:solidFill>
                <a:latin typeface="Minion Pro" panose="02040503050306020203" pitchFamily="18" charset="0"/>
              </a:rPr>
              <a:t>Ph.D</a:t>
            </a:r>
            <a:r>
              <a:rPr lang="en-US" sz="4400" dirty="0">
                <a:solidFill>
                  <a:schemeClr val="bg1">
                    <a:lumMod val="50000"/>
                  </a:schemeClr>
                </a:solidFill>
                <a:latin typeface="Minion Pro" panose="02040503050306020203" pitchFamily="18" charset="0"/>
              </a:rPr>
              <a:t> and Josh </a:t>
            </a:r>
            <a:r>
              <a:rPr lang="en-US" sz="4400" dirty="0" err="1">
                <a:solidFill>
                  <a:schemeClr val="bg1">
                    <a:lumMod val="50000"/>
                  </a:schemeClr>
                </a:solidFill>
                <a:latin typeface="Minion Pro" panose="02040503050306020203" pitchFamily="18" charset="0"/>
              </a:rPr>
              <a:t>Nesja</a:t>
            </a:r>
            <a:r>
              <a:rPr lang="en-US" sz="4400" dirty="0">
                <a:solidFill>
                  <a:schemeClr val="bg1">
                    <a:lumMod val="50000"/>
                  </a:schemeClr>
                </a:solidFill>
                <a:latin typeface="Minion Pro" panose="02040503050306020203" pitchFamily="18" charset="0"/>
              </a:rPr>
              <a:t> (Faculty/Staff Mentors)   |   Department of Communication and Journalism</a:t>
            </a:r>
          </a:p>
        </p:txBody>
      </p:sp>
      <p:sp>
        <p:nvSpPr>
          <p:cNvPr id="8" name="Subtitle 2"/>
          <p:cNvSpPr txBox="1">
            <a:spLocks/>
          </p:cNvSpPr>
          <p:nvPr/>
        </p:nvSpPr>
        <p:spPr>
          <a:xfrm>
            <a:off x="1576201" y="8719876"/>
            <a:ext cx="12529941" cy="5954727"/>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2800" dirty="0">
                <a:latin typeface="Times New Roman" panose="02020603050405020304" pitchFamily="18" charset="0"/>
                <a:cs typeface="Times New Roman" panose="02020603050405020304" pitchFamily="18" charset="0"/>
              </a:rPr>
              <a:t>The topics of immigration and refugees have been in the media spotlight lately. Media and the political climate is causing uneasiness and confusion around immigration and refugees. The research that has been put together on the Something New Alternative Spring Break (ASB) Domestic Intercultural Immersion (DII) trip, should show the experiences that </a:t>
            </a:r>
            <a:r>
              <a:rPr lang="en-US" sz="2800" dirty="0" err="1">
                <a:latin typeface="Times New Roman" panose="02020603050405020304" pitchFamily="18" charset="0"/>
                <a:cs typeface="Times New Roman" panose="02020603050405020304" pitchFamily="18" charset="0"/>
              </a:rPr>
              <a:t>Blugolds</a:t>
            </a:r>
            <a:r>
              <a:rPr lang="en-US" sz="2800" dirty="0">
                <a:latin typeface="Times New Roman" panose="02020603050405020304" pitchFamily="18" charset="0"/>
                <a:cs typeface="Times New Roman" panose="02020603050405020304" pitchFamily="18" charset="0"/>
              </a:rPr>
              <a:t> have taken away from these high-impact practice trips. The ASB trip is approved and funded by the University of Wisconsin-</a:t>
            </a:r>
            <a:r>
              <a:rPr lang="en-US" sz="2800" dirty="0" err="1">
                <a:latin typeface="Times New Roman" panose="02020603050405020304" pitchFamily="18" charset="0"/>
                <a:cs typeface="Times New Roman" panose="02020603050405020304" pitchFamily="18" charset="0"/>
              </a:rPr>
              <a:t>Eau</a:t>
            </a:r>
            <a:r>
              <a:rPr lang="en-US" sz="2800" dirty="0">
                <a:latin typeface="Times New Roman" panose="02020603050405020304" pitchFamily="18" charset="0"/>
                <a:cs typeface="Times New Roman" panose="02020603050405020304" pitchFamily="18" charset="0"/>
              </a:rPr>
              <a:t> Claire and gives students a motivating experience. The purpose of this trip is to expose students to different cultures, primarily that of refugees and immigrants that have come to the United States. This experience brings forth the political climate, relationships, and activism that is taking place and the community surrounding the diverse culture. Through the University support of the ASB trip, the importance of Equity, Diversity, and Inclusivity (EDI) initiatives is brought forth on campus. Also through this research, aspects of both the Social Judgement Theory and the Critical Race theory are assessed and relate back to the ASB trip. </a:t>
            </a:r>
          </a:p>
        </p:txBody>
      </p:sp>
      <p:sp>
        <p:nvSpPr>
          <p:cNvPr id="10" name="Subtitle 2"/>
          <p:cNvSpPr txBox="1">
            <a:spLocks/>
          </p:cNvSpPr>
          <p:nvPr/>
        </p:nvSpPr>
        <p:spPr>
          <a:xfrm>
            <a:off x="15623817" y="8724313"/>
            <a:ext cx="10827763" cy="5462554"/>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lnSpc>
                <a:spcPct val="300000"/>
              </a:lnSpc>
            </a:pPr>
            <a:endParaRPr lang="en-US" sz="3200" dirty="0"/>
          </a:p>
          <a:p>
            <a:pPr algn="l">
              <a:lnSpc>
                <a:spcPct val="100000"/>
              </a:lnSpc>
            </a:pPr>
            <a:endParaRPr lang="en-US" sz="3200" dirty="0"/>
          </a:p>
        </p:txBody>
      </p:sp>
      <p:sp>
        <p:nvSpPr>
          <p:cNvPr id="12" name="TextBox 11"/>
          <p:cNvSpPr txBox="1"/>
          <p:nvPr/>
        </p:nvSpPr>
        <p:spPr>
          <a:xfrm>
            <a:off x="3287451" y="20805539"/>
            <a:ext cx="9273294" cy="830997"/>
          </a:xfrm>
          <a:prstGeom prst="rect">
            <a:avLst/>
          </a:prstGeom>
          <a:noFill/>
        </p:spPr>
        <p:txBody>
          <a:bodyPr wrap="square" rtlCol="0">
            <a:spAutoFit/>
          </a:bodyPr>
          <a:lstStyle/>
          <a:p>
            <a:pPr algn="ctr"/>
            <a:r>
              <a:rPr lang="en-US" sz="2400" dirty="0">
                <a:latin typeface="Times New Roman" panose="02020603050405020304" pitchFamily="18" charset="0"/>
                <a:cs typeface="Times New Roman" panose="02020603050405020304" pitchFamily="18" charset="0"/>
              </a:rPr>
              <a:t>Students Walking Across the Historical Edmund Pettus Bridge: Selma, AL </a:t>
            </a:r>
          </a:p>
          <a:p>
            <a:pPr algn="ctr"/>
            <a:r>
              <a:rPr lang="en-US" sz="2400" dirty="0">
                <a:latin typeface="Times New Roman" panose="02020603050405020304" pitchFamily="18" charset="0"/>
                <a:cs typeface="Times New Roman" panose="02020603050405020304" pitchFamily="18" charset="0"/>
              </a:rPr>
              <a:t>Courtesy of Brianna Sexton</a:t>
            </a:r>
          </a:p>
        </p:txBody>
      </p:sp>
      <p:graphicFrame>
        <p:nvGraphicFramePr>
          <p:cNvPr id="24" name="Chart 23"/>
          <p:cNvGraphicFramePr/>
          <p:nvPr>
            <p:extLst>
              <p:ext uri="{D42A27DB-BD31-4B8C-83A1-F6EECF244321}">
                <p14:modId xmlns:p14="http://schemas.microsoft.com/office/powerpoint/2010/main" val="433949644"/>
              </p:ext>
            </p:extLst>
          </p:nvPr>
        </p:nvGraphicFramePr>
        <p:xfrm>
          <a:off x="28725221" y="19889476"/>
          <a:ext cx="10865131" cy="8074051"/>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1576203" y="7744043"/>
            <a:ext cx="7154870"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27" name="Subtitle 2"/>
          <p:cNvSpPr txBox="1">
            <a:spLocks/>
          </p:cNvSpPr>
          <p:nvPr/>
        </p:nvSpPr>
        <p:spPr>
          <a:xfrm>
            <a:off x="14666976" y="18414654"/>
            <a:ext cx="12345438" cy="5542626"/>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2800" dirty="0">
                <a:latin typeface="Times New Roman" panose="02020603050405020304" pitchFamily="18" charset="0"/>
                <a:cs typeface="Times New Roman" panose="02020603050405020304" pitchFamily="18" charset="0"/>
              </a:rPr>
              <a:t>According to </a:t>
            </a:r>
            <a:r>
              <a:rPr lang="en-US" sz="2800" dirty="0" err="1">
                <a:latin typeface="Times New Roman" panose="02020603050405020304" pitchFamily="18" charset="0"/>
                <a:cs typeface="Times New Roman" panose="02020603050405020304" pitchFamily="18" charset="0"/>
              </a:rPr>
              <a:t>Sherif’s</a:t>
            </a:r>
            <a:r>
              <a:rPr lang="en-US" sz="2800" dirty="0">
                <a:latin typeface="Times New Roman" panose="02020603050405020304" pitchFamily="18" charset="0"/>
                <a:cs typeface="Times New Roman" panose="02020603050405020304" pitchFamily="18" charset="0"/>
              </a:rPr>
              <a:t> Social Judgement Theory, when humans are given a new piece of knowledge, we automatically judge that knowledge based on our current knowledge and experience. The new information is put into one of three zones: 1) latitude of acceptance; 2) latitude of non-commitment; 3) latitude of rejection. Our ego-involvement on the certain topic is what makes us put that information into these zones. The definition of ego-involvement is how important a topic is to one’s own self.  For instance, if someone states a contrasting belief to one that has high ego-involvement, they will be in that zone of rejection where they don’t believe in what is stated. If someone states a belief that is within the latitude of acceptance, then there is agreement in what was stated. In order to shift someone’s attitude, they must judge how far it is from their belief. Once the thought process is complete, adjustments can be made due to the new information that was received. According to </a:t>
            </a:r>
            <a:r>
              <a:rPr lang="en-US" sz="2800" dirty="0" err="1">
                <a:latin typeface="Times New Roman" panose="02020603050405020304" pitchFamily="18" charset="0"/>
                <a:cs typeface="Times New Roman" panose="02020603050405020304" pitchFamily="18" charset="0"/>
              </a:rPr>
              <a:t>Sherif</a:t>
            </a:r>
            <a:r>
              <a:rPr lang="en-US" sz="2800" dirty="0">
                <a:latin typeface="Times New Roman" panose="02020603050405020304" pitchFamily="18" charset="0"/>
                <a:cs typeface="Times New Roman" panose="02020603050405020304" pitchFamily="18" charset="0"/>
              </a:rPr>
              <a:t>, the information that is received in the best way, is the information that is far enough away from that anchored belief but still within the latitude of acceptance.</a:t>
            </a:r>
          </a:p>
        </p:txBody>
      </p:sp>
      <p:sp>
        <p:nvSpPr>
          <p:cNvPr id="30" name="TextBox 29"/>
          <p:cNvSpPr txBox="1"/>
          <p:nvPr/>
        </p:nvSpPr>
        <p:spPr>
          <a:xfrm>
            <a:off x="1576200" y="26158999"/>
            <a:ext cx="954858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Methods</a:t>
            </a:r>
          </a:p>
        </p:txBody>
      </p:sp>
      <p:sp>
        <p:nvSpPr>
          <p:cNvPr id="9" name="TextBox 8"/>
          <p:cNvSpPr txBox="1"/>
          <p:nvPr/>
        </p:nvSpPr>
        <p:spPr>
          <a:xfrm>
            <a:off x="1576199" y="27461801"/>
            <a:ext cx="12497529" cy="8710077"/>
          </a:xfrm>
          <a:prstGeom prst="rect">
            <a:avLst/>
          </a:prstGeom>
          <a:noFill/>
        </p:spPr>
        <p:txBody>
          <a:bodyPr wrap="square" rtlCol="0">
            <a:spAutoFit/>
          </a:bodyPr>
          <a:lstStyle/>
          <a:p>
            <a:pPr>
              <a:buClr>
                <a:schemeClr val="tx2">
                  <a:lumMod val="75000"/>
                </a:schemeClr>
              </a:buClr>
            </a:pPr>
            <a:r>
              <a:rPr lang="en-US" sz="2800" dirty="0">
                <a:latin typeface="Times New Roman" panose="02020603050405020304" pitchFamily="18" charset="0"/>
                <a:cs typeface="Times New Roman" panose="02020603050405020304" pitchFamily="18" charset="0"/>
              </a:rPr>
              <a:t>Qualitative and quantitative research was done by conducting two different surveys. There was a pre-trip survey distributed with various questions about race, white privilege, culture, and many other question types. There was also a post-trip survey distributed to the students asking both very similar questions and adding in their experiences and what they will take away from the Domestic Intercultural Immersion trip. The students that went on the trip were broke up into two different groups to calculate the differences between those in CJ/WMNS 111 class and those who signed up for the ASB trip by another method. By surveying these groups separately, it would show whether the class had an impact on the experiences and views of the students.</a:t>
            </a:r>
          </a:p>
          <a:p>
            <a:pPr>
              <a:buClr>
                <a:schemeClr val="tx2">
                  <a:lumMod val="75000"/>
                </a:schemeClr>
              </a:buClr>
            </a:pPr>
            <a:endParaRPr lang="en-US" sz="2800" dirty="0">
              <a:latin typeface="Times New Roman" panose="02020603050405020304" pitchFamily="18" charset="0"/>
              <a:cs typeface="Times New Roman" panose="02020603050405020304" pitchFamily="18" charset="0"/>
            </a:endParaRPr>
          </a:p>
          <a:p>
            <a:pPr>
              <a:buClr>
                <a:schemeClr val="tx2">
                  <a:lumMod val="75000"/>
                </a:schemeClr>
              </a:buClr>
            </a:pPr>
            <a:r>
              <a:rPr lang="en-US" sz="2800" b="1" dirty="0">
                <a:latin typeface="Times New Roman" panose="02020603050405020304" pitchFamily="18" charset="0"/>
                <a:cs typeface="Times New Roman" panose="02020603050405020304" pitchFamily="18" charset="0"/>
              </a:rPr>
              <a:t>Participant Demographics of the Pre-trip Survey:</a:t>
            </a:r>
          </a:p>
          <a:p>
            <a:pPr>
              <a:buClr>
                <a:schemeClr val="tx2">
                  <a:lumMod val="75000"/>
                </a:schemeClr>
              </a:buClr>
            </a:pPr>
            <a:r>
              <a:rPr lang="en-US" sz="2800" dirty="0">
                <a:latin typeface="Times New Roman" panose="02020603050405020304" pitchFamily="18" charset="0"/>
                <a:cs typeface="Times New Roman" panose="02020603050405020304" pitchFamily="18" charset="0"/>
              </a:rPr>
              <a:t>~ CJ/WMNS 111 had 5 identify as male, 9 identify as female</a:t>
            </a:r>
          </a:p>
          <a:p>
            <a:pPr>
              <a:buClr>
                <a:schemeClr val="tx2">
                  <a:lumMod val="75000"/>
                </a:schemeClr>
              </a:buClr>
            </a:pPr>
            <a:r>
              <a:rPr lang="en-US" sz="2800" dirty="0">
                <a:latin typeface="Times New Roman" panose="02020603050405020304" pitchFamily="18" charset="0"/>
                <a:cs typeface="Times New Roman" panose="02020603050405020304" pitchFamily="18" charset="0"/>
              </a:rPr>
              <a:t>~ General trip had 3 identify as male, 12 identify as female</a:t>
            </a:r>
          </a:p>
          <a:p>
            <a:pPr>
              <a:buClr>
                <a:schemeClr val="tx2">
                  <a:lumMod val="75000"/>
                </a:schemeClr>
              </a:buClr>
            </a:pPr>
            <a:r>
              <a:rPr lang="en-US" sz="2800" dirty="0">
                <a:latin typeface="Times New Roman" panose="02020603050405020304" pitchFamily="18" charset="0"/>
                <a:cs typeface="Times New Roman" panose="02020603050405020304" pitchFamily="18" charset="0"/>
              </a:rPr>
              <a:t>~ CJ/WMNS 111 had 1 identify as African American, 14 identify as Caucasian</a:t>
            </a:r>
          </a:p>
          <a:p>
            <a:pPr>
              <a:buClr>
                <a:schemeClr val="tx2">
                  <a:lumMod val="75000"/>
                </a:schemeClr>
              </a:buClr>
            </a:pPr>
            <a:r>
              <a:rPr lang="en-US" sz="2800" dirty="0">
                <a:latin typeface="Times New Roman" panose="02020603050405020304" pitchFamily="18" charset="0"/>
                <a:cs typeface="Times New Roman" panose="02020603050405020304" pitchFamily="18" charset="0"/>
              </a:rPr>
              <a:t>~ General trip had 1 identify as Hispanic/Latino, 1 identify as Asian, 11 identify as Caucasian, 1 identify as European, 1 identify as White-European</a:t>
            </a:r>
          </a:p>
          <a:p>
            <a:pPr>
              <a:buClr>
                <a:schemeClr val="tx2">
                  <a:lumMod val="75000"/>
                </a:schemeClr>
              </a:buClr>
            </a:pPr>
            <a:r>
              <a:rPr lang="en-US" sz="2800" dirty="0">
                <a:latin typeface="Times New Roman" panose="02020603050405020304" pitchFamily="18" charset="0"/>
                <a:cs typeface="Times New Roman" panose="02020603050405020304" pitchFamily="18" charset="0"/>
              </a:rPr>
              <a:t>~ CJ/WMNS 111 had 4 identify as First year, 6 identify as Second year, 3 identify as Third year, 1 identify as Fourth year</a:t>
            </a:r>
          </a:p>
          <a:p>
            <a:pPr>
              <a:buClr>
                <a:schemeClr val="tx2">
                  <a:lumMod val="75000"/>
                </a:schemeClr>
              </a:buClr>
            </a:pPr>
            <a:r>
              <a:rPr lang="en-US" sz="2800" dirty="0">
                <a:latin typeface="Times New Roman" panose="02020603050405020304" pitchFamily="18" charset="0"/>
                <a:cs typeface="Times New Roman" panose="02020603050405020304" pitchFamily="18" charset="0"/>
              </a:rPr>
              <a:t>~ General trip had 4 identify as First year, 2 identify as Second year, 3 identify as Third year , 3 identify as Fourth year</a:t>
            </a:r>
          </a:p>
        </p:txBody>
      </p:sp>
      <p:sp>
        <p:nvSpPr>
          <p:cNvPr id="32" name="TextBox 31"/>
          <p:cNvSpPr txBox="1"/>
          <p:nvPr/>
        </p:nvSpPr>
        <p:spPr>
          <a:xfrm>
            <a:off x="28311407" y="32738133"/>
            <a:ext cx="9945107"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References</a:t>
            </a:r>
          </a:p>
        </p:txBody>
      </p:sp>
      <p:sp>
        <p:nvSpPr>
          <p:cNvPr id="33" name="TextBox 32"/>
          <p:cNvSpPr txBox="1"/>
          <p:nvPr/>
        </p:nvSpPr>
        <p:spPr>
          <a:xfrm>
            <a:off x="28237656" y="33627475"/>
            <a:ext cx="12248537" cy="2554545"/>
          </a:xfrm>
          <a:prstGeom prst="rect">
            <a:avLst/>
          </a:prstGeom>
          <a:noFill/>
        </p:spPr>
        <p:txBody>
          <a:bodyPr wrap="square" rtlCol="0">
            <a:spAutoFit/>
          </a:bodyPr>
          <a:lstStyle/>
          <a:p>
            <a:pPr marL="457200" lvl="0" indent="-457200" defTabSz="3846858">
              <a:spcBef>
                <a:spcPct val="20000"/>
              </a:spcBef>
              <a:buClr>
                <a:srgbClr val="44546A">
                  <a:lumMod val="75000"/>
                </a:srgbClr>
              </a:buClr>
              <a:buFont typeface="Arial" panose="020B0604020202020204" pitchFamily="34" charset="0"/>
              <a:buChar char="•"/>
            </a:pPr>
            <a:r>
              <a:rPr lang="en-US" sz="1600" dirty="0">
                <a:solidFill>
                  <a:srgbClr val="000000"/>
                </a:solidFill>
              </a:rPr>
              <a:t>Association of American Colleges &amp; Universities. (2009). </a:t>
            </a:r>
            <a:r>
              <a:rPr lang="en-US" sz="1600" i="1" dirty="0">
                <a:solidFill>
                  <a:srgbClr val="000000"/>
                </a:solidFill>
              </a:rPr>
              <a:t>Intercultural knowledge and Competence VALUE rubric. </a:t>
            </a:r>
            <a:r>
              <a:rPr lang="en-US" sz="1600" dirty="0">
                <a:solidFill>
                  <a:srgbClr val="000000"/>
                </a:solidFill>
              </a:rPr>
              <a:t>Retrieved from: </a:t>
            </a:r>
            <a:r>
              <a:rPr lang="en-US" sz="1600" dirty="0">
                <a:solidFill>
                  <a:srgbClr val="000000"/>
                </a:solidFill>
                <a:hlinkClick r:id="rId3"/>
              </a:rPr>
              <a:t>https://www.aacu.org/value/rubrics/intercultural-knowledge</a:t>
            </a:r>
            <a:r>
              <a:rPr lang="en-US" sz="1600" dirty="0">
                <a:solidFill>
                  <a:srgbClr val="000000"/>
                </a:solidFill>
              </a:rPr>
              <a:t> </a:t>
            </a:r>
          </a:p>
          <a:p>
            <a:pPr marL="457200" lvl="0" indent="-457200" defTabSz="3846858">
              <a:spcBef>
                <a:spcPct val="20000"/>
              </a:spcBef>
              <a:buClr>
                <a:srgbClr val="44546A">
                  <a:lumMod val="75000"/>
                </a:srgbClr>
              </a:buClr>
              <a:buFont typeface="Arial" panose="020B0604020202020204" pitchFamily="34" charset="0"/>
              <a:buChar char="•"/>
            </a:pPr>
            <a:r>
              <a:rPr lang="en-US" sz="1600" dirty="0">
                <a:solidFill>
                  <a:srgbClr val="000000"/>
                </a:solidFill>
              </a:rPr>
              <a:t>Babbie, E. (2017). Critical race theory. </a:t>
            </a:r>
            <a:r>
              <a:rPr lang="en-US" sz="1600" i="1" dirty="0">
                <a:solidFill>
                  <a:srgbClr val="000000"/>
                </a:solidFill>
              </a:rPr>
              <a:t>Some social science paradigms </a:t>
            </a:r>
            <a:r>
              <a:rPr lang="en-US" sz="1600" dirty="0">
                <a:solidFill>
                  <a:srgbClr val="000000"/>
                </a:solidFill>
              </a:rPr>
              <a:t>(pp. 39-40). Boston, MA: Cengage Learning</a:t>
            </a:r>
          </a:p>
          <a:p>
            <a:pPr marL="457200" lvl="0" indent="-457200" defTabSz="3846858">
              <a:spcBef>
                <a:spcPct val="20000"/>
              </a:spcBef>
              <a:buClr>
                <a:srgbClr val="44546A">
                  <a:lumMod val="75000"/>
                </a:srgbClr>
              </a:buClr>
              <a:buFont typeface="Arial" panose="020B0604020202020204" pitchFamily="34" charset="0"/>
              <a:buChar char="•"/>
            </a:pPr>
            <a:r>
              <a:rPr lang="en-US" sz="1600" dirty="0">
                <a:solidFill>
                  <a:srgbClr val="000000"/>
                </a:solidFill>
              </a:rPr>
              <a:t>Griffin, M. (2006). Social judgement theory. </a:t>
            </a:r>
            <a:r>
              <a:rPr lang="en-US" sz="1600" i="1" dirty="0">
                <a:solidFill>
                  <a:srgbClr val="000000"/>
                </a:solidFill>
              </a:rPr>
              <a:t>A first look at communication theory </a:t>
            </a:r>
            <a:r>
              <a:rPr lang="en-US" sz="1600" dirty="0">
                <a:solidFill>
                  <a:srgbClr val="000000"/>
                </a:solidFill>
              </a:rPr>
              <a:t>(pp. 206-215). New York, NY: McGraw Hill</a:t>
            </a:r>
          </a:p>
          <a:p>
            <a:pPr marL="457200" lvl="0" indent="-457200" defTabSz="3846858">
              <a:spcBef>
                <a:spcPct val="20000"/>
              </a:spcBef>
              <a:buClr>
                <a:srgbClr val="44546A">
                  <a:lumMod val="75000"/>
                </a:srgbClr>
              </a:buClr>
              <a:buFont typeface="Arial" panose="020B0604020202020204" pitchFamily="34" charset="0"/>
              <a:buChar char="•"/>
            </a:pPr>
            <a:r>
              <a:rPr lang="en-US" sz="1600" dirty="0">
                <a:solidFill>
                  <a:prstClr val="black"/>
                </a:solidFill>
              </a:rPr>
              <a:t>Henry, P. J., &amp; Sears, D. O. (2002). The Symbolic Racism 2000 Scale. </a:t>
            </a:r>
            <a:r>
              <a:rPr lang="en-US" sz="1600" i="1" dirty="0">
                <a:solidFill>
                  <a:prstClr val="black"/>
                </a:solidFill>
              </a:rPr>
              <a:t>Political Psychology</a:t>
            </a:r>
            <a:r>
              <a:rPr lang="en-US" sz="1600" dirty="0">
                <a:solidFill>
                  <a:prstClr val="black"/>
                </a:solidFill>
              </a:rPr>
              <a:t>, </a:t>
            </a:r>
            <a:r>
              <a:rPr lang="en-US" sz="1600" i="1" dirty="0">
                <a:solidFill>
                  <a:prstClr val="black"/>
                </a:solidFill>
              </a:rPr>
              <a:t>23</a:t>
            </a:r>
            <a:r>
              <a:rPr lang="en-US" sz="1600" dirty="0">
                <a:solidFill>
                  <a:prstClr val="black"/>
                </a:solidFill>
              </a:rPr>
              <a:t>(2), 253-283. doi:10.1111/0162-895X.00281</a:t>
            </a:r>
          </a:p>
          <a:p>
            <a:pPr marL="457200" lvl="0" indent="-457200" defTabSz="3846858">
              <a:spcBef>
                <a:spcPct val="20000"/>
              </a:spcBef>
              <a:buClr>
                <a:srgbClr val="44546A">
                  <a:lumMod val="75000"/>
                </a:srgbClr>
              </a:buClr>
              <a:buFont typeface="Arial" panose="020B0604020202020204" pitchFamily="34" charset="0"/>
              <a:buChar char="•"/>
            </a:pPr>
            <a:r>
              <a:rPr lang="en-US" sz="1600" dirty="0">
                <a:solidFill>
                  <a:srgbClr val="000000"/>
                </a:solidFill>
              </a:rPr>
              <a:t>Integrative Learning Rubric Worksheet. (2012). University of Wisconsin-</a:t>
            </a:r>
            <a:r>
              <a:rPr lang="en-US" sz="1600" dirty="0" err="1">
                <a:solidFill>
                  <a:srgbClr val="000000"/>
                </a:solidFill>
              </a:rPr>
              <a:t>Eau</a:t>
            </a:r>
            <a:r>
              <a:rPr lang="en-US" sz="1600" dirty="0">
                <a:solidFill>
                  <a:srgbClr val="000000"/>
                </a:solidFill>
              </a:rPr>
              <a:t> Claire. Retrieved from: </a:t>
            </a:r>
            <a:r>
              <a:rPr lang="en-US" sz="1600" dirty="0">
                <a:solidFill>
                  <a:srgbClr val="000000"/>
                </a:solidFill>
                <a:hlinkClick r:id="rId4"/>
              </a:rPr>
              <a:t>http://www.uwec.edu/Undergrad/upload/IL-rubric-Rev-8-21-12-8x11.pdf</a:t>
            </a:r>
            <a:r>
              <a:rPr lang="en-US" sz="1600" dirty="0">
                <a:solidFill>
                  <a:srgbClr val="000000"/>
                </a:solidFill>
              </a:rPr>
              <a:t> </a:t>
            </a:r>
          </a:p>
          <a:p>
            <a:pPr marL="457200" lvl="0" indent="-457200" defTabSz="3846858">
              <a:spcBef>
                <a:spcPct val="20000"/>
              </a:spcBef>
              <a:buClr>
                <a:srgbClr val="44546A">
                  <a:lumMod val="75000"/>
                </a:srgbClr>
              </a:buClr>
              <a:buFont typeface="Arial" panose="020B0604020202020204" pitchFamily="34" charset="0"/>
              <a:buChar char="•"/>
            </a:pPr>
            <a:r>
              <a:rPr lang="en-US" sz="1600" dirty="0" err="1">
                <a:solidFill>
                  <a:prstClr val="black"/>
                </a:solidFill>
              </a:rPr>
              <a:t>Pinterits</a:t>
            </a:r>
            <a:r>
              <a:rPr lang="en-US" sz="1600" dirty="0">
                <a:solidFill>
                  <a:prstClr val="black"/>
                </a:solidFill>
              </a:rPr>
              <a:t>, E. J., </a:t>
            </a:r>
            <a:r>
              <a:rPr lang="en-US" sz="1600" dirty="0" err="1">
                <a:solidFill>
                  <a:prstClr val="black"/>
                </a:solidFill>
              </a:rPr>
              <a:t>Poteat</a:t>
            </a:r>
            <a:r>
              <a:rPr lang="en-US" sz="1600" dirty="0">
                <a:solidFill>
                  <a:prstClr val="black"/>
                </a:solidFill>
              </a:rPr>
              <a:t>, V. P., &amp; </a:t>
            </a:r>
            <a:r>
              <a:rPr lang="en-US" sz="1600" dirty="0" err="1">
                <a:solidFill>
                  <a:prstClr val="black"/>
                </a:solidFill>
              </a:rPr>
              <a:t>Spanierman</a:t>
            </a:r>
            <a:r>
              <a:rPr lang="en-US" sz="1600" dirty="0">
                <a:solidFill>
                  <a:prstClr val="black"/>
                </a:solidFill>
              </a:rPr>
              <a:t>, L. B. (2009). The White Privilege Attitudes Scale: Development and initial validation. </a:t>
            </a:r>
            <a:r>
              <a:rPr lang="en-US" sz="1600" i="1" dirty="0">
                <a:solidFill>
                  <a:prstClr val="black"/>
                </a:solidFill>
              </a:rPr>
              <a:t>Journal Of Counseling Psychology</a:t>
            </a:r>
            <a:r>
              <a:rPr lang="en-US" sz="1600" dirty="0">
                <a:solidFill>
                  <a:prstClr val="black"/>
                </a:solidFill>
              </a:rPr>
              <a:t>, </a:t>
            </a:r>
            <a:r>
              <a:rPr lang="en-US" sz="1600" i="1" dirty="0">
                <a:solidFill>
                  <a:prstClr val="black"/>
                </a:solidFill>
              </a:rPr>
              <a:t>56</a:t>
            </a:r>
            <a:r>
              <a:rPr lang="en-US" sz="1600" dirty="0">
                <a:solidFill>
                  <a:prstClr val="black"/>
                </a:solidFill>
              </a:rPr>
              <a:t>(3), 417-429. doi:10.1037/a0016274</a:t>
            </a:r>
          </a:p>
        </p:txBody>
      </p:sp>
      <p:sp>
        <p:nvSpPr>
          <p:cNvPr id="37" name="TextBox 36"/>
          <p:cNvSpPr txBox="1"/>
          <p:nvPr/>
        </p:nvSpPr>
        <p:spPr>
          <a:xfrm>
            <a:off x="1576201" y="21789867"/>
            <a:ext cx="8978922"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Research questions</a:t>
            </a:r>
          </a:p>
        </p:txBody>
      </p:sp>
      <p:sp>
        <p:nvSpPr>
          <p:cNvPr id="40" name="TextBox 39"/>
          <p:cNvSpPr txBox="1"/>
          <p:nvPr/>
        </p:nvSpPr>
        <p:spPr>
          <a:xfrm>
            <a:off x="28373573" y="27714143"/>
            <a:ext cx="12112621"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sym typeface="Wingdings" panose="05000000000000000000" pitchFamily="2" charset="2"/>
              </a:rPr>
              <a:t>Implications</a:t>
            </a:r>
            <a:endParaRPr lang="en-US" sz="6000" cap="small" dirty="0">
              <a:solidFill>
                <a:srgbClr val="DD9E11"/>
              </a:solidFill>
              <a:latin typeface="Minion Pro" panose="02040503050306020203" pitchFamily="18" charset="0"/>
            </a:endParaRPr>
          </a:p>
        </p:txBody>
      </p:sp>
      <p:sp>
        <p:nvSpPr>
          <p:cNvPr id="41" name="TextBox 40"/>
          <p:cNvSpPr txBox="1"/>
          <p:nvPr/>
        </p:nvSpPr>
        <p:spPr>
          <a:xfrm>
            <a:off x="28311407" y="28623253"/>
            <a:ext cx="12393248" cy="3970318"/>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Through DII Immersions, faculty and staff are able to implement and contextualize the experiences gained within the classroom and university setting from these types of EDI Initiatives.</a:t>
            </a:r>
          </a:p>
          <a:p>
            <a:r>
              <a:rPr lang="en-US" sz="2800" dirty="0">
                <a:latin typeface="Times New Roman" panose="02020603050405020304" pitchFamily="18" charset="0"/>
                <a:cs typeface="Times New Roman" panose="02020603050405020304" pitchFamily="18" charset="0"/>
              </a:rPr>
              <a:t>The students will be able to bring back their experiences and use them to understand cultural competence. Students will also be able to understand the oppression and discrimination that is facing not only immigrants and refugees, but racial minorities as well. Students should to use their experiences to advocate and raise awareness to others about the pressing issues that are facing refugees, immigrants, and racial minorities.</a:t>
            </a:r>
          </a:p>
        </p:txBody>
      </p:sp>
      <p:sp>
        <p:nvSpPr>
          <p:cNvPr id="4" name="TextBox 3"/>
          <p:cNvSpPr txBox="1"/>
          <p:nvPr/>
        </p:nvSpPr>
        <p:spPr>
          <a:xfrm>
            <a:off x="1576200" y="22927993"/>
            <a:ext cx="12529940" cy="2677656"/>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Research Question 1: </a:t>
            </a:r>
            <a:r>
              <a:rPr lang="en-US" sz="2800" dirty="0">
                <a:latin typeface="Times New Roman" panose="02020603050405020304" pitchFamily="18" charset="0"/>
                <a:cs typeface="Times New Roman" panose="02020603050405020304" pitchFamily="18" charset="0"/>
              </a:rPr>
              <a:t>By looking at the pre- and post-assessment of the Something New Alternative Spring Break Immersion trip, how has cultural competence (as defined by AAC&amp;U 2009 Rubric) changed, if any, in the eyes of the UWEC students?</a:t>
            </a:r>
          </a:p>
          <a:p>
            <a:endParaRPr lang="en-US" sz="2800" dirty="0">
              <a:latin typeface="Times New Roman" panose="02020603050405020304" pitchFamily="18" charset="0"/>
              <a:cs typeface="Times New Roman" panose="02020603050405020304" pitchFamily="18" charset="0"/>
            </a:endParaRPr>
          </a:p>
          <a:p>
            <a:r>
              <a:rPr lang="en-US" sz="2800" b="1" dirty="0">
                <a:latin typeface="Times New Roman" panose="02020603050405020304" pitchFamily="18" charset="0"/>
                <a:cs typeface="Times New Roman" panose="02020603050405020304" pitchFamily="18" charset="0"/>
              </a:rPr>
              <a:t>Research Question 2: </a:t>
            </a:r>
            <a:r>
              <a:rPr lang="en-US" sz="2800" dirty="0">
                <a:latin typeface="Times New Roman" panose="02020603050405020304" pitchFamily="18" charset="0"/>
                <a:cs typeface="Times New Roman" panose="02020603050405020304" pitchFamily="18" charset="0"/>
              </a:rPr>
              <a:t>By looking at the experiences from the post-assessment survey, what themes emerged towards the intercultural immersion?</a:t>
            </a:r>
          </a:p>
        </p:txBody>
      </p:sp>
      <p:sp>
        <p:nvSpPr>
          <p:cNvPr id="38" name="TextBox 37"/>
          <p:cNvSpPr txBox="1"/>
          <p:nvPr/>
        </p:nvSpPr>
        <p:spPr>
          <a:xfrm>
            <a:off x="15425812" y="35941046"/>
            <a:ext cx="10827765" cy="461665"/>
          </a:xfrm>
          <a:prstGeom prst="rect">
            <a:avLst/>
          </a:prstGeom>
          <a:noFill/>
        </p:spPr>
        <p:txBody>
          <a:bodyPr wrap="square" rtlCol="0">
            <a:spAutoFit/>
          </a:bodyPr>
          <a:lstStyle/>
          <a:p>
            <a:pPr algn="ctr"/>
            <a:r>
              <a:rPr lang="en-US" sz="2400" dirty="0">
                <a:latin typeface="Times New Roman" panose="02020603050405020304" pitchFamily="18" charset="0"/>
                <a:cs typeface="Times New Roman" panose="02020603050405020304" pitchFamily="18" charset="0"/>
              </a:rPr>
              <a:t>A Day of Nonviolence Training with Something New</a:t>
            </a:r>
          </a:p>
        </p:txBody>
      </p:sp>
      <p:pic>
        <p:nvPicPr>
          <p:cNvPr id="13" name="Picture 12" descr="A group of people standing in front of a crowd&#10;&#10;Description generated with very high confidence">
            <a:extLst>
              <a:ext uri="{FF2B5EF4-FFF2-40B4-BE49-F238E27FC236}">
                <a16:creationId xmlns:a16="http://schemas.microsoft.com/office/drawing/2014/main" id="{9F9C7F58-869C-4D01-B5B6-62F36ED262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35230" y="28839614"/>
            <a:ext cx="10506879" cy="7004585"/>
          </a:xfrm>
          <a:prstGeom prst="rect">
            <a:avLst/>
          </a:prstGeom>
        </p:spPr>
      </p:pic>
      <p:pic>
        <p:nvPicPr>
          <p:cNvPr id="7" name="Picture 6" descr="A group of people in a room&#10;&#10;Description generated with high confidence">
            <a:extLst>
              <a:ext uri="{FF2B5EF4-FFF2-40B4-BE49-F238E27FC236}">
                <a16:creationId xmlns:a16="http://schemas.microsoft.com/office/drawing/2014/main" id="{23EF8CD2-3C02-45D1-9176-E9F669B8188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22958" y="14285601"/>
            <a:ext cx="8836424" cy="6627319"/>
          </a:xfrm>
          <a:prstGeom prst="rect">
            <a:avLst/>
          </a:prstGeom>
        </p:spPr>
      </p:pic>
      <p:sp>
        <p:nvSpPr>
          <p:cNvPr id="11" name="TextBox 10">
            <a:extLst>
              <a:ext uri="{FF2B5EF4-FFF2-40B4-BE49-F238E27FC236}">
                <a16:creationId xmlns:a16="http://schemas.microsoft.com/office/drawing/2014/main" id="{E4D62E51-F7AA-48F9-9C4E-8C0E9F84CFFB}"/>
              </a:ext>
            </a:extLst>
          </p:cNvPr>
          <p:cNvSpPr txBox="1"/>
          <p:nvPr/>
        </p:nvSpPr>
        <p:spPr>
          <a:xfrm>
            <a:off x="14666976" y="7778789"/>
            <a:ext cx="12345438" cy="9140964"/>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Participant Demographics of the Post-Trip Survey</a:t>
            </a:r>
          </a:p>
          <a:p>
            <a:r>
              <a:rPr lang="en-US" sz="2800" dirty="0">
                <a:latin typeface="Times New Roman" panose="02020603050405020304" pitchFamily="18" charset="0"/>
                <a:cs typeface="Times New Roman" panose="02020603050405020304" pitchFamily="18" charset="0"/>
              </a:rPr>
              <a:t>~ CJ/WMNS 111 had 6 identify as male, 11 identify as female</a:t>
            </a:r>
          </a:p>
          <a:p>
            <a:r>
              <a:rPr lang="en-US" sz="2800" dirty="0">
                <a:latin typeface="Times New Roman" panose="02020603050405020304" pitchFamily="18" charset="0"/>
                <a:cs typeface="Times New Roman" panose="02020603050405020304" pitchFamily="18" charset="0"/>
              </a:rPr>
              <a:t>~ General trip had 3 identify as male, 13 identify as female</a:t>
            </a:r>
          </a:p>
          <a:p>
            <a:r>
              <a:rPr lang="en-US" sz="2800" dirty="0">
                <a:latin typeface="Times New Roman" panose="02020603050405020304" pitchFamily="18" charset="0"/>
                <a:cs typeface="Times New Roman" panose="02020603050405020304" pitchFamily="18" charset="0"/>
              </a:rPr>
              <a:t>~ CJ/WMNS 111 had 2 identify as African American, 15 identify as Caucasian</a:t>
            </a:r>
          </a:p>
          <a:p>
            <a:r>
              <a:rPr lang="en-US" sz="2800" dirty="0">
                <a:latin typeface="Times New Roman" panose="02020603050405020304" pitchFamily="18" charset="0"/>
                <a:cs typeface="Times New Roman" panose="02020603050405020304" pitchFamily="18" charset="0"/>
              </a:rPr>
              <a:t>~ General trip had 1 identify as Hispanic/Latino, 1 identify as Asian, 12 identify as Caucasian, 1 identify as European, 1 identify as White</a:t>
            </a:r>
          </a:p>
          <a:p>
            <a:r>
              <a:rPr lang="en-US" sz="2800" dirty="0">
                <a:latin typeface="Times New Roman" panose="02020603050405020304" pitchFamily="18" charset="0"/>
                <a:cs typeface="Times New Roman" panose="02020603050405020304" pitchFamily="18" charset="0"/>
              </a:rPr>
              <a:t>~ CJ/WMNS 111 had 5 identify as First year, 4 identify as Second year, 7 identify as Third year, 1 identify as Fourth year</a:t>
            </a:r>
          </a:p>
          <a:p>
            <a:r>
              <a:rPr lang="en-US" sz="2800" dirty="0">
                <a:latin typeface="Times New Roman" panose="02020603050405020304" pitchFamily="18" charset="0"/>
                <a:cs typeface="Times New Roman" panose="02020603050405020304" pitchFamily="18" charset="0"/>
              </a:rPr>
              <a:t>~ General trip had 4 identify as First year, 1 identify as Second year, 6 identify as Third year, 3 identify as Fourth year</a:t>
            </a:r>
          </a:p>
          <a:p>
            <a:endParaRPr lang="en-US" sz="2800" dirty="0">
              <a:latin typeface="Times New Roman" panose="02020603050405020304" pitchFamily="18" charset="0"/>
              <a:cs typeface="Times New Roman" panose="02020603050405020304" pitchFamily="18" charset="0"/>
            </a:endParaRPr>
          </a:p>
          <a:p>
            <a:r>
              <a:rPr lang="en-US" sz="2800" b="1" dirty="0">
                <a:latin typeface="Times New Roman" panose="02020603050405020304" pitchFamily="18" charset="0"/>
                <a:cs typeface="Times New Roman" panose="02020603050405020304" pitchFamily="18" charset="0"/>
              </a:rPr>
              <a:t>Data Analysis</a:t>
            </a:r>
          </a:p>
          <a:p>
            <a:r>
              <a:rPr lang="en-US" sz="2800" dirty="0">
                <a:latin typeface="Times New Roman" panose="02020603050405020304" pitchFamily="18" charset="0"/>
                <a:cs typeface="Times New Roman" panose="02020603050405020304" pitchFamily="18" charset="0"/>
              </a:rPr>
              <a:t>~ Descriptive statistics were used to analyze the online Qualtrics survey, taking elements from the Immigration Attitudes Measure (</a:t>
            </a:r>
            <a:r>
              <a:rPr lang="en-US" sz="2800" dirty="0" err="1">
                <a:latin typeface="Times New Roman" panose="02020603050405020304" pitchFamily="18" charset="0"/>
                <a:cs typeface="Times New Roman" panose="02020603050405020304" pitchFamily="18" charset="0"/>
              </a:rPr>
              <a:t>Danso</a:t>
            </a:r>
            <a:r>
              <a:rPr lang="en-US" sz="2800" dirty="0">
                <a:latin typeface="Times New Roman" panose="02020603050405020304" pitchFamily="18" charset="0"/>
                <a:cs typeface="Times New Roman" panose="02020603050405020304" pitchFamily="18" charset="0"/>
              </a:rPr>
              <a:t>, H.A., </a:t>
            </a:r>
            <a:r>
              <a:rPr lang="en-US" sz="2800" dirty="0" err="1">
                <a:latin typeface="Times New Roman" panose="02020603050405020304" pitchFamily="18" charset="0"/>
                <a:cs typeface="Times New Roman" panose="02020603050405020304" pitchFamily="18" charset="0"/>
              </a:rPr>
              <a:t>Sedlovskaya</a:t>
            </a:r>
            <a:r>
              <a:rPr lang="en-US" sz="2800" dirty="0">
                <a:latin typeface="Times New Roman" panose="02020603050405020304" pitchFamily="18" charset="0"/>
                <a:cs typeface="Times New Roman" panose="02020603050405020304" pitchFamily="18" charset="0"/>
              </a:rPr>
              <a:t>, A., and </a:t>
            </a:r>
            <a:r>
              <a:rPr lang="en-US" sz="2800" dirty="0" err="1">
                <a:latin typeface="Times New Roman" panose="02020603050405020304" pitchFamily="18" charset="0"/>
                <a:cs typeface="Times New Roman" panose="02020603050405020304" pitchFamily="18" charset="0"/>
              </a:rPr>
              <a:t>Suanda</a:t>
            </a:r>
            <a:r>
              <a:rPr lang="en-US" sz="2800" dirty="0">
                <a:latin typeface="Times New Roman" panose="02020603050405020304" pitchFamily="18" charset="0"/>
                <a:cs typeface="Times New Roman" panose="02020603050405020304" pitchFamily="18" charset="0"/>
              </a:rPr>
              <a:t>, S.H., 2007), Symbolic Racism 2000 Scale (Henry, P.J. and Sears, D.O., 2002), White Privilege Attitudes Scale (</a:t>
            </a:r>
            <a:r>
              <a:rPr lang="en-US" sz="2800" dirty="0" err="1">
                <a:latin typeface="Times New Roman" panose="02020603050405020304" pitchFamily="18" charset="0"/>
                <a:cs typeface="Times New Roman" panose="02020603050405020304" pitchFamily="18" charset="0"/>
              </a:rPr>
              <a:t>Pinterits</a:t>
            </a:r>
            <a:r>
              <a:rPr lang="en-US" sz="2800" dirty="0">
                <a:latin typeface="Times New Roman" panose="02020603050405020304" pitchFamily="18" charset="0"/>
                <a:cs typeface="Times New Roman" panose="02020603050405020304" pitchFamily="18" charset="0"/>
              </a:rPr>
              <a:t>, E.J., </a:t>
            </a:r>
            <a:r>
              <a:rPr lang="en-US" sz="2800" dirty="0" err="1">
                <a:latin typeface="Times New Roman" panose="02020603050405020304" pitchFamily="18" charset="0"/>
                <a:cs typeface="Times New Roman" panose="02020603050405020304" pitchFamily="18" charset="0"/>
              </a:rPr>
              <a:t>Poteat</a:t>
            </a:r>
            <a:r>
              <a:rPr lang="en-US" sz="2800" dirty="0">
                <a:latin typeface="Times New Roman" panose="02020603050405020304" pitchFamily="18" charset="0"/>
                <a:cs typeface="Times New Roman" panose="02020603050405020304" pitchFamily="18" charset="0"/>
              </a:rPr>
              <a:t>, V.P., and </a:t>
            </a:r>
            <a:r>
              <a:rPr lang="en-US" sz="2800" dirty="0" err="1">
                <a:latin typeface="Times New Roman" panose="02020603050405020304" pitchFamily="18" charset="0"/>
                <a:cs typeface="Times New Roman" panose="02020603050405020304" pitchFamily="18" charset="0"/>
              </a:rPr>
              <a:t>Spanierman</a:t>
            </a:r>
            <a:r>
              <a:rPr lang="en-US" sz="2800" dirty="0">
                <a:latin typeface="Times New Roman" panose="02020603050405020304" pitchFamily="18" charset="0"/>
                <a:cs typeface="Times New Roman" panose="02020603050405020304" pitchFamily="18" charset="0"/>
              </a:rPr>
              <a:t>, L. B., 2009), and the AAC&amp;U rubrics to assess cultural competence (Association of American Colleges and Universities, 2009).</a:t>
            </a:r>
          </a:p>
          <a:p>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 Thematic analysis was used to analyze the qualitative and quantitative research of the Qualtrics Survey.</a:t>
            </a:r>
          </a:p>
        </p:txBody>
      </p:sp>
      <p:sp>
        <p:nvSpPr>
          <p:cNvPr id="14" name="TextBox 13">
            <a:extLst>
              <a:ext uri="{FF2B5EF4-FFF2-40B4-BE49-F238E27FC236}">
                <a16:creationId xmlns:a16="http://schemas.microsoft.com/office/drawing/2014/main" id="{35D15CEF-C213-47B0-971C-80C0CE5098B4}"/>
              </a:ext>
            </a:extLst>
          </p:cNvPr>
          <p:cNvSpPr txBox="1"/>
          <p:nvPr/>
        </p:nvSpPr>
        <p:spPr>
          <a:xfrm>
            <a:off x="14666976" y="17159372"/>
            <a:ext cx="11580104" cy="1015663"/>
          </a:xfrm>
          <a:prstGeom prst="rect">
            <a:avLst/>
          </a:prstGeom>
          <a:noFill/>
        </p:spPr>
        <p:txBody>
          <a:bodyPr wrap="square" rtlCol="0">
            <a:spAutoFit/>
          </a:bodyPr>
          <a:lstStyle/>
          <a:p>
            <a:r>
              <a:rPr lang="en-US" sz="6000" dirty="0">
                <a:solidFill>
                  <a:srgbClr val="DD9E11"/>
                </a:solidFill>
                <a:latin typeface="Minion Pro" panose="02040503050306020203"/>
              </a:rPr>
              <a:t>SOCIAL JUDGEMENT THEORY</a:t>
            </a:r>
          </a:p>
        </p:txBody>
      </p:sp>
      <p:sp>
        <p:nvSpPr>
          <p:cNvPr id="15" name="TextBox 14">
            <a:extLst>
              <a:ext uri="{FF2B5EF4-FFF2-40B4-BE49-F238E27FC236}">
                <a16:creationId xmlns:a16="http://schemas.microsoft.com/office/drawing/2014/main" id="{BFB3BADC-9653-4285-B56E-4AD928D945FF}"/>
              </a:ext>
            </a:extLst>
          </p:cNvPr>
          <p:cNvSpPr txBox="1"/>
          <p:nvPr/>
        </p:nvSpPr>
        <p:spPr>
          <a:xfrm>
            <a:off x="14666976" y="24016989"/>
            <a:ext cx="11710456" cy="1015663"/>
          </a:xfrm>
          <a:prstGeom prst="rect">
            <a:avLst/>
          </a:prstGeom>
          <a:noFill/>
        </p:spPr>
        <p:txBody>
          <a:bodyPr wrap="square" rtlCol="0">
            <a:spAutoFit/>
          </a:bodyPr>
          <a:lstStyle/>
          <a:p>
            <a:r>
              <a:rPr lang="en-US" sz="6000" dirty="0">
                <a:solidFill>
                  <a:srgbClr val="DD9E11"/>
                </a:solidFill>
                <a:latin typeface="Minion Pro" panose="02040503050306020203"/>
              </a:rPr>
              <a:t>CRITICAL RACE THEORY</a:t>
            </a:r>
          </a:p>
        </p:txBody>
      </p:sp>
      <p:sp>
        <p:nvSpPr>
          <p:cNvPr id="20" name="TextBox 19">
            <a:extLst>
              <a:ext uri="{FF2B5EF4-FFF2-40B4-BE49-F238E27FC236}">
                <a16:creationId xmlns:a16="http://schemas.microsoft.com/office/drawing/2014/main" id="{C4D95FF9-A062-4C3B-99DF-BADFDF26EC52}"/>
              </a:ext>
            </a:extLst>
          </p:cNvPr>
          <p:cNvSpPr txBox="1"/>
          <p:nvPr/>
        </p:nvSpPr>
        <p:spPr>
          <a:xfrm>
            <a:off x="14666976" y="25092361"/>
            <a:ext cx="12345438" cy="353943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The Critical Race theory is based off of the civil rights movement of the mid-1950s and a political race-related climate of the 1960s. Being that the name of the theory is critical, this suggests that it is against the popular vote.  A significant portion of the critical race theory pertains to the role of race in politics, laws, and the government. The critical race theory helped Derrick Bell in 1980 with the Brown v. Board case. The Critical Race theory helped Bell show that laws benefit the White majority, not minorities. This theory helps show that the best way to make change is by speaking up and using the knowledge and skills gained from experience and learning.</a:t>
            </a:r>
          </a:p>
        </p:txBody>
      </p:sp>
      <p:sp>
        <p:nvSpPr>
          <p:cNvPr id="22" name="TextBox 21">
            <a:extLst>
              <a:ext uri="{FF2B5EF4-FFF2-40B4-BE49-F238E27FC236}">
                <a16:creationId xmlns:a16="http://schemas.microsoft.com/office/drawing/2014/main" id="{387194FC-CF1F-4078-A7A6-08F7417F17B0}"/>
              </a:ext>
            </a:extLst>
          </p:cNvPr>
          <p:cNvSpPr txBox="1"/>
          <p:nvPr/>
        </p:nvSpPr>
        <p:spPr>
          <a:xfrm>
            <a:off x="27829377" y="7778789"/>
            <a:ext cx="12656820" cy="1938992"/>
          </a:xfrm>
          <a:prstGeom prst="rect">
            <a:avLst/>
          </a:prstGeom>
          <a:noFill/>
        </p:spPr>
        <p:txBody>
          <a:bodyPr wrap="square" rtlCol="0">
            <a:spAutoFit/>
          </a:bodyPr>
          <a:lstStyle/>
          <a:p>
            <a:r>
              <a:rPr lang="en-US" sz="6000" dirty="0">
                <a:solidFill>
                  <a:srgbClr val="DD9E11"/>
                </a:solidFill>
                <a:latin typeface="Minion Pro" panose="02040503050306020203"/>
              </a:rPr>
              <a:t>LIBERAL EDUCATION: INTEGRATIVE LEARNING</a:t>
            </a:r>
          </a:p>
        </p:txBody>
      </p:sp>
      <p:sp>
        <p:nvSpPr>
          <p:cNvPr id="25" name="TextBox 24">
            <a:extLst>
              <a:ext uri="{FF2B5EF4-FFF2-40B4-BE49-F238E27FC236}">
                <a16:creationId xmlns:a16="http://schemas.microsoft.com/office/drawing/2014/main" id="{39641948-67CB-4511-838F-8F81BA874ED1}"/>
              </a:ext>
            </a:extLst>
          </p:cNvPr>
          <p:cNvSpPr txBox="1"/>
          <p:nvPr/>
        </p:nvSpPr>
        <p:spPr>
          <a:xfrm>
            <a:off x="27829379" y="9669668"/>
            <a:ext cx="12656820" cy="7417415"/>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With integrating the Something New Alternative Spring Break trip into CJ/WMNS 111: Gender, Race, Class, and Communication, integrating learning from new level. The goal of the class is to integrate the learning dynamics across courses and diversify disciplines into the community and the UWEC campus.</a:t>
            </a:r>
          </a:p>
          <a:p>
            <a:r>
              <a:rPr lang="en-US" sz="2800" b="1" dirty="0">
                <a:latin typeface="Times New Roman" panose="02020603050405020304" pitchFamily="18" charset="0"/>
                <a:cs typeface="Times New Roman" panose="02020603050405020304" pitchFamily="18" charset="0"/>
              </a:rPr>
              <a:t>Element 1: Connections to Experience</a:t>
            </a:r>
          </a:p>
          <a:p>
            <a:r>
              <a:rPr lang="en-US" sz="2800" dirty="0">
                <a:latin typeface="Times New Roman" panose="02020603050405020304" pitchFamily="18" charset="0"/>
                <a:cs typeface="Times New Roman" panose="02020603050405020304" pitchFamily="18" charset="0"/>
              </a:rPr>
              <a:t>~ Students the CJ/WMNS 111 class connect life experiences to the class and the Something New Alternative Spring Break trip.</a:t>
            </a:r>
            <a:endParaRPr lang="en-US" sz="2800" b="1" dirty="0">
              <a:latin typeface="Times New Roman" panose="02020603050405020304" pitchFamily="18" charset="0"/>
              <a:cs typeface="Times New Roman" panose="02020603050405020304" pitchFamily="18" charset="0"/>
            </a:endParaRPr>
          </a:p>
          <a:p>
            <a:r>
              <a:rPr lang="en-US" sz="2800" b="1" dirty="0">
                <a:latin typeface="Times New Roman" panose="02020603050405020304" pitchFamily="18" charset="0"/>
                <a:cs typeface="Times New Roman" panose="02020603050405020304" pitchFamily="18" charset="0"/>
              </a:rPr>
              <a:t>Element 2: Connections Across Disciplines</a:t>
            </a:r>
          </a:p>
          <a:p>
            <a:r>
              <a:rPr lang="en-US" sz="2800" dirty="0">
                <a:latin typeface="Times New Roman" panose="02020603050405020304" pitchFamily="18" charset="0"/>
                <a:cs typeface="Times New Roman" panose="02020603050405020304" pitchFamily="18" charset="0"/>
              </a:rPr>
              <a:t>~ Students from the CJ/WMNS 111 class connect what they have learned from the disciplines of Communication Studies and Women’s Studies to the Something New Alternative Spring Break trip. By making these connections, they are able to take their knowledge and address local social issues.</a:t>
            </a:r>
          </a:p>
          <a:p>
            <a:r>
              <a:rPr lang="en-US" sz="2800" b="1" dirty="0">
                <a:latin typeface="Times New Roman" panose="02020603050405020304" pitchFamily="18" charset="0"/>
                <a:cs typeface="Times New Roman" panose="02020603050405020304" pitchFamily="18" charset="0"/>
              </a:rPr>
              <a:t>Element 3: Transfer Between Contexts</a:t>
            </a:r>
          </a:p>
          <a:p>
            <a:r>
              <a:rPr lang="en-US" sz="2800" dirty="0">
                <a:latin typeface="Times New Roman" panose="02020603050405020304" pitchFamily="18" charset="0"/>
                <a:cs typeface="Times New Roman" panose="02020603050405020304" pitchFamily="18" charset="0"/>
              </a:rPr>
              <a:t>~ Students from the CJ/WMNS 111 class apply their gained knowledge and skills from the class and the Something New Alternative Spring Break trip from one setting to another. By doing this, the students should be able to address problem solving on issues with confidence.</a:t>
            </a:r>
          </a:p>
        </p:txBody>
      </p:sp>
      <p:sp>
        <p:nvSpPr>
          <p:cNvPr id="26" name="TextBox 25">
            <a:extLst>
              <a:ext uri="{FF2B5EF4-FFF2-40B4-BE49-F238E27FC236}">
                <a16:creationId xmlns:a16="http://schemas.microsoft.com/office/drawing/2014/main" id="{2ED374AB-471D-4FBE-B942-46D1139E2AAC}"/>
              </a:ext>
            </a:extLst>
          </p:cNvPr>
          <p:cNvSpPr txBox="1"/>
          <p:nvPr/>
        </p:nvSpPr>
        <p:spPr>
          <a:xfrm>
            <a:off x="27829376" y="17211877"/>
            <a:ext cx="12656819" cy="1015663"/>
          </a:xfrm>
          <a:prstGeom prst="rect">
            <a:avLst/>
          </a:prstGeom>
          <a:noFill/>
        </p:spPr>
        <p:txBody>
          <a:bodyPr wrap="square" rtlCol="0">
            <a:spAutoFit/>
          </a:bodyPr>
          <a:lstStyle/>
          <a:p>
            <a:r>
              <a:rPr lang="en-US" sz="6000" dirty="0">
                <a:solidFill>
                  <a:srgbClr val="DD9E11"/>
                </a:solidFill>
                <a:latin typeface="Minion Pro" panose="02040503050306020203"/>
              </a:rPr>
              <a:t>Results</a:t>
            </a:r>
          </a:p>
        </p:txBody>
      </p:sp>
      <p:sp>
        <p:nvSpPr>
          <p:cNvPr id="5" name="TextBox 4">
            <a:extLst>
              <a:ext uri="{FF2B5EF4-FFF2-40B4-BE49-F238E27FC236}">
                <a16:creationId xmlns:a16="http://schemas.microsoft.com/office/drawing/2014/main" id="{D836BB14-F925-402C-88AF-1974C245B75E}"/>
              </a:ext>
            </a:extLst>
          </p:cNvPr>
          <p:cNvSpPr txBox="1"/>
          <p:nvPr/>
        </p:nvSpPr>
        <p:spPr>
          <a:xfrm>
            <a:off x="27829378" y="18073594"/>
            <a:ext cx="12656817" cy="2246769"/>
          </a:xfrm>
          <a:prstGeom prst="rect">
            <a:avLst/>
          </a:prstGeom>
          <a:noFill/>
        </p:spPr>
        <p:txBody>
          <a:bodyPr wrap="square" rtlCol="0">
            <a:spAutoFit/>
          </a:bodyPr>
          <a:lstStyle/>
          <a:p>
            <a:r>
              <a:rPr lang="en-US" sz="2800" dirty="0"/>
              <a:t>Intercultural Knowledge and Competence is "a set of cognitive, affective, and behavioral skills and characteristics that support effective and appropriate interaction in a variety of cultural contexts.” (AAC&amp;U, 2009). Themes that emerged from the survey was that students were able to gain knowledge and appreciation for other cultures.</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1801</Words>
  <Application>Microsoft Office PowerPoint</Application>
  <PresentationFormat>Custom</PresentationFormat>
  <Paragraphs>61</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Minion Pro</vt:lpstr>
      <vt:lpstr>Times New Roman</vt:lpstr>
      <vt:lpstr>Wingdings</vt:lpstr>
      <vt:lpstr>Office Theme</vt:lpstr>
      <vt:lpstr>UWEC [And] the Something New ASB Domestic Intercultural Immersion: Exploring the Impacts of High-Impact Practices on Students’ Attitudes Surrounding EDI Initiatives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2018-04-17T05:40:03Z</dcterms:modified>
</cp:coreProperties>
</file>