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Lst>
  <p:sldSz cx="9144000" cy="5143500" type="screen16x9"/>
  <p:notesSz cx="6858000" cy="9144000"/>
  <p:embeddedFontLst>
    <p:embeddedFont>
      <p:font typeface="Amatic SC" panose="00000500000000000000" pitchFamily="2" charset="-79"/>
      <p:regular r:id="rId138"/>
      <p:bold r:id="rId139"/>
    </p:embeddedFont>
    <p:embeddedFont>
      <p:font typeface="Caveat" panose="020B0604020202020204" charset="0"/>
      <p:regular r:id="rId140"/>
      <p:bold r:id="rId141"/>
    </p:embeddedFont>
    <p:embeddedFont>
      <p:font typeface="Proxima Nova" panose="020B0604020202020204" charset="0"/>
      <p:regular r:id="rId142"/>
      <p:bold r:id="rId143"/>
      <p:italic r:id="rId144"/>
      <p:boldItalic r:id="rId1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91271C-0FE9-48BC-9564-F04A5337B749}" v="1" dt="2023-08-22T17:56:08.1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9" d="100"/>
          <a:sy n="119" d="100"/>
        </p:scale>
        <p:origin x="120"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font" Target="fonts/font1.fntdata"/><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tableStyles" Target="tableStyles.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font" Target="fonts/font2.fntdata"/><Relationship Id="rId80" Type="http://schemas.openxmlformats.org/officeDocument/2006/relationships/slide" Target="slides/slide79.xml"/><Relationship Id="rId85" Type="http://schemas.openxmlformats.org/officeDocument/2006/relationships/slide" Target="slides/slide84.xml"/><Relationship Id="rId150" Type="http://schemas.microsoft.com/office/2015/10/relationships/revisionInfo" Target="revisionInfo.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font" Target="fonts/font3.fntdata"/><Relationship Id="rId145"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font" Target="fonts/font4.fntdata"/><Relationship Id="rId14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font" Target="fonts/font5.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font" Target="fonts/font6.fntdata"/><Relationship Id="rId14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font" Target="fonts/font7.fntdata"/><Relationship Id="rId90" Type="http://schemas.openxmlformats.org/officeDocument/2006/relationships/slide" Target="slides/slide8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5ecdc28e2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5ecdc28e2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3d233c528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3d233c528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g23bb64666c4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5" name="Google Shape;775;g23bb64666c4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g23bb64666c4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8" name="Google Shape;788;g23bb64666c4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g23bb64666c4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4" name="Google Shape;794;g23bb64666c4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g23bb64666c4_0_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0" name="Google Shape;800;g23bb64666c4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5"/>
        <p:cNvGrpSpPr/>
        <p:nvPr/>
      </p:nvGrpSpPr>
      <p:grpSpPr>
        <a:xfrm>
          <a:off x="0" y="0"/>
          <a:ext cx="0" cy="0"/>
          <a:chOff x="0" y="0"/>
          <a:chExt cx="0" cy="0"/>
        </a:xfrm>
      </p:grpSpPr>
      <p:sp>
        <p:nvSpPr>
          <p:cNvPr id="806" name="Google Shape;806;g23bb64666c4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7" name="Google Shape;807;g23bb64666c4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5"/>
        <p:cNvGrpSpPr/>
        <p:nvPr/>
      </p:nvGrpSpPr>
      <p:grpSpPr>
        <a:xfrm>
          <a:off x="0" y="0"/>
          <a:ext cx="0" cy="0"/>
          <a:chOff x="0" y="0"/>
          <a:chExt cx="0" cy="0"/>
        </a:xfrm>
      </p:grpSpPr>
      <p:sp>
        <p:nvSpPr>
          <p:cNvPr id="816" name="Google Shape;816;g23bb64666c4_0_1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7" name="Google Shape;817;g23bb64666c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g23bb64666c4_0_1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4" name="Google Shape;824;g23bb64666c4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8"/>
        <p:cNvGrpSpPr/>
        <p:nvPr/>
      </p:nvGrpSpPr>
      <p:grpSpPr>
        <a:xfrm>
          <a:off x="0" y="0"/>
          <a:ext cx="0" cy="0"/>
          <a:chOff x="0" y="0"/>
          <a:chExt cx="0" cy="0"/>
        </a:xfrm>
      </p:grpSpPr>
      <p:sp>
        <p:nvSpPr>
          <p:cNvPr id="829" name="Google Shape;829;g23bb64666c4_0_1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0" name="Google Shape;830;g23bb64666c4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g23bb64666c4_0_1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5" name="Google Shape;835;g23bb64666c4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8"/>
        <p:cNvGrpSpPr/>
        <p:nvPr/>
      </p:nvGrpSpPr>
      <p:grpSpPr>
        <a:xfrm>
          <a:off x="0" y="0"/>
          <a:ext cx="0" cy="0"/>
          <a:chOff x="0" y="0"/>
          <a:chExt cx="0" cy="0"/>
        </a:xfrm>
      </p:grpSpPr>
      <p:sp>
        <p:nvSpPr>
          <p:cNvPr id="839" name="Google Shape;839;g23bb64666c4_0_1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0" name="Google Shape;840;g23bb64666c4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3d233c528c_0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23d233c528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g23bb64666c4_0_2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8" name="Google Shape;848;g23bb64666c4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4"/>
        <p:cNvGrpSpPr/>
        <p:nvPr/>
      </p:nvGrpSpPr>
      <p:grpSpPr>
        <a:xfrm>
          <a:off x="0" y="0"/>
          <a:ext cx="0" cy="0"/>
          <a:chOff x="0" y="0"/>
          <a:chExt cx="0" cy="0"/>
        </a:xfrm>
      </p:grpSpPr>
      <p:sp>
        <p:nvSpPr>
          <p:cNvPr id="855" name="Google Shape;855;g23bb64666c4_0_2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6" name="Google Shape;856;g23bb64666c4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g23bb64666c4_0_3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4" name="Google Shape;864;g23bb64666c4_0_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8"/>
        <p:cNvGrpSpPr/>
        <p:nvPr/>
      </p:nvGrpSpPr>
      <p:grpSpPr>
        <a:xfrm>
          <a:off x="0" y="0"/>
          <a:ext cx="0" cy="0"/>
          <a:chOff x="0" y="0"/>
          <a:chExt cx="0" cy="0"/>
        </a:xfrm>
      </p:grpSpPr>
      <p:sp>
        <p:nvSpPr>
          <p:cNvPr id="869" name="Google Shape;869;g23bb64666c4_0_2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0" name="Google Shape;870;g23bb64666c4_0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8"/>
        <p:cNvGrpSpPr/>
        <p:nvPr/>
      </p:nvGrpSpPr>
      <p:grpSpPr>
        <a:xfrm>
          <a:off x="0" y="0"/>
          <a:ext cx="0" cy="0"/>
          <a:chOff x="0" y="0"/>
          <a:chExt cx="0" cy="0"/>
        </a:xfrm>
      </p:grpSpPr>
      <p:sp>
        <p:nvSpPr>
          <p:cNvPr id="879" name="Google Shape;879;g23bb64666c4_0_2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0" name="Google Shape;880;g23bb64666c4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5"/>
        <p:cNvGrpSpPr/>
        <p:nvPr/>
      </p:nvGrpSpPr>
      <p:grpSpPr>
        <a:xfrm>
          <a:off x="0" y="0"/>
          <a:ext cx="0" cy="0"/>
          <a:chOff x="0" y="0"/>
          <a:chExt cx="0" cy="0"/>
        </a:xfrm>
      </p:grpSpPr>
      <p:sp>
        <p:nvSpPr>
          <p:cNvPr id="886" name="Google Shape;886;g23bb64666c4_0_2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7" name="Google Shape;887;g23bb64666c4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0"/>
        <p:cNvGrpSpPr/>
        <p:nvPr/>
      </p:nvGrpSpPr>
      <p:grpSpPr>
        <a:xfrm>
          <a:off x="0" y="0"/>
          <a:ext cx="0" cy="0"/>
          <a:chOff x="0" y="0"/>
          <a:chExt cx="0" cy="0"/>
        </a:xfrm>
      </p:grpSpPr>
      <p:sp>
        <p:nvSpPr>
          <p:cNvPr id="891" name="Google Shape;891;g23bb64666c4_0_2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2" name="Google Shape;892;g23bb64666c4_0_2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5"/>
        <p:cNvGrpSpPr/>
        <p:nvPr/>
      </p:nvGrpSpPr>
      <p:grpSpPr>
        <a:xfrm>
          <a:off x="0" y="0"/>
          <a:ext cx="0" cy="0"/>
          <a:chOff x="0" y="0"/>
          <a:chExt cx="0" cy="0"/>
        </a:xfrm>
      </p:grpSpPr>
      <p:sp>
        <p:nvSpPr>
          <p:cNvPr id="896" name="Google Shape;896;g23bb64666c4_0_3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7" name="Google Shape;897;g23bb64666c4_0_3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g23bb64666c4_0_3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5" name="Google Shape;905;g23bb64666c4_0_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g23bb64666c4_0_2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3" name="Google Shape;913;g23bb64666c4_0_2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93f2c3a263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193f2c3a263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9"/>
        <p:cNvGrpSpPr/>
        <p:nvPr/>
      </p:nvGrpSpPr>
      <p:grpSpPr>
        <a:xfrm>
          <a:off x="0" y="0"/>
          <a:ext cx="0" cy="0"/>
          <a:chOff x="0" y="0"/>
          <a:chExt cx="0" cy="0"/>
        </a:xfrm>
      </p:grpSpPr>
      <p:sp>
        <p:nvSpPr>
          <p:cNvPr id="920" name="Google Shape;920;g23bb64666c4_0_2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1" name="Google Shape;921;g23bb64666c4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9"/>
        <p:cNvGrpSpPr/>
        <p:nvPr/>
      </p:nvGrpSpPr>
      <p:grpSpPr>
        <a:xfrm>
          <a:off x="0" y="0"/>
          <a:ext cx="0" cy="0"/>
          <a:chOff x="0" y="0"/>
          <a:chExt cx="0" cy="0"/>
        </a:xfrm>
      </p:grpSpPr>
      <p:sp>
        <p:nvSpPr>
          <p:cNvPr id="930" name="Google Shape;930;g23bb64666c4_0_3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1" name="Google Shape;931;g23bb64666c4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g23bb64666c4_0_2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8" name="Google Shape;938;g23bb64666c4_0_2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1"/>
        <p:cNvGrpSpPr/>
        <p:nvPr/>
      </p:nvGrpSpPr>
      <p:grpSpPr>
        <a:xfrm>
          <a:off x="0" y="0"/>
          <a:ext cx="0" cy="0"/>
          <a:chOff x="0" y="0"/>
          <a:chExt cx="0" cy="0"/>
        </a:xfrm>
      </p:grpSpPr>
      <p:sp>
        <p:nvSpPr>
          <p:cNvPr id="942" name="Google Shape;942;g23bb64666c4_0_3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3" name="Google Shape;943;g23bb64666c4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g23bb64666c4_0_3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8" name="Google Shape;948;g23bb64666c4_0_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4"/>
        <p:cNvGrpSpPr/>
        <p:nvPr/>
      </p:nvGrpSpPr>
      <p:grpSpPr>
        <a:xfrm>
          <a:off x="0" y="0"/>
          <a:ext cx="0" cy="0"/>
          <a:chOff x="0" y="0"/>
          <a:chExt cx="0" cy="0"/>
        </a:xfrm>
      </p:grpSpPr>
      <p:sp>
        <p:nvSpPr>
          <p:cNvPr id="955" name="Google Shape;955;g23bb64666c4_0_2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6" name="Google Shape;956;g23bb64666c4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2"/>
        <p:cNvGrpSpPr/>
        <p:nvPr/>
      </p:nvGrpSpPr>
      <p:grpSpPr>
        <a:xfrm>
          <a:off x="0" y="0"/>
          <a:ext cx="0" cy="0"/>
          <a:chOff x="0" y="0"/>
          <a:chExt cx="0" cy="0"/>
        </a:xfrm>
      </p:grpSpPr>
      <p:sp>
        <p:nvSpPr>
          <p:cNvPr id="963" name="Google Shape;963;g23bb64666c4_0_1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4" name="Google Shape;964;g23bb64666c4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0"/>
        <p:cNvGrpSpPr/>
        <p:nvPr/>
      </p:nvGrpSpPr>
      <p:grpSpPr>
        <a:xfrm>
          <a:off x="0" y="0"/>
          <a:ext cx="0" cy="0"/>
          <a:chOff x="0" y="0"/>
          <a:chExt cx="0" cy="0"/>
        </a:xfrm>
      </p:grpSpPr>
      <p:sp>
        <p:nvSpPr>
          <p:cNvPr id="971" name="Google Shape;971;g23bb64666c4_0_3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2" name="Google Shape;972;g23bb64666c4_0_3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0"/>
        <p:cNvGrpSpPr/>
        <p:nvPr/>
      </p:nvGrpSpPr>
      <p:grpSpPr>
        <a:xfrm>
          <a:off x="0" y="0"/>
          <a:ext cx="0" cy="0"/>
          <a:chOff x="0" y="0"/>
          <a:chExt cx="0" cy="0"/>
        </a:xfrm>
      </p:grpSpPr>
      <p:sp>
        <p:nvSpPr>
          <p:cNvPr id="981" name="Google Shape;981;g23bb64666c4_0_3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2" name="Google Shape;982;g23bb64666c4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7"/>
        <p:cNvGrpSpPr/>
        <p:nvPr/>
      </p:nvGrpSpPr>
      <p:grpSpPr>
        <a:xfrm>
          <a:off x="0" y="0"/>
          <a:ext cx="0" cy="0"/>
          <a:chOff x="0" y="0"/>
          <a:chExt cx="0" cy="0"/>
        </a:xfrm>
      </p:grpSpPr>
      <p:sp>
        <p:nvSpPr>
          <p:cNvPr id="988" name="Google Shape;988;g23bb64666c4_0_3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9" name="Google Shape;989;g23bb64666c4_0_3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93f2c3a263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93f2c3a263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g23bb64666c4_0_3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4" name="Google Shape;994;g23bb64666c4_0_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7"/>
        <p:cNvGrpSpPr/>
        <p:nvPr/>
      </p:nvGrpSpPr>
      <p:grpSpPr>
        <a:xfrm>
          <a:off x="0" y="0"/>
          <a:ext cx="0" cy="0"/>
          <a:chOff x="0" y="0"/>
          <a:chExt cx="0" cy="0"/>
        </a:xfrm>
      </p:grpSpPr>
      <p:sp>
        <p:nvSpPr>
          <p:cNvPr id="998" name="Google Shape;998;g23bb64666c4_0_4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9" name="Google Shape;999;g23bb64666c4_0_4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5"/>
        <p:cNvGrpSpPr/>
        <p:nvPr/>
      </p:nvGrpSpPr>
      <p:grpSpPr>
        <a:xfrm>
          <a:off x="0" y="0"/>
          <a:ext cx="0" cy="0"/>
          <a:chOff x="0" y="0"/>
          <a:chExt cx="0" cy="0"/>
        </a:xfrm>
      </p:grpSpPr>
      <p:sp>
        <p:nvSpPr>
          <p:cNvPr id="1006" name="Google Shape;1006;g23bb64666c4_0_3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7" name="Google Shape;1007;g23bb64666c4_0_3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3"/>
        <p:cNvGrpSpPr/>
        <p:nvPr/>
      </p:nvGrpSpPr>
      <p:grpSpPr>
        <a:xfrm>
          <a:off x="0" y="0"/>
          <a:ext cx="0" cy="0"/>
          <a:chOff x="0" y="0"/>
          <a:chExt cx="0" cy="0"/>
        </a:xfrm>
      </p:grpSpPr>
      <p:sp>
        <p:nvSpPr>
          <p:cNvPr id="1014" name="Google Shape;1014;g23bb64666c4_0_3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5" name="Google Shape;1015;g23bb64666c4_0_3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1"/>
        <p:cNvGrpSpPr/>
        <p:nvPr/>
      </p:nvGrpSpPr>
      <p:grpSpPr>
        <a:xfrm>
          <a:off x="0" y="0"/>
          <a:ext cx="0" cy="0"/>
          <a:chOff x="0" y="0"/>
          <a:chExt cx="0" cy="0"/>
        </a:xfrm>
      </p:grpSpPr>
      <p:sp>
        <p:nvSpPr>
          <p:cNvPr id="1022" name="Google Shape;1022;g23bb64666c4_0_3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3" name="Google Shape;1023;g23bb64666c4_0_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1"/>
        <p:cNvGrpSpPr/>
        <p:nvPr/>
      </p:nvGrpSpPr>
      <p:grpSpPr>
        <a:xfrm>
          <a:off x="0" y="0"/>
          <a:ext cx="0" cy="0"/>
          <a:chOff x="0" y="0"/>
          <a:chExt cx="0" cy="0"/>
        </a:xfrm>
      </p:grpSpPr>
      <p:sp>
        <p:nvSpPr>
          <p:cNvPr id="1032" name="Google Shape;1032;g23bb64666c4_0_3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3" name="Google Shape;1033;g23bb64666c4_0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2b7c278928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22b7c278928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a575087a91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a575087a9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23bb64666c4_0_1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23bb64666c4_0_1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5ecdc28e2b_0_2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25ecdc28e2b_0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5ecdc28e2b_0_3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25ecdc28e2b_0_3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5ecdc28e2b_0_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25ecdc28e2b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5ecdc28e2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5ecdc28e2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5ecdc28e2b_0_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25ecdc28e2b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5ecdc28e2b_0_1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25ecdc28e2b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25ecdc28e2b_0_1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25ecdc28e2b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3bb64666c4_0_1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23bb64666c4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25ecdc28e2b_0_3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25ecdc28e2b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5ecdc28e2b_0_2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25ecdc28e2b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5ecdc28e2b_0_2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25ecdc28e2b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60e3d53ca4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260e3d53ca4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5ecdc28e2b_0_2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25ecdc28e2b_0_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5ecdc28e2b_0_3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25ecdc28e2b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3d233c528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3d233c528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3bb64666c4_0_1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23bb64666c4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25ecdc28e2b_0_3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25ecdc28e2b_0_3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5ecdc28e2b_0_3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25ecdc28e2b_0_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25ecdc28e2b_0_3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25ecdc28e2b_0_3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25ecdc28e2b_0_3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25ecdc28e2b_0_3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25ecdc28e2b_0_3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25ecdc28e2b_0_3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25fdf5c4328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25fdf5c4328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25fdf5c4328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25fdf5c432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25fdf5c4328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25fdf5c4328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25fdf5c4328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25fdf5c4328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23d233c528c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23d233c528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25fdf5c4328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25fdf5c432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25fdf5c4328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25fdf5c4328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25fdf5c4328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25fdf5c4328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5fdf5c4328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25fdf5c4328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25fdf5c4328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25fdf5c4328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25fdf5c4328_0_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25fdf5c4328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25fdf5c4328_0_1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25fdf5c4328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25fdf5c4328_0_1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25fdf5c4328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25fdf5c4328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25fdf5c4328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260e3d53ca4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260e3d53ca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3d233c528c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3d233c528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260e3d53ca4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260e3d53ca4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23bb64666c4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23bb64666c4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260e3d53ca4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260e3d53ca4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260e3d53ca4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260e3d53ca4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260e3d53ca4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6" name="Google Shape;446;g260e3d53ca4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260e3d53ca4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260e3d53ca4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g260e3d53ca4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 name="Google Shape;462;g260e3d53ca4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260e3d53ca4_0_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0" name="Google Shape;470;g260e3d53ca4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g260e3d53ca4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5" name="Google Shape;475;g260e3d53ca4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260e3d53ca4_0_1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260e3d53ca4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3d233c528c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3d233c528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260e3d53ca4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5" name="Google Shape;485;g260e3d53ca4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23bb64666c4_0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23bb64666c4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260e3d53ca4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260e3d53ca4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260e3d53ca4_0_2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1" name="Google Shape;511;g260e3d53ca4_0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260e3d53ca4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6" name="Google Shape;516;g260e3d53ca4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260e3d53ca4_0_1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260e3d53ca4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g260e3d53ca4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2" name="Google Shape;532;g260e3d53ca4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g260e3d53ca4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0" name="Google Shape;540;g260e3d53ca4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260e3d53ca4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5" name="Google Shape;545;g260e3d53ca4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260e3d53ca4_0_1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260e3d53ca4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3d233c528c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3d233c528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260e3d53ca4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5" name="Google Shape;555;g260e3d53ca4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23bb64666c4_0_1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23bb64666c4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g260e3d53ca4_0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6" name="Google Shape;576;g260e3d53ca4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260e3d53ca4_0_1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260e3d53ca4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260e3d53ca4_0_1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6" name="Google Shape;586;g260e3d53ca4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g260e3d53ca4_0_1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4" name="Google Shape;594;g260e3d53ca4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g260e3d53ca4_0_1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2" name="Google Shape;602;g260e3d53ca4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g260e3d53ca4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0" name="Google Shape;610;g260e3d53ca4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23bb64666c4_0_1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4" name="Google Shape;624;g23bb64666c4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g260e3d53ca4_0_2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1" name="Google Shape;631;g260e3d53ca4_0_2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3d233c528c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3d233c528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g260e3d53ca4_0_2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7" name="Google Shape;637;g260e3d53ca4_0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0"/>
        <p:cNvGrpSpPr/>
        <p:nvPr/>
      </p:nvGrpSpPr>
      <p:grpSpPr>
        <a:xfrm>
          <a:off x="0" y="0"/>
          <a:ext cx="0" cy="0"/>
          <a:chOff x="0" y="0"/>
          <a:chExt cx="0" cy="0"/>
        </a:xfrm>
      </p:grpSpPr>
      <p:sp>
        <p:nvSpPr>
          <p:cNvPr id="641" name="Google Shape;641;g260e3d53ca4_0_2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2" name="Google Shape;642;g260e3d53ca4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260e3d53ca4_0_2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7" name="Google Shape;647;g260e3d53ca4_0_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
        <p:cNvGrpSpPr/>
        <p:nvPr/>
      </p:nvGrpSpPr>
      <p:grpSpPr>
        <a:xfrm>
          <a:off x="0" y="0"/>
          <a:ext cx="0" cy="0"/>
          <a:chOff x="0" y="0"/>
          <a:chExt cx="0" cy="0"/>
        </a:xfrm>
      </p:grpSpPr>
      <p:sp>
        <p:nvSpPr>
          <p:cNvPr id="654" name="Google Shape;654;g260e3d53ca4_0_2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5" name="Google Shape;655;g260e3d53ca4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g260e3d53ca4_0_2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1" name="Google Shape;661;g260e3d53ca4_0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g260e3d53ca4_0_2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0" name="Google Shape;670;g260e3d53ca4_0_2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g23bb64666c4_0_1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0" name="Google Shape;680;g23bb64666c4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5"/>
        <p:cNvGrpSpPr/>
        <p:nvPr/>
      </p:nvGrpSpPr>
      <p:grpSpPr>
        <a:xfrm>
          <a:off x="0" y="0"/>
          <a:ext cx="0" cy="0"/>
          <a:chOff x="0" y="0"/>
          <a:chExt cx="0" cy="0"/>
        </a:xfrm>
      </p:grpSpPr>
      <p:sp>
        <p:nvSpPr>
          <p:cNvPr id="686" name="Google Shape;686;g260e3d53ca4_0_2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7" name="Google Shape;687;g260e3d53ca4_0_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g260e3d53ca4_0_2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2" name="Google Shape;692;g260e3d53ca4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g260e3d53ca4_0_2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7" name="Google Shape;697;g260e3d53ca4_0_2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3d233c528c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3d233c528c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Google Shape;704;g260e3d53ca4_0_3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5" name="Google Shape;705;g260e3d53ca4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g23bb64666c4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5" name="Google Shape;715;g23bb64666c4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g23bb64666c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2" name="Google Shape;722;g23bb64666c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g23bb64666c4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7" name="Google Shape;727;g23bb64666c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23bb64666c4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2" name="Google Shape;732;g23bb64666c4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6"/>
        <p:cNvGrpSpPr/>
        <p:nvPr/>
      </p:nvGrpSpPr>
      <p:grpSpPr>
        <a:xfrm>
          <a:off x="0" y="0"/>
          <a:ext cx="0" cy="0"/>
          <a:chOff x="0" y="0"/>
          <a:chExt cx="0" cy="0"/>
        </a:xfrm>
      </p:grpSpPr>
      <p:sp>
        <p:nvSpPr>
          <p:cNvPr id="737" name="Google Shape;737;g23bb64666c4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8" name="Google Shape;738;g23bb64666c4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g23bb64666c4_0_1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8" name="Google Shape;748;g23bb64666c4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23bb64666c4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23bb64666c4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g23bb64666c4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0" name="Google Shape;760;g23bb64666c4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g23bb64666c4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5" name="Google Shape;765;g23bb64666c4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100.xml"/><Relationship Id="rId1" Type="http://schemas.openxmlformats.org/officeDocument/2006/relationships/slideLayout" Target="../slideLayouts/slideLayout11.xml"/><Relationship Id="rId4" Type="http://schemas.openxmlformats.org/officeDocument/2006/relationships/image" Target="../media/image70.jpg"/></Relationships>
</file>

<file path=ppt/slides/_rels/slide101.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101.xml"/><Relationship Id="rId1" Type="http://schemas.openxmlformats.org/officeDocument/2006/relationships/slideLayout" Target="../slideLayouts/slideLayout11.xml"/></Relationships>
</file>

<file path=ppt/slides/_rels/slide102.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102.xml"/><Relationship Id="rId1" Type="http://schemas.openxmlformats.org/officeDocument/2006/relationships/slideLayout" Target="../slideLayouts/slideLayout11.xml"/></Relationships>
</file>

<file path=ppt/slides/_rels/slide10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03.xml"/><Relationship Id="rId1" Type="http://schemas.openxmlformats.org/officeDocument/2006/relationships/slideLayout" Target="../slideLayouts/slideLayout11.xml"/></Relationships>
</file>

<file path=ppt/slides/_rels/slide104.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104.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05.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110.xml"/><Relationship Id="rId1" Type="http://schemas.openxmlformats.org/officeDocument/2006/relationships/slideLayout" Target="../slideLayouts/slideLayout11.xml"/></Relationships>
</file>

<file path=ppt/slides/_rels/slide111.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111.xml"/><Relationship Id="rId1" Type="http://schemas.openxmlformats.org/officeDocument/2006/relationships/slideLayout" Target="../slideLayouts/slideLayout11.xml"/></Relationships>
</file>

<file path=ppt/slides/_rels/slide11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2.xml"/><Relationship Id="rId1" Type="http://schemas.openxmlformats.org/officeDocument/2006/relationships/slideLayout" Target="../slideLayouts/slideLayout11.xml"/></Relationships>
</file>

<file path=ppt/slides/_rels/slide113.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113.xml"/><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14.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117.xml"/><Relationship Id="rId1" Type="http://schemas.openxmlformats.org/officeDocument/2006/relationships/slideLayout" Target="../slideLayouts/slideLayout11.xml"/></Relationships>
</file>

<file path=ppt/slides/_rels/slide118.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118.xml"/><Relationship Id="rId1" Type="http://schemas.openxmlformats.org/officeDocument/2006/relationships/slideLayout" Target="../slideLayouts/slideLayout11.xml"/></Relationships>
</file>

<file path=ppt/slides/_rels/slide119.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11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20.xml"/><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21.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124.xml"/><Relationship Id="rId1" Type="http://schemas.openxmlformats.org/officeDocument/2006/relationships/slideLayout" Target="../slideLayouts/slideLayout11.xml"/></Relationships>
</file>

<file path=ppt/slides/_rels/slide125.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125.xml"/><Relationship Id="rId1" Type="http://schemas.openxmlformats.org/officeDocument/2006/relationships/slideLayout" Target="../slideLayouts/slideLayout11.xml"/></Relationships>
</file>

<file path=ppt/slides/_rels/slide126.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126.xml"/><Relationship Id="rId1" Type="http://schemas.openxmlformats.org/officeDocument/2006/relationships/slideLayout" Target="../slideLayouts/slideLayout11.xml"/></Relationships>
</file>

<file path=ppt/slides/_rels/slide12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27.xml"/><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28.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131.xml"/><Relationship Id="rId1" Type="http://schemas.openxmlformats.org/officeDocument/2006/relationships/slideLayout" Target="../slideLayouts/slideLayout11.xml"/></Relationships>
</file>

<file path=ppt/slides/_rels/slide13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32.xml"/><Relationship Id="rId1" Type="http://schemas.openxmlformats.org/officeDocument/2006/relationships/slideLayout" Target="../slideLayouts/slideLayout11.xml"/></Relationships>
</file>

<file path=ppt/slides/_rels/slide133.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133.xml"/><Relationship Id="rId1" Type="http://schemas.openxmlformats.org/officeDocument/2006/relationships/slideLayout" Target="../slideLayouts/slideLayout11.xml"/></Relationships>
</file>

<file path=ppt/slides/_rels/slide134.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134.xml"/><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35.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23.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6.xml"/><Relationship Id="rId1" Type="http://schemas.openxmlformats.org/officeDocument/2006/relationships/slideLayout" Target="../slideLayouts/slideLayout11.xml"/><Relationship Id="rId4" Type="http://schemas.openxmlformats.org/officeDocument/2006/relationships/image" Target="../media/image19.jpg"/></Relationships>
</file>

<file path=ppt/slides/_rels/slide2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WQlfi4mk5Vk"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jpg"/></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30.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6.xml"/><Relationship Id="rId1" Type="http://schemas.openxmlformats.org/officeDocument/2006/relationships/slideLayout" Target="../slideLayouts/slideLayout11.xml"/><Relationship Id="rId4" Type="http://schemas.openxmlformats.org/officeDocument/2006/relationships/image" Target="../media/image25.jpg"/></Relationships>
</file>

<file path=ppt/slides/_rels/slide3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8.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39.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39.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3.xml"/><Relationship Id="rId1" Type="http://schemas.openxmlformats.org/officeDocument/2006/relationships/slideLayout" Target="../slideLayouts/slideLayout11.xml"/><Relationship Id="rId4" Type="http://schemas.openxmlformats.org/officeDocument/2006/relationships/image" Target="../media/image30.jpg"/></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45.xml"/><Relationship Id="rId1" Type="http://schemas.openxmlformats.org/officeDocument/2006/relationships/slideLayout" Target="../slideLayouts/slideLayout11.xml"/><Relationship Id="rId4" Type="http://schemas.openxmlformats.org/officeDocument/2006/relationships/image" Target="../media/image33.jpg"/></Relationships>
</file>

<file path=ppt/slides/_rels/slide4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51.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56.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8.xml"/><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0.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61.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61.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64.xml"/><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65.xml"/><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7.xml"/><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9.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0.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71.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71.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75.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76.xml"/><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7.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78.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78.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82.xml"/><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3.xml"/><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84.xml"/><Relationship Id="rId1" Type="http://schemas.openxmlformats.org/officeDocument/2006/relationships/slideLayout" Target="../slideLayouts/slideLayout11.xml"/><Relationship Id="rId4" Type="http://schemas.openxmlformats.org/officeDocument/2006/relationships/image" Target="../media/image60.png"/></Relationships>
</file>

<file path=ppt/slides/_rels/slide8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86.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9.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90.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91.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4.xml"/><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96.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99.xml"/><Relationship Id="rId1" Type="http://schemas.openxmlformats.org/officeDocument/2006/relationships/slideLayout" Target="../slideLayouts/slideLayout11.xml"/><Relationship Id="rId6" Type="http://schemas.openxmlformats.org/officeDocument/2006/relationships/image" Target="../media/image68.jpg"/><Relationship Id="rId5" Type="http://schemas.openxmlformats.org/officeDocument/2006/relationships/image" Target="../media/image67.jpg"/><Relationship Id="rId4" Type="http://schemas.openxmlformats.org/officeDocument/2006/relationships/image" Target="../media/image66.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60583" y="28032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Our World:</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The Art of Cartography</a:t>
            </a:r>
            <a:endParaRPr>
              <a:solidFill>
                <a:schemeClr val="lt1"/>
              </a:solidFill>
              <a:latin typeface="Proxima Nova"/>
              <a:ea typeface="Proxima Nova"/>
              <a:cs typeface="Proxima Nova"/>
              <a:sym typeface="Proxima Nova"/>
            </a:endParaRPr>
          </a:p>
        </p:txBody>
      </p:sp>
      <p:sp>
        <p:nvSpPr>
          <p:cNvPr id="55" name="Google Shape;55;p13"/>
          <p:cNvSpPr txBox="1">
            <a:spLocks noGrp="1"/>
          </p:cNvSpPr>
          <p:nvPr>
            <p:ph type="subTitle" idx="1"/>
          </p:nvPr>
        </p:nvSpPr>
        <p:spPr>
          <a:xfrm>
            <a:off x="360575" y="23943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600">
                <a:solidFill>
                  <a:schemeClr val="lt1"/>
                </a:solidFill>
              </a:rPr>
              <a:t>An Elementary Art Unit in Six Lessons</a:t>
            </a:r>
            <a:endParaRPr sz="26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3"/>
        <p:cNvGrpSpPr/>
        <p:nvPr/>
      </p:nvGrpSpPr>
      <p:grpSpPr>
        <a:xfrm>
          <a:off x="0" y="0"/>
          <a:ext cx="0" cy="0"/>
          <a:chOff x="0" y="0"/>
          <a:chExt cx="0" cy="0"/>
        </a:xfrm>
      </p:grpSpPr>
      <p:sp>
        <p:nvSpPr>
          <p:cNvPr id="114" name="Google Shape;114;p2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Our World: </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The Art of Cartography</a:t>
            </a:r>
            <a:endParaRPr>
              <a:solidFill>
                <a:schemeClr val="lt1"/>
              </a:solidFill>
              <a:latin typeface="Proxima Nova"/>
              <a:ea typeface="Proxima Nova"/>
              <a:cs typeface="Proxima Nova"/>
              <a:sym typeface="Proxima Nova"/>
            </a:endParaRPr>
          </a:p>
        </p:txBody>
      </p:sp>
      <p:sp>
        <p:nvSpPr>
          <p:cNvPr id="115" name="Google Shape;115;p22"/>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Student Slides</a:t>
            </a:r>
            <a:endParaRPr>
              <a:solidFill>
                <a:schemeClr val="lt1"/>
              </a:solidFill>
              <a:latin typeface="Proxima Nova"/>
              <a:ea typeface="Proxima Nova"/>
              <a:cs typeface="Proxima Nova"/>
              <a:sym typeface="Proxima Nova"/>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776"/>
        <p:cNvGrpSpPr/>
        <p:nvPr/>
      </p:nvGrpSpPr>
      <p:grpSpPr>
        <a:xfrm>
          <a:off x="0" y="0"/>
          <a:ext cx="0" cy="0"/>
          <a:chOff x="0" y="0"/>
          <a:chExt cx="0" cy="0"/>
        </a:xfrm>
      </p:grpSpPr>
      <p:sp>
        <p:nvSpPr>
          <p:cNvPr id="777" name="Google Shape;777;p112"/>
          <p:cNvSpPr/>
          <p:nvPr/>
        </p:nvSpPr>
        <p:spPr>
          <a:xfrm>
            <a:off x="5804575" y="788275"/>
            <a:ext cx="3181800" cy="3890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78" name="Google Shape;778;p112"/>
          <p:cNvPicPr preferRelativeResize="0"/>
          <p:nvPr/>
        </p:nvPicPr>
        <p:blipFill rotWithShape="1">
          <a:blip r:embed="rId3">
            <a:alphaModFix/>
          </a:blip>
          <a:srcRect l="2476" t="3668" r="2996" b="3463"/>
          <a:stretch/>
        </p:blipFill>
        <p:spPr>
          <a:xfrm>
            <a:off x="300450" y="767175"/>
            <a:ext cx="5346473" cy="3890802"/>
          </a:xfrm>
          <a:prstGeom prst="rect">
            <a:avLst/>
          </a:prstGeom>
          <a:noFill/>
          <a:ln>
            <a:noFill/>
          </a:ln>
        </p:spPr>
      </p:pic>
      <p:sp>
        <p:nvSpPr>
          <p:cNvPr id="779" name="Google Shape;779;p112"/>
          <p:cNvSpPr txBox="1"/>
          <p:nvPr/>
        </p:nvSpPr>
        <p:spPr>
          <a:xfrm>
            <a:off x="2509900" y="4657975"/>
            <a:ext cx="31224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Mercator Projection</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780" name="Google Shape;780;p112"/>
          <p:cNvSpPr txBox="1"/>
          <p:nvPr/>
        </p:nvSpPr>
        <p:spPr>
          <a:xfrm>
            <a:off x="6478200" y="214975"/>
            <a:ext cx="2436600" cy="444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1" name="Google Shape;781;p112"/>
          <p:cNvSpPr txBox="1"/>
          <p:nvPr/>
        </p:nvSpPr>
        <p:spPr>
          <a:xfrm>
            <a:off x="5790250" y="795775"/>
            <a:ext cx="3024000" cy="389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Imagine the Earth</a:t>
            </a: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as a hollow ball </a:t>
            </a: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with a light inside. </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When the light </a:t>
            </a: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shines through the ball, ball, its image is </a:t>
            </a: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projected onto the sheet of paper around it.  </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The top and bottom are stretched.</a:t>
            </a:r>
            <a:endParaRPr sz="2000">
              <a:latin typeface="Proxima Nova"/>
              <a:ea typeface="Proxima Nova"/>
              <a:cs typeface="Proxima Nova"/>
              <a:sym typeface="Proxima Nova"/>
            </a:endParaRPr>
          </a:p>
        </p:txBody>
      </p:sp>
      <p:pic>
        <p:nvPicPr>
          <p:cNvPr id="782" name="Google Shape;782;p112"/>
          <p:cNvPicPr preferRelativeResize="0"/>
          <p:nvPr/>
        </p:nvPicPr>
        <p:blipFill rotWithShape="1">
          <a:blip r:embed="rId4">
            <a:alphaModFix/>
          </a:blip>
          <a:srcRect l="16969" t="6851" r="15017" b="3934"/>
          <a:stretch/>
        </p:blipFill>
        <p:spPr>
          <a:xfrm>
            <a:off x="7971950" y="853175"/>
            <a:ext cx="1071751" cy="2185274"/>
          </a:xfrm>
          <a:prstGeom prst="rect">
            <a:avLst/>
          </a:prstGeom>
          <a:noFill/>
          <a:ln>
            <a:noFill/>
          </a:ln>
        </p:spPr>
      </p:pic>
      <p:sp>
        <p:nvSpPr>
          <p:cNvPr id="783" name="Google Shape;783;p112"/>
          <p:cNvSpPr txBox="1"/>
          <p:nvPr/>
        </p:nvSpPr>
        <p:spPr>
          <a:xfrm>
            <a:off x="315100" y="100325"/>
            <a:ext cx="8599800" cy="695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100">
                <a:solidFill>
                  <a:schemeClr val="dk1"/>
                </a:solidFill>
                <a:latin typeface="Proxima Nova"/>
                <a:ea typeface="Proxima Nova"/>
                <a:cs typeface="Proxima Nova"/>
                <a:sym typeface="Proxima Nova"/>
              </a:rPr>
              <a:t>This map is a Mercator projection.</a:t>
            </a:r>
            <a:endParaRPr sz="2700"/>
          </a:p>
        </p:txBody>
      </p:sp>
      <p:sp>
        <p:nvSpPr>
          <p:cNvPr id="784" name="Google Shape;784;p112"/>
          <p:cNvSpPr txBox="1"/>
          <p:nvPr/>
        </p:nvSpPr>
        <p:spPr>
          <a:xfrm>
            <a:off x="5921300" y="4657975"/>
            <a:ext cx="31224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Maps: Getting From Here to There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Harvey Weiss</a:t>
            </a:r>
            <a:endParaRPr sz="1000">
              <a:latin typeface="Proxima Nova"/>
              <a:ea typeface="Proxima Nova"/>
              <a:cs typeface="Proxima Nova"/>
              <a:sym typeface="Proxima Nova"/>
            </a:endParaRPr>
          </a:p>
        </p:txBody>
      </p:sp>
      <p:sp>
        <p:nvSpPr>
          <p:cNvPr id="785" name="Google Shape;785;p112"/>
          <p:cNvSpPr/>
          <p:nvPr/>
        </p:nvSpPr>
        <p:spPr>
          <a:xfrm>
            <a:off x="7954425" y="2823450"/>
            <a:ext cx="702300" cy="2151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pic>
        <p:nvPicPr>
          <p:cNvPr id="790" name="Google Shape;790;p113"/>
          <p:cNvPicPr preferRelativeResize="0"/>
          <p:nvPr/>
        </p:nvPicPr>
        <p:blipFill>
          <a:blip r:embed="rId3">
            <a:alphaModFix/>
          </a:blip>
          <a:stretch>
            <a:fillRect/>
          </a:stretch>
        </p:blipFill>
        <p:spPr>
          <a:xfrm>
            <a:off x="152400" y="168125"/>
            <a:ext cx="8839204" cy="4307385"/>
          </a:xfrm>
          <a:prstGeom prst="rect">
            <a:avLst/>
          </a:prstGeom>
          <a:noFill/>
          <a:ln>
            <a:noFill/>
          </a:ln>
        </p:spPr>
      </p:pic>
      <p:sp>
        <p:nvSpPr>
          <p:cNvPr id="791" name="Google Shape;791;p113"/>
          <p:cNvSpPr txBox="1"/>
          <p:nvPr/>
        </p:nvSpPr>
        <p:spPr>
          <a:xfrm>
            <a:off x="5860325" y="4475500"/>
            <a:ext cx="31941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Cahill-Keyes Projection</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pic>
        <p:nvPicPr>
          <p:cNvPr id="796" name="Google Shape;796;p114"/>
          <p:cNvPicPr preferRelativeResize="0"/>
          <p:nvPr/>
        </p:nvPicPr>
        <p:blipFill rotWithShape="1">
          <a:blip r:embed="rId3">
            <a:alphaModFix/>
          </a:blip>
          <a:srcRect l="3042" t="5209" r="3061" b="4967"/>
          <a:stretch/>
        </p:blipFill>
        <p:spPr>
          <a:xfrm>
            <a:off x="512225" y="398675"/>
            <a:ext cx="8119552" cy="4346151"/>
          </a:xfrm>
          <a:prstGeom prst="rect">
            <a:avLst/>
          </a:prstGeom>
          <a:noFill/>
          <a:ln>
            <a:noFill/>
          </a:ln>
        </p:spPr>
      </p:pic>
      <p:sp>
        <p:nvSpPr>
          <p:cNvPr id="797" name="Google Shape;797;p114"/>
          <p:cNvSpPr txBox="1"/>
          <p:nvPr/>
        </p:nvSpPr>
        <p:spPr>
          <a:xfrm>
            <a:off x="5570250" y="4650125"/>
            <a:ext cx="31140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World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pic>
        <p:nvPicPr>
          <p:cNvPr id="802" name="Google Shape;802;p115"/>
          <p:cNvPicPr preferRelativeResize="0"/>
          <p:nvPr/>
        </p:nvPicPr>
        <p:blipFill>
          <a:blip r:embed="rId3">
            <a:alphaModFix/>
          </a:blip>
          <a:stretch>
            <a:fillRect/>
          </a:stretch>
        </p:blipFill>
        <p:spPr>
          <a:xfrm>
            <a:off x="1395674" y="1247000"/>
            <a:ext cx="6352674" cy="3490050"/>
          </a:xfrm>
          <a:prstGeom prst="rect">
            <a:avLst/>
          </a:prstGeom>
          <a:noFill/>
          <a:ln>
            <a:noFill/>
          </a:ln>
        </p:spPr>
      </p:pic>
      <p:sp>
        <p:nvSpPr>
          <p:cNvPr id="803" name="Google Shape;803;p115"/>
          <p:cNvSpPr txBox="1"/>
          <p:nvPr/>
        </p:nvSpPr>
        <p:spPr>
          <a:xfrm>
            <a:off x="1246900" y="86000"/>
            <a:ext cx="6755700" cy="116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chemeClr val="dk1"/>
                </a:solidFill>
                <a:latin typeface="Proxima Nova"/>
                <a:ea typeface="Proxima Nova"/>
                <a:cs typeface="Proxima Nova"/>
                <a:sym typeface="Proxima Nova"/>
              </a:rPr>
              <a:t>Every projection has limitations and advantages.</a:t>
            </a:r>
            <a:endParaRPr sz="2400">
              <a:solidFill>
                <a:schemeClr val="dk1"/>
              </a:solidFill>
              <a:latin typeface="Proxima Nova"/>
              <a:ea typeface="Proxima Nova"/>
              <a:cs typeface="Proxima Nova"/>
              <a:sym typeface="Proxima Nova"/>
            </a:endParaRPr>
          </a:p>
          <a:p>
            <a:pPr marL="0" lvl="0" indent="0" algn="ctr" rtl="0">
              <a:spcBef>
                <a:spcPts val="0"/>
              </a:spcBef>
              <a:spcAft>
                <a:spcPts val="0"/>
              </a:spcAft>
              <a:buNone/>
            </a:pPr>
            <a:endParaRPr sz="1200">
              <a:solidFill>
                <a:schemeClr val="dk1"/>
              </a:solidFill>
              <a:latin typeface="Proxima Nova"/>
              <a:ea typeface="Proxima Nova"/>
              <a:cs typeface="Proxima Nova"/>
              <a:sym typeface="Proxima Nova"/>
            </a:endParaRPr>
          </a:p>
          <a:p>
            <a:pPr marL="0" lvl="0" indent="0" algn="ctr" rtl="0">
              <a:spcBef>
                <a:spcPts val="0"/>
              </a:spcBef>
              <a:spcAft>
                <a:spcPts val="0"/>
              </a:spcAft>
              <a:buNone/>
            </a:pPr>
            <a:r>
              <a:rPr lang="en" sz="2400">
                <a:solidFill>
                  <a:schemeClr val="dk1"/>
                </a:solidFill>
                <a:latin typeface="Proxima Nova"/>
                <a:ea typeface="Proxima Nova"/>
                <a:cs typeface="Proxima Nova"/>
                <a:sym typeface="Proxima Nova"/>
              </a:rPr>
              <a:t>How do these two map projections compare?</a:t>
            </a:r>
            <a:endParaRPr sz="2400">
              <a:solidFill>
                <a:schemeClr val="dk1"/>
              </a:solidFill>
              <a:latin typeface="Proxima Nova"/>
              <a:ea typeface="Proxima Nova"/>
              <a:cs typeface="Proxima Nova"/>
              <a:sym typeface="Proxima Nova"/>
            </a:endParaRPr>
          </a:p>
        </p:txBody>
      </p:sp>
      <p:sp>
        <p:nvSpPr>
          <p:cNvPr id="804" name="Google Shape;804;p115"/>
          <p:cNvSpPr txBox="1"/>
          <p:nvPr/>
        </p:nvSpPr>
        <p:spPr>
          <a:xfrm>
            <a:off x="4683025" y="4675150"/>
            <a:ext cx="31140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Peters Projection vs. Mercator</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Ambrose Lyons</a:t>
            </a:r>
            <a:endParaRPr sz="1000">
              <a:latin typeface="Proxima Nova"/>
              <a:ea typeface="Proxima Nova"/>
              <a:cs typeface="Proxima Nova"/>
              <a:sym typeface="Proxima Nova"/>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808"/>
        <p:cNvGrpSpPr/>
        <p:nvPr/>
      </p:nvGrpSpPr>
      <p:grpSpPr>
        <a:xfrm>
          <a:off x="0" y="0"/>
          <a:ext cx="0" cy="0"/>
          <a:chOff x="0" y="0"/>
          <a:chExt cx="0" cy="0"/>
        </a:xfrm>
      </p:grpSpPr>
      <p:sp>
        <p:nvSpPr>
          <p:cNvPr id="809" name="Google Shape;809;p116"/>
          <p:cNvSpPr txBox="1"/>
          <p:nvPr/>
        </p:nvSpPr>
        <p:spPr>
          <a:xfrm>
            <a:off x="343950" y="545163"/>
            <a:ext cx="8456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Turn Your Globe into a World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work with a partner to explore ways of flattening the globe.</a:t>
            </a:r>
            <a:endParaRPr sz="5100">
              <a:latin typeface="Proxima Nova"/>
              <a:ea typeface="Proxima Nova"/>
              <a:cs typeface="Proxima Nova"/>
              <a:sym typeface="Proxima Nova"/>
            </a:endParaRPr>
          </a:p>
        </p:txBody>
      </p:sp>
      <p:sp>
        <p:nvSpPr>
          <p:cNvPr id="810" name="Google Shape;810;p116"/>
          <p:cNvSpPr txBox="1"/>
          <p:nvPr/>
        </p:nvSpPr>
        <p:spPr>
          <a:xfrm>
            <a:off x="319475" y="1643425"/>
            <a:ext cx="3779700" cy="323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Start by brainstorming and planning with your partner. How will you cut up the globe?</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scissors to cut your globe into pieces.</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Glue your globe pieces onto a piece of paper to create a flat world map.</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Try another way!</a:t>
            </a:r>
            <a:endParaRPr sz="1800">
              <a:latin typeface="Proxima Nova"/>
              <a:ea typeface="Proxima Nova"/>
              <a:cs typeface="Proxima Nova"/>
              <a:sym typeface="Proxima Nova"/>
            </a:endParaRPr>
          </a:p>
        </p:txBody>
      </p:sp>
      <p:sp>
        <p:nvSpPr>
          <p:cNvPr id="811" name="Google Shape;811;p116"/>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16"/>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813" name="Google Shape;813;p116"/>
          <p:cNvSpPr txBox="1"/>
          <p:nvPr/>
        </p:nvSpPr>
        <p:spPr>
          <a:xfrm>
            <a:off x="5660100" y="4510900"/>
            <a:ext cx="3267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Port of San Francisco: Strategic Center of World Trade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814" name="Google Shape;814;p116"/>
          <p:cNvPicPr preferRelativeResize="0"/>
          <p:nvPr/>
        </p:nvPicPr>
        <p:blipFill rotWithShape="1">
          <a:blip r:embed="rId3">
            <a:alphaModFix/>
          </a:blip>
          <a:srcRect l="1760" t="3805" r="2048" b="2919"/>
          <a:stretch/>
        </p:blipFill>
        <p:spPr>
          <a:xfrm>
            <a:off x="4319150" y="2039625"/>
            <a:ext cx="4559498" cy="2532199"/>
          </a:xfrm>
          <a:prstGeom prst="rect">
            <a:avLst/>
          </a:prstGeom>
          <a:noFill/>
          <a:ln>
            <a:noFill/>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818"/>
        <p:cNvGrpSpPr/>
        <p:nvPr/>
      </p:nvGrpSpPr>
      <p:grpSpPr>
        <a:xfrm>
          <a:off x="0" y="0"/>
          <a:ext cx="0" cy="0"/>
          <a:chOff x="0" y="0"/>
          <a:chExt cx="0" cy="0"/>
        </a:xfrm>
      </p:grpSpPr>
      <p:sp>
        <p:nvSpPr>
          <p:cNvPr id="819" name="Google Shape;819;p117"/>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820" name="Google Shape;820;p117"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821" name="Google Shape;821;p117"/>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20"/>
                                        </p:tgtEl>
                                        <p:attrNameLst>
                                          <p:attrName>style.visibility</p:attrName>
                                        </p:attrNameLst>
                                      </p:cBhvr>
                                      <p:to>
                                        <p:strVal val="visible"/>
                                      </p:to>
                                    </p:set>
                                    <p:animEffect transition="in" filter="fade">
                                      <p:cBhvr>
                                        <p:cTn id="7" dur="1000"/>
                                        <p:tgtEl>
                                          <p:spTgt spid="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25"/>
        <p:cNvGrpSpPr/>
        <p:nvPr/>
      </p:nvGrpSpPr>
      <p:grpSpPr>
        <a:xfrm>
          <a:off x="0" y="0"/>
          <a:ext cx="0" cy="0"/>
          <a:chOff x="0" y="0"/>
          <a:chExt cx="0" cy="0"/>
        </a:xfrm>
      </p:grpSpPr>
      <p:sp>
        <p:nvSpPr>
          <p:cNvPr id="826" name="Google Shape;826;p118"/>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Telling Stories With Maps:</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the World</a:t>
            </a:r>
            <a:endParaRPr>
              <a:solidFill>
                <a:schemeClr val="lt1"/>
              </a:solidFill>
              <a:latin typeface="Proxima Nova"/>
              <a:ea typeface="Proxima Nova"/>
              <a:cs typeface="Proxima Nova"/>
              <a:sym typeface="Proxima Nova"/>
            </a:endParaRPr>
          </a:p>
        </p:txBody>
      </p:sp>
      <p:sp>
        <p:nvSpPr>
          <p:cNvPr id="827" name="Google Shape;827;p118"/>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Six</a:t>
            </a:r>
            <a:endParaRPr>
              <a:solidFill>
                <a:schemeClr val="lt1"/>
              </a:solidFill>
              <a:latin typeface="Proxima Nova"/>
              <a:ea typeface="Proxima Nova"/>
              <a:cs typeface="Proxima Nova"/>
              <a:sym typeface="Proxima Nova"/>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31"/>
        <p:cNvGrpSpPr/>
        <p:nvPr/>
      </p:nvGrpSpPr>
      <p:grpSpPr>
        <a:xfrm>
          <a:off x="0" y="0"/>
          <a:ext cx="0" cy="0"/>
          <a:chOff x="0" y="0"/>
          <a:chExt cx="0" cy="0"/>
        </a:xfrm>
      </p:grpSpPr>
      <p:sp>
        <p:nvSpPr>
          <p:cNvPr id="832" name="Google Shape;832;p119"/>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836"/>
        <p:cNvGrpSpPr/>
        <p:nvPr/>
      </p:nvGrpSpPr>
      <p:grpSpPr>
        <a:xfrm>
          <a:off x="0" y="0"/>
          <a:ext cx="0" cy="0"/>
          <a:chOff x="0" y="0"/>
          <a:chExt cx="0" cy="0"/>
        </a:xfrm>
      </p:grpSpPr>
      <p:sp>
        <p:nvSpPr>
          <p:cNvPr id="837" name="Google Shape;837;p120"/>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maps can </a:t>
            </a:r>
            <a:r>
              <a:rPr lang="en" b="1">
                <a:solidFill>
                  <a:srgbClr val="000000"/>
                </a:solidFill>
                <a:latin typeface="Proxima Nova"/>
                <a:ea typeface="Proxima Nova"/>
                <a:cs typeface="Proxima Nova"/>
                <a:sym typeface="Proxima Nova"/>
              </a:rPr>
              <a:t>tell stories</a:t>
            </a:r>
            <a:r>
              <a:rPr lang="en">
                <a:solidFill>
                  <a:srgbClr val="000000"/>
                </a:solidFill>
                <a:latin typeface="Proxima Nova"/>
                <a:ea typeface="Proxima Nova"/>
                <a:cs typeface="Proxima Nova"/>
                <a:sym typeface="Proxima Nova"/>
              </a:rPr>
              <a:t> about our world.</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t>
            </a:r>
            <a:r>
              <a:rPr lang="en" b="1">
                <a:solidFill>
                  <a:schemeClr val="dk1"/>
                </a:solidFill>
                <a:latin typeface="Proxima Nova"/>
                <a:ea typeface="Proxima Nova"/>
                <a:cs typeface="Proxima Nova"/>
                <a:sym typeface="Proxima Nova"/>
              </a:rPr>
              <a:t>brainstorm</a:t>
            </a:r>
            <a:r>
              <a:rPr lang="en">
                <a:solidFill>
                  <a:schemeClr val="dk1"/>
                </a:solidFill>
                <a:latin typeface="Proxima Nova"/>
                <a:ea typeface="Proxima Nova"/>
                <a:cs typeface="Proxima Nova"/>
                <a:sym typeface="Proxima Nova"/>
              </a:rPr>
              <a:t> ideas for a map that shows </a:t>
            </a:r>
            <a:r>
              <a:rPr lang="en" b="1">
                <a:solidFill>
                  <a:schemeClr val="dk1"/>
                </a:solidFill>
                <a:latin typeface="Proxima Nova"/>
                <a:ea typeface="Proxima Nova"/>
                <a:cs typeface="Proxima Nova"/>
                <a:sym typeface="Proxima Nova"/>
              </a:rPr>
              <a:t>my future world</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841"/>
        <p:cNvGrpSpPr/>
        <p:nvPr/>
      </p:nvGrpSpPr>
      <p:grpSpPr>
        <a:xfrm>
          <a:off x="0" y="0"/>
          <a:ext cx="0" cy="0"/>
          <a:chOff x="0" y="0"/>
          <a:chExt cx="0" cy="0"/>
        </a:xfrm>
      </p:grpSpPr>
      <p:sp>
        <p:nvSpPr>
          <p:cNvPr id="842" name="Google Shape;842;p121"/>
          <p:cNvSpPr/>
          <p:nvPr/>
        </p:nvSpPr>
        <p:spPr>
          <a:xfrm>
            <a:off x="6994150" y="1304250"/>
            <a:ext cx="2006400" cy="17772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21"/>
          <p:cNvSpPr txBox="1"/>
          <p:nvPr/>
        </p:nvSpPr>
        <p:spPr>
          <a:xfrm>
            <a:off x="687950" y="4586325"/>
            <a:ext cx="6204600" cy="485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Ice Cream Special</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Fani Nomidou-Koukoutsi, Age 8, Greece (Barbara Petchenik Children's World Map Competition, 1999)</a:t>
            </a:r>
            <a:endParaRPr sz="1000">
              <a:latin typeface="Proxima Nova"/>
              <a:ea typeface="Proxima Nova"/>
              <a:cs typeface="Proxima Nova"/>
              <a:sym typeface="Proxima Nova"/>
            </a:endParaRPr>
          </a:p>
        </p:txBody>
      </p:sp>
      <p:pic>
        <p:nvPicPr>
          <p:cNvPr id="844" name="Google Shape;844;p121"/>
          <p:cNvPicPr preferRelativeResize="0"/>
          <p:nvPr/>
        </p:nvPicPr>
        <p:blipFill>
          <a:blip r:embed="rId3">
            <a:alphaModFix/>
          </a:blip>
          <a:stretch>
            <a:fillRect/>
          </a:stretch>
        </p:blipFill>
        <p:spPr>
          <a:xfrm>
            <a:off x="72275" y="80750"/>
            <a:ext cx="6734940" cy="4564500"/>
          </a:xfrm>
          <a:prstGeom prst="rect">
            <a:avLst/>
          </a:prstGeom>
          <a:noFill/>
          <a:ln>
            <a:noFill/>
          </a:ln>
        </p:spPr>
      </p:pic>
      <p:sp>
        <p:nvSpPr>
          <p:cNvPr id="845" name="Google Shape;845;p121"/>
          <p:cNvSpPr txBox="1"/>
          <p:nvPr/>
        </p:nvSpPr>
        <p:spPr>
          <a:xfrm>
            <a:off x="7051475" y="1374050"/>
            <a:ext cx="1949400" cy="197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Is this a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story does this artwork tell about our world?</a:t>
            </a:r>
            <a:endParaRPr sz="18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9"/>
        <p:cNvGrpSpPr/>
        <p:nvPr/>
      </p:nvGrpSpPr>
      <p:grpSpPr>
        <a:xfrm>
          <a:off x="0" y="0"/>
          <a:ext cx="0" cy="0"/>
          <a:chOff x="0" y="0"/>
          <a:chExt cx="0" cy="0"/>
        </a:xfrm>
      </p:grpSpPr>
      <p:sp>
        <p:nvSpPr>
          <p:cNvPr id="120" name="Google Shape;120;p2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Early Cartography:</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Making a Clay-Slab Map</a:t>
            </a:r>
            <a:endParaRPr>
              <a:solidFill>
                <a:schemeClr val="lt1"/>
              </a:solidFill>
              <a:latin typeface="Proxima Nova"/>
              <a:ea typeface="Proxima Nova"/>
              <a:cs typeface="Proxima Nova"/>
              <a:sym typeface="Proxima Nova"/>
            </a:endParaRPr>
          </a:p>
        </p:txBody>
      </p:sp>
      <p:sp>
        <p:nvSpPr>
          <p:cNvPr id="121" name="Google Shape;121;p23"/>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122"/>
          <p:cNvSpPr/>
          <p:nvPr/>
        </p:nvSpPr>
        <p:spPr>
          <a:xfrm>
            <a:off x="6892550" y="1490525"/>
            <a:ext cx="1977900" cy="2135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51" name="Google Shape;851;p122"/>
          <p:cNvPicPr preferRelativeResize="0"/>
          <p:nvPr/>
        </p:nvPicPr>
        <p:blipFill>
          <a:blip r:embed="rId3">
            <a:alphaModFix/>
          </a:blip>
          <a:stretch>
            <a:fillRect/>
          </a:stretch>
        </p:blipFill>
        <p:spPr>
          <a:xfrm>
            <a:off x="138225" y="100313"/>
            <a:ext cx="6483425" cy="4666275"/>
          </a:xfrm>
          <a:prstGeom prst="rect">
            <a:avLst/>
          </a:prstGeom>
          <a:noFill/>
          <a:ln>
            <a:noFill/>
          </a:ln>
        </p:spPr>
      </p:pic>
      <p:sp>
        <p:nvSpPr>
          <p:cNvPr id="852" name="Google Shape;852;p122"/>
          <p:cNvSpPr txBox="1"/>
          <p:nvPr/>
        </p:nvSpPr>
        <p:spPr>
          <a:xfrm>
            <a:off x="6906875" y="1632175"/>
            <a:ext cx="1949100" cy="202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help tell the story?</a:t>
            </a:r>
            <a:endParaRPr sz="1800">
              <a:latin typeface="Proxima Nova"/>
              <a:ea typeface="Proxima Nova"/>
              <a:cs typeface="Proxima Nova"/>
              <a:sym typeface="Proxima Nova"/>
            </a:endParaRPr>
          </a:p>
        </p:txBody>
      </p:sp>
      <p:sp>
        <p:nvSpPr>
          <p:cNvPr id="853" name="Google Shape;853;p122"/>
          <p:cNvSpPr txBox="1"/>
          <p:nvPr/>
        </p:nvSpPr>
        <p:spPr>
          <a:xfrm>
            <a:off x="687950" y="4701000"/>
            <a:ext cx="6005100" cy="442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Distribution of Endangered Wildlife Due to Environmental Pollution</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Candice Winterboer, Age 14, South Africa (Barbara Petchenik Children's World Map Competition, 1995)</a:t>
            </a:r>
            <a:endParaRPr sz="1000">
              <a:latin typeface="Proxima Nova"/>
              <a:ea typeface="Proxima Nova"/>
              <a:cs typeface="Proxima Nova"/>
              <a:sym typeface="Proxima Nova"/>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857"/>
        <p:cNvGrpSpPr/>
        <p:nvPr/>
      </p:nvGrpSpPr>
      <p:grpSpPr>
        <a:xfrm>
          <a:off x="0" y="0"/>
          <a:ext cx="0" cy="0"/>
          <a:chOff x="0" y="0"/>
          <a:chExt cx="0" cy="0"/>
        </a:xfrm>
      </p:grpSpPr>
      <p:sp>
        <p:nvSpPr>
          <p:cNvPr id="858" name="Google Shape;858;p123"/>
          <p:cNvSpPr/>
          <p:nvPr/>
        </p:nvSpPr>
        <p:spPr>
          <a:xfrm>
            <a:off x="6205875" y="644950"/>
            <a:ext cx="2708700" cy="3353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59" name="Google Shape;859;p123"/>
          <p:cNvPicPr preferRelativeResize="0"/>
          <p:nvPr/>
        </p:nvPicPr>
        <p:blipFill>
          <a:blip r:embed="rId3">
            <a:alphaModFix/>
          </a:blip>
          <a:stretch>
            <a:fillRect/>
          </a:stretch>
        </p:blipFill>
        <p:spPr>
          <a:xfrm>
            <a:off x="231437" y="205199"/>
            <a:ext cx="5780577" cy="4501951"/>
          </a:xfrm>
          <a:prstGeom prst="rect">
            <a:avLst/>
          </a:prstGeom>
          <a:noFill/>
          <a:ln>
            <a:noFill/>
          </a:ln>
        </p:spPr>
      </p:pic>
      <p:sp>
        <p:nvSpPr>
          <p:cNvPr id="860" name="Google Shape;860;p123"/>
          <p:cNvSpPr txBox="1"/>
          <p:nvPr/>
        </p:nvSpPr>
        <p:spPr>
          <a:xfrm>
            <a:off x="182025" y="4645250"/>
            <a:ext cx="5879400" cy="426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Birds</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Dimitris Michos, Age 10, Greece (Barbara Petchenik Children's World Map Competition, 1999)</a:t>
            </a:r>
            <a:endParaRPr sz="1000">
              <a:latin typeface="Proxima Nova"/>
              <a:ea typeface="Proxima Nova"/>
              <a:cs typeface="Proxima Nova"/>
              <a:sym typeface="Proxima Nova"/>
            </a:endParaRPr>
          </a:p>
        </p:txBody>
      </p:sp>
      <p:sp>
        <p:nvSpPr>
          <p:cNvPr id="861" name="Google Shape;861;p123"/>
          <p:cNvSpPr txBox="1"/>
          <p:nvPr/>
        </p:nvSpPr>
        <p:spPr>
          <a:xfrm>
            <a:off x="6291875" y="750550"/>
            <a:ext cx="2536800" cy="321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Is this a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 seven continents?</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Why do you think the artist showed two white birds?</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story does this artwork tell?</a:t>
            </a:r>
            <a:endParaRPr sz="1800">
              <a:latin typeface="Proxima Nova"/>
              <a:ea typeface="Proxima Nova"/>
              <a:cs typeface="Proxima Nova"/>
              <a:sym typeface="Proxima Nova"/>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sp>
        <p:nvSpPr>
          <p:cNvPr id="866" name="Google Shape;866;p124"/>
          <p:cNvSpPr txBox="1"/>
          <p:nvPr/>
        </p:nvSpPr>
        <p:spPr>
          <a:xfrm>
            <a:off x="5126650" y="4514675"/>
            <a:ext cx="2655900" cy="485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Les Oiseaux (The Birds)</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Henri Matisse</a:t>
            </a:r>
            <a:endParaRPr sz="1000">
              <a:latin typeface="Proxima Nova"/>
              <a:ea typeface="Proxima Nova"/>
              <a:cs typeface="Proxima Nova"/>
              <a:sym typeface="Proxima Nova"/>
            </a:endParaRPr>
          </a:p>
        </p:txBody>
      </p:sp>
      <p:pic>
        <p:nvPicPr>
          <p:cNvPr id="867" name="Google Shape;867;p124"/>
          <p:cNvPicPr preferRelativeResize="0"/>
          <p:nvPr/>
        </p:nvPicPr>
        <p:blipFill>
          <a:blip r:embed="rId3">
            <a:alphaModFix/>
          </a:blip>
          <a:stretch>
            <a:fillRect/>
          </a:stretch>
        </p:blipFill>
        <p:spPr>
          <a:xfrm>
            <a:off x="991363" y="109400"/>
            <a:ext cx="6712776" cy="4475176"/>
          </a:xfrm>
          <a:prstGeom prst="rect">
            <a:avLst/>
          </a:prstGeom>
          <a:noFill/>
          <a:ln>
            <a:noFill/>
          </a:ln>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871"/>
        <p:cNvGrpSpPr/>
        <p:nvPr/>
      </p:nvGrpSpPr>
      <p:grpSpPr>
        <a:xfrm>
          <a:off x="0" y="0"/>
          <a:ext cx="0" cy="0"/>
          <a:chOff x="0" y="0"/>
          <a:chExt cx="0" cy="0"/>
        </a:xfrm>
      </p:grpSpPr>
      <p:sp>
        <p:nvSpPr>
          <p:cNvPr id="872" name="Google Shape;872;p125"/>
          <p:cNvSpPr txBox="1"/>
          <p:nvPr/>
        </p:nvSpPr>
        <p:spPr>
          <a:xfrm>
            <a:off x="343950" y="458625"/>
            <a:ext cx="8456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Map of Your Future World</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make a map that tells a story about the world.</a:t>
            </a:r>
            <a:endParaRPr sz="5100">
              <a:latin typeface="Proxima Nova"/>
              <a:ea typeface="Proxima Nova"/>
              <a:cs typeface="Proxima Nova"/>
              <a:sym typeface="Proxima Nova"/>
            </a:endParaRPr>
          </a:p>
        </p:txBody>
      </p:sp>
      <p:sp>
        <p:nvSpPr>
          <p:cNvPr id="873" name="Google Shape;873;p125"/>
          <p:cNvSpPr txBox="1"/>
          <p:nvPr/>
        </p:nvSpPr>
        <p:spPr>
          <a:xfrm>
            <a:off x="343950" y="1488925"/>
            <a:ext cx="3994500" cy="323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You may work alone, with a partner, or in a group of three.</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Start by brainstorming and planning. What might your future world look like?</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Come up with a title for your story idea and make a sketch to help plan your map.</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materials will you use?</a:t>
            </a:r>
            <a:endParaRPr sz="1800">
              <a:latin typeface="Proxima Nova"/>
              <a:ea typeface="Proxima Nova"/>
              <a:cs typeface="Proxima Nova"/>
              <a:sym typeface="Proxima Nova"/>
            </a:endParaRPr>
          </a:p>
        </p:txBody>
      </p:sp>
      <p:sp>
        <p:nvSpPr>
          <p:cNvPr id="874" name="Google Shape;874;p125"/>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25"/>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876" name="Google Shape;876;p125"/>
          <p:cNvSpPr txBox="1"/>
          <p:nvPr/>
        </p:nvSpPr>
        <p:spPr>
          <a:xfrm>
            <a:off x="3482750" y="4371350"/>
            <a:ext cx="5201700" cy="686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My Future Is in Your Hands: You Choose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Barnaby Blampied, Age 11, New Zealand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(Barbara Petchenik Children's World Map Competition, 2021)</a:t>
            </a:r>
            <a:endParaRPr sz="1000">
              <a:latin typeface="Proxima Nova"/>
              <a:ea typeface="Proxima Nova"/>
              <a:cs typeface="Proxima Nova"/>
              <a:sym typeface="Proxima Nova"/>
            </a:endParaRPr>
          </a:p>
        </p:txBody>
      </p:sp>
      <p:pic>
        <p:nvPicPr>
          <p:cNvPr id="877" name="Google Shape;877;p125"/>
          <p:cNvPicPr preferRelativeResize="0"/>
          <p:nvPr/>
        </p:nvPicPr>
        <p:blipFill>
          <a:blip r:embed="rId3">
            <a:alphaModFix/>
          </a:blip>
          <a:stretch>
            <a:fillRect/>
          </a:stretch>
        </p:blipFill>
        <p:spPr>
          <a:xfrm>
            <a:off x="4500325" y="1505337"/>
            <a:ext cx="4103676" cy="2923476"/>
          </a:xfrm>
          <a:prstGeom prst="rect">
            <a:avLst/>
          </a:prstGeom>
          <a:noFill/>
          <a:ln>
            <a:noFill/>
          </a:ln>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881"/>
        <p:cNvGrpSpPr/>
        <p:nvPr/>
      </p:nvGrpSpPr>
      <p:grpSpPr>
        <a:xfrm>
          <a:off x="0" y="0"/>
          <a:ext cx="0" cy="0"/>
          <a:chOff x="0" y="0"/>
          <a:chExt cx="0" cy="0"/>
        </a:xfrm>
      </p:grpSpPr>
      <p:sp>
        <p:nvSpPr>
          <p:cNvPr id="882" name="Google Shape;882;p126"/>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883" name="Google Shape;883;p126"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884" name="Google Shape;884;p126"/>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83"/>
                                        </p:tgtEl>
                                        <p:attrNameLst>
                                          <p:attrName>style.visibility</p:attrName>
                                        </p:attrNameLst>
                                      </p:cBhvr>
                                      <p:to>
                                        <p:strVal val="visible"/>
                                      </p:to>
                                    </p:set>
                                    <p:animEffect transition="in" filter="fade">
                                      <p:cBhvr>
                                        <p:cTn id="7" dur="1000"/>
                                        <p:tgtEl>
                                          <p:spTgt spid="8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88"/>
        <p:cNvGrpSpPr/>
        <p:nvPr/>
      </p:nvGrpSpPr>
      <p:grpSpPr>
        <a:xfrm>
          <a:off x="0" y="0"/>
          <a:ext cx="0" cy="0"/>
          <a:chOff x="0" y="0"/>
          <a:chExt cx="0" cy="0"/>
        </a:xfrm>
      </p:grpSpPr>
      <p:sp>
        <p:nvSpPr>
          <p:cNvPr id="889" name="Google Shape;889;p127"/>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893"/>
        <p:cNvGrpSpPr/>
        <p:nvPr/>
      </p:nvGrpSpPr>
      <p:grpSpPr>
        <a:xfrm>
          <a:off x="0" y="0"/>
          <a:ext cx="0" cy="0"/>
          <a:chOff x="0" y="0"/>
          <a:chExt cx="0" cy="0"/>
        </a:xfrm>
      </p:grpSpPr>
      <p:sp>
        <p:nvSpPr>
          <p:cNvPr id="894" name="Google Shape;894;p128"/>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to </a:t>
            </a:r>
            <a:r>
              <a:rPr lang="en" b="1">
                <a:solidFill>
                  <a:srgbClr val="000000"/>
                </a:solidFill>
                <a:latin typeface="Proxima Nova"/>
                <a:ea typeface="Proxima Nova"/>
                <a:cs typeface="Proxima Nova"/>
                <a:sym typeface="Proxima Nova"/>
              </a:rPr>
              <a:t>tell a story</a:t>
            </a:r>
            <a:r>
              <a:rPr lang="en">
                <a:solidFill>
                  <a:srgbClr val="000000"/>
                </a:solidFill>
                <a:latin typeface="Proxima Nova"/>
                <a:ea typeface="Proxima Nova"/>
                <a:cs typeface="Proxima Nova"/>
                <a:sym typeface="Proxima Nova"/>
              </a:rPr>
              <a:t> about my future world.</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use my cartographic knowledge to create a </a:t>
            </a:r>
            <a:r>
              <a:rPr lang="en" b="1">
                <a:solidFill>
                  <a:schemeClr val="dk1"/>
                </a:solidFill>
                <a:latin typeface="Proxima Nova"/>
                <a:ea typeface="Proxima Nova"/>
                <a:cs typeface="Proxima Nova"/>
                <a:sym typeface="Proxima Nova"/>
              </a:rPr>
              <a:t>map</a:t>
            </a:r>
            <a:r>
              <a:rPr lang="en">
                <a:solidFill>
                  <a:schemeClr val="dk1"/>
                </a:solidFill>
                <a:latin typeface="Proxima Nova"/>
                <a:ea typeface="Proxima Nova"/>
                <a:cs typeface="Proxima Nova"/>
                <a:sym typeface="Proxima Nova"/>
              </a:rPr>
              <a:t> that tells a story about </a:t>
            </a:r>
            <a:r>
              <a:rPr lang="en" b="1">
                <a:solidFill>
                  <a:schemeClr val="dk1"/>
                </a:solidFill>
                <a:latin typeface="Proxima Nova"/>
                <a:ea typeface="Proxima Nova"/>
                <a:cs typeface="Proxima Nova"/>
                <a:sym typeface="Proxima Nova"/>
              </a:rPr>
              <a:t>my future world</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898"/>
        <p:cNvGrpSpPr/>
        <p:nvPr/>
      </p:nvGrpSpPr>
      <p:grpSpPr>
        <a:xfrm>
          <a:off x="0" y="0"/>
          <a:ext cx="0" cy="0"/>
          <a:chOff x="0" y="0"/>
          <a:chExt cx="0" cy="0"/>
        </a:xfrm>
      </p:grpSpPr>
      <p:sp>
        <p:nvSpPr>
          <p:cNvPr id="899" name="Google Shape;899;p129"/>
          <p:cNvSpPr/>
          <p:nvPr/>
        </p:nvSpPr>
        <p:spPr>
          <a:xfrm>
            <a:off x="6506850" y="910175"/>
            <a:ext cx="2336100" cy="2966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129"/>
          <p:cNvSpPr txBox="1"/>
          <p:nvPr/>
        </p:nvSpPr>
        <p:spPr>
          <a:xfrm>
            <a:off x="6506825" y="922558"/>
            <a:ext cx="2350500" cy="295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materials do you think this artist used?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p:txBody>
      </p:sp>
      <p:sp>
        <p:nvSpPr>
          <p:cNvPr id="901" name="Google Shape;901;p129"/>
          <p:cNvSpPr txBox="1"/>
          <p:nvPr/>
        </p:nvSpPr>
        <p:spPr>
          <a:xfrm>
            <a:off x="100350" y="4471675"/>
            <a:ext cx="6204600" cy="591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Fragile World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Elmira Sabanchieva, Age 13, Russia (Barbara Petchenik Children's World Map Competition, 2021)</a:t>
            </a:r>
            <a:endParaRPr sz="1000">
              <a:latin typeface="Proxima Nova"/>
              <a:ea typeface="Proxima Nova"/>
              <a:cs typeface="Proxima Nova"/>
              <a:sym typeface="Proxima Nova"/>
            </a:endParaRPr>
          </a:p>
        </p:txBody>
      </p:sp>
      <p:pic>
        <p:nvPicPr>
          <p:cNvPr id="902" name="Google Shape;902;p129"/>
          <p:cNvPicPr preferRelativeResize="0"/>
          <p:nvPr/>
        </p:nvPicPr>
        <p:blipFill>
          <a:blip r:embed="rId3">
            <a:alphaModFix/>
          </a:blip>
          <a:stretch>
            <a:fillRect/>
          </a:stretch>
        </p:blipFill>
        <p:spPr>
          <a:xfrm>
            <a:off x="455388" y="224100"/>
            <a:ext cx="5781114" cy="4338849"/>
          </a:xfrm>
          <a:prstGeom prst="rect">
            <a:avLst/>
          </a:prstGeom>
          <a:noFill/>
          <a:ln>
            <a:noFill/>
          </a:ln>
        </p:spPr>
      </p:pic>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pic>
        <p:nvPicPr>
          <p:cNvPr id="907" name="Google Shape;907;p130"/>
          <p:cNvPicPr preferRelativeResize="0"/>
          <p:nvPr/>
        </p:nvPicPr>
        <p:blipFill>
          <a:blip r:embed="rId3">
            <a:alphaModFix/>
          </a:blip>
          <a:stretch>
            <a:fillRect/>
          </a:stretch>
        </p:blipFill>
        <p:spPr>
          <a:xfrm>
            <a:off x="123725" y="276450"/>
            <a:ext cx="6286601" cy="4443401"/>
          </a:xfrm>
          <a:prstGeom prst="rect">
            <a:avLst/>
          </a:prstGeom>
          <a:noFill/>
          <a:ln>
            <a:noFill/>
          </a:ln>
        </p:spPr>
      </p:pic>
      <p:sp>
        <p:nvSpPr>
          <p:cNvPr id="908" name="Google Shape;908;p130"/>
          <p:cNvSpPr txBox="1"/>
          <p:nvPr/>
        </p:nvSpPr>
        <p:spPr>
          <a:xfrm>
            <a:off x="1333050" y="4648200"/>
            <a:ext cx="5173800" cy="495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Most Important Game of Chess</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Pavol Rybar, Age 8, Slovakia (Barbara Petchenik Children's World Map Competition, 2021)</a:t>
            </a:r>
            <a:endParaRPr sz="1000">
              <a:latin typeface="Proxima Nova"/>
              <a:ea typeface="Proxima Nova"/>
              <a:cs typeface="Proxima Nova"/>
              <a:sym typeface="Proxima Nova"/>
            </a:endParaRPr>
          </a:p>
        </p:txBody>
      </p:sp>
      <p:sp>
        <p:nvSpPr>
          <p:cNvPr id="909" name="Google Shape;909;p130"/>
          <p:cNvSpPr/>
          <p:nvPr/>
        </p:nvSpPr>
        <p:spPr>
          <a:xfrm>
            <a:off x="6564200" y="1026750"/>
            <a:ext cx="2379300" cy="30900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30"/>
          <p:cNvSpPr txBox="1"/>
          <p:nvPr/>
        </p:nvSpPr>
        <p:spPr>
          <a:xfrm>
            <a:off x="6664500" y="1026750"/>
            <a:ext cx="2228700" cy="309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Who is playing chess?</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do you think the chess game represents?</a:t>
            </a:r>
            <a:endParaRPr sz="1800">
              <a:latin typeface="Proxima Nova"/>
              <a:ea typeface="Proxima Nova"/>
              <a:cs typeface="Proxima Nova"/>
              <a:sym typeface="Proxima Nova"/>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sp>
        <p:nvSpPr>
          <p:cNvPr id="915" name="Google Shape;915;p131"/>
          <p:cNvSpPr/>
          <p:nvPr/>
        </p:nvSpPr>
        <p:spPr>
          <a:xfrm>
            <a:off x="5231275" y="1461900"/>
            <a:ext cx="3712200" cy="17916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16" name="Google Shape;916;p131"/>
          <p:cNvPicPr preferRelativeResize="0"/>
          <p:nvPr/>
        </p:nvPicPr>
        <p:blipFill>
          <a:blip r:embed="rId3">
            <a:alphaModFix/>
          </a:blip>
          <a:stretch>
            <a:fillRect/>
          </a:stretch>
        </p:blipFill>
        <p:spPr>
          <a:xfrm>
            <a:off x="1542625" y="86000"/>
            <a:ext cx="3545352" cy="4711798"/>
          </a:xfrm>
          <a:prstGeom prst="rect">
            <a:avLst/>
          </a:prstGeom>
          <a:noFill/>
          <a:ln>
            <a:noFill/>
          </a:ln>
        </p:spPr>
      </p:pic>
      <p:sp>
        <p:nvSpPr>
          <p:cNvPr id="917" name="Google Shape;917;p131"/>
          <p:cNvSpPr txBox="1"/>
          <p:nvPr/>
        </p:nvSpPr>
        <p:spPr>
          <a:xfrm>
            <a:off x="0" y="4716900"/>
            <a:ext cx="5173800" cy="426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Flower World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Jósef Bodor, Age 11, Hungary (Barbara Petchenik Children's World Map Competition, 1999)</a:t>
            </a:r>
            <a:endParaRPr sz="1000">
              <a:latin typeface="Proxima Nova"/>
              <a:ea typeface="Proxima Nova"/>
              <a:cs typeface="Proxima Nova"/>
              <a:sym typeface="Proxima Nova"/>
            </a:endParaRPr>
          </a:p>
        </p:txBody>
      </p:sp>
      <p:sp>
        <p:nvSpPr>
          <p:cNvPr id="918" name="Google Shape;918;p131"/>
          <p:cNvSpPr txBox="1"/>
          <p:nvPr/>
        </p:nvSpPr>
        <p:spPr>
          <a:xfrm>
            <a:off x="5288600" y="1542950"/>
            <a:ext cx="3545400" cy="179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Why do you think the artist chose to show the world this way?</a:t>
            </a:r>
            <a:endParaRPr sz="1800">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4"/>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200" b="1">
                <a:solidFill>
                  <a:schemeClr val="dk1"/>
                </a:solidFill>
                <a:latin typeface="Proxima Nova"/>
                <a:ea typeface="Proxima Nova"/>
                <a:cs typeface="Proxima Nova"/>
                <a:sym typeface="Proxima Nova"/>
              </a:rPr>
              <a:t>Learning Objective:</a:t>
            </a:r>
            <a:endParaRPr sz="3200"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2600">
                <a:solidFill>
                  <a:srgbClr val="000000"/>
                </a:solidFill>
                <a:latin typeface="Proxima Nova"/>
                <a:ea typeface="Proxima Nova"/>
                <a:cs typeface="Proxima Nova"/>
                <a:sym typeface="Proxima Nova"/>
              </a:rPr>
              <a:t>Today I am learning that </a:t>
            </a:r>
            <a:r>
              <a:rPr lang="en" sz="2600" b="1">
                <a:solidFill>
                  <a:srgbClr val="000000"/>
                </a:solidFill>
                <a:latin typeface="Proxima Nova"/>
                <a:ea typeface="Proxima Nova"/>
                <a:cs typeface="Proxima Nova"/>
                <a:sym typeface="Proxima Nova"/>
              </a:rPr>
              <a:t>maps</a:t>
            </a:r>
            <a:r>
              <a:rPr lang="en" sz="2600">
                <a:solidFill>
                  <a:srgbClr val="000000"/>
                </a:solidFill>
                <a:latin typeface="Proxima Nova"/>
                <a:ea typeface="Proxima Nova"/>
                <a:cs typeface="Proxima Nova"/>
                <a:sym typeface="Proxima Nova"/>
              </a:rPr>
              <a:t> are a way to record and share information.</a:t>
            </a:r>
            <a:endParaRPr sz="2400">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200" b="1">
                <a:solidFill>
                  <a:schemeClr val="dk1"/>
                </a:solidFill>
                <a:latin typeface="Proxima Nova"/>
                <a:ea typeface="Proxima Nova"/>
                <a:cs typeface="Proxima Nova"/>
                <a:sym typeface="Proxima Nova"/>
              </a:rPr>
              <a:t>Success Criteria:</a:t>
            </a:r>
            <a:endParaRPr sz="3200"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2600">
                <a:solidFill>
                  <a:schemeClr val="dk1"/>
                </a:solidFill>
                <a:latin typeface="Proxima Nova"/>
                <a:ea typeface="Proxima Nova"/>
                <a:cs typeface="Proxima Nova"/>
                <a:sym typeface="Proxima Nova"/>
              </a:rPr>
              <a:t>I will know I am successful when I create a </a:t>
            </a:r>
            <a:r>
              <a:rPr lang="en" sz="2600" b="1">
                <a:solidFill>
                  <a:schemeClr val="dk1"/>
                </a:solidFill>
                <a:latin typeface="Proxima Nova"/>
                <a:ea typeface="Proxima Nova"/>
                <a:cs typeface="Proxima Nova"/>
                <a:sym typeface="Proxima Nova"/>
              </a:rPr>
              <a:t>clay-slab map</a:t>
            </a:r>
            <a:r>
              <a:rPr lang="en" sz="2600">
                <a:solidFill>
                  <a:schemeClr val="dk1"/>
                </a:solidFill>
                <a:latin typeface="Proxima Nova"/>
                <a:ea typeface="Proxima Nova"/>
                <a:cs typeface="Proxima Nova"/>
                <a:sym typeface="Proxima Nova"/>
              </a:rPr>
              <a:t> showing the </a:t>
            </a:r>
            <a:r>
              <a:rPr lang="en" sz="2600" b="1">
                <a:solidFill>
                  <a:schemeClr val="dk1"/>
                </a:solidFill>
                <a:latin typeface="Proxima Nova"/>
                <a:ea typeface="Proxima Nova"/>
                <a:cs typeface="Proxima Nova"/>
                <a:sym typeface="Proxima Nova"/>
              </a:rPr>
              <a:t>relative locations</a:t>
            </a:r>
            <a:r>
              <a:rPr lang="en" sz="2600">
                <a:solidFill>
                  <a:schemeClr val="dk1"/>
                </a:solidFill>
                <a:latin typeface="Proxima Nova"/>
                <a:ea typeface="Proxima Nova"/>
                <a:cs typeface="Proxima Nova"/>
                <a:sym typeface="Proxima Nova"/>
              </a:rPr>
              <a:t> of three familiar places.</a:t>
            </a:r>
            <a:endParaRPr sz="2600">
              <a:solidFill>
                <a:schemeClr val="dk1"/>
              </a:solidFill>
              <a:latin typeface="Proxima Nova"/>
              <a:ea typeface="Proxima Nova"/>
              <a:cs typeface="Proxima Nova"/>
              <a:sym typeface="Proxima Nova"/>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922"/>
        <p:cNvGrpSpPr/>
        <p:nvPr/>
      </p:nvGrpSpPr>
      <p:grpSpPr>
        <a:xfrm>
          <a:off x="0" y="0"/>
          <a:ext cx="0" cy="0"/>
          <a:chOff x="0" y="0"/>
          <a:chExt cx="0" cy="0"/>
        </a:xfrm>
      </p:grpSpPr>
      <p:sp>
        <p:nvSpPr>
          <p:cNvPr id="923" name="Google Shape;923;p132"/>
          <p:cNvSpPr txBox="1"/>
          <p:nvPr/>
        </p:nvSpPr>
        <p:spPr>
          <a:xfrm>
            <a:off x="343950" y="545163"/>
            <a:ext cx="8456100" cy="1246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Map of Your Future World</a:t>
            </a:r>
            <a:endParaRPr sz="35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00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 sz="2400">
                <a:solidFill>
                  <a:schemeClr val="dk1"/>
                </a:solidFill>
                <a:latin typeface="Proxima Nova"/>
                <a:ea typeface="Proxima Nova"/>
                <a:cs typeface="Proxima Nova"/>
                <a:sym typeface="Proxima Nova"/>
              </a:rPr>
              <a:t>Your map should:</a:t>
            </a:r>
            <a:endParaRPr sz="5400">
              <a:latin typeface="Proxima Nova"/>
              <a:ea typeface="Proxima Nova"/>
              <a:cs typeface="Proxima Nova"/>
              <a:sym typeface="Proxima Nova"/>
            </a:endParaRPr>
          </a:p>
        </p:txBody>
      </p:sp>
      <p:sp>
        <p:nvSpPr>
          <p:cNvPr id="924" name="Google Shape;924;p132"/>
          <p:cNvSpPr txBox="1"/>
          <p:nvPr/>
        </p:nvSpPr>
        <p:spPr>
          <a:xfrm>
            <a:off x="343950" y="1700750"/>
            <a:ext cx="5221800" cy="32940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what your future world might be like</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all or a large portion of the world</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the size, shape, and location of land and water</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symbols, colors, and name labels to tell the story</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Include a compass rose and map legend</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contrast, balance, and emphasis to tell the story</a:t>
            </a:r>
            <a:endParaRPr sz="1800">
              <a:latin typeface="Proxima Nova"/>
              <a:ea typeface="Proxima Nova"/>
              <a:cs typeface="Proxima Nova"/>
              <a:sym typeface="Proxima Nova"/>
            </a:endParaRPr>
          </a:p>
        </p:txBody>
      </p:sp>
      <p:sp>
        <p:nvSpPr>
          <p:cNvPr id="925" name="Google Shape;925;p132"/>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132"/>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927" name="Google Shape;927;p132"/>
          <p:cNvSpPr txBox="1"/>
          <p:nvPr/>
        </p:nvSpPr>
        <p:spPr>
          <a:xfrm>
            <a:off x="4801325" y="4328350"/>
            <a:ext cx="4342800" cy="595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Regenerate the Ocean in the World!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Takahashi Kanoko, Age 13, Japan</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(Barbara Petchenik Children's World Map Competition, 2021)</a:t>
            </a:r>
            <a:endParaRPr sz="1000">
              <a:latin typeface="Proxima Nova"/>
              <a:ea typeface="Proxima Nova"/>
              <a:cs typeface="Proxima Nova"/>
              <a:sym typeface="Proxima Nova"/>
            </a:endParaRPr>
          </a:p>
        </p:txBody>
      </p:sp>
      <p:pic>
        <p:nvPicPr>
          <p:cNvPr id="928" name="Google Shape;928;p132"/>
          <p:cNvPicPr preferRelativeResize="0"/>
          <p:nvPr/>
        </p:nvPicPr>
        <p:blipFill>
          <a:blip r:embed="rId3">
            <a:alphaModFix/>
          </a:blip>
          <a:stretch>
            <a:fillRect/>
          </a:stretch>
        </p:blipFill>
        <p:spPr>
          <a:xfrm>
            <a:off x="5408775" y="1791975"/>
            <a:ext cx="3619550" cy="2593949"/>
          </a:xfrm>
          <a:prstGeom prst="rect">
            <a:avLst/>
          </a:prstGeom>
          <a:noFill/>
          <a:ln>
            <a:noFill/>
          </a:ln>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932"/>
        <p:cNvGrpSpPr/>
        <p:nvPr/>
      </p:nvGrpSpPr>
      <p:grpSpPr>
        <a:xfrm>
          <a:off x="0" y="0"/>
          <a:ext cx="0" cy="0"/>
          <a:chOff x="0" y="0"/>
          <a:chExt cx="0" cy="0"/>
        </a:xfrm>
      </p:grpSpPr>
      <p:sp>
        <p:nvSpPr>
          <p:cNvPr id="933" name="Google Shape;933;p133"/>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934" name="Google Shape;934;p133"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935" name="Google Shape;935;p133"/>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34"/>
                                        </p:tgtEl>
                                        <p:attrNameLst>
                                          <p:attrName>style.visibility</p:attrName>
                                        </p:attrNameLst>
                                      </p:cBhvr>
                                      <p:to>
                                        <p:strVal val="visible"/>
                                      </p:to>
                                    </p:set>
                                    <p:animEffect transition="in" filter="fade">
                                      <p:cBhvr>
                                        <p:cTn id="7" dur="1000"/>
                                        <p:tgtEl>
                                          <p:spTgt spid="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39"/>
        <p:cNvGrpSpPr/>
        <p:nvPr/>
      </p:nvGrpSpPr>
      <p:grpSpPr>
        <a:xfrm>
          <a:off x="0" y="0"/>
          <a:ext cx="0" cy="0"/>
          <a:chOff x="0" y="0"/>
          <a:chExt cx="0" cy="0"/>
        </a:xfrm>
      </p:grpSpPr>
      <p:sp>
        <p:nvSpPr>
          <p:cNvPr id="940" name="Google Shape;940;p134"/>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Three</a:t>
            </a:r>
            <a:endParaRPr>
              <a:solidFill>
                <a:schemeClr val="lt1"/>
              </a:solidFill>
              <a:latin typeface="Proxima Nova"/>
              <a:ea typeface="Proxima Nova"/>
              <a:cs typeface="Proxima Nova"/>
              <a:sym typeface="Proxima Nova"/>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Shape 944"/>
        <p:cNvGrpSpPr/>
        <p:nvPr/>
      </p:nvGrpSpPr>
      <p:grpSpPr>
        <a:xfrm>
          <a:off x="0" y="0"/>
          <a:ext cx="0" cy="0"/>
          <a:chOff x="0" y="0"/>
          <a:chExt cx="0" cy="0"/>
        </a:xfrm>
      </p:grpSpPr>
      <p:sp>
        <p:nvSpPr>
          <p:cNvPr id="945" name="Google Shape;945;p135"/>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to </a:t>
            </a:r>
            <a:r>
              <a:rPr lang="en" b="1">
                <a:solidFill>
                  <a:srgbClr val="000000"/>
                </a:solidFill>
                <a:latin typeface="Proxima Nova"/>
                <a:ea typeface="Proxima Nova"/>
                <a:cs typeface="Proxima Nova"/>
                <a:sym typeface="Proxima Nova"/>
              </a:rPr>
              <a:t>tell a story</a:t>
            </a:r>
            <a:r>
              <a:rPr lang="en">
                <a:solidFill>
                  <a:srgbClr val="000000"/>
                </a:solidFill>
                <a:latin typeface="Proxima Nova"/>
                <a:ea typeface="Proxima Nova"/>
                <a:cs typeface="Proxima Nova"/>
                <a:sym typeface="Proxima Nova"/>
              </a:rPr>
              <a:t> about my future world.</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use my cartographic knowledge to create a </a:t>
            </a:r>
            <a:r>
              <a:rPr lang="en" b="1">
                <a:solidFill>
                  <a:schemeClr val="dk1"/>
                </a:solidFill>
                <a:latin typeface="Proxima Nova"/>
                <a:ea typeface="Proxima Nova"/>
                <a:cs typeface="Proxima Nova"/>
                <a:sym typeface="Proxima Nova"/>
              </a:rPr>
              <a:t>map</a:t>
            </a:r>
            <a:r>
              <a:rPr lang="en">
                <a:solidFill>
                  <a:schemeClr val="dk1"/>
                </a:solidFill>
                <a:latin typeface="Proxima Nova"/>
                <a:ea typeface="Proxima Nova"/>
                <a:cs typeface="Proxima Nova"/>
                <a:sym typeface="Proxima Nova"/>
              </a:rPr>
              <a:t> that tells a story about </a:t>
            </a:r>
            <a:r>
              <a:rPr lang="en" b="1">
                <a:solidFill>
                  <a:schemeClr val="dk1"/>
                </a:solidFill>
                <a:latin typeface="Proxima Nova"/>
                <a:ea typeface="Proxima Nova"/>
                <a:cs typeface="Proxima Nova"/>
                <a:sym typeface="Proxima Nova"/>
              </a:rPr>
              <a:t>my future world</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Shape 949"/>
        <p:cNvGrpSpPr/>
        <p:nvPr/>
      </p:nvGrpSpPr>
      <p:grpSpPr>
        <a:xfrm>
          <a:off x="0" y="0"/>
          <a:ext cx="0" cy="0"/>
          <a:chOff x="0" y="0"/>
          <a:chExt cx="0" cy="0"/>
        </a:xfrm>
      </p:grpSpPr>
      <p:sp>
        <p:nvSpPr>
          <p:cNvPr id="950" name="Google Shape;950;p136"/>
          <p:cNvSpPr/>
          <p:nvPr/>
        </p:nvSpPr>
        <p:spPr>
          <a:xfrm>
            <a:off x="6478200" y="1189625"/>
            <a:ext cx="2436300" cy="24078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136"/>
          <p:cNvSpPr txBox="1"/>
          <p:nvPr/>
        </p:nvSpPr>
        <p:spPr>
          <a:xfrm>
            <a:off x="6521100" y="1195775"/>
            <a:ext cx="2350500" cy="239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p:txBody>
      </p:sp>
      <p:sp>
        <p:nvSpPr>
          <p:cNvPr id="952" name="Google Shape;952;p136"/>
          <p:cNvSpPr txBox="1"/>
          <p:nvPr/>
        </p:nvSpPr>
        <p:spPr>
          <a:xfrm>
            <a:off x="152400" y="4491250"/>
            <a:ext cx="6204600" cy="49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Holographic Map of My Future World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Angela Waiman, Age 13, Indonesia (Barbara Petchenik Children's World Map Competition, 2021)</a:t>
            </a:r>
            <a:endParaRPr sz="1000">
              <a:latin typeface="Proxima Nova"/>
              <a:ea typeface="Proxima Nova"/>
              <a:cs typeface="Proxima Nova"/>
              <a:sym typeface="Proxima Nova"/>
            </a:endParaRPr>
          </a:p>
        </p:txBody>
      </p:sp>
      <p:pic>
        <p:nvPicPr>
          <p:cNvPr id="953" name="Google Shape;953;p136"/>
          <p:cNvPicPr preferRelativeResize="0"/>
          <p:nvPr/>
        </p:nvPicPr>
        <p:blipFill>
          <a:blip r:embed="rId3">
            <a:alphaModFix/>
          </a:blip>
          <a:stretch>
            <a:fillRect/>
          </a:stretch>
        </p:blipFill>
        <p:spPr>
          <a:xfrm>
            <a:off x="211475" y="224100"/>
            <a:ext cx="6086441" cy="4338849"/>
          </a:xfrm>
          <a:prstGeom prst="rect">
            <a:avLst/>
          </a:prstGeom>
          <a:noFill/>
          <a:ln>
            <a:noFill/>
          </a:ln>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957"/>
        <p:cNvGrpSpPr/>
        <p:nvPr/>
      </p:nvGrpSpPr>
      <p:grpSpPr>
        <a:xfrm>
          <a:off x="0" y="0"/>
          <a:ext cx="0" cy="0"/>
          <a:chOff x="0" y="0"/>
          <a:chExt cx="0" cy="0"/>
        </a:xfrm>
      </p:grpSpPr>
      <p:sp>
        <p:nvSpPr>
          <p:cNvPr id="958" name="Google Shape;958;p137"/>
          <p:cNvSpPr/>
          <p:nvPr/>
        </p:nvSpPr>
        <p:spPr>
          <a:xfrm>
            <a:off x="6607175" y="988925"/>
            <a:ext cx="2336100" cy="28092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59" name="Google Shape;959;p137"/>
          <p:cNvPicPr preferRelativeResize="0"/>
          <p:nvPr/>
        </p:nvPicPr>
        <p:blipFill>
          <a:blip r:embed="rId3">
            <a:alphaModFix/>
          </a:blip>
          <a:stretch>
            <a:fillRect/>
          </a:stretch>
        </p:blipFill>
        <p:spPr>
          <a:xfrm>
            <a:off x="91438" y="66425"/>
            <a:ext cx="6266624" cy="4663249"/>
          </a:xfrm>
          <a:prstGeom prst="rect">
            <a:avLst/>
          </a:prstGeom>
          <a:noFill/>
          <a:ln>
            <a:noFill/>
          </a:ln>
        </p:spPr>
      </p:pic>
      <p:sp>
        <p:nvSpPr>
          <p:cNvPr id="960" name="Google Shape;960;p137"/>
          <p:cNvSpPr txBox="1"/>
          <p:nvPr/>
        </p:nvSpPr>
        <p:spPr>
          <a:xfrm>
            <a:off x="6607150" y="1000650"/>
            <a:ext cx="2350500" cy="279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makes this artwork a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p:txBody>
      </p:sp>
      <p:sp>
        <p:nvSpPr>
          <p:cNvPr id="961" name="Google Shape;961;p137"/>
          <p:cNvSpPr txBox="1"/>
          <p:nvPr/>
        </p:nvSpPr>
        <p:spPr>
          <a:xfrm>
            <a:off x="243650" y="4643650"/>
            <a:ext cx="6204600" cy="49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Tie the Braids of the Earth Girl</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Tang Yuwen, Age 10, China (Barbara Petchenik Children's World Map Competition, 2001)</a:t>
            </a:r>
            <a:endParaRPr sz="1000">
              <a:latin typeface="Proxima Nova"/>
              <a:ea typeface="Proxima Nova"/>
              <a:cs typeface="Proxima Nova"/>
              <a:sym typeface="Proxima Nova"/>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965"/>
        <p:cNvGrpSpPr/>
        <p:nvPr/>
      </p:nvGrpSpPr>
      <p:grpSpPr>
        <a:xfrm>
          <a:off x="0" y="0"/>
          <a:ext cx="0" cy="0"/>
          <a:chOff x="0" y="0"/>
          <a:chExt cx="0" cy="0"/>
        </a:xfrm>
      </p:grpSpPr>
      <p:sp>
        <p:nvSpPr>
          <p:cNvPr id="966" name="Google Shape;966;p138"/>
          <p:cNvSpPr/>
          <p:nvPr/>
        </p:nvSpPr>
        <p:spPr>
          <a:xfrm>
            <a:off x="6779175" y="1089250"/>
            <a:ext cx="2178600" cy="2579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67" name="Google Shape;967;p138"/>
          <p:cNvPicPr preferRelativeResize="0"/>
          <p:nvPr/>
        </p:nvPicPr>
        <p:blipFill>
          <a:blip r:embed="rId3">
            <a:alphaModFix/>
          </a:blip>
          <a:stretch>
            <a:fillRect/>
          </a:stretch>
        </p:blipFill>
        <p:spPr>
          <a:xfrm>
            <a:off x="126350" y="109388"/>
            <a:ext cx="6525773" cy="4534276"/>
          </a:xfrm>
          <a:prstGeom prst="rect">
            <a:avLst/>
          </a:prstGeom>
          <a:noFill/>
          <a:ln>
            <a:noFill/>
          </a:ln>
        </p:spPr>
      </p:pic>
      <p:sp>
        <p:nvSpPr>
          <p:cNvPr id="968" name="Google Shape;968;p138"/>
          <p:cNvSpPr txBox="1"/>
          <p:nvPr/>
        </p:nvSpPr>
        <p:spPr>
          <a:xfrm>
            <a:off x="544625" y="4586325"/>
            <a:ext cx="6204600" cy="471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I See the World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Lena Golubeva, Age 9, Russia (Barbara Petchenik Children's World Map Competition, 2003)</a:t>
            </a:r>
            <a:endParaRPr sz="1000">
              <a:latin typeface="Proxima Nova"/>
              <a:ea typeface="Proxima Nova"/>
              <a:cs typeface="Proxima Nova"/>
              <a:sym typeface="Proxima Nova"/>
            </a:endParaRPr>
          </a:p>
        </p:txBody>
      </p:sp>
      <p:sp>
        <p:nvSpPr>
          <p:cNvPr id="969" name="Google Shape;969;p138"/>
          <p:cNvSpPr txBox="1"/>
          <p:nvPr/>
        </p:nvSpPr>
        <p:spPr>
          <a:xfrm>
            <a:off x="6865175" y="1194063"/>
            <a:ext cx="1992300" cy="236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Who are the people? Why did the artist show them?</a:t>
            </a:r>
            <a:endParaRPr sz="1800">
              <a:latin typeface="Proxima Nova"/>
              <a:ea typeface="Proxima Nova"/>
              <a:cs typeface="Proxima Nova"/>
              <a:sym typeface="Proxima Nova"/>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973"/>
        <p:cNvGrpSpPr/>
        <p:nvPr/>
      </p:nvGrpSpPr>
      <p:grpSpPr>
        <a:xfrm>
          <a:off x="0" y="0"/>
          <a:ext cx="0" cy="0"/>
          <a:chOff x="0" y="0"/>
          <a:chExt cx="0" cy="0"/>
        </a:xfrm>
      </p:grpSpPr>
      <p:sp>
        <p:nvSpPr>
          <p:cNvPr id="974" name="Google Shape;974;p139"/>
          <p:cNvSpPr txBox="1"/>
          <p:nvPr/>
        </p:nvSpPr>
        <p:spPr>
          <a:xfrm>
            <a:off x="343950" y="545163"/>
            <a:ext cx="8456100" cy="1246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Map of Your Future World</a:t>
            </a:r>
            <a:endParaRPr sz="35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00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 sz="2400">
                <a:solidFill>
                  <a:schemeClr val="dk1"/>
                </a:solidFill>
                <a:latin typeface="Proxima Nova"/>
                <a:ea typeface="Proxima Nova"/>
                <a:cs typeface="Proxima Nova"/>
                <a:sym typeface="Proxima Nova"/>
              </a:rPr>
              <a:t>Your map should:</a:t>
            </a:r>
            <a:endParaRPr sz="5400">
              <a:latin typeface="Proxima Nova"/>
              <a:ea typeface="Proxima Nova"/>
              <a:cs typeface="Proxima Nova"/>
              <a:sym typeface="Proxima Nova"/>
            </a:endParaRPr>
          </a:p>
        </p:txBody>
      </p:sp>
      <p:sp>
        <p:nvSpPr>
          <p:cNvPr id="975" name="Google Shape;975;p139"/>
          <p:cNvSpPr txBox="1"/>
          <p:nvPr/>
        </p:nvSpPr>
        <p:spPr>
          <a:xfrm>
            <a:off x="343950" y="1700750"/>
            <a:ext cx="5045100" cy="32940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what your future world might be like</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all or a large portion of the world</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the size, shape, and location of land and water</a:t>
            </a:r>
            <a:endParaRPr sz="18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Clr>
                <a:schemeClr val="dk1"/>
              </a:buClr>
              <a:buSzPts val="1800"/>
              <a:buFont typeface="Proxima Nova"/>
              <a:buChar char="●"/>
            </a:pPr>
            <a:r>
              <a:rPr lang="en" sz="1800">
                <a:solidFill>
                  <a:schemeClr val="dk1"/>
                </a:solidFill>
                <a:latin typeface="Proxima Nova"/>
                <a:ea typeface="Proxima Nova"/>
                <a:cs typeface="Proxima Nova"/>
                <a:sym typeface="Proxima Nova"/>
              </a:rPr>
              <a:t>Include a compass rose and map legend</a:t>
            </a: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symbols, colors, and name labels to tell the story</a:t>
            </a:r>
            <a:endParaRPr sz="18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contrast, balance, and emphasis to tell the story</a:t>
            </a:r>
            <a:endParaRPr sz="1800">
              <a:latin typeface="Proxima Nova"/>
              <a:ea typeface="Proxima Nova"/>
              <a:cs typeface="Proxima Nova"/>
              <a:sym typeface="Proxima Nova"/>
            </a:endParaRPr>
          </a:p>
        </p:txBody>
      </p:sp>
      <p:sp>
        <p:nvSpPr>
          <p:cNvPr id="976" name="Google Shape;976;p139"/>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139"/>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978" name="Google Shape;978;p139"/>
          <p:cNvSpPr txBox="1"/>
          <p:nvPr/>
        </p:nvSpPr>
        <p:spPr>
          <a:xfrm>
            <a:off x="5159625" y="4199350"/>
            <a:ext cx="3984300" cy="635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Living Earth</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Ekaterina Chernova, Yulia Tomilova &amp; Sofia Vdovina Age 8, Russia</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(Barbara Petchenik Children's World Map Competition, 2021)</a:t>
            </a:r>
            <a:endParaRPr sz="1000">
              <a:latin typeface="Proxima Nova"/>
              <a:ea typeface="Proxima Nova"/>
              <a:cs typeface="Proxima Nova"/>
              <a:sym typeface="Proxima Nova"/>
            </a:endParaRPr>
          </a:p>
        </p:txBody>
      </p:sp>
      <p:pic>
        <p:nvPicPr>
          <p:cNvPr id="979" name="Google Shape;979;p139"/>
          <p:cNvPicPr preferRelativeResize="0"/>
          <p:nvPr/>
        </p:nvPicPr>
        <p:blipFill>
          <a:blip r:embed="rId3">
            <a:alphaModFix/>
          </a:blip>
          <a:stretch>
            <a:fillRect/>
          </a:stretch>
        </p:blipFill>
        <p:spPr>
          <a:xfrm>
            <a:off x="5489775" y="1791987"/>
            <a:ext cx="3541651" cy="2504874"/>
          </a:xfrm>
          <a:prstGeom prst="rect">
            <a:avLst/>
          </a:prstGeom>
          <a:noFill/>
          <a:ln>
            <a:noFill/>
          </a:ln>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983"/>
        <p:cNvGrpSpPr/>
        <p:nvPr/>
      </p:nvGrpSpPr>
      <p:grpSpPr>
        <a:xfrm>
          <a:off x="0" y="0"/>
          <a:ext cx="0" cy="0"/>
          <a:chOff x="0" y="0"/>
          <a:chExt cx="0" cy="0"/>
        </a:xfrm>
      </p:grpSpPr>
      <p:sp>
        <p:nvSpPr>
          <p:cNvPr id="984" name="Google Shape;984;p140"/>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985" name="Google Shape;985;p140"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986" name="Google Shape;986;p140"/>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85"/>
                                        </p:tgtEl>
                                        <p:attrNameLst>
                                          <p:attrName>style.visibility</p:attrName>
                                        </p:attrNameLst>
                                      </p:cBhvr>
                                      <p:to>
                                        <p:strVal val="visible"/>
                                      </p:to>
                                    </p:set>
                                    <p:animEffect transition="in" filter="fade">
                                      <p:cBhvr>
                                        <p:cTn id="7" dur="1000"/>
                                        <p:tgtEl>
                                          <p:spTgt spid="9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90"/>
        <p:cNvGrpSpPr/>
        <p:nvPr/>
      </p:nvGrpSpPr>
      <p:grpSpPr>
        <a:xfrm>
          <a:off x="0" y="0"/>
          <a:ext cx="0" cy="0"/>
          <a:chOff x="0" y="0"/>
          <a:chExt cx="0" cy="0"/>
        </a:xfrm>
      </p:grpSpPr>
      <p:sp>
        <p:nvSpPr>
          <p:cNvPr id="991" name="Google Shape;991;p141"/>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Four</a:t>
            </a:r>
            <a:endParaRPr>
              <a:solidFill>
                <a:schemeClr val="lt1"/>
              </a:solidFill>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5"/>
          <p:cNvSpPr/>
          <p:nvPr/>
        </p:nvSpPr>
        <p:spPr>
          <a:xfrm>
            <a:off x="853175" y="1694175"/>
            <a:ext cx="975000" cy="7071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5"/>
          <p:cNvSpPr/>
          <p:nvPr/>
        </p:nvSpPr>
        <p:spPr>
          <a:xfrm>
            <a:off x="6272550" y="2815675"/>
            <a:ext cx="752700" cy="58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5"/>
          <p:cNvSpPr txBox="1"/>
          <p:nvPr/>
        </p:nvSpPr>
        <p:spPr>
          <a:xfrm>
            <a:off x="402600" y="329850"/>
            <a:ext cx="83388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800">
                <a:latin typeface="Proxima Nova"/>
                <a:ea typeface="Proxima Nova"/>
                <a:cs typeface="Proxima Nova"/>
                <a:sym typeface="Proxima Nova"/>
              </a:rPr>
              <a:t>Thousands of years ago, early </a:t>
            </a:r>
            <a:r>
              <a:rPr lang="en" sz="2800" b="1">
                <a:latin typeface="Proxima Nova"/>
                <a:ea typeface="Proxima Nova"/>
                <a:cs typeface="Proxima Nova"/>
                <a:sym typeface="Proxima Nova"/>
              </a:rPr>
              <a:t>cartographers</a:t>
            </a:r>
            <a:r>
              <a:rPr lang="en" sz="2800">
                <a:latin typeface="Proxima Nova"/>
                <a:ea typeface="Proxima Nova"/>
                <a:cs typeface="Proxima Nova"/>
                <a:sym typeface="Proxima Nova"/>
              </a:rPr>
              <a:t> created maps by drawing on </a:t>
            </a:r>
            <a:r>
              <a:rPr lang="en" sz="2800" b="1">
                <a:latin typeface="Proxima Nova"/>
                <a:ea typeface="Proxima Nova"/>
                <a:cs typeface="Proxima Nova"/>
                <a:sym typeface="Proxima Nova"/>
              </a:rPr>
              <a:t>slabs</a:t>
            </a:r>
            <a:r>
              <a:rPr lang="en" sz="2800">
                <a:latin typeface="Proxima Nova"/>
                <a:ea typeface="Proxima Nova"/>
                <a:cs typeface="Proxima Nova"/>
                <a:sym typeface="Proxima Nova"/>
              </a:rPr>
              <a:t> of clay.</a:t>
            </a:r>
            <a:endParaRPr sz="2800">
              <a:latin typeface="Proxima Nova"/>
              <a:ea typeface="Proxima Nova"/>
              <a:cs typeface="Proxima Nova"/>
              <a:sym typeface="Proxima Nova"/>
            </a:endParaRPr>
          </a:p>
        </p:txBody>
      </p:sp>
      <p:sp>
        <p:nvSpPr>
          <p:cNvPr id="134" name="Google Shape;134;p25"/>
          <p:cNvSpPr txBox="1"/>
          <p:nvPr/>
        </p:nvSpPr>
        <p:spPr>
          <a:xfrm>
            <a:off x="171050" y="1700125"/>
            <a:ext cx="3188700" cy="2524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a:latin typeface="Proxima Nova"/>
                <a:ea typeface="Proxima Nova"/>
                <a:cs typeface="Proxima Nova"/>
                <a:sym typeface="Proxima Nova"/>
              </a:rPr>
              <a:t>Can you find the </a:t>
            </a:r>
            <a:r>
              <a:rPr lang="en" sz="1900" b="1">
                <a:latin typeface="Proxima Nova"/>
                <a:ea typeface="Proxima Nova"/>
                <a:cs typeface="Proxima Nova"/>
                <a:sym typeface="Proxima Nova"/>
              </a:rPr>
              <a:t>symbol</a:t>
            </a:r>
            <a:r>
              <a:rPr lang="en" sz="1900">
                <a:latin typeface="Proxima Nova"/>
                <a:ea typeface="Proxima Nova"/>
                <a:cs typeface="Proxima Nova"/>
                <a:sym typeface="Proxima Nova"/>
              </a:rPr>
              <a:t> that shows a mountain range?</a:t>
            </a:r>
            <a:endParaRPr sz="1900">
              <a:latin typeface="Proxima Nova"/>
              <a:ea typeface="Proxima Nova"/>
              <a:cs typeface="Proxima Nova"/>
              <a:sym typeface="Proxima Nova"/>
            </a:endParaRPr>
          </a:p>
          <a:p>
            <a:pPr marL="0" lvl="0" indent="0" algn="l" rtl="0">
              <a:spcBef>
                <a:spcPts val="0"/>
              </a:spcBef>
              <a:spcAft>
                <a:spcPts val="0"/>
              </a:spcAft>
              <a:buNone/>
            </a:pPr>
            <a:endParaRPr sz="1900">
              <a:latin typeface="Proxima Nova"/>
              <a:ea typeface="Proxima Nova"/>
              <a:cs typeface="Proxima Nova"/>
              <a:sym typeface="Proxima Nova"/>
            </a:endParaRPr>
          </a:p>
          <a:p>
            <a:pPr marL="0" lvl="0" indent="0" algn="l" rtl="0">
              <a:spcBef>
                <a:spcPts val="0"/>
              </a:spcBef>
              <a:spcAft>
                <a:spcPts val="0"/>
              </a:spcAft>
              <a:buNone/>
            </a:pPr>
            <a:r>
              <a:rPr lang="en" sz="1900">
                <a:latin typeface="Proxima Nova"/>
                <a:ea typeface="Proxima Nova"/>
                <a:cs typeface="Proxima Nova"/>
                <a:sym typeface="Proxima Nova"/>
              </a:rPr>
              <a:t>Can you find the </a:t>
            </a:r>
            <a:r>
              <a:rPr lang="en" sz="1900" b="1">
                <a:latin typeface="Proxima Nova"/>
                <a:ea typeface="Proxima Nova"/>
                <a:cs typeface="Proxima Nova"/>
                <a:sym typeface="Proxima Nova"/>
              </a:rPr>
              <a:t>symbol </a:t>
            </a:r>
            <a:r>
              <a:rPr lang="en" sz="1900">
                <a:latin typeface="Proxima Nova"/>
                <a:ea typeface="Proxima Nova"/>
                <a:cs typeface="Proxima Nova"/>
                <a:sym typeface="Proxima Nova"/>
              </a:rPr>
              <a:t>that shows a river? </a:t>
            </a:r>
            <a:endParaRPr sz="1900">
              <a:latin typeface="Proxima Nova"/>
              <a:ea typeface="Proxima Nova"/>
              <a:cs typeface="Proxima Nova"/>
              <a:sym typeface="Proxima Nova"/>
            </a:endParaRPr>
          </a:p>
          <a:p>
            <a:pPr marL="0" lvl="0" indent="0" algn="l" rtl="0">
              <a:spcBef>
                <a:spcPts val="0"/>
              </a:spcBef>
              <a:spcAft>
                <a:spcPts val="0"/>
              </a:spcAft>
              <a:buNone/>
            </a:pPr>
            <a:endParaRPr sz="1900">
              <a:latin typeface="Proxima Nova"/>
              <a:ea typeface="Proxima Nova"/>
              <a:cs typeface="Proxima Nova"/>
              <a:sym typeface="Proxima Nova"/>
            </a:endParaRPr>
          </a:p>
          <a:p>
            <a:pPr marL="0" lvl="0" indent="0" algn="l" rtl="0">
              <a:spcBef>
                <a:spcPts val="0"/>
              </a:spcBef>
              <a:spcAft>
                <a:spcPts val="0"/>
              </a:spcAft>
              <a:buNone/>
            </a:pPr>
            <a:r>
              <a:rPr lang="en" sz="1900">
                <a:latin typeface="Proxima Nova"/>
                <a:ea typeface="Proxima Nova"/>
                <a:cs typeface="Proxima Nova"/>
                <a:sym typeface="Proxima Nova"/>
              </a:rPr>
              <a:t>Where is the river </a:t>
            </a:r>
            <a:r>
              <a:rPr lang="en" sz="1900" b="1">
                <a:latin typeface="Proxima Nova"/>
                <a:ea typeface="Proxima Nova"/>
                <a:cs typeface="Proxima Nova"/>
                <a:sym typeface="Proxima Nova"/>
              </a:rPr>
              <a:t>located</a:t>
            </a:r>
            <a:r>
              <a:rPr lang="en" sz="1900">
                <a:latin typeface="Proxima Nova"/>
                <a:ea typeface="Proxima Nova"/>
                <a:cs typeface="Proxima Nova"/>
                <a:sym typeface="Proxima Nova"/>
              </a:rPr>
              <a:t>?</a:t>
            </a:r>
            <a:endParaRPr sz="1900">
              <a:latin typeface="Proxima Nova"/>
              <a:ea typeface="Proxima Nova"/>
              <a:cs typeface="Proxima Nova"/>
              <a:sym typeface="Proxima Nova"/>
            </a:endParaRPr>
          </a:p>
        </p:txBody>
      </p:sp>
      <p:pic>
        <p:nvPicPr>
          <p:cNvPr id="135" name="Google Shape;135;p25"/>
          <p:cNvPicPr preferRelativeResize="0"/>
          <p:nvPr/>
        </p:nvPicPr>
        <p:blipFill rotWithShape="1">
          <a:blip r:embed="rId3">
            <a:alphaModFix/>
          </a:blip>
          <a:srcRect b="1999"/>
          <a:stretch/>
        </p:blipFill>
        <p:spPr>
          <a:xfrm rot="-5400000">
            <a:off x="6062600" y="1694600"/>
            <a:ext cx="2904975" cy="2668875"/>
          </a:xfrm>
          <a:prstGeom prst="rect">
            <a:avLst/>
          </a:prstGeom>
          <a:noFill/>
          <a:ln>
            <a:noFill/>
          </a:ln>
        </p:spPr>
      </p:pic>
      <p:pic>
        <p:nvPicPr>
          <p:cNvPr id="136" name="Google Shape;136;p25"/>
          <p:cNvPicPr preferRelativeResize="0"/>
          <p:nvPr/>
        </p:nvPicPr>
        <p:blipFill rotWithShape="1">
          <a:blip r:embed="rId4">
            <a:alphaModFix/>
          </a:blip>
          <a:srcRect l="6512" t="18432" r="60326" b="22490"/>
          <a:stretch/>
        </p:blipFill>
        <p:spPr>
          <a:xfrm>
            <a:off x="3451663" y="1442925"/>
            <a:ext cx="2728975" cy="3038598"/>
          </a:xfrm>
          <a:prstGeom prst="rect">
            <a:avLst/>
          </a:prstGeom>
          <a:noFill/>
          <a:ln>
            <a:noFill/>
          </a:ln>
        </p:spPr>
      </p:pic>
      <p:sp>
        <p:nvSpPr>
          <p:cNvPr id="137" name="Google Shape;137;p25"/>
          <p:cNvSpPr txBox="1"/>
          <p:nvPr/>
        </p:nvSpPr>
        <p:spPr>
          <a:xfrm>
            <a:off x="5469175" y="4414125"/>
            <a:ext cx="32721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Gasur Tablet</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Harvard Museum of the Ancient Near East</a:t>
            </a:r>
            <a:endParaRPr sz="1000">
              <a:latin typeface="Proxima Nova"/>
              <a:ea typeface="Proxima Nova"/>
              <a:cs typeface="Proxima Nova"/>
              <a:sym typeface="Proxima Nova"/>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995"/>
        <p:cNvGrpSpPr/>
        <p:nvPr/>
      </p:nvGrpSpPr>
      <p:grpSpPr>
        <a:xfrm>
          <a:off x="0" y="0"/>
          <a:ext cx="0" cy="0"/>
          <a:chOff x="0" y="0"/>
          <a:chExt cx="0" cy="0"/>
        </a:xfrm>
      </p:grpSpPr>
      <p:sp>
        <p:nvSpPr>
          <p:cNvPr id="996" name="Google Shape;996;p142"/>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to </a:t>
            </a:r>
            <a:r>
              <a:rPr lang="en" b="1">
                <a:solidFill>
                  <a:srgbClr val="000000"/>
                </a:solidFill>
                <a:latin typeface="Proxima Nova"/>
                <a:ea typeface="Proxima Nova"/>
                <a:cs typeface="Proxima Nova"/>
                <a:sym typeface="Proxima Nova"/>
              </a:rPr>
              <a:t>tell a story</a:t>
            </a:r>
            <a:r>
              <a:rPr lang="en">
                <a:solidFill>
                  <a:srgbClr val="000000"/>
                </a:solidFill>
                <a:latin typeface="Proxima Nova"/>
                <a:ea typeface="Proxima Nova"/>
                <a:cs typeface="Proxima Nova"/>
                <a:sym typeface="Proxima Nova"/>
              </a:rPr>
              <a:t> about my future world.</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use my cartographic knowledge to create a </a:t>
            </a:r>
            <a:r>
              <a:rPr lang="en" b="1">
                <a:solidFill>
                  <a:schemeClr val="dk1"/>
                </a:solidFill>
                <a:latin typeface="Proxima Nova"/>
                <a:ea typeface="Proxima Nova"/>
                <a:cs typeface="Proxima Nova"/>
                <a:sym typeface="Proxima Nova"/>
              </a:rPr>
              <a:t>map</a:t>
            </a:r>
            <a:r>
              <a:rPr lang="en">
                <a:solidFill>
                  <a:schemeClr val="dk1"/>
                </a:solidFill>
                <a:latin typeface="Proxima Nova"/>
                <a:ea typeface="Proxima Nova"/>
                <a:cs typeface="Proxima Nova"/>
                <a:sym typeface="Proxima Nova"/>
              </a:rPr>
              <a:t> that tells a story about </a:t>
            </a:r>
            <a:r>
              <a:rPr lang="en" b="1">
                <a:solidFill>
                  <a:schemeClr val="dk1"/>
                </a:solidFill>
                <a:latin typeface="Proxima Nova"/>
                <a:ea typeface="Proxima Nova"/>
                <a:cs typeface="Proxima Nova"/>
                <a:sym typeface="Proxima Nova"/>
              </a:rPr>
              <a:t>my future world</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1000"/>
        <p:cNvGrpSpPr/>
        <p:nvPr/>
      </p:nvGrpSpPr>
      <p:grpSpPr>
        <a:xfrm>
          <a:off x="0" y="0"/>
          <a:ext cx="0" cy="0"/>
          <a:chOff x="0" y="0"/>
          <a:chExt cx="0" cy="0"/>
        </a:xfrm>
      </p:grpSpPr>
      <p:sp>
        <p:nvSpPr>
          <p:cNvPr id="1001" name="Google Shape;1001;p143"/>
          <p:cNvSpPr/>
          <p:nvPr/>
        </p:nvSpPr>
        <p:spPr>
          <a:xfrm>
            <a:off x="6220225" y="1527063"/>
            <a:ext cx="2608500" cy="17628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43"/>
          <p:cNvSpPr txBox="1"/>
          <p:nvPr/>
        </p:nvSpPr>
        <p:spPr>
          <a:xfrm>
            <a:off x="-186325" y="4629325"/>
            <a:ext cx="6263100" cy="514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Solidarity</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Julia Papp, Age 14, Hungary (Barbara Petchenik Children's World Map Competition, 1995)</a:t>
            </a:r>
            <a:endParaRPr sz="1000">
              <a:latin typeface="Proxima Nova"/>
              <a:ea typeface="Proxima Nova"/>
              <a:cs typeface="Proxima Nova"/>
              <a:sym typeface="Proxima Nova"/>
            </a:endParaRPr>
          </a:p>
        </p:txBody>
      </p:sp>
      <p:sp>
        <p:nvSpPr>
          <p:cNvPr id="1003" name="Google Shape;1003;p143"/>
          <p:cNvSpPr txBox="1"/>
          <p:nvPr/>
        </p:nvSpPr>
        <p:spPr>
          <a:xfrm>
            <a:off x="6320550" y="1613736"/>
            <a:ext cx="2407800" cy="167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p:txBody>
      </p:sp>
      <p:pic>
        <p:nvPicPr>
          <p:cNvPr id="1004" name="Google Shape;1004;p143"/>
          <p:cNvPicPr preferRelativeResize="0"/>
          <p:nvPr/>
        </p:nvPicPr>
        <p:blipFill>
          <a:blip r:embed="rId3">
            <a:alphaModFix/>
          </a:blip>
          <a:stretch>
            <a:fillRect/>
          </a:stretch>
        </p:blipFill>
        <p:spPr>
          <a:xfrm>
            <a:off x="280100" y="117963"/>
            <a:ext cx="5738173" cy="4581025"/>
          </a:xfrm>
          <a:prstGeom prst="rect">
            <a:avLst/>
          </a:prstGeom>
          <a:noFill/>
          <a:ln>
            <a:noFill/>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Shape 1008"/>
        <p:cNvGrpSpPr/>
        <p:nvPr/>
      </p:nvGrpSpPr>
      <p:grpSpPr>
        <a:xfrm>
          <a:off x="0" y="0"/>
          <a:ext cx="0" cy="0"/>
          <a:chOff x="0" y="0"/>
          <a:chExt cx="0" cy="0"/>
        </a:xfrm>
      </p:grpSpPr>
      <p:sp>
        <p:nvSpPr>
          <p:cNvPr id="1009" name="Google Shape;1009;p144"/>
          <p:cNvSpPr/>
          <p:nvPr/>
        </p:nvSpPr>
        <p:spPr>
          <a:xfrm>
            <a:off x="6650200" y="879350"/>
            <a:ext cx="2336100" cy="303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44"/>
          <p:cNvSpPr txBox="1"/>
          <p:nvPr/>
        </p:nvSpPr>
        <p:spPr>
          <a:xfrm>
            <a:off x="6650175" y="892033"/>
            <a:ext cx="2350500" cy="30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Which symbols did the artist include in the map legend?</a:t>
            </a:r>
            <a:endParaRPr sz="1800">
              <a:latin typeface="Proxima Nova"/>
              <a:ea typeface="Proxima Nova"/>
              <a:cs typeface="Proxima Nova"/>
              <a:sym typeface="Proxima Nova"/>
            </a:endParaRPr>
          </a:p>
        </p:txBody>
      </p:sp>
      <p:sp>
        <p:nvSpPr>
          <p:cNvPr id="1011" name="Google Shape;1011;p144"/>
          <p:cNvSpPr txBox="1"/>
          <p:nvPr/>
        </p:nvSpPr>
        <p:spPr>
          <a:xfrm>
            <a:off x="1218350" y="4556200"/>
            <a:ext cx="5351400" cy="49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Time Is Ticking: The Present and My Future</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Martin Njenga, Age 12, Kenya  (Barbara Petchenik Children's World Map Competition, 2021)</a:t>
            </a:r>
            <a:endParaRPr sz="1000">
              <a:latin typeface="Proxima Nova"/>
              <a:ea typeface="Proxima Nova"/>
              <a:cs typeface="Proxima Nova"/>
              <a:sym typeface="Proxima Nova"/>
            </a:endParaRPr>
          </a:p>
        </p:txBody>
      </p:sp>
      <p:pic>
        <p:nvPicPr>
          <p:cNvPr id="1012" name="Google Shape;1012;p144"/>
          <p:cNvPicPr preferRelativeResize="0"/>
          <p:nvPr/>
        </p:nvPicPr>
        <p:blipFill>
          <a:blip r:embed="rId3">
            <a:alphaModFix/>
          </a:blip>
          <a:stretch>
            <a:fillRect/>
          </a:stretch>
        </p:blipFill>
        <p:spPr>
          <a:xfrm>
            <a:off x="157650" y="154888"/>
            <a:ext cx="6340423" cy="4487324"/>
          </a:xfrm>
          <a:prstGeom prst="rect">
            <a:avLst/>
          </a:prstGeom>
          <a:noFill/>
          <a:ln>
            <a:noFill/>
          </a:ln>
        </p:spPr>
      </p:pic>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Shape 1016"/>
        <p:cNvGrpSpPr/>
        <p:nvPr/>
      </p:nvGrpSpPr>
      <p:grpSpPr>
        <a:xfrm>
          <a:off x="0" y="0"/>
          <a:ext cx="0" cy="0"/>
          <a:chOff x="0" y="0"/>
          <a:chExt cx="0" cy="0"/>
        </a:xfrm>
      </p:grpSpPr>
      <p:sp>
        <p:nvSpPr>
          <p:cNvPr id="1017" name="Google Shape;1017;p145"/>
          <p:cNvSpPr/>
          <p:nvPr/>
        </p:nvSpPr>
        <p:spPr>
          <a:xfrm>
            <a:off x="6635850" y="874325"/>
            <a:ext cx="2336100" cy="303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145"/>
          <p:cNvSpPr txBox="1"/>
          <p:nvPr/>
        </p:nvSpPr>
        <p:spPr>
          <a:xfrm>
            <a:off x="6635825" y="887008"/>
            <a:ext cx="2350500" cy="30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different from the first one?</a:t>
            </a:r>
            <a:endParaRPr sz="1800">
              <a:latin typeface="Proxima Nova"/>
              <a:ea typeface="Proxima Nova"/>
              <a:cs typeface="Proxima Nova"/>
              <a:sym typeface="Proxima Nova"/>
            </a:endParaRPr>
          </a:p>
        </p:txBody>
      </p:sp>
      <p:sp>
        <p:nvSpPr>
          <p:cNvPr id="1019" name="Google Shape;1019;p145"/>
          <p:cNvSpPr txBox="1"/>
          <p:nvPr/>
        </p:nvSpPr>
        <p:spPr>
          <a:xfrm>
            <a:off x="343975" y="4365000"/>
            <a:ext cx="6204600" cy="49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Planet of the Future</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Magda Oswald, Age 12, Croatia (Barbara Petchenik Children's World Map Competition, 2021)</a:t>
            </a:r>
            <a:endParaRPr sz="1000">
              <a:latin typeface="Proxima Nova"/>
              <a:ea typeface="Proxima Nova"/>
              <a:cs typeface="Proxima Nova"/>
              <a:sym typeface="Proxima Nova"/>
            </a:endParaRPr>
          </a:p>
        </p:txBody>
      </p:sp>
      <p:pic>
        <p:nvPicPr>
          <p:cNvPr id="1020" name="Google Shape;1020;p145"/>
          <p:cNvPicPr preferRelativeResize="0"/>
          <p:nvPr/>
        </p:nvPicPr>
        <p:blipFill rotWithShape="1">
          <a:blip r:embed="rId3">
            <a:alphaModFix/>
          </a:blip>
          <a:srcRect l="1483" t="6731" r="1532" b="5733"/>
          <a:stretch/>
        </p:blipFill>
        <p:spPr>
          <a:xfrm>
            <a:off x="258000" y="493700"/>
            <a:ext cx="6204600" cy="3942959"/>
          </a:xfrm>
          <a:prstGeom prst="rect">
            <a:avLst/>
          </a:prstGeom>
          <a:noFill/>
          <a:ln>
            <a:noFill/>
          </a:ln>
        </p:spPr>
      </p:pic>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Shape 1024"/>
        <p:cNvGrpSpPr/>
        <p:nvPr/>
      </p:nvGrpSpPr>
      <p:grpSpPr>
        <a:xfrm>
          <a:off x="0" y="0"/>
          <a:ext cx="0" cy="0"/>
          <a:chOff x="0" y="0"/>
          <a:chExt cx="0" cy="0"/>
        </a:xfrm>
      </p:grpSpPr>
      <p:sp>
        <p:nvSpPr>
          <p:cNvPr id="1025" name="Google Shape;1025;p146"/>
          <p:cNvSpPr txBox="1"/>
          <p:nvPr/>
        </p:nvSpPr>
        <p:spPr>
          <a:xfrm>
            <a:off x="343950" y="545163"/>
            <a:ext cx="8456100" cy="1246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Map of Your Future World</a:t>
            </a:r>
            <a:endParaRPr sz="35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00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 sz="2400">
                <a:solidFill>
                  <a:schemeClr val="dk1"/>
                </a:solidFill>
                <a:latin typeface="Proxima Nova"/>
                <a:ea typeface="Proxima Nova"/>
                <a:cs typeface="Proxima Nova"/>
                <a:sym typeface="Proxima Nova"/>
              </a:rPr>
              <a:t>Your map should:</a:t>
            </a:r>
            <a:endParaRPr sz="5400">
              <a:latin typeface="Proxima Nova"/>
              <a:ea typeface="Proxima Nova"/>
              <a:cs typeface="Proxima Nova"/>
              <a:sym typeface="Proxima Nova"/>
            </a:endParaRPr>
          </a:p>
        </p:txBody>
      </p:sp>
      <p:sp>
        <p:nvSpPr>
          <p:cNvPr id="1026" name="Google Shape;1026;p146"/>
          <p:cNvSpPr txBox="1"/>
          <p:nvPr/>
        </p:nvSpPr>
        <p:spPr>
          <a:xfrm>
            <a:off x="343950" y="1700750"/>
            <a:ext cx="5055000" cy="32940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what your future world might be like</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all or a large portion of the world</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the size, shape, and location of land and water</a:t>
            </a:r>
            <a:endParaRPr sz="18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Clr>
                <a:schemeClr val="dk1"/>
              </a:buClr>
              <a:buSzPts val="1800"/>
              <a:buFont typeface="Proxima Nova"/>
              <a:buChar char="●"/>
            </a:pPr>
            <a:r>
              <a:rPr lang="en" sz="1800">
                <a:solidFill>
                  <a:schemeClr val="dk1"/>
                </a:solidFill>
                <a:latin typeface="Proxima Nova"/>
                <a:ea typeface="Proxima Nova"/>
                <a:cs typeface="Proxima Nova"/>
                <a:sym typeface="Proxima Nova"/>
              </a:rPr>
              <a:t>Include a compass rose and map legend</a:t>
            </a: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symbols, colors, and name labels to help tell the story</a:t>
            </a:r>
            <a:endParaRPr sz="18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contrast, balance, and emphasis to help tell the story</a:t>
            </a:r>
            <a:endParaRPr sz="1800">
              <a:latin typeface="Proxima Nova"/>
              <a:ea typeface="Proxima Nova"/>
              <a:cs typeface="Proxima Nova"/>
              <a:sym typeface="Proxima Nova"/>
            </a:endParaRPr>
          </a:p>
        </p:txBody>
      </p:sp>
      <p:sp>
        <p:nvSpPr>
          <p:cNvPr id="1027" name="Google Shape;1027;p146"/>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46"/>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1029" name="Google Shape;1029;p146"/>
          <p:cNvSpPr txBox="1"/>
          <p:nvPr/>
        </p:nvSpPr>
        <p:spPr>
          <a:xfrm>
            <a:off x="4772675" y="4259238"/>
            <a:ext cx="4227000" cy="537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Where Did The Glaciers Go?</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Lyyti Kalakoski Age 5, Finland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(Barbara Petchenik Children's World Map Competition, 2021)</a:t>
            </a:r>
            <a:endParaRPr sz="1000">
              <a:latin typeface="Proxima Nova"/>
              <a:ea typeface="Proxima Nova"/>
              <a:cs typeface="Proxima Nova"/>
              <a:sym typeface="Proxima Nova"/>
            </a:endParaRPr>
          </a:p>
        </p:txBody>
      </p:sp>
      <p:pic>
        <p:nvPicPr>
          <p:cNvPr id="1030" name="Google Shape;1030;p146"/>
          <p:cNvPicPr preferRelativeResize="0"/>
          <p:nvPr/>
        </p:nvPicPr>
        <p:blipFill>
          <a:blip r:embed="rId3">
            <a:alphaModFix/>
          </a:blip>
          <a:stretch>
            <a:fillRect/>
          </a:stretch>
        </p:blipFill>
        <p:spPr>
          <a:xfrm>
            <a:off x="5398950" y="1791968"/>
            <a:ext cx="3538526" cy="2530856"/>
          </a:xfrm>
          <a:prstGeom prst="rect">
            <a:avLst/>
          </a:prstGeom>
          <a:noFill/>
          <a:ln>
            <a:noFill/>
          </a:ln>
        </p:spPr>
      </p:pic>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1034"/>
        <p:cNvGrpSpPr/>
        <p:nvPr/>
      </p:nvGrpSpPr>
      <p:grpSpPr>
        <a:xfrm>
          <a:off x="0" y="0"/>
          <a:ext cx="0" cy="0"/>
          <a:chOff x="0" y="0"/>
          <a:chExt cx="0" cy="0"/>
        </a:xfrm>
      </p:grpSpPr>
      <p:sp>
        <p:nvSpPr>
          <p:cNvPr id="1035" name="Google Shape;1035;p147"/>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1036" name="Google Shape;1036;p147"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1037" name="Google Shape;1037;p147"/>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6"/>
                                        </p:tgtEl>
                                        <p:attrNameLst>
                                          <p:attrName>style.visibility</p:attrName>
                                        </p:attrNameLst>
                                      </p:cBhvr>
                                      <p:to>
                                        <p:strVal val="visible"/>
                                      </p:to>
                                    </p:set>
                                    <p:animEffect transition="in" filter="fade">
                                      <p:cBhvr>
                                        <p:cTn id="7" dur="1000"/>
                                        <p:tgtEl>
                                          <p:spTgt spid="1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6"/>
          <p:cNvSpPr/>
          <p:nvPr/>
        </p:nvSpPr>
        <p:spPr>
          <a:xfrm>
            <a:off x="853175" y="1694175"/>
            <a:ext cx="975000" cy="7071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6"/>
          <p:cNvSpPr txBox="1"/>
          <p:nvPr/>
        </p:nvSpPr>
        <p:spPr>
          <a:xfrm>
            <a:off x="411175" y="1124850"/>
            <a:ext cx="4572900" cy="5232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endParaRPr sz="2200">
              <a:latin typeface="Proxima Nova"/>
              <a:ea typeface="Proxima Nova"/>
              <a:cs typeface="Proxima Nova"/>
              <a:sym typeface="Proxima Nova"/>
            </a:endParaRPr>
          </a:p>
        </p:txBody>
      </p:sp>
      <p:sp>
        <p:nvSpPr>
          <p:cNvPr id="144" name="Google Shape;144;p26"/>
          <p:cNvSpPr txBox="1"/>
          <p:nvPr/>
        </p:nvSpPr>
        <p:spPr>
          <a:xfrm>
            <a:off x="671950" y="403175"/>
            <a:ext cx="7623600" cy="707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200">
                <a:latin typeface="Proxima Nova"/>
                <a:ea typeface="Proxima Nova"/>
                <a:cs typeface="Proxima Nova"/>
                <a:sym typeface="Proxima Nova"/>
              </a:rPr>
              <a:t>Maps help record and share information.</a:t>
            </a:r>
            <a:endParaRPr sz="3200">
              <a:latin typeface="Proxima Nova"/>
              <a:ea typeface="Proxima Nova"/>
              <a:cs typeface="Proxima Nova"/>
              <a:sym typeface="Proxima Nova"/>
            </a:endParaRPr>
          </a:p>
        </p:txBody>
      </p:sp>
      <p:sp>
        <p:nvSpPr>
          <p:cNvPr id="145" name="Google Shape;145;p26"/>
          <p:cNvSpPr txBox="1"/>
          <p:nvPr/>
        </p:nvSpPr>
        <p:spPr>
          <a:xfrm>
            <a:off x="292000" y="4165950"/>
            <a:ext cx="2549700" cy="4275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1000" i="1">
                <a:latin typeface="Proxima Nova"/>
                <a:ea typeface="Proxima Nova"/>
                <a:cs typeface="Proxima Nova"/>
                <a:sym typeface="Proxima Nova"/>
              </a:rPr>
              <a:t>Yu Ji Tu / Map of the Tracks of Yu Gong </a:t>
            </a:r>
            <a:r>
              <a:rPr lang="en" sz="1000">
                <a:latin typeface="Proxima Nova"/>
                <a:ea typeface="Proxima Nova"/>
                <a:cs typeface="Proxima Nova"/>
                <a:sym typeface="Proxima Nova"/>
              </a:rPr>
              <a:t>Image: Library of Congress</a:t>
            </a:r>
            <a:endParaRPr sz="1000">
              <a:latin typeface="Proxima Nova"/>
              <a:ea typeface="Proxima Nova"/>
              <a:cs typeface="Proxima Nova"/>
              <a:sym typeface="Proxima Nova"/>
            </a:endParaRPr>
          </a:p>
        </p:txBody>
      </p:sp>
      <p:pic>
        <p:nvPicPr>
          <p:cNvPr id="146" name="Google Shape;146;p26"/>
          <p:cNvPicPr preferRelativeResize="0"/>
          <p:nvPr/>
        </p:nvPicPr>
        <p:blipFill>
          <a:blip r:embed="rId3">
            <a:alphaModFix/>
          </a:blip>
          <a:stretch>
            <a:fillRect/>
          </a:stretch>
        </p:blipFill>
        <p:spPr>
          <a:xfrm>
            <a:off x="3128925" y="1456300"/>
            <a:ext cx="2709651" cy="2709651"/>
          </a:xfrm>
          <a:prstGeom prst="rect">
            <a:avLst/>
          </a:prstGeom>
          <a:noFill/>
          <a:ln>
            <a:noFill/>
          </a:ln>
        </p:spPr>
      </p:pic>
      <p:pic>
        <p:nvPicPr>
          <p:cNvPr id="147" name="Google Shape;147;p26"/>
          <p:cNvPicPr preferRelativeResize="0"/>
          <p:nvPr/>
        </p:nvPicPr>
        <p:blipFill rotWithShape="1">
          <a:blip r:embed="rId4">
            <a:alphaModFix/>
          </a:blip>
          <a:srcRect l="24951" r="24815"/>
          <a:stretch/>
        </p:blipFill>
        <p:spPr>
          <a:xfrm>
            <a:off x="155701" y="1456300"/>
            <a:ext cx="2818703" cy="2709650"/>
          </a:xfrm>
          <a:prstGeom prst="rect">
            <a:avLst/>
          </a:prstGeom>
          <a:noFill/>
          <a:ln>
            <a:noFill/>
          </a:ln>
        </p:spPr>
      </p:pic>
      <p:sp>
        <p:nvSpPr>
          <p:cNvPr id="148" name="Google Shape;148;p26"/>
          <p:cNvSpPr txBox="1"/>
          <p:nvPr/>
        </p:nvSpPr>
        <p:spPr>
          <a:xfrm>
            <a:off x="3780300" y="4165950"/>
            <a:ext cx="1583400" cy="4275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1000" i="1">
                <a:latin typeface="Proxima Nova"/>
                <a:ea typeface="Proxima Nova"/>
                <a:cs typeface="Proxima Nova"/>
                <a:sym typeface="Proxima Nova"/>
              </a:rPr>
              <a:t>Nebra Sky Disk</a:t>
            </a:r>
            <a:endParaRPr sz="1000" i="1">
              <a:latin typeface="Proxima Nova"/>
              <a:ea typeface="Proxima Nova"/>
              <a:cs typeface="Proxima Nova"/>
              <a:sym typeface="Proxima Nova"/>
            </a:endParaRPr>
          </a:p>
          <a:p>
            <a:pPr marL="0" lvl="0" indent="0" algn="ctr" rtl="0">
              <a:lnSpc>
                <a:spcPct val="90000"/>
              </a:lnSpc>
              <a:spcBef>
                <a:spcPts val="0"/>
              </a:spcBef>
              <a:spcAft>
                <a:spcPts val="0"/>
              </a:spcAft>
              <a:buNone/>
            </a:pPr>
            <a:r>
              <a:rPr lang="en" sz="1000">
                <a:latin typeface="Proxima Nova"/>
                <a:ea typeface="Proxima Nova"/>
                <a:cs typeface="Proxima Nova"/>
                <a:sym typeface="Proxima Nova"/>
              </a:rPr>
              <a:t>Image: PA Images</a:t>
            </a:r>
            <a:endParaRPr sz="1000">
              <a:latin typeface="Proxima Nova"/>
              <a:ea typeface="Proxima Nova"/>
              <a:cs typeface="Proxima Nova"/>
              <a:sym typeface="Proxima Nova"/>
            </a:endParaRPr>
          </a:p>
        </p:txBody>
      </p:sp>
      <p:pic>
        <p:nvPicPr>
          <p:cNvPr id="149" name="Google Shape;149;p26"/>
          <p:cNvPicPr preferRelativeResize="0"/>
          <p:nvPr/>
        </p:nvPicPr>
        <p:blipFill>
          <a:blip r:embed="rId5">
            <a:alphaModFix/>
          </a:blip>
          <a:stretch>
            <a:fillRect/>
          </a:stretch>
        </p:blipFill>
        <p:spPr>
          <a:xfrm>
            <a:off x="5993100" y="1456300"/>
            <a:ext cx="2920699" cy="2709652"/>
          </a:xfrm>
          <a:prstGeom prst="rect">
            <a:avLst/>
          </a:prstGeom>
          <a:noFill/>
          <a:ln>
            <a:noFill/>
          </a:ln>
        </p:spPr>
      </p:pic>
      <p:sp>
        <p:nvSpPr>
          <p:cNvPr id="150" name="Google Shape;150;p26"/>
          <p:cNvSpPr txBox="1"/>
          <p:nvPr/>
        </p:nvSpPr>
        <p:spPr>
          <a:xfrm>
            <a:off x="6279700" y="4165950"/>
            <a:ext cx="2347500" cy="4275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1000" i="1">
                <a:latin typeface="Proxima Nova"/>
                <a:ea typeface="Proxima Nova"/>
                <a:cs typeface="Proxima Nova"/>
                <a:sym typeface="Proxima Nova"/>
              </a:rPr>
              <a:t>Marshall Islands Stick Chart / Rebbelib</a:t>
            </a:r>
            <a:endParaRPr sz="1000" i="1">
              <a:latin typeface="Proxima Nova"/>
              <a:ea typeface="Proxima Nova"/>
              <a:cs typeface="Proxima Nova"/>
              <a:sym typeface="Proxima Nova"/>
            </a:endParaRPr>
          </a:p>
          <a:p>
            <a:pPr marL="0" lvl="0" indent="0" algn="ctr" rtl="0">
              <a:lnSpc>
                <a:spcPct val="90000"/>
              </a:lnSpc>
              <a:spcBef>
                <a:spcPts val="0"/>
              </a:spcBef>
              <a:spcAft>
                <a:spcPts val="0"/>
              </a:spcAft>
              <a:buNone/>
            </a:pPr>
            <a:r>
              <a:rPr lang="en" sz="1000">
                <a:latin typeface="Proxima Nova"/>
                <a:ea typeface="Proxima Nova"/>
                <a:cs typeface="Proxima Nova"/>
                <a:sym typeface="Proxima Nova"/>
              </a:rPr>
              <a:t>Image: Library of Congress</a:t>
            </a:r>
            <a:endParaRPr sz="1000">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7"/>
          <p:cNvSpPr txBox="1"/>
          <p:nvPr/>
        </p:nvSpPr>
        <p:spPr>
          <a:xfrm>
            <a:off x="564450" y="452050"/>
            <a:ext cx="8015100" cy="11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latin typeface="Proxima Nova"/>
                <a:ea typeface="Proxima Nova"/>
                <a:cs typeface="Proxima Nova"/>
                <a:sym typeface="Proxima Nova"/>
              </a:rPr>
              <a:t>Create a Clay-Slab Map</a:t>
            </a:r>
            <a:endParaRPr sz="40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You can show the relative location of three familiar places.</a:t>
            </a:r>
            <a:endParaRPr sz="5200">
              <a:latin typeface="Proxima Nova"/>
              <a:ea typeface="Proxima Nova"/>
              <a:cs typeface="Proxima Nova"/>
              <a:sym typeface="Proxima Nova"/>
            </a:endParaRPr>
          </a:p>
        </p:txBody>
      </p:sp>
      <p:sp>
        <p:nvSpPr>
          <p:cNvPr id="156" name="Google Shape;156;p27"/>
          <p:cNvSpPr txBox="1"/>
          <p:nvPr/>
        </p:nvSpPr>
        <p:spPr>
          <a:xfrm>
            <a:off x="176775" y="1883413"/>
            <a:ext cx="3507000" cy="2955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Which places will you show?</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a:t>
            </a:r>
            <a:r>
              <a:rPr lang="en" sz="1800" b="1">
                <a:latin typeface="Proxima Nova"/>
                <a:ea typeface="Proxima Nova"/>
                <a:cs typeface="Proxima Nova"/>
                <a:sym typeface="Proxima Nova"/>
              </a:rPr>
              <a:t>symbols</a:t>
            </a:r>
            <a:r>
              <a:rPr lang="en" sz="1800">
                <a:latin typeface="Proxima Nova"/>
                <a:ea typeface="Proxima Nova"/>
                <a:cs typeface="Proxima Nova"/>
                <a:sym typeface="Proxima Nova"/>
              </a:rPr>
              <a:t> will you use to show your places?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a rolling pin to flatten your clay </a:t>
            </a:r>
            <a:r>
              <a:rPr lang="en" sz="1800" b="1">
                <a:latin typeface="Proxima Nova"/>
                <a:ea typeface="Proxima Nova"/>
                <a:cs typeface="Proxima Nova"/>
                <a:sym typeface="Proxima Nova"/>
              </a:rPr>
              <a:t>slab</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Add your symbols to show where they are </a:t>
            </a:r>
            <a:r>
              <a:rPr lang="en" sz="1800" b="1">
                <a:latin typeface="Proxima Nova"/>
                <a:ea typeface="Proxima Nova"/>
                <a:cs typeface="Proxima Nova"/>
                <a:sym typeface="Proxima Nova"/>
              </a:rPr>
              <a:t>located</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p:txBody>
      </p:sp>
      <p:sp>
        <p:nvSpPr>
          <p:cNvPr id="157" name="Google Shape;157;p27"/>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7"/>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159" name="Google Shape;159;p27"/>
          <p:cNvPicPr preferRelativeResize="0"/>
          <p:nvPr/>
        </p:nvPicPr>
        <p:blipFill>
          <a:blip r:embed="rId3">
            <a:alphaModFix/>
          </a:blip>
          <a:stretch>
            <a:fillRect/>
          </a:stretch>
        </p:blipFill>
        <p:spPr>
          <a:xfrm>
            <a:off x="4052915" y="1843800"/>
            <a:ext cx="4804687" cy="30345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8"/>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165" name="Google Shape;165;p28"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166" name="Google Shape;166;p28"/>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10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70"/>
        <p:cNvGrpSpPr/>
        <p:nvPr/>
      </p:nvGrpSpPr>
      <p:grpSpPr>
        <a:xfrm>
          <a:off x="0" y="0"/>
          <a:ext cx="0" cy="0"/>
          <a:chOff x="0" y="0"/>
          <a:chExt cx="0" cy="0"/>
        </a:xfrm>
      </p:grpSpPr>
      <p:sp>
        <p:nvSpPr>
          <p:cNvPr id="171" name="Google Shape;171;p29"/>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Using Grid Lines:</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My Classroom</a:t>
            </a:r>
            <a:endParaRPr>
              <a:solidFill>
                <a:schemeClr val="lt1"/>
              </a:solidFill>
              <a:latin typeface="Proxima Nova"/>
              <a:ea typeface="Proxima Nova"/>
              <a:cs typeface="Proxima Nova"/>
              <a:sym typeface="Proxima Nova"/>
            </a:endParaRPr>
          </a:p>
        </p:txBody>
      </p:sp>
      <p:sp>
        <p:nvSpPr>
          <p:cNvPr id="172" name="Google Shape;172;p29"/>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76"/>
        <p:cNvGrpSpPr/>
        <p:nvPr/>
      </p:nvGrpSpPr>
      <p:grpSpPr>
        <a:xfrm>
          <a:off x="0" y="0"/>
          <a:ext cx="0" cy="0"/>
          <a:chOff x="0" y="0"/>
          <a:chExt cx="0" cy="0"/>
        </a:xfrm>
      </p:grpSpPr>
      <p:sp>
        <p:nvSpPr>
          <p:cNvPr id="177" name="Google Shape;177;p30"/>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1"/>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ct val="61111"/>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maps use </a:t>
            </a:r>
            <a:r>
              <a:rPr lang="en" b="1">
                <a:solidFill>
                  <a:srgbClr val="000000"/>
                </a:solidFill>
                <a:latin typeface="Proxima Nova"/>
                <a:ea typeface="Proxima Nova"/>
                <a:cs typeface="Proxima Nova"/>
                <a:sym typeface="Proxima Nova"/>
              </a:rPr>
              <a:t>grid lines</a:t>
            </a:r>
            <a:r>
              <a:rPr lang="en">
                <a:solidFill>
                  <a:srgbClr val="000000"/>
                </a:solidFill>
                <a:latin typeface="Proxima Nova"/>
                <a:ea typeface="Proxima Nova"/>
                <a:cs typeface="Proxima Nova"/>
                <a:sym typeface="Proxima Nova"/>
              </a:rPr>
              <a:t> to identify the </a:t>
            </a:r>
            <a:r>
              <a:rPr lang="en" b="1">
                <a:solidFill>
                  <a:srgbClr val="000000"/>
                </a:solidFill>
                <a:latin typeface="Proxima Nova"/>
                <a:ea typeface="Proxima Nova"/>
                <a:cs typeface="Proxima Nova"/>
                <a:sym typeface="Proxima Nova"/>
              </a:rPr>
              <a:t>exact location</a:t>
            </a:r>
            <a:r>
              <a:rPr lang="en">
                <a:solidFill>
                  <a:srgbClr val="000000"/>
                </a:solidFill>
                <a:latin typeface="Proxima Nova"/>
                <a:ea typeface="Proxima Nova"/>
                <a:cs typeface="Proxima Nova"/>
                <a:sym typeface="Proxima Nova"/>
              </a:rPr>
              <a:t> of every place on Earth.</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ct val="61111"/>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create a clay </a:t>
            </a:r>
            <a:r>
              <a:rPr lang="en" b="1">
                <a:solidFill>
                  <a:schemeClr val="dk1"/>
                </a:solidFill>
                <a:latin typeface="Proxima Nova"/>
                <a:ea typeface="Proxima Nova"/>
                <a:cs typeface="Proxima Nova"/>
                <a:sym typeface="Proxima Nova"/>
              </a:rPr>
              <a:t>model</a:t>
            </a:r>
            <a:r>
              <a:rPr lang="en">
                <a:solidFill>
                  <a:schemeClr val="dk1"/>
                </a:solidFill>
                <a:latin typeface="Proxima Nova"/>
                <a:ea typeface="Proxima Nova"/>
                <a:cs typeface="Proxima Nova"/>
                <a:sym typeface="Proxima Nova"/>
              </a:rPr>
              <a:t> of my classroom using </a:t>
            </a:r>
            <a:r>
              <a:rPr lang="en" b="1">
                <a:solidFill>
                  <a:schemeClr val="dk1"/>
                </a:solidFill>
                <a:latin typeface="Proxima Nova"/>
                <a:ea typeface="Proxima Nova"/>
                <a:cs typeface="Proxima Nova"/>
                <a:sym typeface="Proxima Nova"/>
              </a:rPr>
              <a:t>scoring and slipping</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Unit Summary</a:t>
            </a:r>
            <a:endParaRPr>
              <a:solidFill>
                <a:schemeClr val="lt1"/>
              </a:solidFill>
              <a:latin typeface="Proxima Nova"/>
              <a:ea typeface="Proxima Nova"/>
              <a:cs typeface="Proxima Nova"/>
              <a:sym typeface="Proxima Nova"/>
            </a:endParaRPr>
          </a:p>
        </p:txBody>
      </p:sp>
      <p:sp>
        <p:nvSpPr>
          <p:cNvPr id="61" name="Google Shape;61;p14"/>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Teacher Overview</a:t>
            </a:r>
            <a:endParaRPr>
              <a:solidFill>
                <a:schemeClr val="lt1"/>
              </a:solidFill>
              <a:latin typeface="Proxima Nova"/>
              <a:ea typeface="Proxima Nova"/>
              <a:cs typeface="Proxima Nova"/>
              <a:sym typeface="Proxima Nov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2"/>
          <p:cNvSpPr/>
          <p:nvPr/>
        </p:nvSpPr>
        <p:spPr>
          <a:xfrm>
            <a:off x="256575" y="696400"/>
            <a:ext cx="4056000" cy="3302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2"/>
          <p:cNvSpPr/>
          <p:nvPr/>
        </p:nvSpPr>
        <p:spPr>
          <a:xfrm>
            <a:off x="6272550" y="2815675"/>
            <a:ext cx="752700" cy="58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2"/>
          <p:cNvSpPr txBox="1"/>
          <p:nvPr/>
        </p:nvSpPr>
        <p:spPr>
          <a:xfrm>
            <a:off x="329875" y="781900"/>
            <a:ext cx="3897600" cy="321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300">
                <a:latin typeface="Proxima Nova"/>
                <a:ea typeface="Proxima Nova"/>
                <a:cs typeface="Proxima Nova"/>
                <a:sym typeface="Proxima Nova"/>
              </a:rPr>
              <a:t>Cartographers use imaginary lines, called a </a:t>
            </a:r>
            <a:r>
              <a:rPr lang="en" sz="2300" b="1">
                <a:latin typeface="Proxima Nova"/>
                <a:ea typeface="Proxima Nova"/>
                <a:cs typeface="Proxima Nova"/>
                <a:sym typeface="Proxima Nova"/>
              </a:rPr>
              <a:t>grid</a:t>
            </a:r>
            <a:r>
              <a:rPr lang="en" sz="2300">
                <a:latin typeface="Proxima Nova"/>
                <a:ea typeface="Proxima Nova"/>
                <a:cs typeface="Proxima Nova"/>
                <a:sym typeface="Proxima Nova"/>
              </a:rPr>
              <a:t>, to divide space on maps.</a:t>
            </a:r>
            <a:endParaRPr sz="2300">
              <a:latin typeface="Proxima Nova"/>
              <a:ea typeface="Proxima Nova"/>
              <a:cs typeface="Proxima Nova"/>
              <a:sym typeface="Proxima Nova"/>
            </a:endParaRPr>
          </a:p>
          <a:p>
            <a:pPr marL="0" lvl="0" indent="0" algn="l" rtl="0">
              <a:spcBef>
                <a:spcPts val="0"/>
              </a:spcBef>
              <a:spcAft>
                <a:spcPts val="0"/>
              </a:spcAft>
              <a:buNone/>
            </a:pPr>
            <a:endParaRPr sz="2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Can you find the imaginary line labelled A?</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Can you find the imaginary line labelled 3?</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is located at A3?</a:t>
            </a:r>
            <a:endParaRPr sz="1800">
              <a:latin typeface="Proxima Nova"/>
              <a:ea typeface="Proxima Nova"/>
              <a:cs typeface="Proxima Nova"/>
              <a:sym typeface="Proxima Nova"/>
            </a:endParaRPr>
          </a:p>
        </p:txBody>
      </p:sp>
      <p:pic>
        <p:nvPicPr>
          <p:cNvPr id="190" name="Google Shape;190;p32"/>
          <p:cNvPicPr preferRelativeResize="0"/>
          <p:nvPr/>
        </p:nvPicPr>
        <p:blipFill rotWithShape="1">
          <a:blip r:embed="rId3">
            <a:alphaModFix/>
          </a:blip>
          <a:srcRect l="3991" t="8036" r="3621" b="7639"/>
          <a:stretch/>
        </p:blipFill>
        <p:spPr>
          <a:xfrm>
            <a:off x="4572000" y="48862"/>
            <a:ext cx="4316325" cy="5045775"/>
          </a:xfrm>
          <a:prstGeom prst="rect">
            <a:avLst/>
          </a:prstGeom>
          <a:noFill/>
          <a:ln>
            <a:noFill/>
          </a:ln>
        </p:spPr>
      </p:pic>
      <p:sp>
        <p:nvSpPr>
          <p:cNvPr id="191" name="Google Shape;191;p32"/>
          <p:cNvSpPr txBox="1"/>
          <p:nvPr/>
        </p:nvSpPr>
        <p:spPr>
          <a:xfrm>
            <a:off x="1343900" y="4667150"/>
            <a:ext cx="31647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Wisconsin Apple Growers Association Orchard Map</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3"/>
          <p:cNvSpPr txBox="1"/>
          <p:nvPr/>
        </p:nvSpPr>
        <p:spPr>
          <a:xfrm>
            <a:off x="760200" y="48875"/>
            <a:ext cx="7623600" cy="965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600">
                <a:latin typeface="Proxima Nova"/>
                <a:ea typeface="Proxima Nova"/>
                <a:cs typeface="Proxima Nova"/>
                <a:sym typeface="Proxima Nova"/>
              </a:rPr>
              <a:t>Grids help divide space on a map and make it easier to describe a place’s </a:t>
            </a:r>
            <a:r>
              <a:rPr lang="en" sz="2600" b="1">
                <a:latin typeface="Proxima Nova"/>
                <a:ea typeface="Proxima Nova"/>
                <a:cs typeface="Proxima Nova"/>
                <a:sym typeface="Proxima Nova"/>
              </a:rPr>
              <a:t>absolute location</a:t>
            </a:r>
            <a:r>
              <a:rPr lang="en" sz="2600">
                <a:latin typeface="Proxima Nova"/>
                <a:ea typeface="Proxima Nova"/>
                <a:cs typeface="Proxima Nova"/>
                <a:sym typeface="Proxima Nova"/>
              </a:rPr>
              <a:t>.</a:t>
            </a:r>
            <a:endParaRPr sz="2600">
              <a:latin typeface="Proxima Nova"/>
              <a:ea typeface="Proxima Nova"/>
              <a:cs typeface="Proxima Nova"/>
              <a:sym typeface="Proxima Nova"/>
            </a:endParaRPr>
          </a:p>
        </p:txBody>
      </p:sp>
      <p:pic>
        <p:nvPicPr>
          <p:cNvPr id="197" name="Google Shape;197;p33"/>
          <p:cNvPicPr preferRelativeResize="0"/>
          <p:nvPr/>
        </p:nvPicPr>
        <p:blipFill rotWithShape="1">
          <a:blip r:embed="rId3">
            <a:alphaModFix/>
          </a:blip>
          <a:srcRect l="11033" t="1576" r="837" b="17162"/>
          <a:stretch/>
        </p:blipFill>
        <p:spPr>
          <a:xfrm>
            <a:off x="1552625" y="1095138"/>
            <a:ext cx="6038748" cy="3738474"/>
          </a:xfrm>
          <a:prstGeom prst="rect">
            <a:avLst/>
          </a:prstGeom>
          <a:noFill/>
          <a:ln>
            <a:noFill/>
          </a:ln>
        </p:spPr>
      </p:pic>
      <p:sp>
        <p:nvSpPr>
          <p:cNvPr id="198" name="Google Shape;198;p33"/>
          <p:cNvSpPr txBox="1"/>
          <p:nvPr/>
        </p:nvSpPr>
        <p:spPr>
          <a:xfrm>
            <a:off x="4254350" y="4752900"/>
            <a:ext cx="3336900" cy="3906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Portrait Chicago: The Picture Perfect Travel Companion</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4"/>
          <p:cNvSpPr txBox="1"/>
          <p:nvPr/>
        </p:nvSpPr>
        <p:spPr>
          <a:xfrm>
            <a:off x="564450" y="452050"/>
            <a:ext cx="8015100" cy="11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latin typeface="Proxima Nova"/>
                <a:ea typeface="Proxima Nova"/>
                <a:cs typeface="Proxima Nova"/>
                <a:sym typeface="Proxima Nova"/>
              </a:rPr>
              <a:t>Create a Classroom Model</a:t>
            </a:r>
            <a:endParaRPr sz="40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You can show the absolute location of things in our classroom.</a:t>
            </a:r>
            <a:endParaRPr sz="5200">
              <a:latin typeface="Proxima Nova"/>
              <a:ea typeface="Proxima Nova"/>
              <a:cs typeface="Proxima Nova"/>
              <a:sym typeface="Proxima Nova"/>
            </a:endParaRPr>
          </a:p>
        </p:txBody>
      </p:sp>
      <p:sp>
        <p:nvSpPr>
          <p:cNvPr id="204" name="Google Shape;204;p34"/>
          <p:cNvSpPr txBox="1"/>
          <p:nvPr/>
        </p:nvSpPr>
        <p:spPr>
          <a:xfrm>
            <a:off x="471950" y="1785700"/>
            <a:ext cx="3395100" cy="2955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Which classroom objects will you show?</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Where will each object go?</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a:t>
            </a:r>
            <a:r>
              <a:rPr lang="en" sz="1800" b="1">
                <a:latin typeface="Proxima Nova"/>
                <a:ea typeface="Proxima Nova"/>
                <a:cs typeface="Proxima Nova"/>
                <a:sym typeface="Proxima Nova"/>
              </a:rPr>
              <a:t>scoring and slipping</a:t>
            </a:r>
            <a:r>
              <a:rPr lang="en" sz="1800">
                <a:latin typeface="Proxima Nova"/>
                <a:ea typeface="Proxima Nova"/>
                <a:cs typeface="Proxima Nova"/>
                <a:sym typeface="Proxima Nova"/>
              </a:rPr>
              <a:t> to join clay parts together.</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How will you make sure all the objects fit on the base?</a:t>
            </a:r>
            <a:endParaRPr sz="1800">
              <a:latin typeface="Proxima Nova"/>
              <a:ea typeface="Proxima Nova"/>
              <a:cs typeface="Proxima Nova"/>
              <a:sym typeface="Proxima Nova"/>
            </a:endParaRPr>
          </a:p>
        </p:txBody>
      </p:sp>
      <p:sp>
        <p:nvSpPr>
          <p:cNvPr id="205" name="Google Shape;205;p34"/>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4"/>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207" name="Google Shape;207;p34"/>
          <p:cNvPicPr preferRelativeResize="0"/>
          <p:nvPr/>
        </p:nvPicPr>
        <p:blipFill>
          <a:blip r:embed="rId3">
            <a:alphaModFix/>
          </a:blip>
          <a:stretch>
            <a:fillRect/>
          </a:stretch>
        </p:blipFill>
        <p:spPr>
          <a:xfrm>
            <a:off x="4072800" y="1764625"/>
            <a:ext cx="4506744" cy="2997451"/>
          </a:xfrm>
          <a:prstGeom prst="rect">
            <a:avLst/>
          </a:prstGeom>
          <a:noFill/>
          <a:ln>
            <a:noFill/>
          </a:ln>
        </p:spPr>
      </p:pic>
      <p:sp>
        <p:nvSpPr>
          <p:cNvPr id="208" name="Google Shape;208;p34"/>
          <p:cNvSpPr txBox="1"/>
          <p:nvPr/>
        </p:nvSpPr>
        <p:spPr>
          <a:xfrm>
            <a:off x="5242650" y="4691450"/>
            <a:ext cx="3395100" cy="4611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Model of a Ballgame With Spectators</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Yale University Art Gallery</a:t>
            </a:r>
            <a:endParaRPr sz="1000">
              <a:latin typeface="Proxima Nova"/>
              <a:ea typeface="Proxima Nova"/>
              <a:cs typeface="Proxima Nova"/>
              <a:sym typeface="Proxima Nov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5"/>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214" name="Google Shape;214;p35"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215" name="Google Shape;215;p35"/>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4"/>
                                        </p:tgtEl>
                                        <p:attrNameLst>
                                          <p:attrName>style.visibility</p:attrName>
                                        </p:attrNameLst>
                                      </p:cBhvr>
                                      <p:to>
                                        <p:strVal val="visible"/>
                                      </p:to>
                                    </p:set>
                                    <p:animEffect transition="in" filter="fade">
                                      <p:cBhvr>
                                        <p:cTn id="7" dur="1000"/>
                                        <p:tgtEl>
                                          <p:spTgt spid="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19"/>
        <p:cNvGrpSpPr/>
        <p:nvPr/>
      </p:nvGrpSpPr>
      <p:grpSpPr>
        <a:xfrm>
          <a:off x="0" y="0"/>
          <a:ext cx="0" cy="0"/>
          <a:chOff x="0" y="0"/>
          <a:chExt cx="0" cy="0"/>
        </a:xfrm>
      </p:grpSpPr>
      <p:sp>
        <p:nvSpPr>
          <p:cNvPr id="220" name="Google Shape;220;p36"/>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7"/>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maps use </a:t>
            </a:r>
            <a:r>
              <a:rPr lang="en" b="1">
                <a:solidFill>
                  <a:srgbClr val="000000"/>
                </a:solidFill>
                <a:latin typeface="Proxima Nova"/>
                <a:ea typeface="Proxima Nova"/>
                <a:cs typeface="Proxima Nova"/>
                <a:sym typeface="Proxima Nova"/>
              </a:rPr>
              <a:t>aerial perspective</a:t>
            </a:r>
            <a:r>
              <a:rPr lang="en">
                <a:solidFill>
                  <a:srgbClr val="000000"/>
                </a:solidFill>
                <a:latin typeface="Proxima Nova"/>
                <a:ea typeface="Proxima Nova"/>
                <a:cs typeface="Proxima Nova"/>
                <a:sym typeface="Proxima Nova"/>
              </a:rPr>
              <a:t> to show places from above.</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create a </a:t>
            </a:r>
            <a:r>
              <a:rPr lang="en" b="1">
                <a:solidFill>
                  <a:schemeClr val="dk1"/>
                </a:solidFill>
                <a:latin typeface="Proxima Nova"/>
                <a:ea typeface="Proxima Nova"/>
                <a:cs typeface="Proxima Nova"/>
                <a:sym typeface="Proxima Nova"/>
              </a:rPr>
              <a:t>bird’s-eye view</a:t>
            </a:r>
            <a:r>
              <a:rPr lang="en">
                <a:solidFill>
                  <a:schemeClr val="dk1"/>
                </a:solidFill>
                <a:latin typeface="Proxima Nova"/>
                <a:ea typeface="Proxima Nova"/>
                <a:cs typeface="Proxima Nova"/>
                <a:sym typeface="Proxima Nova"/>
              </a:rPr>
              <a:t> sketch of my classroom model.</a:t>
            </a:r>
            <a:endParaRPr>
              <a:solidFill>
                <a:schemeClr val="dk1"/>
              </a:solidFill>
              <a:latin typeface="Proxima Nova"/>
              <a:ea typeface="Proxima Nova"/>
              <a:cs typeface="Proxima Nova"/>
              <a:sym typeface="Proxima Nov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8"/>
          <p:cNvSpPr/>
          <p:nvPr/>
        </p:nvSpPr>
        <p:spPr>
          <a:xfrm>
            <a:off x="6272550" y="2815675"/>
            <a:ext cx="752700" cy="58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8"/>
          <p:cNvSpPr txBox="1"/>
          <p:nvPr/>
        </p:nvSpPr>
        <p:spPr>
          <a:xfrm>
            <a:off x="393600" y="232150"/>
            <a:ext cx="8356800" cy="985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200">
                <a:latin typeface="Proxima Nova"/>
                <a:ea typeface="Proxima Nova"/>
                <a:cs typeface="Proxima Nova"/>
                <a:sym typeface="Proxima Nova"/>
              </a:rPr>
              <a:t>Cartographers use </a:t>
            </a:r>
            <a:r>
              <a:rPr lang="en" sz="2200" b="1">
                <a:latin typeface="Proxima Nova"/>
                <a:ea typeface="Proxima Nova"/>
                <a:cs typeface="Proxima Nova"/>
                <a:sym typeface="Proxima Nova"/>
              </a:rPr>
              <a:t>aerial perspective</a:t>
            </a:r>
            <a:r>
              <a:rPr lang="en" sz="2200">
                <a:latin typeface="Proxima Nova"/>
                <a:ea typeface="Proxima Nova"/>
                <a:cs typeface="Proxima Nova"/>
                <a:sym typeface="Proxima Nova"/>
              </a:rPr>
              <a:t> to show a place from above.</a:t>
            </a:r>
            <a:endParaRPr sz="2200">
              <a:latin typeface="Proxima Nova"/>
              <a:ea typeface="Proxima Nova"/>
              <a:cs typeface="Proxima Nova"/>
              <a:sym typeface="Proxima Nova"/>
            </a:endParaRPr>
          </a:p>
          <a:p>
            <a:pPr marL="0" lvl="0" indent="0" algn="ctr" rtl="0">
              <a:spcBef>
                <a:spcPts val="0"/>
              </a:spcBef>
              <a:spcAft>
                <a:spcPts val="0"/>
              </a:spcAft>
              <a:buNone/>
            </a:pPr>
            <a:endParaRPr sz="8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Aerial perspective is also called </a:t>
            </a:r>
            <a:r>
              <a:rPr lang="en" sz="2200" b="1">
                <a:latin typeface="Proxima Nova"/>
                <a:ea typeface="Proxima Nova"/>
                <a:cs typeface="Proxima Nova"/>
                <a:sym typeface="Proxima Nova"/>
              </a:rPr>
              <a:t>bird’s-eye view</a:t>
            </a:r>
            <a:r>
              <a:rPr lang="en" sz="2200">
                <a:latin typeface="Proxima Nova"/>
                <a:ea typeface="Proxima Nova"/>
                <a:cs typeface="Proxima Nova"/>
                <a:sym typeface="Proxima Nova"/>
              </a:rPr>
              <a:t>.</a:t>
            </a:r>
            <a:endParaRPr sz="1700">
              <a:latin typeface="Proxima Nova"/>
              <a:ea typeface="Proxima Nova"/>
              <a:cs typeface="Proxima Nova"/>
              <a:sym typeface="Proxima Nova"/>
            </a:endParaRPr>
          </a:p>
        </p:txBody>
      </p:sp>
      <p:pic>
        <p:nvPicPr>
          <p:cNvPr id="232" name="Google Shape;232;p38"/>
          <p:cNvPicPr preferRelativeResize="0"/>
          <p:nvPr/>
        </p:nvPicPr>
        <p:blipFill rotWithShape="1">
          <a:blip r:embed="rId3">
            <a:alphaModFix/>
          </a:blip>
          <a:srcRect l="2353" b="2296"/>
          <a:stretch/>
        </p:blipFill>
        <p:spPr>
          <a:xfrm>
            <a:off x="4651363" y="1354725"/>
            <a:ext cx="3995075" cy="2744650"/>
          </a:xfrm>
          <a:prstGeom prst="rect">
            <a:avLst/>
          </a:prstGeom>
          <a:noFill/>
          <a:ln>
            <a:noFill/>
          </a:ln>
        </p:spPr>
      </p:pic>
      <p:pic>
        <p:nvPicPr>
          <p:cNvPr id="233" name="Google Shape;233;p38"/>
          <p:cNvPicPr preferRelativeResize="0"/>
          <p:nvPr/>
        </p:nvPicPr>
        <p:blipFill rotWithShape="1">
          <a:blip r:embed="rId4">
            <a:alphaModFix/>
          </a:blip>
          <a:srcRect t="1380" r="1234" b="2047"/>
          <a:stretch/>
        </p:blipFill>
        <p:spPr>
          <a:xfrm rot="10800000">
            <a:off x="393601" y="1354724"/>
            <a:ext cx="3995075" cy="2744651"/>
          </a:xfrm>
          <a:prstGeom prst="rect">
            <a:avLst/>
          </a:prstGeom>
          <a:noFill/>
          <a:ln>
            <a:noFill/>
          </a:ln>
        </p:spPr>
      </p:pic>
      <p:sp>
        <p:nvSpPr>
          <p:cNvPr id="234" name="Google Shape;234;p38"/>
          <p:cNvSpPr txBox="1"/>
          <p:nvPr/>
        </p:nvSpPr>
        <p:spPr>
          <a:xfrm>
            <a:off x="1297650" y="4236750"/>
            <a:ext cx="6548700" cy="7332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would a flower look like if you were a worm?</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would that same flower look like if you were a bird?</a:t>
            </a:r>
            <a:endParaRPr sz="1800">
              <a:latin typeface="Proxima Nova"/>
              <a:ea typeface="Proxima Nova"/>
              <a:cs typeface="Proxima Nova"/>
              <a:sym typeface="Proxima Nov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9"/>
          <p:cNvSpPr txBox="1"/>
          <p:nvPr/>
        </p:nvSpPr>
        <p:spPr>
          <a:xfrm>
            <a:off x="870150" y="85525"/>
            <a:ext cx="7403700" cy="1038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a:latin typeface="Proxima Nova"/>
                <a:ea typeface="Proxima Nova"/>
                <a:cs typeface="Proxima Nova"/>
                <a:sym typeface="Proxima Nova"/>
              </a:rPr>
              <a:t>Things look different from above!</a:t>
            </a:r>
            <a:endParaRPr sz="2800">
              <a:latin typeface="Proxima Nova"/>
              <a:ea typeface="Proxima Nova"/>
              <a:cs typeface="Proxima Nova"/>
              <a:sym typeface="Proxima Nova"/>
            </a:endParaRPr>
          </a:p>
          <a:p>
            <a:pPr marL="0" lvl="0" indent="0" algn="ctr" rtl="0">
              <a:spcBef>
                <a:spcPts val="0"/>
              </a:spcBef>
              <a:spcAft>
                <a:spcPts val="0"/>
              </a:spcAft>
              <a:buNone/>
            </a:pPr>
            <a:endParaRPr sz="8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What can you see in this bird’s-eye view map?</a:t>
            </a:r>
            <a:endParaRPr sz="2200">
              <a:latin typeface="Proxima Nova"/>
              <a:ea typeface="Proxima Nova"/>
              <a:cs typeface="Proxima Nova"/>
              <a:sym typeface="Proxima Nova"/>
            </a:endParaRPr>
          </a:p>
        </p:txBody>
      </p:sp>
      <p:pic>
        <p:nvPicPr>
          <p:cNvPr id="240" name="Google Shape;240;p39"/>
          <p:cNvPicPr preferRelativeResize="0"/>
          <p:nvPr/>
        </p:nvPicPr>
        <p:blipFill>
          <a:blip r:embed="rId3">
            <a:alphaModFix/>
          </a:blip>
          <a:stretch>
            <a:fillRect/>
          </a:stretch>
        </p:blipFill>
        <p:spPr>
          <a:xfrm>
            <a:off x="1808375" y="1185025"/>
            <a:ext cx="5527245" cy="3519300"/>
          </a:xfrm>
          <a:prstGeom prst="rect">
            <a:avLst/>
          </a:prstGeom>
          <a:noFill/>
          <a:ln>
            <a:noFill/>
          </a:ln>
        </p:spPr>
      </p:pic>
      <p:sp>
        <p:nvSpPr>
          <p:cNvPr id="241" name="Google Shape;241;p39"/>
          <p:cNvSpPr txBox="1"/>
          <p:nvPr/>
        </p:nvSpPr>
        <p:spPr>
          <a:xfrm>
            <a:off x="4508200" y="4673400"/>
            <a:ext cx="2919900" cy="4701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The Living Room Plan</a:t>
            </a:r>
            <a:endParaRPr sz="1000">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0"/>
          <p:cNvSpPr/>
          <p:nvPr/>
        </p:nvSpPr>
        <p:spPr>
          <a:xfrm>
            <a:off x="5778800" y="1757811"/>
            <a:ext cx="3188700" cy="25383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40"/>
          <p:cNvSpPr txBox="1"/>
          <p:nvPr/>
        </p:nvSpPr>
        <p:spPr>
          <a:xfrm>
            <a:off x="5778800" y="1877813"/>
            <a:ext cx="3188700" cy="229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Can you find these things?</a:t>
            </a:r>
            <a:endParaRPr sz="2000">
              <a:latin typeface="Proxima Nova"/>
              <a:ea typeface="Proxima Nova"/>
              <a:cs typeface="Proxima Nova"/>
              <a:sym typeface="Proxima Nova"/>
            </a:endParaRPr>
          </a:p>
          <a:p>
            <a:pPr marL="0" lvl="0" indent="0" algn="l" rtl="0">
              <a:spcBef>
                <a:spcPts val="0"/>
              </a:spcBef>
              <a:spcAft>
                <a:spcPts val="0"/>
              </a:spcAft>
              <a:buNone/>
            </a:pPr>
            <a:endParaRPr sz="6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a bed</a:t>
            </a:r>
            <a:endParaRPr sz="2000">
              <a:latin typeface="Proxima Nova"/>
              <a:ea typeface="Proxima Nova"/>
              <a:cs typeface="Proxima Nova"/>
              <a:sym typeface="Proxima Nova"/>
            </a:endParaRPr>
          </a:p>
          <a:p>
            <a:pPr marL="457200" lvl="0" indent="0" algn="l" rtl="0">
              <a:spcBef>
                <a:spcPts val="0"/>
              </a:spcBef>
              <a:spcAft>
                <a:spcPts val="0"/>
              </a:spcAft>
              <a:buNone/>
            </a:pPr>
            <a:endParaRPr sz="6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a table</a:t>
            </a:r>
            <a:endParaRPr sz="2000">
              <a:latin typeface="Proxima Nova"/>
              <a:ea typeface="Proxima Nova"/>
              <a:cs typeface="Proxima Nova"/>
              <a:sym typeface="Proxima Nova"/>
            </a:endParaRPr>
          </a:p>
          <a:p>
            <a:pPr marL="457200" lvl="0" indent="0" algn="l" rtl="0">
              <a:spcBef>
                <a:spcPts val="0"/>
              </a:spcBef>
              <a:spcAft>
                <a:spcPts val="0"/>
              </a:spcAft>
              <a:buNone/>
            </a:pPr>
            <a:endParaRPr sz="6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an orange tree</a:t>
            </a:r>
            <a:endParaRPr sz="2000">
              <a:latin typeface="Proxima Nova"/>
              <a:ea typeface="Proxima Nova"/>
              <a:cs typeface="Proxima Nova"/>
              <a:sym typeface="Proxima Nova"/>
            </a:endParaRPr>
          </a:p>
          <a:p>
            <a:pPr marL="457200" lvl="0" indent="0" algn="l" rtl="0">
              <a:spcBef>
                <a:spcPts val="0"/>
              </a:spcBef>
              <a:spcAft>
                <a:spcPts val="0"/>
              </a:spcAft>
              <a:buNone/>
            </a:pPr>
            <a:endParaRPr sz="6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flowers</a:t>
            </a:r>
            <a:endParaRPr sz="2000">
              <a:latin typeface="Proxima Nova"/>
              <a:ea typeface="Proxima Nova"/>
              <a:cs typeface="Proxima Nova"/>
              <a:sym typeface="Proxima Nova"/>
            </a:endParaRPr>
          </a:p>
        </p:txBody>
      </p:sp>
      <p:sp>
        <p:nvSpPr>
          <p:cNvPr id="248" name="Google Shape;248;p40"/>
          <p:cNvSpPr txBox="1"/>
          <p:nvPr/>
        </p:nvSpPr>
        <p:spPr>
          <a:xfrm>
            <a:off x="2968825" y="4673400"/>
            <a:ext cx="2742600" cy="4701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My House Is Not So Comfortable …</a:t>
            </a:r>
            <a:endParaRPr sz="1000">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Diego Rivera and Frida Kahlo Archive</a:t>
            </a:r>
            <a:endParaRPr sz="1000">
              <a:latin typeface="Proxima Nova"/>
              <a:ea typeface="Proxima Nova"/>
              <a:cs typeface="Proxima Nova"/>
              <a:sym typeface="Proxima Nova"/>
            </a:endParaRPr>
          </a:p>
        </p:txBody>
      </p:sp>
      <p:pic>
        <p:nvPicPr>
          <p:cNvPr id="249" name="Google Shape;249;p40"/>
          <p:cNvPicPr preferRelativeResize="0"/>
          <p:nvPr/>
        </p:nvPicPr>
        <p:blipFill rotWithShape="1">
          <a:blip r:embed="rId3">
            <a:alphaModFix/>
          </a:blip>
          <a:srcRect l="1828" t="1759" r="1441" b="17543"/>
          <a:stretch/>
        </p:blipFill>
        <p:spPr>
          <a:xfrm>
            <a:off x="280993" y="1331575"/>
            <a:ext cx="5353257" cy="3390774"/>
          </a:xfrm>
          <a:prstGeom prst="rect">
            <a:avLst/>
          </a:prstGeom>
          <a:noFill/>
          <a:ln>
            <a:noFill/>
          </a:ln>
        </p:spPr>
      </p:pic>
      <p:sp>
        <p:nvSpPr>
          <p:cNvPr id="250" name="Google Shape;250;p40"/>
          <p:cNvSpPr txBox="1"/>
          <p:nvPr/>
        </p:nvSpPr>
        <p:spPr>
          <a:xfrm>
            <a:off x="281000" y="195475"/>
            <a:ext cx="8637600" cy="11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700">
                <a:solidFill>
                  <a:schemeClr val="dk1"/>
                </a:solidFill>
                <a:latin typeface="Proxima Nova"/>
                <a:ea typeface="Proxima Nova"/>
                <a:cs typeface="Proxima Nova"/>
                <a:sym typeface="Proxima Nova"/>
              </a:rPr>
              <a:t>An artist named Frida Kahlo drew this map of her home.</a:t>
            </a:r>
            <a:endParaRPr sz="270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80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She used </a:t>
            </a:r>
            <a:r>
              <a:rPr lang="en" sz="2200" b="1">
                <a:solidFill>
                  <a:schemeClr val="dk1"/>
                </a:solidFill>
                <a:latin typeface="Proxima Nova"/>
                <a:ea typeface="Proxima Nova"/>
                <a:cs typeface="Proxima Nova"/>
                <a:sym typeface="Proxima Nova"/>
              </a:rPr>
              <a:t>symbols</a:t>
            </a:r>
            <a:r>
              <a:rPr lang="en" sz="2200">
                <a:solidFill>
                  <a:schemeClr val="dk1"/>
                </a:solidFill>
                <a:latin typeface="Proxima Nova"/>
                <a:ea typeface="Proxima Nova"/>
                <a:cs typeface="Proxima Nova"/>
                <a:sym typeface="Proxima Nova"/>
              </a:rPr>
              <a:t> to show some of the things in her home.</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1"/>
          <p:cNvSpPr txBox="1"/>
          <p:nvPr/>
        </p:nvSpPr>
        <p:spPr>
          <a:xfrm>
            <a:off x="564450" y="452050"/>
            <a:ext cx="8015100" cy="11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latin typeface="Proxima Nova"/>
                <a:ea typeface="Proxima Nova"/>
                <a:cs typeface="Proxima Nova"/>
                <a:sym typeface="Proxima Nova"/>
              </a:rPr>
              <a:t>Create a Bird’s-Eye-View Map</a:t>
            </a:r>
            <a:endParaRPr sz="40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You can turn your classroom model into a map.</a:t>
            </a:r>
            <a:endParaRPr sz="5200">
              <a:latin typeface="Proxima Nova"/>
              <a:ea typeface="Proxima Nova"/>
              <a:cs typeface="Proxima Nova"/>
              <a:sym typeface="Proxima Nova"/>
            </a:endParaRPr>
          </a:p>
        </p:txBody>
      </p:sp>
      <p:sp>
        <p:nvSpPr>
          <p:cNvPr id="256" name="Google Shape;256;p41"/>
          <p:cNvSpPr txBox="1"/>
          <p:nvPr/>
        </p:nvSpPr>
        <p:spPr>
          <a:xfrm>
            <a:off x="176775" y="1785700"/>
            <a:ext cx="3708300" cy="2955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Look at your classroom model from above. What do you see?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Draw the shapes you see to create a bird’s-eye view map of our classroom.</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the grid lines to help make sure everything goes in the right place.</a:t>
            </a:r>
            <a:endParaRPr sz="1800">
              <a:latin typeface="Proxima Nova"/>
              <a:ea typeface="Proxima Nova"/>
              <a:cs typeface="Proxima Nova"/>
              <a:sym typeface="Proxima Nova"/>
            </a:endParaRPr>
          </a:p>
        </p:txBody>
      </p:sp>
      <p:sp>
        <p:nvSpPr>
          <p:cNvPr id="257" name="Google Shape;257;p41"/>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1"/>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259" name="Google Shape;259;p41"/>
          <p:cNvPicPr preferRelativeResize="0"/>
          <p:nvPr/>
        </p:nvPicPr>
        <p:blipFill>
          <a:blip r:embed="rId3">
            <a:alphaModFix/>
          </a:blip>
          <a:stretch>
            <a:fillRect/>
          </a:stretch>
        </p:blipFill>
        <p:spPr>
          <a:xfrm rot="5400000">
            <a:off x="5047863" y="1274263"/>
            <a:ext cx="2566000" cy="3978173"/>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66" name="Google Shape;66;p15" descr="How we represent our world in maps depends on our perspective. For many centuries Europeans have put their continent in the centre and on top of their maps, the Chinese likewise placed the Middle Kingdom in the centre of things. What do our maps tell us about our worldview? &#10;&#10;Cartography: How We Represent the World I ARTE.tv Documentary&#10;🗓  Available until the 29/09/2028&#10;&#10;ARTE.tv Documentary is here to tell you more about what’s going on in the world of culture, news and current affairs with powerful, refreshing and entertaining docs subtitled in English for our international fans.  &#10;&#10;Discover a whole world on #ARTE.tv&#10; &#10;Subscribe to our Youtube channel: https://www.youtube.com/channel/UCVogAsASqbceBmQMi1WA39g&#10;&#10;#Cartography #Mapping #Maps" title="Cartography: How We Represent the World I ARTE.tv Documentary">
            <a:hlinkClick r:id="rId3"/>
          </p:cNvPr>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2"/>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265" name="Google Shape;265;p42"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266" name="Google Shape;266;p42"/>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5"/>
                                        </p:tgtEl>
                                        <p:attrNameLst>
                                          <p:attrName>style.visibility</p:attrName>
                                        </p:attrNameLst>
                                      </p:cBhvr>
                                      <p:to>
                                        <p:strVal val="visible"/>
                                      </p:to>
                                    </p:set>
                                    <p:animEffect transition="in" filter="fade">
                                      <p:cBhvr>
                                        <p:cTn id="7" dur="1000"/>
                                        <p:tgtEl>
                                          <p:spTgt spid="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0"/>
        <p:cNvGrpSpPr/>
        <p:nvPr/>
      </p:nvGrpSpPr>
      <p:grpSpPr>
        <a:xfrm>
          <a:off x="0" y="0"/>
          <a:ext cx="0" cy="0"/>
          <a:chOff x="0" y="0"/>
          <a:chExt cx="0" cy="0"/>
        </a:xfrm>
      </p:grpSpPr>
      <p:sp>
        <p:nvSpPr>
          <p:cNvPr id="271" name="Google Shape;271;p4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Orientation and Scale:</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Charting Our Playground</a:t>
            </a:r>
            <a:endParaRPr>
              <a:solidFill>
                <a:schemeClr val="lt1"/>
              </a:solidFill>
              <a:latin typeface="Proxima Nova"/>
              <a:ea typeface="Proxima Nova"/>
              <a:cs typeface="Proxima Nova"/>
              <a:sym typeface="Proxima Nova"/>
            </a:endParaRPr>
          </a:p>
        </p:txBody>
      </p:sp>
      <p:sp>
        <p:nvSpPr>
          <p:cNvPr id="272" name="Google Shape;272;p43"/>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Three</a:t>
            </a:r>
            <a:endParaRPr>
              <a:solidFill>
                <a:schemeClr val="lt1"/>
              </a:solidFill>
              <a:latin typeface="Proxima Nova"/>
              <a:ea typeface="Proxima Nova"/>
              <a:cs typeface="Proxima Nova"/>
              <a:sym typeface="Proxima Nov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6"/>
        <p:cNvGrpSpPr/>
        <p:nvPr/>
      </p:nvGrpSpPr>
      <p:grpSpPr>
        <a:xfrm>
          <a:off x="0" y="0"/>
          <a:ext cx="0" cy="0"/>
          <a:chOff x="0" y="0"/>
          <a:chExt cx="0" cy="0"/>
        </a:xfrm>
      </p:grpSpPr>
      <p:sp>
        <p:nvSpPr>
          <p:cNvPr id="277" name="Google Shape;277;p44"/>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5"/>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maps have a special language of their own.</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can show </a:t>
            </a:r>
            <a:r>
              <a:rPr lang="en" b="1">
                <a:solidFill>
                  <a:schemeClr val="dk1"/>
                </a:solidFill>
                <a:latin typeface="Proxima Nova"/>
                <a:ea typeface="Proxima Nova"/>
                <a:cs typeface="Proxima Nova"/>
                <a:sym typeface="Proxima Nova"/>
              </a:rPr>
              <a:t>orientation</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scale </a:t>
            </a:r>
            <a:r>
              <a:rPr lang="en">
                <a:solidFill>
                  <a:schemeClr val="dk1"/>
                </a:solidFill>
                <a:latin typeface="Proxima Nova"/>
                <a:ea typeface="Proxima Nova"/>
                <a:cs typeface="Proxima Nova"/>
                <a:sym typeface="Proxima Nova"/>
              </a:rPr>
              <a:t>on a playground map.</a:t>
            </a:r>
            <a:endParaRPr>
              <a:solidFill>
                <a:schemeClr val="dk1"/>
              </a:solidFill>
              <a:latin typeface="Proxima Nova"/>
              <a:ea typeface="Proxima Nova"/>
              <a:cs typeface="Proxima Nova"/>
              <a:sym typeface="Proxima Nov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6"/>
          <p:cNvSpPr/>
          <p:nvPr/>
        </p:nvSpPr>
        <p:spPr>
          <a:xfrm>
            <a:off x="6272550" y="2815675"/>
            <a:ext cx="752700" cy="58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6"/>
          <p:cNvSpPr txBox="1"/>
          <p:nvPr/>
        </p:nvSpPr>
        <p:spPr>
          <a:xfrm>
            <a:off x="393600" y="232150"/>
            <a:ext cx="8356800" cy="1089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200">
                <a:latin typeface="Proxima Nova"/>
                <a:ea typeface="Proxima Nova"/>
                <a:cs typeface="Proxima Nova"/>
                <a:sym typeface="Proxima Nova"/>
              </a:rPr>
              <a:t>Maps can help us find our way.</a:t>
            </a:r>
            <a:endParaRPr sz="2200">
              <a:latin typeface="Proxima Nova"/>
              <a:ea typeface="Proxima Nova"/>
              <a:cs typeface="Proxima Nova"/>
              <a:sym typeface="Proxima Nova"/>
            </a:endParaRPr>
          </a:p>
          <a:p>
            <a:pPr marL="0" lvl="0" indent="0" algn="ctr" rtl="0">
              <a:lnSpc>
                <a:spcPct val="115000"/>
              </a:lnSpc>
              <a:spcBef>
                <a:spcPts val="0"/>
              </a:spcBef>
              <a:spcAft>
                <a:spcPts val="0"/>
              </a:spcAft>
              <a:buNone/>
            </a:pPr>
            <a:endParaRPr sz="1000">
              <a:latin typeface="Proxima Nova"/>
              <a:ea typeface="Proxima Nova"/>
              <a:cs typeface="Proxima Nova"/>
              <a:sym typeface="Proxima Nova"/>
            </a:endParaRPr>
          </a:p>
          <a:p>
            <a:pPr marL="0" lvl="0" indent="0" algn="ctr" rtl="0">
              <a:lnSpc>
                <a:spcPct val="115000"/>
              </a:lnSpc>
              <a:spcBef>
                <a:spcPts val="0"/>
              </a:spcBef>
              <a:spcAft>
                <a:spcPts val="0"/>
              </a:spcAft>
              <a:buNone/>
            </a:pPr>
            <a:r>
              <a:rPr lang="en" sz="2200">
                <a:latin typeface="Proxima Nova"/>
                <a:ea typeface="Proxima Nova"/>
                <a:cs typeface="Proxima Nova"/>
                <a:sym typeface="Proxima Nova"/>
              </a:rPr>
              <a:t>How would you get from the house to the art museum?</a:t>
            </a:r>
            <a:endParaRPr sz="2200">
              <a:latin typeface="Proxima Nova"/>
              <a:ea typeface="Proxima Nova"/>
              <a:cs typeface="Proxima Nova"/>
              <a:sym typeface="Proxima Nova"/>
            </a:endParaRPr>
          </a:p>
        </p:txBody>
      </p:sp>
      <p:pic>
        <p:nvPicPr>
          <p:cNvPr id="289" name="Google Shape;289;p46"/>
          <p:cNvPicPr preferRelativeResize="0"/>
          <p:nvPr/>
        </p:nvPicPr>
        <p:blipFill rotWithShape="1">
          <a:blip r:embed="rId3">
            <a:alphaModFix/>
          </a:blip>
          <a:srcRect l="4324" t="5211" r="4824" b="5390"/>
          <a:stretch/>
        </p:blipFill>
        <p:spPr>
          <a:xfrm>
            <a:off x="7234325" y="1698180"/>
            <a:ext cx="1626025" cy="2227635"/>
          </a:xfrm>
          <a:prstGeom prst="rect">
            <a:avLst/>
          </a:prstGeom>
          <a:noFill/>
          <a:ln>
            <a:noFill/>
          </a:ln>
        </p:spPr>
      </p:pic>
      <p:pic>
        <p:nvPicPr>
          <p:cNvPr id="290" name="Google Shape;290;p46"/>
          <p:cNvPicPr preferRelativeResize="0"/>
          <p:nvPr/>
        </p:nvPicPr>
        <p:blipFill rotWithShape="1">
          <a:blip r:embed="rId3">
            <a:alphaModFix/>
          </a:blip>
          <a:srcRect l="4324" t="5211" r="4824" b="5390"/>
          <a:stretch/>
        </p:blipFill>
        <p:spPr>
          <a:xfrm rot="5400000">
            <a:off x="5003950" y="1721450"/>
            <a:ext cx="1592049" cy="2181100"/>
          </a:xfrm>
          <a:prstGeom prst="rect">
            <a:avLst/>
          </a:prstGeom>
          <a:noFill/>
          <a:ln>
            <a:noFill/>
          </a:ln>
        </p:spPr>
      </p:pic>
      <p:pic>
        <p:nvPicPr>
          <p:cNvPr id="291" name="Google Shape;291;p46"/>
          <p:cNvPicPr preferRelativeResize="0"/>
          <p:nvPr/>
        </p:nvPicPr>
        <p:blipFill rotWithShape="1">
          <a:blip r:embed="rId3">
            <a:alphaModFix/>
          </a:blip>
          <a:srcRect l="4324" t="5211" r="4824" b="5390"/>
          <a:stretch/>
        </p:blipFill>
        <p:spPr>
          <a:xfrm rot="10800000">
            <a:off x="2739587" y="1698201"/>
            <a:ext cx="1626025" cy="2227599"/>
          </a:xfrm>
          <a:prstGeom prst="rect">
            <a:avLst/>
          </a:prstGeom>
          <a:noFill/>
          <a:ln>
            <a:noFill/>
          </a:ln>
        </p:spPr>
      </p:pic>
      <p:pic>
        <p:nvPicPr>
          <p:cNvPr id="292" name="Google Shape;292;p46"/>
          <p:cNvPicPr preferRelativeResize="0"/>
          <p:nvPr/>
        </p:nvPicPr>
        <p:blipFill rotWithShape="1">
          <a:blip r:embed="rId3">
            <a:alphaModFix/>
          </a:blip>
          <a:srcRect l="4324" t="5211" r="4824" b="5390"/>
          <a:stretch/>
        </p:blipFill>
        <p:spPr>
          <a:xfrm rot="-5400000">
            <a:off x="515525" y="1725123"/>
            <a:ext cx="1586702" cy="2173752"/>
          </a:xfrm>
          <a:prstGeom prst="rect">
            <a:avLst/>
          </a:prstGeom>
          <a:noFill/>
          <a:ln>
            <a:noFill/>
          </a:ln>
        </p:spPr>
      </p:pic>
      <p:sp>
        <p:nvSpPr>
          <p:cNvPr id="293" name="Google Shape;293;p46"/>
          <p:cNvSpPr txBox="1"/>
          <p:nvPr/>
        </p:nvSpPr>
        <p:spPr>
          <a:xfrm>
            <a:off x="6864800" y="4764750"/>
            <a:ext cx="2173800" cy="273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Images adapted from Harvey Weiss</a:t>
            </a:r>
            <a:endParaRPr sz="1000">
              <a:latin typeface="Proxima Nova"/>
              <a:ea typeface="Proxima Nova"/>
              <a:cs typeface="Proxima Nova"/>
              <a:sym typeface="Proxima Nov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7"/>
          <p:cNvSpPr/>
          <p:nvPr/>
        </p:nvSpPr>
        <p:spPr>
          <a:xfrm>
            <a:off x="5265675" y="769700"/>
            <a:ext cx="3619800" cy="33843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7"/>
          <p:cNvSpPr txBox="1"/>
          <p:nvPr/>
        </p:nvSpPr>
        <p:spPr>
          <a:xfrm>
            <a:off x="5265675" y="769700"/>
            <a:ext cx="3619800" cy="338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a:latin typeface="Proxima Nova"/>
                <a:ea typeface="Proxima Nova"/>
                <a:cs typeface="Proxima Nova"/>
                <a:sym typeface="Proxima Nova"/>
              </a:rPr>
              <a:t>Map language begins with the four </a:t>
            </a:r>
            <a:r>
              <a:rPr lang="en" sz="2200" b="1">
                <a:latin typeface="Proxima Nova"/>
                <a:ea typeface="Proxima Nova"/>
                <a:cs typeface="Proxima Nova"/>
                <a:sym typeface="Proxima Nova"/>
              </a:rPr>
              <a:t>cardinal directions</a:t>
            </a:r>
            <a:r>
              <a:rPr lang="en" sz="2200">
                <a:latin typeface="Proxima Nova"/>
                <a:ea typeface="Proxima Nova"/>
                <a:cs typeface="Proxima Nova"/>
                <a:sym typeface="Proxima Nova"/>
              </a:rPr>
              <a:t>:</a:t>
            </a:r>
            <a:endParaRPr sz="2200">
              <a:latin typeface="Proxima Nova"/>
              <a:ea typeface="Proxima Nova"/>
              <a:cs typeface="Proxima Nova"/>
              <a:sym typeface="Proxima Nova"/>
            </a:endParaRPr>
          </a:p>
          <a:p>
            <a:pPr marL="0" lvl="0" indent="0" algn="l" rtl="0">
              <a:spcBef>
                <a:spcPts val="0"/>
              </a:spcBef>
              <a:spcAft>
                <a:spcPts val="0"/>
              </a:spcAft>
              <a:buNone/>
            </a:pPr>
            <a:endParaRPr sz="1200">
              <a:latin typeface="Proxima Nova"/>
              <a:ea typeface="Proxima Nova"/>
              <a:cs typeface="Proxima Nova"/>
              <a:sym typeface="Proxima Nova"/>
            </a:endParaRPr>
          </a:p>
          <a:p>
            <a:pPr marL="914400" lvl="0" indent="-368300" algn="l" rtl="0">
              <a:spcBef>
                <a:spcPts val="0"/>
              </a:spcBef>
              <a:spcAft>
                <a:spcPts val="0"/>
              </a:spcAft>
              <a:buSzPts val="2200"/>
              <a:buFont typeface="Proxima Nova"/>
              <a:buChar char="●"/>
            </a:pPr>
            <a:r>
              <a:rPr lang="en" sz="2200">
                <a:latin typeface="Proxima Nova"/>
                <a:ea typeface="Proxima Nova"/>
                <a:cs typeface="Proxima Nova"/>
                <a:sym typeface="Proxima Nova"/>
              </a:rPr>
              <a:t>north</a:t>
            </a:r>
            <a:endParaRPr sz="2200">
              <a:latin typeface="Proxima Nova"/>
              <a:ea typeface="Proxima Nova"/>
              <a:cs typeface="Proxima Nova"/>
              <a:sym typeface="Proxima Nova"/>
            </a:endParaRPr>
          </a:p>
          <a:p>
            <a:pPr marL="914400" lvl="0" indent="-368300" algn="l" rtl="0">
              <a:spcBef>
                <a:spcPts val="0"/>
              </a:spcBef>
              <a:spcAft>
                <a:spcPts val="0"/>
              </a:spcAft>
              <a:buSzPts val="2200"/>
              <a:buFont typeface="Proxima Nova"/>
              <a:buChar char="●"/>
            </a:pPr>
            <a:r>
              <a:rPr lang="en" sz="2200">
                <a:latin typeface="Proxima Nova"/>
                <a:ea typeface="Proxima Nova"/>
                <a:cs typeface="Proxima Nova"/>
                <a:sym typeface="Proxima Nova"/>
              </a:rPr>
              <a:t>south</a:t>
            </a:r>
            <a:endParaRPr sz="2200">
              <a:latin typeface="Proxima Nova"/>
              <a:ea typeface="Proxima Nova"/>
              <a:cs typeface="Proxima Nova"/>
              <a:sym typeface="Proxima Nova"/>
            </a:endParaRPr>
          </a:p>
          <a:p>
            <a:pPr marL="914400" lvl="0" indent="-368300" algn="l" rtl="0">
              <a:spcBef>
                <a:spcPts val="0"/>
              </a:spcBef>
              <a:spcAft>
                <a:spcPts val="0"/>
              </a:spcAft>
              <a:buSzPts val="2200"/>
              <a:buFont typeface="Proxima Nova"/>
              <a:buChar char="●"/>
            </a:pPr>
            <a:r>
              <a:rPr lang="en" sz="2200">
                <a:latin typeface="Proxima Nova"/>
                <a:ea typeface="Proxima Nova"/>
                <a:cs typeface="Proxima Nova"/>
                <a:sym typeface="Proxima Nova"/>
              </a:rPr>
              <a:t>east</a:t>
            </a:r>
            <a:endParaRPr sz="2200">
              <a:latin typeface="Proxima Nova"/>
              <a:ea typeface="Proxima Nova"/>
              <a:cs typeface="Proxima Nova"/>
              <a:sym typeface="Proxima Nova"/>
            </a:endParaRPr>
          </a:p>
          <a:p>
            <a:pPr marL="914400" lvl="0" indent="-368300" algn="l" rtl="0">
              <a:spcBef>
                <a:spcPts val="0"/>
              </a:spcBef>
              <a:spcAft>
                <a:spcPts val="0"/>
              </a:spcAft>
              <a:buSzPts val="2200"/>
              <a:buFont typeface="Proxima Nova"/>
              <a:buChar char="●"/>
            </a:pPr>
            <a:r>
              <a:rPr lang="en" sz="2200">
                <a:latin typeface="Proxima Nova"/>
                <a:ea typeface="Proxima Nova"/>
                <a:cs typeface="Proxima Nova"/>
                <a:sym typeface="Proxima Nova"/>
              </a:rPr>
              <a:t>west</a:t>
            </a:r>
            <a:endParaRPr sz="2200">
              <a:latin typeface="Proxima Nova"/>
              <a:ea typeface="Proxima Nova"/>
              <a:cs typeface="Proxima Nova"/>
              <a:sym typeface="Proxima Nova"/>
            </a:endParaRPr>
          </a:p>
          <a:p>
            <a:pPr marL="0" lvl="0" indent="0" algn="l" rtl="0">
              <a:spcBef>
                <a:spcPts val="0"/>
              </a:spcBef>
              <a:spcAft>
                <a:spcPts val="0"/>
              </a:spcAft>
              <a:buNone/>
            </a:pPr>
            <a:endParaRPr sz="1200">
              <a:latin typeface="Proxima Nova"/>
              <a:ea typeface="Proxima Nova"/>
              <a:cs typeface="Proxima Nova"/>
              <a:sym typeface="Proxima Nova"/>
            </a:endParaRPr>
          </a:p>
          <a:p>
            <a:pPr marL="0" lvl="0" indent="0" algn="l" rtl="0">
              <a:spcBef>
                <a:spcPts val="0"/>
              </a:spcBef>
              <a:spcAft>
                <a:spcPts val="0"/>
              </a:spcAft>
              <a:buNone/>
            </a:pPr>
            <a:r>
              <a:rPr lang="en" sz="2200">
                <a:latin typeface="Proxima Nova"/>
                <a:ea typeface="Proxima Nova"/>
                <a:cs typeface="Proxima Nova"/>
                <a:sym typeface="Proxima Nova"/>
              </a:rPr>
              <a:t>The </a:t>
            </a:r>
            <a:r>
              <a:rPr lang="en" sz="2200" b="1">
                <a:latin typeface="Proxima Nova"/>
                <a:ea typeface="Proxima Nova"/>
                <a:cs typeface="Proxima Nova"/>
                <a:sym typeface="Proxima Nova"/>
              </a:rPr>
              <a:t>compass rose</a:t>
            </a:r>
            <a:r>
              <a:rPr lang="en" sz="2200">
                <a:latin typeface="Proxima Nova"/>
                <a:ea typeface="Proxima Nova"/>
                <a:cs typeface="Proxima Nova"/>
                <a:sym typeface="Proxima Nova"/>
              </a:rPr>
              <a:t> shows us the directions on a map.</a:t>
            </a:r>
            <a:endParaRPr sz="2200">
              <a:latin typeface="Proxima Nova"/>
              <a:ea typeface="Proxima Nova"/>
              <a:cs typeface="Proxima Nova"/>
              <a:sym typeface="Proxima Nova"/>
            </a:endParaRPr>
          </a:p>
        </p:txBody>
      </p:sp>
      <p:pic>
        <p:nvPicPr>
          <p:cNvPr id="300" name="Google Shape;300;p47"/>
          <p:cNvPicPr preferRelativeResize="0"/>
          <p:nvPr/>
        </p:nvPicPr>
        <p:blipFill rotWithShape="1">
          <a:blip r:embed="rId3">
            <a:alphaModFix/>
          </a:blip>
          <a:srcRect l="12885" t="19831" r="3439" b="7446"/>
          <a:stretch/>
        </p:blipFill>
        <p:spPr>
          <a:xfrm>
            <a:off x="366400" y="702475"/>
            <a:ext cx="4801398" cy="3518598"/>
          </a:xfrm>
          <a:prstGeom prst="rect">
            <a:avLst/>
          </a:prstGeom>
          <a:noFill/>
          <a:ln>
            <a:noFill/>
          </a:ln>
        </p:spPr>
      </p:pic>
      <p:sp>
        <p:nvSpPr>
          <p:cNvPr id="301" name="Google Shape;301;p47"/>
          <p:cNvSpPr txBox="1"/>
          <p:nvPr/>
        </p:nvSpPr>
        <p:spPr>
          <a:xfrm>
            <a:off x="3227025" y="4086700"/>
            <a:ext cx="1804200" cy="297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 Harvey Weiss</a:t>
            </a:r>
            <a:endParaRPr sz="1000">
              <a:latin typeface="Proxima Nova"/>
              <a:ea typeface="Proxima Nova"/>
              <a:cs typeface="Proxima Nova"/>
              <a:sym typeface="Proxima Nov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8"/>
          <p:cNvSpPr/>
          <p:nvPr/>
        </p:nvSpPr>
        <p:spPr>
          <a:xfrm>
            <a:off x="5229025" y="757475"/>
            <a:ext cx="3726300" cy="34635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8"/>
          <p:cNvSpPr txBox="1"/>
          <p:nvPr/>
        </p:nvSpPr>
        <p:spPr>
          <a:xfrm>
            <a:off x="5335575" y="839825"/>
            <a:ext cx="3619800" cy="324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b="1">
                <a:latin typeface="Proxima Nova"/>
                <a:ea typeface="Proxima Nova"/>
                <a:cs typeface="Proxima Nova"/>
                <a:sym typeface="Proxima Nova"/>
              </a:rPr>
              <a:t>Scale</a:t>
            </a:r>
            <a:r>
              <a:rPr lang="en" sz="2200">
                <a:latin typeface="Proxima Nova"/>
                <a:ea typeface="Proxima Nova"/>
                <a:cs typeface="Proxima Nova"/>
                <a:sym typeface="Proxima Nova"/>
              </a:rPr>
              <a:t> is part of a map’s language, too.</a:t>
            </a:r>
            <a:endParaRPr sz="2200">
              <a:latin typeface="Proxima Nova"/>
              <a:ea typeface="Proxima Nova"/>
              <a:cs typeface="Proxima Nova"/>
              <a:sym typeface="Proxima Nova"/>
            </a:endParaRPr>
          </a:p>
          <a:p>
            <a:pPr marL="0" lvl="0" indent="0" algn="l" rtl="0">
              <a:spcBef>
                <a:spcPts val="0"/>
              </a:spcBef>
              <a:spcAft>
                <a:spcPts val="0"/>
              </a:spcAft>
              <a:buNone/>
            </a:pPr>
            <a:endParaRPr sz="2200">
              <a:latin typeface="Proxima Nova"/>
              <a:ea typeface="Proxima Nova"/>
              <a:cs typeface="Proxima Nova"/>
              <a:sym typeface="Proxima Nova"/>
            </a:endParaRPr>
          </a:p>
          <a:p>
            <a:pPr marL="0" lvl="0" indent="0" algn="l" rtl="0">
              <a:spcBef>
                <a:spcPts val="0"/>
              </a:spcBef>
              <a:spcAft>
                <a:spcPts val="0"/>
              </a:spcAft>
              <a:buNone/>
            </a:pPr>
            <a:r>
              <a:rPr lang="en" sz="2200">
                <a:latin typeface="Proxima Nova"/>
                <a:ea typeface="Proxima Nova"/>
                <a:cs typeface="Proxima Nova"/>
                <a:sym typeface="Proxima Nova"/>
              </a:rPr>
              <a:t>Cartographers use scale to shrink everything on a map by the same amount. </a:t>
            </a:r>
            <a:endParaRPr sz="2200">
              <a:latin typeface="Proxima Nova"/>
              <a:ea typeface="Proxima Nova"/>
              <a:cs typeface="Proxima Nova"/>
              <a:sym typeface="Proxima Nova"/>
            </a:endParaRPr>
          </a:p>
          <a:p>
            <a:pPr marL="0" lvl="0" indent="0" algn="l" rtl="0">
              <a:spcBef>
                <a:spcPts val="0"/>
              </a:spcBef>
              <a:spcAft>
                <a:spcPts val="0"/>
              </a:spcAft>
              <a:buNone/>
            </a:pPr>
            <a:endParaRPr sz="2200">
              <a:latin typeface="Proxima Nova"/>
              <a:ea typeface="Proxima Nova"/>
              <a:cs typeface="Proxima Nova"/>
              <a:sym typeface="Proxima Nova"/>
            </a:endParaRPr>
          </a:p>
          <a:p>
            <a:pPr marL="0" lvl="0" indent="0" algn="l" rtl="0">
              <a:spcBef>
                <a:spcPts val="0"/>
              </a:spcBef>
              <a:spcAft>
                <a:spcPts val="0"/>
              </a:spcAft>
              <a:buNone/>
            </a:pPr>
            <a:r>
              <a:rPr lang="en" sz="2200">
                <a:latin typeface="Proxima Nova"/>
                <a:ea typeface="Proxima Nova"/>
                <a:cs typeface="Proxima Nova"/>
                <a:sym typeface="Proxima Nova"/>
              </a:rPr>
              <a:t>The </a:t>
            </a:r>
            <a:r>
              <a:rPr lang="en" sz="2200" b="1">
                <a:latin typeface="Proxima Nova"/>
                <a:ea typeface="Proxima Nova"/>
                <a:cs typeface="Proxima Nova"/>
                <a:sym typeface="Proxima Nova"/>
              </a:rPr>
              <a:t>scale bar</a:t>
            </a:r>
            <a:r>
              <a:rPr lang="en" sz="2200">
                <a:latin typeface="Proxima Nova"/>
                <a:ea typeface="Proxima Nova"/>
                <a:cs typeface="Proxima Nova"/>
                <a:sym typeface="Proxima Nova"/>
              </a:rPr>
              <a:t> tells us how to read distances on a map.</a:t>
            </a:r>
            <a:endParaRPr sz="2200">
              <a:latin typeface="Proxima Nova"/>
              <a:ea typeface="Proxima Nova"/>
              <a:cs typeface="Proxima Nova"/>
              <a:sym typeface="Proxima Nova"/>
            </a:endParaRPr>
          </a:p>
        </p:txBody>
      </p:sp>
      <p:pic>
        <p:nvPicPr>
          <p:cNvPr id="308" name="Google Shape;308;p48"/>
          <p:cNvPicPr preferRelativeResize="0"/>
          <p:nvPr/>
        </p:nvPicPr>
        <p:blipFill rotWithShape="1">
          <a:blip r:embed="rId3">
            <a:alphaModFix/>
          </a:blip>
          <a:srcRect l="12885" t="19831" r="3439" b="7446"/>
          <a:stretch/>
        </p:blipFill>
        <p:spPr>
          <a:xfrm>
            <a:off x="366400" y="702475"/>
            <a:ext cx="4801398" cy="3518598"/>
          </a:xfrm>
          <a:prstGeom prst="rect">
            <a:avLst/>
          </a:prstGeom>
          <a:noFill/>
          <a:ln>
            <a:noFill/>
          </a:ln>
        </p:spPr>
      </p:pic>
      <p:pic>
        <p:nvPicPr>
          <p:cNvPr id="309" name="Google Shape;309;p48"/>
          <p:cNvPicPr preferRelativeResize="0"/>
          <p:nvPr/>
        </p:nvPicPr>
        <p:blipFill rotWithShape="1">
          <a:blip r:embed="rId4">
            <a:alphaModFix/>
          </a:blip>
          <a:srcRect l="18839" t="15584" r="5802" b="58984"/>
          <a:stretch/>
        </p:blipFill>
        <p:spPr>
          <a:xfrm>
            <a:off x="1975625" y="913125"/>
            <a:ext cx="2848200" cy="378749"/>
          </a:xfrm>
          <a:prstGeom prst="rect">
            <a:avLst/>
          </a:prstGeom>
          <a:noFill/>
          <a:ln>
            <a:noFill/>
          </a:ln>
        </p:spPr>
      </p:pic>
      <p:sp>
        <p:nvSpPr>
          <p:cNvPr id="310" name="Google Shape;310;p48"/>
          <p:cNvSpPr txBox="1"/>
          <p:nvPr/>
        </p:nvSpPr>
        <p:spPr>
          <a:xfrm>
            <a:off x="2810000" y="4096925"/>
            <a:ext cx="2233800" cy="378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 adapted from Harvey Weiss</a:t>
            </a:r>
            <a:endParaRPr sz="1000">
              <a:latin typeface="Proxima Nova"/>
              <a:ea typeface="Proxima Nova"/>
              <a:cs typeface="Proxima Nova"/>
              <a:sym typeface="Proxima Nov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49"/>
          <p:cNvSpPr/>
          <p:nvPr/>
        </p:nvSpPr>
        <p:spPr>
          <a:xfrm>
            <a:off x="7007075" y="720825"/>
            <a:ext cx="2009400" cy="3677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16" name="Google Shape;316;p49"/>
          <p:cNvPicPr preferRelativeResize="0"/>
          <p:nvPr/>
        </p:nvPicPr>
        <p:blipFill>
          <a:blip r:embed="rId3">
            <a:alphaModFix/>
          </a:blip>
          <a:stretch>
            <a:fillRect/>
          </a:stretch>
        </p:blipFill>
        <p:spPr>
          <a:xfrm>
            <a:off x="183250" y="306050"/>
            <a:ext cx="6713851" cy="4409250"/>
          </a:xfrm>
          <a:prstGeom prst="rect">
            <a:avLst/>
          </a:prstGeom>
          <a:noFill/>
          <a:ln>
            <a:noFill/>
          </a:ln>
        </p:spPr>
      </p:pic>
      <p:sp>
        <p:nvSpPr>
          <p:cNvPr id="317" name="Google Shape;317;p49"/>
          <p:cNvSpPr txBox="1"/>
          <p:nvPr/>
        </p:nvSpPr>
        <p:spPr>
          <a:xfrm>
            <a:off x="7007075" y="824700"/>
            <a:ext cx="2009400" cy="3494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Proxima Nova"/>
                <a:ea typeface="Proxima Nova"/>
                <a:cs typeface="Proxima Nova"/>
                <a:sym typeface="Proxima Nova"/>
              </a:rPr>
              <a:t>Can you find the </a:t>
            </a:r>
            <a:r>
              <a:rPr lang="en" sz="1800" b="1">
                <a:latin typeface="Proxima Nova"/>
                <a:ea typeface="Proxima Nova"/>
                <a:cs typeface="Proxima Nova"/>
                <a:sym typeface="Proxima Nova"/>
              </a:rPr>
              <a:t>compass rose</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None/>
            </a:pPr>
            <a:r>
              <a:rPr lang="en" sz="1800">
                <a:latin typeface="Proxima Nova"/>
                <a:ea typeface="Proxima Nova"/>
                <a:cs typeface="Proxima Nova"/>
                <a:sym typeface="Proxima Nova"/>
              </a:rPr>
              <a:t>Which way is north?</a:t>
            </a:r>
            <a:endParaRPr sz="1800">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None/>
            </a:pPr>
            <a:r>
              <a:rPr lang="en" sz="1800">
                <a:latin typeface="Proxima Nova"/>
                <a:ea typeface="Proxima Nova"/>
                <a:cs typeface="Proxima Nova"/>
                <a:sym typeface="Proxima Nova"/>
              </a:rPr>
              <a:t>Can you find the </a:t>
            </a:r>
            <a:r>
              <a:rPr lang="en" sz="1800" b="1">
                <a:latin typeface="Proxima Nova"/>
                <a:ea typeface="Proxima Nova"/>
                <a:cs typeface="Proxima Nova"/>
                <a:sym typeface="Proxima Nova"/>
              </a:rPr>
              <a:t>scale bar</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None/>
            </a:pPr>
            <a:r>
              <a:rPr lang="en" sz="1800">
                <a:latin typeface="Proxima Nova"/>
                <a:ea typeface="Proxima Nova"/>
                <a:cs typeface="Proxima Nova"/>
                <a:sym typeface="Proxima Nova"/>
              </a:rPr>
              <a:t>How many miles on earth equal an inch on this map?</a:t>
            </a:r>
            <a:endParaRPr sz="1800">
              <a:latin typeface="Proxima Nova"/>
              <a:ea typeface="Proxima Nova"/>
              <a:cs typeface="Proxima Nova"/>
              <a:sym typeface="Proxima Nova"/>
            </a:endParaRPr>
          </a:p>
        </p:txBody>
      </p:sp>
      <p:sp>
        <p:nvSpPr>
          <p:cNvPr id="318" name="Google Shape;318;p49"/>
          <p:cNvSpPr txBox="1"/>
          <p:nvPr/>
        </p:nvSpPr>
        <p:spPr>
          <a:xfrm>
            <a:off x="2651200" y="4654800"/>
            <a:ext cx="4245900" cy="488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Shipwreck Chart of the Great Lakes: Mariner Chart Shop, Tobermory</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0"/>
          <p:cNvSpPr txBox="1"/>
          <p:nvPr/>
        </p:nvSpPr>
        <p:spPr>
          <a:xfrm>
            <a:off x="564450" y="452050"/>
            <a:ext cx="8015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Create a Compass Rose and a Scale Bar</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map language to make a playground map readable.</a:t>
            </a:r>
            <a:endParaRPr sz="5100">
              <a:latin typeface="Proxima Nova"/>
              <a:ea typeface="Proxima Nova"/>
              <a:cs typeface="Proxima Nova"/>
              <a:sym typeface="Proxima Nova"/>
            </a:endParaRPr>
          </a:p>
        </p:txBody>
      </p:sp>
      <p:sp>
        <p:nvSpPr>
          <p:cNvPr id="324" name="Google Shape;324;p50"/>
          <p:cNvSpPr txBox="1"/>
          <p:nvPr/>
        </p:nvSpPr>
        <p:spPr>
          <a:xfrm>
            <a:off x="457775" y="1785700"/>
            <a:ext cx="3781800" cy="323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Create a compass.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your compass to find north and mark it on the compass rose. Add the other directions.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Find something that is one inch long on your map. How many paces long is it in real life? Add this number to the scale bar to complete your map.</a:t>
            </a:r>
            <a:endParaRPr sz="1800">
              <a:latin typeface="Proxima Nova"/>
              <a:ea typeface="Proxima Nova"/>
              <a:cs typeface="Proxima Nova"/>
              <a:sym typeface="Proxima Nova"/>
            </a:endParaRPr>
          </a:p>
        </p:txBody>
      </p:sp>
      <p:sp>
        <p:nvSpPr>
          <p:cNvPr id="325" name="Google Shape;325;p50"/>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50"/>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327" name="Google Shape;327;p50"/>
          <p:cNvPicPr preferRelativeResize="0"/>
          <p:nvPr/>
        </p:nvPicPr>
        <p:blipFill rotWithShape="1">
          <a:blip r:embed="rId3">
            <a:alphaModFix/>
          </a:blip>
          <a:srcRect l="13546" r="2834" b="58556"/>
          <a:stretch/>
        </p:blipFill>
        <p:spPr>
          <a:xfrm>
            <a:off x="4667125" y="1684888"/>
            <a:ext cx="1804351" cy="1190001"/>
          </a:xfrm>
          <a:prstGeom prst="rect">
            <a:avLst/>
          </a:prstGeom>
          <a:noFill/>
          <a:ln>
            <a:noFill/>
          </a:ln>
        </p:spPr>
      </p:pic>
      <p:pic>
        <p:nvPicPr>
          <p:cNvPr id="328" name="Google Shape;328;p50"/>
          <p:cNvPicPr preferRelativeResize="0"/>
          <p:nvPr/>
        </p:nvPicPr>
        <p:blipFill rotWithShape="1">
          <a:blip r:embed="rId3">
            <a:alphaModFix/>
          </a:blip>
          <a:srcRect l="22408" t="44764" b="9144"/>
          <a:stretch/>
        </p:blipFill>
        <p:spPr>
          <a:xfrm>
            <a:off x="6726825" y="1585775"/>
            <a:ext cx="1435056" cy="1134403"/>
          </a:xfrm>
          <a:prstGeom prst="rect">
            <a:avLst/>
          </a:prstGeom>
          <a:noFill/>
          <a:ln>
            <a:noFill/>
          </a:ln>
        </p:spPr>
      </p:pic>
      <p:pic>
        <p:nvPicPr>
          <p:cNvPr id="329" name="Google Shape;329;p50"/>
          <p:cNvPicPr preferRelativeResize="0"/>
          <p:nvPr/>
        </p:nvPicPr>
        <p:blipFill rotWithShape="1">
          <a:blip r:embed="rId4">
            <a:alphaModFix/>
          </a:blip>
          <a:srcRect l="25770" t="25006" r="23268" b="23561"/>
          <a:stretch/>
        </p:blipFill>
        <p:spPr>
          <a:xfrm>
            <a:off x="5406250" y="3060938"/>
            <a:ext cx="869750" cy="877826"/>
          </a:xfrm>
          <a:prstGeom prst="rect">
            <a:avLst/>
          </a:prstGeom>
          <a:noFill/>
          <a:ln>
            <a:noFill/>
          </a:ln>
        </p:spPr>
      </p:pic>
      <p:pic>
        <p:nvPicPr>
          <p:cNvPr id="330" name="Google Shape;330;p50"/>
          <p:cNvPicPr preferRelativeResize="0"/>
          <p:nvPr/>
        </p:nvPicPr>
        <p:blipFill rotWithShape="1">
          <a:blip r:embed="rId4">
            <a:alphaModFix/>
          </a:blip>
          <a:srcRect l="14141" t="13847" r="12737" b="14142"/>
          <a:stretch/>
        </p:blipFill>
        <p:spPr>
          <a:xfrm>
            <a:off x="6531350" y="2911613"/>
            <a:ext cx="1208300" cy="1190000"/>
          </a:xfrm>
          <a:prstGeom prst="rect">
            <a:avLst/>
          </a:prstGeom>
          <a:noFill/>
          <a:ln>
            <a:noFill/>
          </a:ln>
        </p:spPr>
      </p:pic>
      <p:pic>
        <p:nvPicPr>
          <p:cNvPr id="331" name="Google Shape;331;p50"/>
          <p:cNvPicPr preferRelativeResize="0"/>
          <p:nvPr/>
        </p:nvPicPr>
        <p:blipFill rotWithShape="1">
          <a:blip r:embed="rId5">
            <a:alphaModFix/>
          </a:blip>
          <a:srcRect t="37507" r="7433" b="39089"/>
          <a:stretch/>
        </p:blipFill>
        <p:spPr>
          <a:xfrm>
            <a:off x="5703150" y="4293075"/>
            <a:ext cx="1739599" cy="439825"/>
          </a:xfrm>
          <a:prstGeom prst="rect">
            <a:avLst/>
          </a:prstGeom>
          <a:noFill/>
          <a:ln>
            <a:noFill/>
          </a:ln>
        </p:spPr>
      </p:pic>
      <p:sp>
        <p:nvSpPr>
          <p:cNvPr id="332" name="Google Shape;332;p50"/>
          <p:cNvSpPr txBox="1"/>
          <p:nvPr/>
        </p:nvSpPr>
        <p:spPr>
          <a:xfrm>
            <a:off x="5406250" y="4732900"/>
            <a:ext cx="2333400" cy="2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ourier New"/>
                <a:ea typeface="Courier New"/>
                <a:cs typeface="Courier New"/>
                <a:sym typeface="Courier New"/>
              </a:rPr>
              <a:t>SCALE     1” = </a:t>
            </a:r>
            <a:r>
              <a:rPr lang="en" u="sng">
                <a:latin typeface="Caveat"/>
                <a:ea typeface="Caveat"/>
                <a:cs typeface="Caveat"/>
                <a:sym typeface="Caveat"/>
              </a:rPr>
              <a:t>12 paces</a:t>
            </a:r>
            <a:endParaRPr u="sng">
              <a:latin typeface="Caveat"/>
              <a:ea typeface="Caveat"/>
              <a:cs typeface="Caveat"/>
              <a:sym typeface="Cavea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51"/>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338" name="Google Shape;338;p51"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339" name="Google Shape;339;p51"/>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8"/>
                                        </p:tgtEl>
                                        <p:attrNameLst>
                                          <p:attrName>style.visibility</p:attrName>
                                        </p:attrNameLst>
                                      </p:cBhvr>
                                      <p:to>
                                        <p:strVal val="visible"/>
                                      </p:to>
                                    </p:set>
                                    <p:animEffect transition="in" filter="fade">
                                      <p:cBhvr>
                                        <p:cTn id="7" dur="1000"/>
                                        <p:tgtEl>
                                          <p:spTgt spid="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6"/>
          <p:cNvSpPr txBox="1"/>
          <p:nvPr/>
        </p:nvSpPr>
        <p:spPr>
          <a:xfrm>
            <a:off x="3640175" y="1174800"/>
            <a:ext cx="4823700" cy="279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One: The History of Cartography</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are introduced to </a:t>
            </a:r>
            <a:r>
              <a:rPr lang="en" sz="1600" b="1">
                <a:solidFill>
                  <a:schemeClr val="dk1"/>
                </a:solidFill>
                <a:latin typeface="Proxima Nova"/>
                <a:ea typeface="Proxima Nova"/>
                <a:cs typeface="Proxima Nova"/>
                <a:sym typeface="Proxima Nova"/>
              </a:rPr>
              <a:t>cartography</a:t>
            </a:r>
            <a:r>
              <a:rPr lang="en" sz="1600">
                <a:solidFill>
                  <a:schemeClr val="dk1"/>
                </a:solidFill>
                <a:latin typeface="Proxima Nova"/>
                <a:ea typeface="Proxima Nova"/>
                <a:cs typeface="Proxima Nova"/>
                <a:sym typeface="Proxima Nova"/>
              </a:rPr>
              <a:t> through an exploration of early maps, including the Gasur Tablet, pictured here.</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learn about </a:t>
            </a:r>
            <a:r>
              <a:rPr lang="en" sz="1600" b="1">
                <a:solidFill>
                  <a:schemeClr val="dk1"/>
                </a:solidFill>
                <a:latin typeface="Proxima Nova"/>
                <a:ea typeface="Proxima Nova"/>
                <a:cs typeface="Proxima Nova"/>
                <a:sym typeface="Proxima Nova"/>
              </a:rPr>
              <a:t>relative location</a:t>
            </a:r>
            <a:r>
              <a:rPr lang="en" sz="1600">
                <a:solidFill>
                  <a:schemeClr val="dk1"/>
                </a:solidFill>
                <a:latin typeface="Proxima Nova"/>
                <a:ea typeface="Proxima Nova"/>
                <a:cs typeface="Proxima Nova"/>
                <a:sym typeface="Proxima Nova"/>
              </a:rPr>
              <a:t> and review </a:t>
            </a:r>
            <a:r>
              <a:rPr lang="en" sz="1600" b="1">
                <a:solidFill>
                  <a:schemeClr val="dk1"/>
                </a:solidFill>
                <a:latin typeface="Proxima Nova"/>
                <a:ea typeface="Proxima Nova"/>
                <a:cs typeface="Proxima Nova"/>
                <a:sym typeface="Proxima Nova"/>
              </a:rPr>
              <a:t>basic clay skills</a:t>
            </a:r>
            <a:r>
              <a:rPr lang="en" sz="1600">
                <a:solidFill>
                  <a:schemeClr val="dk1"/>
                </a:solidFill>
                <a:latin typeface="Proxima Nova"/>
                <a:ea typeface="Proxima Nova"/>
                <a:cs typeface="Proxima Nova"/>
                <a:sym typeface="Proxima Nova"/>
              </a:rPr>
              <a:t> as they create clay-slab maps showing a few familiar places. </a:t>
            </a:r>
            <a:endParaRPr sz="2000">
              <a:latin typeface="Proxima Nova"/>
              <a:ea typeface="Proxima Nova"/>
              <a:cs typeface="Proxima Nova"/>
              <a:sym typeface="Proxima Nova"/>
            </a:endParaRPr>
          </a:p>
        </p:txBody>
      </p:sp>
      <p:pic>
        <p:nvPicPr>
          <p:cNvPr id="72" name="Google Shape;72;p16"/>
          <p:cNvPicPr preferRelativeResize="0"/>
          <p:nvPr/>
        </p:nvPicPr>
        <p:blipFill rotWithShape="1">
          <a:blip r:embed="rId3">
            <a:alphaModFix/>
          </a:blip>
          <a:srcRect b="3053"/>
          <a:stretch/>
        </p:blipFill>
        <p:spPr>
          <a:xfrm>
            <a:off x="531288" y="2493162"/>
            <a:ext cx="2591675" cy="2411975"/>
          </a:xfrm>
          <a:prstGeom prst="rect">
            <a:avLst/>
          </a:prstGeom>
          <a:noFill/>
          <a:ln>
            <a:noFill/>
          </a:ln>
        </p:spPr>
      </p:pic>
      <p:pic>
        <p:nvPicPr>
          <p:cNvPr id="73" name="Google Shape;73;p16"/>
          <p:cNvPicPr preferRelativeResize="0"/>
          <p:nvPr/>
        </p:nvPicPr>
        <p:blipFill rotWithShape="1">
          <a:blip r:embed="rId4">
            <a:alphaModFix/>
          </a:blip>
          <a:srcRect l="6512" t="18432" r="60326" b="22490"/>
          <a:stretch/>
        </p:blipFill>
        <p:spPr>
          <a:xfrm rot="5400000">
            <a:off x="580627" y="-30202"/>
            <a:ext cx="2492995" cy="2710899"/>
          </a:xfrm>
          <a:prstGeom prst="rect">
            <a:avLst/>
          </a:prstGeom>
          <a:noFill/>
          <a:ln>
            <a:noFill/>
          </a:ln>
        </p:spPr>
      </p:pic>
      <p:sp>
        <p:nvSpPr>
          <p:cNvPr id="74" name="Google Shape;74;p16"/>
          <p:cNvSpPr txBox="1"/>
          <p:nvPr/>
        </p:nvSpPr>
        <p:spPr>
          <a:xfrm>
            <a:off x="56150" y="4716000"/>
            <a:ext cx="29511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Gasur Tablet</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Harvard Museum of the Ancient Near East</a:t>
            </a:r>
            <a:endParaRPr sz="1000">
              <a:latin typeface="Proxima Nova"/>
              <a:ea typeface="Proxima Nova"/>
              <a:cs typeface="Proxima Nova"/>
              <a:sym typeface="Proxima Nov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43"/>
        <p:cNvGrpSpPr/>
        <p:nvPr/>
      </p:nvGrpSpPr>
      <p:grpSpPr>
        <a:xfrm>
          <a:off x="0" y="0"/>
          <a:ext cx="0" cy="0"/>
          <a:chOff x="0" y="0"/>
          <a:chExt cx="0" cy="0"/>
        </a:xfrm>
      </p:grpSpPr>
      <p:sp>
        <p:nvSpPr>
          <p:cNvPr id="344" name="Google Shape;344;p5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Building Worlds:</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an Imaginary Place</a:t>
            </a:r>
            <a:endParaRPr>
              <a:solidFill>
                <a:schemeClr val="lt1"/>
              </a:solidFill>
              <a:latin typeface="Proxima Nova"/>
              <a:ea typeface="Proxima Nova"/>
              <a:cs typeface="Proxima Nova"/>
              <a:sym typeface="Proxima Nova"/>
            </a:endParaRPr>
          </a:p>
        </p:txBody>
      </p:sp>
      <p:sp>
        <p:nvSpPr>
          <p:cNvPr id="345" name="Google Shape;345;p52"/>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Four</a:t>
            </a:r>
            <a:endParaRPr>
              <a:solidFill>
                <a:schemeClr val="lt1"/>
              </a:solidFill>
              <a:latin typeface="Proxima Nova"/>
              <a:ea typeface="Proxima Nova"/>
              <a:cs typeface="Proxima Nova"/>
              <a:sym typeface="Proxima Nov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49"/>
        <p:cNvGrpSpPr/>
        <p:nvPr/>
      </p:nvGrpSpPr>
      <p:grpSpPr>
        <a:xfrm>
          <a:off x="0" y="0"/>
          <a:ext cx="0" cy="0"/>
          <a:chOff x="0" y="0"/>
          <a:chExt cx="0" cy="0"/>
        </a:xfrm>
      </p:grpSpPr>
      <p:sp>
        <p:nvSpPr>
          <p:cNvPr id="350" name="Google Shape;350;p53"/>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54"/>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cartographers use the </a:t>
            </a:r>
            <a:r>
              <a:rPr lang="en" b="1">
                <a:solidFill>
                  <a:srgbClr val="000000"/>
                </a:solidFill>
                <a:latin typeface="Proxima Nova"/>
                <a:ea typeface="Proxima Nova"/>
                <a:cs typeface="Proxima Nova"/>
                <a:sym typeface="Proxima Nova"/>
              </a:rPr>
              <a:t>principles of design</a:t>
            </a:r>
            <a:r>
              <a:rPr lang="en">
                <a:solidFill>
                  <a:srgbClr val="000000"/>
                </a:solidFill>
                <a:latin typeface="Proxima Nova"/>
                <a:ea typeface="Proxima Nova"/>
                <a:cs typeface="Proxima Nova"/>
                <a:sym typeface="Proxima Nova"/>
              </a:rPr>
              <a:t> when they make maps.</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identify </a:t>
            </a:r>
            <a:r>
              <a:rPr lang="en" b="1">
                <a:solidFill>
                  <a:schemeClr val="dk1"/>
                </a:solidFill>
                <a:latin typeface="Proxima Nova"/>
                <a:ea typeface="Proxima Nova"/>
                <a:cs typeface="Proxima Nova"/>
                <a:sym typeface="Proxima Nova"/>
              </a:rPr>
              <a:t>contrast</a:t>
            </a:r>
            <a:r>
              <a:rPr lang="en">
                <a:solidFill>
                  <a:schemeClr val="dk1"/>
                </a:solidFill>
                <a:latin typeface="Proxima Nova"/>
                <a:ea typeface="Proxima Nova"/>
                <a:cs typeface="Proxima Nova"/>
                <a:sym typeface="Proxima Nova"/>
              </a:rPr>
              <a:t>, </a:t>
            </a:r>
            <a:r>
              <a:rPr lang="en" b="1">
                <a:solidFill>
                  <a:schemeClr val="dk1"/>
                </a:solidFill>
                <a:latin typeface="Proxima Nova"/>
                <a:ea typeface="Proxima Nova"/>
                <a:cs typeface="Proxima Nova"/>
                <a:sym typeface="Proxima Nova"/>
              </a:rPr>
              <a:t>balance</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emphasis</a:t>
            </a:r>
            <a:r>
              <a:rPr lang="en">
                <a:solidFill>
                  <a:schemeClr val="dk1"/>
                </a:solidFill>
                <a:latin typeface="Proxima Nova"/>
                <a:ea typeface="Proxima Nova"/>
                <a:cs typeface="Proxima Nova"/>
                <a:sym typeface="Proxima Nova"/>
              </a:rPr>
              <a:t> in maps and use them as I begin to plan a map I will make.</a:t>
            </a:r>
            <a:endParaRPr>
              <a:solidFill>
                <a:schemeClr val="dk1"/>
              </a:solidFill>
              <a:latin typeface="Proxima Nova"/>
              <a:ea typeface="Proxima Nova"/>
              <a:cs typeface="Proxima Nova"/>
              <a:sym typeface="Proxima Nov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Google Shape;360;p55"/>
          <p:cNvPicPr preferRelativeResize="0"/>
          <p:nvPr/>
        </p:nvPicPr>
        <p:blipFill rotWithShape="1">
          <a:blip r:embed="rId3">
            <a:alphaModFix/>
          </a:blip>
          <a:srcRect l="4645" r="7030" b="7235"/>
          <a:stretch/>
        </p:blipFill>
        <p:spPr>
          <a:xfrm>
            <a:off x="357000" y="1417238"/>
            <a:ext cx="4068372" cy="3213148"/>
          </a:xfrm>
          <a:prstGeom prst="rect">
            <a:avLst/>
          </a:prstGeom>
          <a:noFill/>
          <a:ln>
            <a:noFill/>
          </a:ln>
        </p:spPr>
      </p:pic>
      <p:pic>
        <p:nvPicPr>
          <p:cNvPr id="361" name="Google Shape;361;p55"/>
          <p:cNvPicPr preferRelativeResize="0"/>
          <p:nvPr/>
        </p:nvPicPr>
        <p:blipFill rotWithShape="1">
          <a:blip r:embed="rId4">
            <a:alphaModFix/>
          </a:blip>
          <a:srcRect l="3298" t="3977" r="2980" b="4170"/>
          <a:stretch/>
        </p:blipFill>
        <p:spPr>
          <a:xfrm>
            <a:off x="4723625" y="1417238"/>
            <a:ext cx="4068372" cy="3213149"/>
          </a:xfrm>
          <a:prstGeom prst="rect">
            <a:avLst/>
          </a:prstGeom>
          <a:noFill/>
          <a:ln>
            <a:noFill/>
          </a:ln>
        </p:spPr>
      </p:pic>
      <p:sp>
        <p:nvSpPr>
          <p:cNvPr id="362" name="Google Shape;362;p55"/>
          <p:cNvSpPr txBox="1"/>
          <p:nvPr/>
        </p:nvSpPr>
        <p:spPr>
          <a:xfrm>
            <a:off x="357000" y="146600"/>
            <a:ext cx="8430000" cy="116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b="1">
                <a:latin typeface="Proxima Nova"/>
                <a:ea typeface="Proxima Nova"/>
                <a:cs typeface="Proxima Nova"/>
                <a:sym typeface="Proxima Nova"/>
              </a:rPr>
              <a:t>Contrast</a:t>
            </a:r>
            <a:r>
              <a:rPr lang="en" sz="2800">
                <a:latin typeface="Proxima Nova"/>
                <a:ea typeface="Proxima Nova"/>
                <a:cs typeface="Proxima Nova"/>
                <a:sym typeface="Proxima Nova"/>
              </a:rPr>
              <a:t> means opposite things are put together.</a:t>
            </a:r>
            <a:endParaRPr sz="2800">
              <a:latin typeface="Proxima Nova"/>
              <a:ea typeface="Proxima Nova"/>
              <a:cs typeface="Proxima Nova"/>
              <a:sym typeface="Proxima Nova"/>
            </a:endParaRPr>
          </a:p>
          <a:p>
            <a:pPr marL="0" lvl="0" indent="0" algn="ctr" rtl="0">
              <a:spcBef>
                <a:spcPts val="0"/>
              </a:spcBef>
              <a:spcAft>
                <a:spcPts val="0"/>
              </a:spcAft>
              <a:buNone/>
            </a:pPr>
            <a:endParaRPr sz="12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Which map uses color to create contrast?</a:t>
            </a:r>
            <a:endParaRPr sz="2200">
              <a:latin typeface="Proxima Nova"/>
              <a:ea typeface="Proxima Nova"/>
              <a:cs typeface="Proxima Nova"/>
              <a:sym typeface="Proxima Nova"/>
            </a:endParaRPr>
          </a:p>
        </p:txBody>
      </p:sp>
      <p:sp>
        <p:nvSpPr>
          <p:cNvPr id="363" name="Google Shape;363;p55"/>
          <p:cNvSpPr txBox="1"/>
          <p:nvPr/>
        </p:nvSpPr>
        <p:spPr>
          <a:xfrm>
            <a:off x="1441650" y="4630375"/>
            <a:ext cx="2983800" cy="488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Extreme Range of Annual Snowfall: 1895-1910</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364" name="Google Shape;364;p55"/>
          <p:cNvSpPr txBox="1"/>
          <p:nvPr/>
        </p:nvSpPr>
        <p:spPr>
          <a:xfrm>
            <a:off x="5615100" y="4630375"/>
            <a:ext cx="3171900" cy="488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International Boundary Between the United States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56"/>
          <p:cNvSpPr/>
          <p:nvPr/>
        </p:nvSpPr>
        <p:spPr>
          <a:xfrm>
            <a:off x="268563" y="2101400"/>
            <a:ext cx="2638800" cy="26388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56"/>
          <p:cNvSpPr txBox="1"/>
          <p:nvPr/>
        </p:nvSpPr>
        <p:spPr>
          <a:xfrm>
            <a:off x="399750" y="207700"/>
            <a:ext cx="8344500" cy="157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b="1">
                <a:latin typeface="Proxima Nova"/>
                <a:ea typeface="Proxima Nova"/>
                <a:cs typeface="Proxima Nova"/>
                <a:sym typeface="Proxima Nova"/>
              </a:rPr>
              <a:t>Balance</a:t>
            </a:r>
            <a:r>
              <a:rPr lang="en" sz="2800">
                <a:latin typeface="Proxima Nova"/>
                <a:ea typeface="Proxima Nova"/>
                <a:cs typeface="Proxima Nova"/>
                <a:sym typeface="Proxima Nova"/>
              </a:rPr>
              <a:t> means visual weight is distributed equally.</a:t>
            </a:r>
            <a:endParaRPr sz="2800">
              <a:latin typeface="Proxima Nova"/>
              <a:ea typeface="Proxima Nova"/>
              <a:cs typeface="Proxima Nova"/>
              <a:sym typeface="Proxima Nova"/>
            </a:endParaRPr>
          </a:p>
          <a:p>
            <a:pPr marL="0" lvl="0" indent="0" algn="ctr" rtl="0">
              <a:spcBef>
                <a:spcPts val="0"/>
              </a:spcBef>
              <a:spcAft>
                <a:spcPts val="0"/>
              </a:spcAft>
              <a:buNone/>
            </a:pPr>
            <a:endParaRPr sz="1200">
              <a:latin typeface="Proxima Nova"/>
              <a:ea typeface="Proxima Nova"/>
              <a:cs typeface="Proxima Nova"/>
              <a:sym typeface="Proxima Nova"/>
            </a:endParaRPr>
          </a:p>
          <a:p>
            <a:pPr marL="0" lvl="0" indent="0" algn="ctr" rtl="0">
              <a:spcBef>
                <a:spcPts val="0"/>
              </a:spcBef>
              <a:spcAft>
                <a:spcPts val="0"/>
              </a:spcAft>
              <a:buNone/>
            </a:pPr>
            <a:r>
              <a:rPr lang="en" sz="2200" i="1">
                <a:solidFill>
                  <a:schemeClr val="dk1"/>
                </a:solidFill>
                <a:latin typeface="Proxima Nova"/>
                <a:ea typeface="Proxima Nova"/>
                <a:cs typeface="Proxima Nova"/>
                <a:sym typeface="Proxima Nova"/>
              </a:rPr>
              <a:t>Visual weight</a:t>
            </a:r>
            <a:r>
              <a:rPr lang="en" sz="2200">
                <a:solidFill>
                  <a:schemeClr val="dk1"/>
                </a:solidFill>
                <a:latin typeface="Proxima Nova"/>
                <a:ea typeface="Proxima Nova"/>
                <a:cs typeface="Proxima Nova"/>
                <a:sym typeface="Proxima Nova"/>
              </a:rPr>
              <a:t> means how much an object attracts your eye.</a:t>
            </a:r>
            <a:endParaRPr sz="2200">
              <a:solidFill>
                <a:schemeClr val="dk1"/>
              </a:solidFill>
              <a:latin typeface="Proxima Nova"/>
              <a:ea typeface="Proxima Nova"/>
              <a:cs typeface="Proxima Nova"/>
              <a:sym typeface="Proxima Nova"/>
            </a:endParaRPr>
          </a:p>
          <a:p>
            <a:pPr marL="0" lvl="0" indent="0" algn="ctr" rtl="0">
              <a:spcBef>
                <a:spcPts val="0"/>
              </a:spcBef>
              <a:spcAft>
                <a:spcPts val="0"/>
              </a:spcAft>
              <a:buNone/>
            </a:pPr>
            <a:endParaRPr sz="120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Which map is the most balanced?</a:t>
            </a:r>
            <a:endParaRPr sz="2200">
              <a:solidFill>
                <a:schemeClr val="dk1"/>
              </a:solidFill>
              <a:latin typeface="Proxima Nova"/>
              <a:ea typeface="Proxima Nova"/>
              <a:cs typeface="Proxima Nova"/>
              <a:sym typeface="Proxima Nova"/>
            </a:endParaRPr>
          </a:p>
        </p:txBody>
      </p:sp>
      <p:sp>
        <p:nvSpPr>
          <p:cNvPr id="371" name="Google Shape;371;p56"/>
          <p:cNvSpPr/>
          <p:nvPr/>
        </p:nvSpPr>
        <p:spPr>
          <a:xfrm>
            <a:off x="6236625" y="2101400"/>
            <a:ext cx="2638800" cy="26388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56"/>
          <p:cNvSpPr/>
          <p:nvPr/>
        </p:nvSpPr>
        <p:spPr>
          <a:xfrm>
            <a:off x="3252588" y="2101400"/>
            <a:ext cx="2638800" cy="26388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3" name="Google Shape;373;p56"/>
          <p:cNvPicPr preferRelativeResize="0"/>
          <p:nvPr/>
        </p:nvPicPr>
        <p:blipFill>
          <a:blip r:embed="rId3">
            <a:alphaModFix/>
          </a:blip>
          <a:stretch>
            <a:fillRect/>
          </a:stretch>
        </p:blipFill>
        <p:spPr>
          <a:xfrm>
            <a:off x="6829500" y="3356625"/>
            <a:ext cx="2045924" cy="1383575"/>
          </a:xfrm>
          <a:prstGeom prst="rect">
            <a:avLst/>
          </a:prstGeom>
          <a:noFill/>
          <a:ln>
            <a:noFill/>
          </a:ln>
        </p:spPr>
      </p:pic>
      <p:pic>
        <p:nvPicPr>
          <p:cNvPr id="374" name="Google Shape;374;p56"/>
          <p:cNvPicPr preferRelativeResize="0"/>
          <p:nvPr/>
        </p:nvPicPr>
        <p:blipFill>
          <a:blip r:embed="rId3">
            <a:alphaModFix/>
          </a:blip>
          <a:stretch>
            <a:fillRect/>
          </a:stretch>
        </p:blipFill>
        <p:spPr>
          <a:xfrm>
            <a:off x="3549037" y="2729013"/>
            <a:ext cx="2045924" cy="1383575"/>
          </a:xfrm>
          <a:prstGeom prst="rect">
            <a:avLst/>
          </a:prstGeom>
          <a:noFill/>
          <a:ln>
            <a:noFill/>
          </a:ln>
        </p:spPr>
      </p:pic>
      <p:pic>
        <p:nvPicPr>
          <p:cNvPr id="375" name="Google Shape;375;p56"/>
          <p:cNvPicPr preferRelativeResize="0"/>
          <p:nvPr/>
        </p:nvPicPr>
        <p:blipFill>
          <a:blip r:embed="rId3">
            <a:alphaModFix/>
          </a:blip>
          <a:stretch>
            <a:fillRect/>
          </a:stretch>
        </p:blipFill>
        <p:spPr>
          <a:xfrm>
            <a:off x="268575" y="2101400"/>
            <a:ext cx="2045924" cy="1383575"/>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57"/>
          <p:cNvSpPr txBox="1"/>
          <p:nvPr/>
        </p:nvSpPr>
        <p:spPr>
          <a:xfrm>
            <a:off x="357000" y="317650"/>
            <a:ext cx="8430000" cy="116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b="1">
                <a:latin typeface="Proxima Nova"/>
                <a:ea typeface="Proxima Nova"/>
                <a:cs typeface="Proxima Nova"/>
                <a:sym typeface="Proxima Nova"/>
              </a:rPr>
              <a:t>Emphasis</a:t>
            </a:r>
            <a:r>
              <a:rPr lang="en" sz="2800">
                <a:latin typeface="Proxima Nova"/>
                <a:ea typeface="Proxima Nova"/>
                <a:cs typeface="Proxima Nova"/>
                <a:sym typeface="Proxima Nova"/>
              </a:rPr>
              <a:t> means one thing is the center of attention.</a:t>
            </a:r>
            <a:endParaRPr sz="2800">
              <a:latin typeface="Proxima Nova"/>
              <a:ea typeface="Proxima Nova"/>
              <a:cs typeface="Proxima Nova"/>
              <a:sym typeface="Proxima Nova"/>
            </a:endParaRPr>
          </a:p>
          <a:p>
            <a:pPr marL="0" lvl="0" indent="0" algn="ctr" rtl="0">
              <a:spcBef>
                <a:spcPts val="0"/>
              </a:spcBef>
              <a:spcAft>
                <a:spcPts val="0"/>
              </a:spcAft>
              <a:buNone/>
            </a:pPr>
            <a:endParaRPr sz="12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Which map shows the most emphasis?</a:t>
            </a:r>
            <a:endParaRPr sz="2200">
              <a:latin typeface="Proxima Nova"/>
              <a:ea typeface="Proxima Nova"/>
              <a:cs typeface="Proxima Nova"/>
              <a:sym typeface="Proxima Nova"/>
            </a:endParaRPr>
          </a:p>
        </p:txBody>
      </p:sp>
      <p:pic>
        <p:nvPicPr>
          <p:cNvPr id="381" name="Google Shape;381;p57"/>
          <p:cNvPicPr preferRelativeResize="0"/>
          <p:nvPr/>
        </p:nvPicPr>
        <p:blipFill rotWithShape="1">
          <a:blip r:embed="rId3">
            <a:alphaModFix/>
          </a:blip>
          <a:srcRect l="21194" t="5016" r="2428" b="5721"/>
          <a:stretch/>
        </p:blipFill>
        <p:spPr>
          <a:xfrm>
            <a:off x="108150" y="1887575"/>
            <a:ext cx="4378348" cy="2406850"/>
          </a:xfrm>
          <a:prstGeom prst="rect">
            <a:avLst/>
          </a:prstGeom>
          <a:noFill/>
          <a:ln>
            <a:noFill/>
          </a:ln>
        </p:spPr>
      </p:pic>
      <p:pic>
        <p:nvPicPr>
          <p:cNvPr id="382" name="Google Shape;382;p57"/>
          <p:cNvPicPr preferRelativeResize="0"/>
          <p:nvPr/>
        </p:nvPicPr>
        <p:blipFill rotWithShape="1">
          <a:blip r:embed="rId4">
            <a:alphaModFix/>
          </a:blip>
          <a:srcRect l="4194" t="6332" r="3817" b="16530"/>
          <a:stretch/>
        </p:blipFill>
        <p:spPr>
          <a:xfrm>
            <a:off x="4633102" y="1905875"/>
            <a:ext cx="4378348" cy="2370150"/>
          </a:xfrm>
          <a:prstGeom prst="rect">
            <a:avLst/>
          </a:prstGeom>
          <a:noFill/>
          <a:ln>
            <a:noFill/>
          </a:ln>
        </p:spPr>
      </p:pic>
      <p:sp>
        <p:nvSpPr>
          <p:cNvPr id="383" name="Google Shape;383;p57"/>
          <p:cNvSpPr/>
          <p:nvPr/>
        </p:nvSpPr>
        <p:spPr>
          <a:xfrm>
            <a:off x="4630375" y="1905850"/>
            <a:ext cx="4378500" cy="23703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57"/>
          <p:cNvSpPr txBox="1"/>
          <p:nvPr/>
        </p:nvSpPr>
        <p:spPr>
          <a:xfrm>
            <a:off x="1502700" y="4276150"/>
            <a:ext cx="2983800" cy="488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Movement of Barley on the Great Lakes</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385" name="Google Shape;385;p57"/>
          <p:cNvSpPr txBox="1"/>
          <p:nvPr/>
        </p:nvSpPr>
        <p:spPr>
          <a:xfrm>
            <a:off x="6025075" y="4276150"/>
            <a:ext cx="2983800" cy="488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Great Lakes From Space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58"/>
          <p:cNvSpPr/>
          <p:nvPr/>
        </p:nvSpPr>
        <p:spPr>
          <a:xfrm>
            <a:off x="4129450" y="528200"/>
            <a:ext cx="4545000" cy="3836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1" name="Google Shape;391;p58"/>
          <p:cNvPicPr preferRelativeResize="0"/>
          <p:nvPr/>
        </p:nvPicPr>
        <p:blipFill>
          <a:blip r:embed="rId3">
            <a:alphaModFix/>
          </a:blip>
          <a:stretch>
            <a:fillRect/>
          </a:stretch>
        </p:blipFill>
        <p:spPr>
          <a:xfrm>
            <a:off x="115725" y="91350"/>
            <a:ext cx="3571675" cy="4710098"/>
          </a:xfrm>
          <a:prstGeom prst="rect">
            <a:avLst/>
          </a:prstGeom>
          <a:noFill/>
          <a:ln>
            <a:noFill/>
          </a:ln>
        </p:spPr>
      </p:pic>
      <p:sp>
        <p:nvSpPr>
          <p:cNvPr id="392" name="Google Shape;392;p58"/>
          <p:cNvSpPr txBox="1"/>
          <p:nvPr/>
        </p:nvSpPr>
        <p:spPr>
          <a:xfrm>
            <a:off x="703600" y="4715900"/>
            <a:ext cx="3047100" cy="427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Wisconsin: Myths, Monsters, Legends</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393" name="Google Shape;393;p58"/>
          <p:cNvSpPr txBox="1"/>
          <p:nvPr/>
        </p:nvSpPr>
        <p:spPr>
          <a:xfrm>
            <a:off x="4434875" y="697550"/>
            <a:ext cx="4044000" cy="35523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show a real place or an imaginary place?</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use contrast, balance, or emphasis? How?</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tell a story? What story does it tell?</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What details make this map interesting?</a:t>
            </a:r>
            <a:endParaRPr sz="2000">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59"/>
          <p:cNvSpPr/>
          <p:nvPr/>
        </p:nvSpPr>
        <p:spPr>
          <a:xfrm>
            <a:off x="6120875" y="152725"/>
            <a:ext cx="2859900" cy="44349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9" name="Google Shape;399;p59"/>
          <p:cNvPicPr preferRelativeResize="0"/>
          <p:nvPr/>
        </p:nvPicPr>
        <p:blipFill>
          <a:blip r:embed="rId3">
            <a:alphaModFix/>
          </a:blip>
          <a:stretch>
            <a:fillRect/>
          </a:stretch>
        </p:blipFill>
        <p:spPr>
          <a:xfrm rot="-5400000">
            <a:off x="719088" y="-578061"/>
            <a:ext cx="4618149" cy="5896474"/>
          </a:xfrm>
          <a:prstGeom prst="rect">
            <a:avLst/>
          </a:prstGeom>
          <a:noFill/>
          <a:ln>
            <a:noFill/>
          </a:ln>
        </p:spPr>
      </p:pic>
      <p:sp>
        <p:nvSpPr>
          <p:cNvPr id="400" name="Google Shape;400;p59"/>
          <p:cNvSpPr txBox="1"/>
          <p:nvPr/>
        </p:nvSpPr>
        <p:spPr>
          <a:xfrm>
            <a:off x="3142050" y="4618175"/>
            <a:ext cx="2859900" cy="464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Redwall Country and Beyond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401" name="Google Shape;401;p59"/>
          <p:cNvSpPr txBox="1"/>
          <p:nvPr/>
        </p:nvSpPr>
        <p:spPr>
          <a:xfrm>
            <a:off x="6072000" y="331900"/>
            <a:ext cx="2859900" cy="40155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use contrast, balance,     or emphasis? How?</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tell      a story? What story does it tell?</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details make this map interesting?</a:t>
            </a:r>
            <a:endParaRPr sz="1800">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60"/>
          <p:cNvSpPr/>
          <p:nvPr/>
        </p:nvSpPr>
        <p:spPr>
          <a:xfrm>
            <a:off x="4080600" y="452100"/>
            <a:ext cx="4642500" cy="39951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7" name="Google Shape;407;p60"/>
          <p:cNvPicPr preferRelativeResize="0"/>
          <p:nvPr/>
        </p:nvPicPr>
        <p:blipFill rotWithShape="1">
          <a:blip r:embed="rId3">
            <a:alphaModFix/>
          </a:blip>
          <a:srcRect l="2753" t="2154" r="2933" b="1654"/>
          <a:stretch/>
        </p:blipFill>
        <p:spPr>
          <a:xfrm>
            <a:off x="158825" y="110050"/>
            <a:ext cx="3567448" cy="4654802"/>
          </a:xfrm>
          <a:prstGeom prst="rect">
            <a:avLst/>
          </a:prstGeom>
          <a:noFill/>
          <a:ln>
            <a:noFill/>
          </a:ln>
        </p:spPr>
      </p:pic>
      <p:sp>
        <p:nvSpPr>
          <p:cNvPr id="408" name="Google Shape;408;p60"/>
          <p:cNvSpPr txBox="1"/>
          <p:nvPr/>
        </p:nvSpPr>
        <p:spPr>
          <a:xfrm>
            <a:off x="708600" y="4703675"/>
            <a:ext cx="3090900" cy="43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Portolan Chart of Africa’s East Coast</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409" name="Google Shape;409;p60"/>
          <p:cNvSpPr txBox="1"/>
          <p:nvPr/>
        </p:nvSpPr>
        <p:spPr>
          <a:xfrm>
            <a:off x="4379850" y="673500"/>
            <a:ext cx="4044000" cy="35523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show a real place or an imaginary place?</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use contrast, balance, or emphasis? How?</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tell a story? What story does it tell?</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What details make this map interesting?</a:t>
            </a:r>
            <a:endParaRPr sz="2000">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pic>
        <p:nvPicPr>
          <p:cNvPr id="414" name="Google Shape;414;p61"/>
          <p:cNvPicPr preferRelativeResize="0"/>
          <p:nvPr/>
        </p:nvPicPr>
        <p:blipFill rotWithShape="1">
          <a:blip r:embed="rId3">
            <a:alphaModFix/>
          </a:blip>
          <a:srcRect l="1344" t="1642" r="1237"/>
          <a:stretch/>
        </p:blipFill>
        <p:spPr>
          <a:xfrm>
            <a:off x="171050" y="242313"/>
            <a:ext cx="5766574" cy="4255724"/>
          </a:xfrm>
          <a:prstGeom prst="rect">
            <a:avLst/>
          </a:prstGeom>
          <a:noFill/>
          <a:ln>
            <a:noFill/>
          </a:ln>
        </p:spPr>
      </p:pic>
      <p:sp>
        <p:nvSpPr>
          <p:cNvPr id="415" name="Google Shape;415;p61"/>
          <p:cNvSpPr/>
          <p:nvPr/>
        </p:nvSpPr>
        <p:spPr>
          <a:xfrm>
            <a:off x="6120875" y="242325"/>
            <a:ext cx="2859900" cy="42558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61"/>
          <p:cNvSpPr txBox="1"/>
          <p:nvPr/>
        </p:nvSpPr>
        <p:spPr>
          <a:xfrm>
            <a:off x="6072000" y="331900"/>
            <a:ext cx="2859900" cy="40155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use contrast, balance,     or emphasis? How?</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tell      a story? What story does it tell?</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details make this map interesting?</a:t>
            </a:r>
            <a:endParaRPr sz="1800">
              <a:latin typeface="Proxima Nova"/>
              <a:ea typeface="Proxima Nova"/>
              <a:cs typeface="Proxima Nova"/>
              <a:sym typeface="Proxima Nova"/>
            </a:endParaRPr>
          </a:p>
          <a:p>
            <a:pPr marL="0" lvl="0" indent="0" algn="l" rtl="0">
              <a:spcBef>
                <a:spcPts val="0"/>
              </a:spcBef>
              <a:spcAft>
                <a:spcPts val="0"/>
              </a:spcAft>
              <a:buNone/>
            </a:pPr>
            <a:endParaRPr/>
          </a:p>
        </p:txBody>
      </p:sp>
      <p:sp>
        <p:nvSpPr>
          <p:cNvPr id="417" name="Google Shape;417;p61"/>
          <p:cNvSpPr txBox="1"/>
          <p:nvPr/>
        </p:nvSpPr>
        <p:spPr>
          <a:xfrm>
            <a:off x="2846725" y="4447125"/>
            <a:ext cx="3164100" cy="43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Vlad Studio</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p:nvPr/>
        </p:nvSpPr>
        <p:spPr>
          <a:xfrm>
            <a:off x="4822225" y="789900"/>
            <a:ext cx="4117200" cy="356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Two: 3D Representations</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are introduced to the language of maps and explore </a:t>
            </a:r>
            <a:r>
              <a:rPr lang="en" sz="1600" b="1">
                <a:solidFill>
                  <a:schemeClr val="dk1"/>
                </a:solidFill>
                <a:latin typeface="Proxima Nova"/>
                <a:ea typeface="Proxima Nova"/>
                <a:cs typeface="Proxima Nova"/>
                <a:sym typeface="Proxima Nova"/>
              </a:rPr>
              <a:t>grid lines</a:t>
            </a:r>
            <a:r>
              <a:rPr lang="en" sz="1600">
                <a:solidFill>
                  <a:schemeClr val="dk1"/>
                </a:solidFill>
                <a:latin typeface="Proxima Nova"/>
                <a:ea typeface="Proxima Nova"/>
                <a:cs typeface="Proxima Nova"/>
                <a:sym typeface="Proxima Nova"/>
              </a:rPr>
              <a:t>, </a:t>
            </a:r>
            <a:r>
              <a:rPr lang="en" sz="1600" b="1">
                <a:solidFill>
                  <a:schemeClr val="dk1"/>
                </a:solidFill>
                <a:latin typeface="Proxima Nova"/>
                <a:ea typeface="Proxima Nova"/>
                <a:cs typeface="Proxima Nova"/>
                <a:sym typeface="Proxima Nova"/>
              </a:rPr>
              <a:t>absolute location</a:t>
            </a:r>
            <a:r>
              <a:rPr lang="en" sz="1600">
                <a:solidFill>
                  <a:schemeClr val="dk1"/>
                </a:solidFill>
                <a:latin typeface="Proxima Nova"/>
                <a:ea typeface="Proxima Nova"/>
                <a:cs typeface="Proxima Nova"/>
                <a:sym typeface="Proxima Nova"/>
              </a:rPr>
              <a:t>, and </a:t>
            </a:r>
            <a:r>
              <a:rPr lang="en" sz="1600" b="1">
                <a:solidFill>
                  <a:schemeClr val="dk1"/>
                </a:solidFill>
                <a:latin typeface="Proxima Nova"/>
                <a:ea typeface="Proxima Nova"/>
                <a:cs typeface="Proxima Nova"/>
                <a:sym typeface="Proxima Nova"/>
              </a:rPr>
              <a:t>perspective</a:t>
            </a:r>
            <a:r>
              <a:rPr lang="en" sz="1600">
                <a:solidFill>
                  <a:schemeClr val="dk1"/>
                </a:solidFill>
                <a:latin typeface="Proxima Nova"/>
                <a:ea typeface="Proxima Nova"/>
                <a:cs typeface="Proxima Nova"/>
                <a:sym typeface="Proxima Nova"/>
              </a:rPr>
              <a:t>.</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Using pre-strung physical </a:t>
            </a:r>
            <a:r>
              <a:rPr lang="en" sz="1600" b="1">
                <a:solidFill>
                  <a:schemeClr val="dk1"/>
                </a:solidFill>
                <a:latin typeface="Proxima Nova"/>
                <a:ea typeface="Proxima Nova"/>
                <a:cs typeface="Proxima Nova"/>
                <a:sym typeface="Proxima Nova"/>
              </a:rPr>
              <a:t>grid lines</a:t>
            </a:r>
            <a:r>
              <a:rPr lang="en" sz="1600">
                <a:solidFill>
                  <a:schemeClr val="dk1"/>
                </a:solidFill>
                <a:latin typeface="Proxima Nova"/>
                <a:ea typeface="Proxima Nova"/>
                <a:cs typeface="Proxima Nova"/>
                <a:sym typeface="Proxima Nova"/>
              </a:rPr>
              <a:t>, students create </a:t>
            </a:r>
            <a:r>
              <a:rPr lang="en" sz="1600" b="1">
                <a:solidFill>
                  <a:schemeClr val="dk1"/>
                </a:solidFill>
                <a:latin typeface="Proxima Nova"/>
                <a:ea typeface="Proxima Nova"/>
                <a:cs typeface="Proxima Nova"/>
                <a:sym typeface="Proxima Nova"/>
              </a:rPr>
              <a:t>clay models</a:t>
            </a:r>
            <a:r>
              <a:rPr lang="en" sz="1600">
                <a:solidFill>
                  <a:schemeClr val="dk1"/>
                </a:solidFill>
                <a:latin typeface="Proxima Nova"/>
                <a:ea typeface="Proxima Nova"/>
                <a:cs typeface="Proxima Nova"/>
                <a:sym typeface="Proxima Nova"/>
              </a:rPr>
              <a:t> showing the </a:t>
            </a:r>
            <a:r>
              <a:rPr lang="en" sz="1600" b="1">
                <a:solidFill>
                  <a:schemeClr val="dk1"/>
                </a:solidFill>
                <a:latin typeface="Proxima Nova"/>
                <a:ea typeface="Proxima Nova"/>
                <a:cs typeface="Proxima Nova"/>
                <a:sym typeface="Proxima Nova"/>
              </a:rPr>
              <a:t>absolute location</a:t>
            </a:r>
            <a:r>
              <a:rPr lang="en" sz="1600">
                <a:solidFill>
                  <a:schemeClr val="dk1"/>
                </a:solidFill>
                <a:latin typeface="Proxima Nova"/>
                <a:ea typeface="Proxima Nova"/>
                <a:cs typeface="Proxima Nova"/>
                <a:sym typeface="Proxima Nova"/>
              </a:rPr>
              <a:t> of major features of the classroom. Then, students explore </a:t>
            </a:r>
            <a:r>
              <a:rPr lang="en" sz="1600" b="1">
                <a:solidFill>
                  <a:schemeClr val="dk1"/>
                </a:solidFill>
                <a:latin typeface="Proxima Nova"/>
                <a:ea typeface="Proxima Nova"/>
                <a:cs typeface="Proxima Nova"/>
                <a:sym typeface="Proxima Nova"/>
              </a:rPr>
              <a:t>perspective</a:t>
            </a:r>
            <a:r>
              <a:rPr lang="en" sz="1600">
                <a:solidFill>
                  <a:schemeClr val="dk1"/>
                </a:solidFill>
                <a:latin typeface="Proxima Nova"/>
                <a:ea typeface="Proxima Nova"/>
                <a:cs typeface="Proxima Nova"/>
                <a:sym typeface="Proxima Nova"/>
              </a:rPr>
              <a:t> as they create simple </a:t>
            </a:r>
            <a:r>
              <a:rPr lang="en" sz="1600" b="1">
                <a:solidFill>
                  <a:schemeClr val="dk1"/>
                </a:solidFill>
                <a:latin typeface="Proxima Nova"/>
                <a:ea typeface="Proxima Nova"/>
                <a:cs typeface="Proxima Nova"/>
                <a:sym typeface="Proxima Nova"/>
              </a:rPr>
              <a:t>aerial-view maps</a:t>
            </a:r>
            <a:r>
              <a:rPr lang="en" sz="1600">
                <a:solidFill>
                  <a:schemeClr val="dk1"/>
                </a:solidFill>
                <a:latin typeface="Proxima Nova"/>
                <a:ea typeface="Proxima Nova"/>
                <a:cs typeface="Proxima Nova"/>
                <a:sym typeface="Proxima Nova"/>
              </a:rPr>
              <a:t> of their classroom models.</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p:txBody>
      </p:sp>
      <p:pic>
        <p:nvPicPr>
          <p:cNvPr id="80" name="Google Shape;80;p17"/>
          <p:cNvPicPr preferRelativeResize="0"/>
          <p:nvPr/>
        </p:nvPicPr>
        <p:blipFill>
          <a:blip r:embed="rId3">
            <a:alphaModFix/>
          </a:blip>
          <a:stretch>
            <a:fillRect/>
          </a:stretch>
        </p:blipFill>
        <p:spPr>
          <a:xfrm>
            <a:off x="152400" y="877713"/>
            <a:ext cx="4517422" cy="3388067"/>
          </a:xfrm>
          <a:prstGeom prst="rect">
            <a:avLst/>
          </a:prstGeom>
          <a:noFill/>
          <a:ln>
            <a:noFill/>
          </a:ln>
        </p:spPr>
      </p:pic>
      <p:sp>
        <p:nvSpPr>
          <p:cNvPr id="81" name="Google Shape;81;p17"/>
          <p:cNvSpPr txBox="1"/>
          <p:nvPr/>
        </p:nvSpPr>
        <p:spPr>
          <a:xfrm>
            <a:off x="2010225" y="4176925"/>
            <a:ext cx="27402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Clay Diorama</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Helene Mitaur via Pinterest</a:t>
            </a:r>
            <a:endParaRPr sz="1000">
              <a:latin typeface="Proxima Nova"/>
              <a:ea typeface="Proxima Nova"/>
              <a:cs typeface="Proxima Nova"/>
              <a:sym typeface="Proxima Nov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62"/>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Plan Your Own Imaginary-Place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work by yourself or with a partner to brainstorm and sketch.</a:t>
            </a:r>
            <a:endParaRPr sz="5100">
              <a:latin typeface="Proxima Nova"/>
              <a:ea typeface="Proxima Nova"/>
              <a:cs typeface="Proxima Nova"/>
              <a:sym typeface="Proxima Nova"/>
            </a:endParaRPr>
          </a:p>
        </p:txBody>
      </p:sp>
      <p:sp>
        <p:nvSpPr>
          <p:cNvPr id="423" name="Google Shape;423;p62"/>
          <p:cNvSpPr txBox="1"/>
          <p:nvPr/>
        </p:nvSpPr>
        <p:spPr>
          <a:xfrm>
            <a:off x="274525" y="1614650"/>
            <a:ext cx="3781800" cy="323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Will your map show a place from a story, movie, show, video game, or from your own imagination?</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are the important parts </a:t>
            </a:r>
            <a:r>
              <a:rPr lang="en" sz="1800" i="1">
                <a:latin typeface="Proxima Nova"/>
                <a:ea typeface="Proxima Nova"/>
                <a:cs typeface="Proxima Nova"/>
                <a:sym typeface="Proxima Nova"/>
              </a:rPr>
              <a:t>all </a:t>
            </a:r>
            <a:r>
              <a:rPr lang="en" sz="1800">
                <a:latin typeface="Proxima Nova"/>
                <a:ea typeface="Proxima Nova"/>
                <a:cs typeface="Proxima Nova"/>
                <a:sym typeface="Proxima Nova"/>
              </a:rPr>
              <a:t>maps should include?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How will you use contrast, balance, and emphasis to help tell a story with your map?</a:t>
            </a:r>
            <a:endParaRPr sz="1800">
              <a:latin typeface="Proxima Nova"/>
              <a:ea typeface="Proxima Nova"/>
              <a:cs typeface="Proxima Nova"/>
              <a:sym typeface="Proxima Nova"/>
            </a:endParaRPr>
          </a:p>
        </p:txBody>
      </p:sp>
      <p:sp>
        <p:nvSpPr>
          <p:cNvPr id="424" name="Google Shape;424;p62"/>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62"/>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426" name="Google Shape;426;p62"/>
          <p:cNvPicPr preferRelativeResize="0"/>
          <p:nvPr/>
        </p:nvPicPr>
        <p:blipFill>
          <a:blip r:embed="rId3">
            <a:alphaModFix/>
          </a:blip>
          <a:stretch>
            <a:fillRect/>
          </a:stretch>
        </p:blipFill>
        <p:spPr>
          <a:xfrm>
            <a:off x="4159875" y="1714375"/>
            <a:ext cx="4782875" cy="3033043"/>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63"/>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432" name="Google Shape;432;p63"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433" name="Google Shape;433;p63"/>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2"/>
                                        </p:tgtEl>
                                        <p:attrNameLst>
                                          <p:attrName>style.visibility</p:attrName>
                                        </p:attrNameLst>
                                      </p:cBhvr>
                                      <p:to>
                                        <p:strVal val="visible"/>
                                      </p:to>
                                    </p:set>
                                    <p:animEffect transition="in" filter="fade">
                                      <p:cBhvr>
                                        <p:cTn id="7" dur="1000"/>
                                        <p:tgtEl>
                                          <p:spTgt spid="4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37"/>
        <p:cNvGrpSpPr/>
        <p:nvPr/>
      </p:nvGrpSpPr>
      <p:grpSpPr>
        <a:xfrm>
          <a:off x="0" y="0"/>
          <a:ext cx="0" cy="0"/>
          <a:chOff x="0" y="0"/>
          <a:chExt cx="0" cy="0"/>
        </a:xfrm>
      </p:grpSpPr>
      <p:sp>
        <p:nvSpPr>
          <p:cNvPr id="438" name="Google Shape;438;p64"/>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65"/>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the </a:t>
            </a:r>
            <a:r>
              <a:rPr lang="en" b="1">
                <a:solidFill>
                  <a:srgbClr val="000000"/>
                </a:solidFill>
                <a:latin typeface="Proxima Nova"/>
                <a:ea typeface="Proxima Nova"/>
                <a:cs typeface="Proxima Nova"/>
                <a:sym typeface="Proxima Nova"/>
              </a:rPr>
              <a:t>cartographic process</a:t>
            </a:r>
            <a:r>
              <a:rPr lang="en">
                <a:solidFill>
                  <a:srgbClr val="000000"/>
                </a:solidFill>
                <a:latin typeface="Proxima Nova"/>
                <a:ea typeface="Proxima Nova"/>
                <a:cs typeface="Proxima Nova"/>
                <a:sym typeface="Proxima Nova"/>
              </a:rPr>
              <a:t> is a step-by-step way of making a map.</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t>
            </a:r>
            <a:r>
              <a:rPr lang="en" b="1">
                <a:solidFill>
                  <a:schemeClr val="dk1"/>
                </a:solidFill>
                <a:latin typeface="Proxima Nova"/>
                <a:ea typeface="Proxima Nova"/>
                <a:cs typeface="Proxima Nova"/>
                <a:sym typeface="Proxima Nova"/>
              </a:rPr>
              <a:t>define</a:t>
            </a:r>
            <a:r>
              <a:rPr lang="en">
                <a:solidFill>
                  <a:schemeClr val="dk1"/>
                </a:solidFill>
                <a:latin typeface="Proxima Nova"/>
                <a:ea typeface="Proxima Nova"/>
                <a:cs typeface="Proxima Nova"/>
                <a:sym typeface="Proxima Nova"/>
              </a:rPr>
              <a:t> my imaginary world, add </a:t>
            </a:r>
            <a:r>
              <a:rPr lang="en" b="1">
                <a:solidFill>
                  <a:schemeClr val="dk1"/>
                </a:solidFill>
                <a:latin typeface="Proxima Nova"/>
                <a:ea typeface="Proxima Nova"/>
                <a:cs typeface="Proxima Nova"/>
                <a:sym typeface="Proxima Nova"/>
              </a:rPr>
              <a:t>water</a:t>
            </a:r>
            <a:r>
              <a:rPr lang="en">
                <a:solidFill>
                  <a:schemeClr val="dk1"/>
                </a:solidFill>
                <a:latin typeface="Proxima Nova"/>
                <a:ea typeface="Proxima Nova"/>
                <a:cs typeface="Proxima Nova"/>
                <a:sym typeface="Proxima Nova"/>
              </a:rPr>
              <a:t>, </a:t>
            </a:r>
            <a:r>
              <a:rPr lang="en" b="1">
                <a:solidFill>
                  <a:schemeClr val="dk1"/>
                </a:solidFill>
                <a:latin typeface="Proxima Nova"/>
                <a:ea typeface="Proxima Nova"/>
                <a:cs typeface="Proxima Nova"/>
                <a:sym typeface="Proxima Nova"/>
              </a:rPr>
              <a:t>rivers</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forests</a:t>
            </a:r>
            <a:r>
              <a:rPr lang="en">
                <a:solidFill>
                  <a:schemeClr val="dk1"/>
                </a:solidFill>
                <a:latin typeface="Proxima Nova"/>
                <a:ea typeface="Proxima Nova"/>
                <a:cs typeface="Proxima Nova"/>
                <a:sym typeface="Proxima Nova"/>
              </a:rPr>
              <a:t>, and draw </a:t>
            </a:r>
            <a:r>
              <a:rPr lang="en" b="1">
                <a:solidFill>
                  <a:schemeClr val="dk1"/>
                </a:solidFill>
                <a:latin typeface="Proxima Nova"/>
                <a:ea typeface="Proxima Nova"/>
                <a:cs typeface="Proxima Nova"/>
                <a:sym typeface="Proxima Nova"/>
              </a:rPr>
              <a:t>water lines</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shore lines</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66"/>
          <p:cNvSpPr/>
          <p:nvPr/>
        </p:nvSpPr>
        <p:spPr>
          <a:xfrm>
            <a:off x="6094197" y="565125"/>
            <a:ext cx="2714400" cy="384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9" name="Google Shape;449;p66"/>
          <p:cNvPicPr preferRelativeResize="0"/>
          <p:nvPr/>
        </p:nvPicPr>
        <p:blipFill>
          <a:blip r:embed="rId3">
            <a:alphaModFix/>
          </a:blip>
          <a:stretch>
            <a:fillRect/>
          </a:stretch>
        </p:blipFill>
        <p:spPr>
          <a:xfrm>
            <a:off x="91225" y="70088"/>
            <a:ext cx="5719300" cy="4661225"/>
          </a:xfrm>
          <a:prstGeom prst="rect">
            <a:avLst/>
          </a:prstGeom>
          <a:noFill/>
          <a:ln>
            <a:noFill/>
          </a:ln>
        </p:spPr>
      </p:pic>
      <p:sp>
        <p:nvSpPr>
          <p:cNvPr id="450" name="Google Shape;450;p66"/>
          <p:cNvSpPr txBox="1"/>
          <p:nvPr/>
        </p:nvSpPr>
        <p:spPr>
          <a:xfrm>
            <a:off x="6072025" y="558950"/>
            <a:ext cx="2736600" cy="383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
        <p:nvSpPr>
          <p:cNvPr id="451" name="Google Shape;451;p66"/>
          <p:cNvSpPr txBox="1"/>
          <p:nvPr/>
        </p:nvSpPr>
        <p:spPr>
          <a:xfrm>
            <a:off x="4214975" y="4682425"/>
            <a:ext cx="16497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Northern Faerūn</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Jared Blando</a:t>
            </a:r>
            <a:endParaRPr sz="1000">
              <a:latin typeface="Proxima Nova"/>
              <a:ea typeface="Proxima Nova"/>
              <a:cs typeface="Proxima Nova"/>
              <a:sym typeface="Proxima Nov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pic>
        <p:nvPicPr>
          <p:cNvPr id="456" name="Google Shape;456;p67"/>
          <p:cNvPicPr preferRelativeResize="0"/>
          <p:nvPr/>
        </p:nvPicPr>
        <p:blipFill rotWithShape="1">
          <a:blip r:embed="rId3">
            <a:alphaModFix/>
          </a:blip>
          <a:srcRect l="2625" t="2906" r="2596" b="2405"/>
          <a:stretch/>
        </p:blipFill>
        <p:spPr>
          <a:xfrm>
            <a:off x="85525" y="48875"/>
            <a:ext cx="4825851" cy="4762324"/>
          </a:xfrm>
          <a:prstGeom prst="rect">
            <a:avLst/>
          </a:prstGeom>
          <a:noFill/>
          <a:ln>
            <a:noFill/>
          </a:ln>
        </p:spPr>
      </p:pic>
      <p:sp>
        <p:nvSpPr>
          <p:cNvPr id="457" name="Google Shape;457;p67"/>
          <p:cNvSpPr/>
          <p:nvPr/>
        </p:nvSpPr>
        <p:spPr>
          <a:xfrm>
            <a:off x="5485575" y="508925"/>
            <a:ext cx="2993400" cy="384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67"/>
          <p:cNvSpPr txBox="1"/>
          <p:nvPr/>
        </p:nvSpPr>
        <p:spPr>
          <a:xfrm>
            <a:off x="5534450" y="502750"/>
            <a:ext cx="2944500" cy="383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
        <p:nvSpPr>
          <p:cNvPr id="459" name="Google Shape;459;p67"/>
          <p:cNvSpPr txBox="1"/>
          <p:nvPr/>
        </p:nvSpPr>
        <p:spPr>
          <a:xfrm>
            <a:off x="2162475" y="4731300"/>
            <a:ext cx="28350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Ebstorf Map</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pic>
        <p:nvPicPr>
          <p:cNvPr id="464" name="Google Shape;464;p68"/>
          <p:cNvPicPr preferRelativeResize="0"/>
          <p:nvPr/>
        </p:nvPicPr>
        <p:blipFill>
          <a:blip r:embed="rId3">
            <a:alphaModFix/>
          </a:blip>
          <a:stretch>
            <a:fillRect/>
          </a:stretch>
        </p:blipFill>
        <p:spPr>
          <a:xfrm rot="10800000">
            <a:off x="54650" y="66877"/>
            <a:ext cx="6877225" cy="4697873"/>
          </a:xfrm>
          <a:prstGeom prst="rect">
            <a:avLst/>
          </a:prstGeom>
          <a:noFill/>
          <a:ln>
            <a:noFill/>
          </a:ln>
        </p:spPr>
      </p:pic>
      <p:sp>
        <p:nvSpPr>
          <p:cNvPr id="465" name="Google Shape;465;p68"/>
          <p:cNvSpPr/>
          <p:nvPr/>
        </p:nvSpPr>
        <p:spPr>
          <a:xfrm>
            <a:off x="7074325" y="488700"/>
            <a:ext cx="1930200" cy="37752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466" name="Google Shape;466;p68"/>
          <p:cNvSpPr txBox="1"/>
          <p:nvPr/>
        </p:nvSpPr>
        <p:spPr>
          <a:xfrm>
            <a:off x="7073850" y="562000"/>
            <a:ext cx="1930200" cy="370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latin typeface="Proxima Nova"/>
                <a:ea typeface="Proxima Nova"/>
                <a:cs typeface="Proxima Nova"/>
                <a:sym typeface="Proxima Nova"/>
              </a:rPr>
              <a:t>Does this map show a real place or an imaginary place?</a:t>
            </a:r>
            <a:endParaRPr sz="16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0" lvl="0" indent="0" algn="l" rtl="0">
              <a:spcBef>
                <a:spcPts val="0"/>
              </a:spcBef>
              <a:spcAft>
                <a:spcPts val="0"/>
              </a:spcAft>
              <a:buNone/>
            </a:pPr>
            <a:r>
              <a:rPr lang="en" sz="1600">
                <a:latin typeface="Proxima Nova"/>
                <a:ea typeface="Proxima Nova"/>
                <a:cs typeface="Proxima Nova"/>
                <a:sym typeface="Proxima Nova"/>
              </a:rPr>
              <a:t>Can you find these </a:t>
            </a:r>
            <a:r>
              <a:rPr lang="en" sz="1600" b="1">
                <a:latin typeface="Proxima Nova"/>
                <a:ea typeface="Proxima Nova"/>
                <a:cs typeface="Proxima Nova"/>
                <a:sym typeface="Proxima Nova"/>
              </a:rPr>
              <a:t>cartographic elements</a:t>
            </a:r>
            <a:r>
              <a:rPr lang="en" sz="1600">
                <a:latin typeface="Proxima Nova"/>
                <a:ea typeface="Proxima Nova"/>
                <a:cs typeface="Proxima Nova"/>
                <a:sym typeface="Proxima Nova"/>
              </a:rPr>
              <a:t>:</a:t>
            </a:r>
            <a:endParaRPr sz="1600">
              <a:latin typeface="Proxima Nova"/>
              <a:ea typeface="Proxima Nova"/>
              <a:cs typeface="Proxima Nova"/>
              <a:sym typeface="Proxima Nova"/>
            </a:endParaRPr>
          </a:p>
          <a:p>
            <a:pPr marL="457200" lvl="0" indent="-330200" algn="l" rtl="0">
              <a:spcBef>
                <a:spcPts val="0"/>
              </a:spcBef>
              <a:spcAft>
                <a:spcPts val="0"/>
              </a:spcAft>
              <a:buSzPts val="1600"/>
              <a:buFont typeface="Proxima Nova"/>
              <a:buChar char="●"/>
            </a:pPr>
            <a:r>
              <a:rPr lang="en" sz="1600">
                <a:latin typeface="Proxima Nova"/>
                <a:ea typeface="Proxima Nova"/>
                <a:cs typeface="Proxima Nova"/>
                <a:sym typeface="Proxima Nova"/>
              </a:rPr>
              <a:t>title</a:t>
            </a:r>
            <a:endParaRPr sz="1600">
              <a:latin typeface="Proxima Nova"/>
              <a:ea typeface="Proxima Nova"/>
              <a:cs typeface="Proxima Nova"/>
              <a:sym typeface="Proxima Nova"/>
            </a:endParaRPr>
          </a:p>
          <a:p>
            <a:pPr marL="457200" lvl="0" indent="-330200" algn="l" rtl="0">
              <a:spcBef>
                <a:spcPts val="0"/>
              </a:spcBef>
              <a:spcAft>
                <a:spcPts val="0"/>
              </a:spcAft>
              <a:buSzPts val="1600"/>
              <a:buFont typeface="Proxima Nova"/>
              <a:buChar char="●"/>
            </a:pPr>
            <a:r>
              <a:rPr lang="en" sz="1600">
                <a:latin typeface="Proxima Nova"/>
                <a:ea typeface="Proxima Nova"/>
                <a:cs typeface="Proxima Nova"/>
                <a:sym typeface="Proxima Nova"/>
              </a:rPr>
              <a:t>compass rose</a:t>
            </a:r>
            <a:endParaRPr sz="1600">
              <a:latin typeface="Proxima Nova"/>
              <a:ea typeface="Proxima Nova"/>
              <a:cs typeface="Proxima Nova"/>
              <a:sym typeface="Proxima Nova"/>
            </a:endParaRPr>
          </a:p>
          <a:p>
            <a:pPr marL="457200" lvl="0" indent="-330200" algn="l" rtl="0">
              <a:spcBef>
                <a:spcPts val="0"/>
              </a:spcBef>
              <a:spcAft>
                <a:spcPts val="0"/>
              </a:spcAft>
              <a:buSzPts val="1600"/>
              <a:buFont typeface="Proxima Nova"/>
              <a:buChar char="●"/>
            </a:pPr>
            <a:r>
              <a:rPr lang="en" sz="1600">
                <a:latin typeface="Proxima Nova"/>
                <a:ea typeface="Proxima Nova"/>
                <a:cs typeface="Proxima Nova"/>
                <a:sym typeface="Proxima Nova"/>
              </a:rPr>
              <a:t>scale bar</a:t>
            </a:r>
            <a:endParaRPr sz="1600">
              <a:latin typeface="Proxima Nova"/>
              <a:ea typeface="Proxima Nova"/>
              <a:cs typeface="Proxima Nova"/>
              <a:sym typeface="Proxima Nova"/>
            </a:endParaRPr>
          </a:p>
          <a:p>
            <a:pPr marL="457200" lvl="0" indent="-330200" algn="l" rtl="0">
              <a:spcBef>
                <a:spcPts val="0"/>
              </a:spcBef>
              <a:spcAft>
                <a:spcPts val="0"/>
              </a:spcAft>
              <a:buSzPts val="1600"/>
              <a:buFont typeface="Proxima Nova"/>
              <a:buChar char="●"/>
            </a:pPr>
            <a:r>
              <a:rPr lang="en" sz="1600">
                <a:latin typeface="Proxima Nova"/>
                <a:ea typeface="Proxima Nova"/>
                <a:cs typeface="Proxima Nova"/>
                <a:sym typeface="Proxima Nova"/>
              </a:rPr>
              <a:t>legend</a:t>
            </a:r>
            <a:endParaRPr sz="1600">
              <a:latin typeface="Proxima Nova"/>
              <a:ea typeface="Proxima Nova"/>
              <a:cs typeface="Proxima Nova"/>
              <a:sym typeface="Proxima Nova"/>
            </a:endParaRPr>
          </a:p>
          <a:p>
            <a:pPr marL="914400" lvl="0" indent="0" algn="l" rtl="0">
              <a:spcBef>
                <a:spcPts val="0"/>
              </a:spcBef>
              <a:spcAft>
                <a:spcPts val="0"/>
              </a:spcAft>
              <a:buNone/>
            </a:pPr>
            <a:endParaRPr sz="800">
              <a:latin typeface="Proxima Nova"/>
              <a:ea typeface="Proxima Nova"/>
              <a:cs typeface="Proxima Nova"/>
              <a:sym typeface="Proxima Nova"/>
            </a:endParaRPr>
          </a:p>
          <a:p>
            <a:pPr marL="0" lvl="0" indent="0" algn="l" rtl="0">
              <a:spcBef>
                <a:spcPts val="0"/>
              </a:spcBef>
              <a:spcAft>
                <a:spcPts val="0"/>
              </a:spcAft>
              <a:buNone/>
            </a:pPr>
            <a:r>
              <a:rPr lang="en" sz="1600">
                <a:latin typeface="Proxima Nova"/>
                <a:ea typeface="Proxima Nova"/>
                <a:cs typeface="Proxima Nova"/>
                <a:sym typeface="Proxima Nova"/>
              </a:rPr>
              <a:t>What details make this map special?</a:t>
            </a:r>
            <a:endParaRPr sz="1600">
              <a:latin typeface="Proxima Nova"/>
              <a:ea typeface="Proxima Nova"/>
              <a:cs typeface="Proxima Nova"/>
              <a:sym typeface="Proxima Nova"/>
            </a:endParaRPr>
          </a:p>
        </p:txBody>
      </p:sp>
      <p:sp>
        <p:nvSpPr>
          <p:cNvPr id="467" name="Google Shape;467;p68"/>
          <p:cNvSpPr txBox="1"/>
          <p:nvPr/>
        </p:nvSpPr>
        <p:spPr>
          <a:xfrm>
            <a:off x="4226625" y="4731300"/>
            <a:ext cx="27618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Land of Make Believe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pic>
        <p:nvPicPr>
          <p:cNvPr id="472" name="Google Shape;472;p69"/>
          <p:cNvPicPr preferRelativeResize="0"/>
          <p:nvPr/>
        </p:nvPicPr>
        <p:blipFill>
          <a:blip r:embed="rId3">
            <a:alphaModFix/>
          </a:blip>
          <a:stretch>
            <a:fillRect/>
          </a:stretch>
        </p:blipFill>
        <p:spPr>
          <a:xfrm>
            <a:off x="1238888" y="0"/>
            <a:ext cx="6666236" cy="5143501"/>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pic>
        <p:nvPicPr>
          <p:cNvPr id="477" name="Google Shape;477;p70"/>
          <p:cNvPicPr preferRelativeResize="0"/>
          <p:nvPr/>
        </p:nvPicPr>
        <p:blipFill>
          <a:blip r:embed="rId3">
            <a:alphaModFix/>
          </a:blip>
          <a:stretch>
            <a:fillRect/>
          </a:stretch>
        </p:blipFill>
        <p:spPr>
          <a:xfrm>
            <a:off x="1254026" y="0"/>
            <a:ext cx="6635941" cy="5143499"/>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pic>
        <p:nvPicPr>
          <p:cNvPr id="482" name="Google Shape;482;p71"/>
          <p:cNvPicPr preferRelativeResize="0"/>
          <p:nvPr/>
        </p:nvPicPr>
        <p:blipFill>
          <a:blip r:embed="rId3">
            <a:alphaModFix/>
          </a:blip>
          <a:stretch>
            <a:fillRect/>
          </a:stretch>
        </p:blipFill>
        <p:spPr>
          <a:xfrm>
            <a:off x="1238888" y="0"/>
            <a:ext cx="6666236" cy="51435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p:nvPr/>
        </p:nvSpPr>
        <p:spPr>
          <a:xfrm>
            <a:off x="5240825" y="1042875"/>
            <a:ext cx="3656100" cy="314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700">
                <a:solidFill>
                  <a:schemeClr val="dk1"/>
                </a:solidFill>
                <a:latin typeface="Proxima Nova"/>
                <a:ea typeface="Proxima Nova"/>
                <a:cs typeface="Proxima Nova"/>
                <a:sym typeface="Proxima Nova"/>
              </a:rPr>
              <a:t>Lesson Three: Orientation and Scale</a:t>
            </a:r>
            <a:endParaRPr sz="170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20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500">
                <a:solidFill>
                  <a:schemeClr val="dk1"/>
                </a:solidFill>
                <a:latin typeface="Proxima Nova"/>
                <a:ea typeface="Proxima Nova"/>
                <a:cs typeface="Proxima Nova"/>
                <a:sym typeface="Proxima Nova"/>
              </a:rPr>
              <a:t>Students are introduced to the </a:t>
            </a:r>
            <a:r>
              <a:rPr lang="en" sz="1500" b="1">
                <a:solidFill>
                  <a:schemeClr val="dk1"/>
                </a:solidFill>
                <a:latin typeface="Proxima Nova"/>
                <a:ea typeface="Proxima Nova"/>
                <a:cs typeface="Proxima Nova"/>
                <a:sym typeface="Proxima Nova"/>
              </a:rPr>
              <a:t>cardinal directions</a:t>
            </a:r>
            <a:r>
              <a:rPr lang="en" sz="1500">
                <a:solidFill>
                  <a:schemeClr val="dk1"/>
                </a:solidFill>
                <a:latin typeface="Proxima Nova"/>
                <a:ea typeface="Proxima Nova"/>
                <a:cs typeface="Proxima Nova"/>
                <a:sym typeface="Proxima Nova"/>
              </a:rPr>
              <a:t>, </a:t>
            </a:r>
            <a:r>
              <a:rPr lang="en" sz="1500" b="1">
                <a:solidFill>
                  <a:schemeClr val="dk1"/>
                </a:solidFill>
                <a:latin typeface="Proxima Nova"/>
                <a:ea typeface="Proxima Nova"/>
                <a:cs typeface="Proxima Nova"/>
                <a:sym typeface="Proxima Nova"/>
              </a:rPr>
              <a:t>orientation</a:t>
            </a:r>
            <a:r>
              <a:rPr lang="en" sz="1500">
                <a:solidFill>
                  <a:schemeClr val="dk1"/>
                </a:solidFill>
                <a:latin typeface="Proxima Nova"/>
                <a:ea typeface="Proxima Nova"/>
                <a:cs typeface="Proxima Nova"/>
                <a:sym typeface="Proxima Nova"/>
              </a:rPr>
              <a:t>, and </a:t>
            </a:r>
            <a:r>
              <a:rPr lang="en" sz="1500" b="1">
                <a:solidFill>
                  <a:schemeClr val="dk1"/>
                </a:solidFill>
                <a:latin typeface="Proxima Nova"/>
                <a:ea typeface="Proxima Nova"/>
                <a:cs typeface="Proxima Nova"/>
                <a:sym typeface="Proxima Nova"/>
              </a:rPr>
              <a:t>scale</a:t>
            </a:r>
            <a:r>
              <a:rPr lang="en" sz="1500">
                <a:solidFill>
                  <a:schemeClr val="dk1"/>
                </a:solidFill>
                <a:latin typeface="Proxima Nova"/>
                <a:ea typeface="Proxima Nova"/>
                <a:cs typeface="Proxima Nova"/>
                <a:sym typeface="Proxima Nova"/>
              </a:rPr>
              <a:t>. </a:t>
            </a:r>
            <a:endParaRPr sz="15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5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Clr>
                <a:schemeClr val="dk1"/>
              </a:buClr>
              <a:buSzPts val="1100"/>
              <a:buFont typeface="Arial"/>
              <a:buNone/>
            </a:pPr>
            <a:r>
              <a:rPr lang="en" sz="1500">
                <a:solidFill>
                  <a:schemeClr val="dk1"/>
                </a:solidFill>
                <a:latin typeface="Proxima Nova"/>
                <a:ea typeface="Proxima Nova"/>
                <a:cs typeface="Proxima Nova"/>
                <a:sym typeface="Proxima Nova"/>
              </a:rPr>
              <a:t>Working in groups, students create simple compasses, then head out to their playground to </a:t>
            </a:r>
            <a:r>
              <a:rPr lang="en" sz="1500" b="1">
                <a:solidFill>
                  <a:schemeClr val="dk1"/>
                </a:solidFill>
                <a:latin typeface="Proxima Nova"/>
                <a:ea typeface="Proxima Nova"/>
                <a:cs typeface="Proxima Nova"/>
                <a:sym typeface="Proxima Nova"/>
              </a:rPr>
              <a:t>orient</a:t>
            </a:r>
            <a:r>
              <a:rPr lang="en" sz="1500">
                <a:solidFill>
                  <a:schemeClr val="dk1"/>
                </a:solidFill>
                <a:latin typeface="Proxima Nova"/>
                <a:ea typeface="Proxima Nova"/>
                <a:cs typeface="Proxima Nova"/>
                <a:sym typeface="Proxima Nova"/>
              </a:rPr>
              <a:t> their maps, label     a </a:t>
            </a:r>
            <a:r>
              <a:rPr lang="en" sz="1500" b="1">
                <a:solidFill>
                  <a:schemeClr val="dk1"/>
                </a:solidFill>
                <a:latin typeface="Proxima Nova"/>
                <a:ea typeface="Proxima Nova"/>
                <a:cs typeface="Proxima Nova"/>
                <a:sym typeface="Proxima Nova"/>
              </a:rPr>
              <a:t>compass rose</a:t>
            </a:r>
            <a:r>
              <a:rPr lang="en" sz="1500">
                <a:solidFill>
                  <a:schemeClr val="dk1"/>
                </a:solidFill>
                <a:latin typeface="Proxima Nova"/>
                <a:ea typeface="Proxima Nova"/>
                <a:cs typeface="Proxima Nova"/>
                <a:sym typeface="Proxima Nova"/>
              </a:rPr>
              <a:t>, and use pacing to complete their map’s </a:t>
            </a:r>
            <a:r>
              <a:rPr lang="en" sz="1500" b="1">
                <a:solidFill>
                  <a:schemeClr val="dk1"/>
                </a:solidFill>
                <a:latin typeface="Proxima Nova"/>
                <a:ea typeface="Proxima Nova"/>
                <a:cs typeface="Proxima Nova"/>
                <a:sym typeface="Proxima Nova"/>
              </a:rPr>
              <a:t>scale bar</a:t>
            </a:r>
            <a:r>
              <a:rPr lang="en" sz="1500">
                <a:solidFill>
                  <a:schemeClr val="dk1"/>
                </a:solidFill>
                <a:latin typeface="Proxima Nova"/>
                <a:ea typeface="Proxima Nova"/>
                <a:cs typeface="Proxima Nova"/>
                <a:sym typeface="Proxima Nova"/>
              </a:rPr>
              <a:t>.</a:t>
            </a:r>
            <a:endParaRPr sz="1300">
              <a:latin typeface="Proxima Nova"/>
              <a:ea typeface="Proxima Nova"/>
              <a:cs typeface="Proxima Nova"/>
              <a:sym typeface="Proxima Nova"/>
            </a:endParaRPr>
          </a:p>
        </p:txBody>
      </p:sp>
      <p:pic>
        <p:nvPicPr>
          <p:cNvPr id="87" name="Google Shape;87;p18"/>
          <p:cNvPicPr preferRelativeResize="0"/>
          <p:nvPr/>
        </p:nvPicPr>
        <p:blipFill rotWithShape="1">
          <a:blip r:embed="rId3">
            <a:alphaModFix/>
          </a:blip>
          <a:srcRect l="22408" t="44764" b="9144"/>
          <a:stretch/>
        </p:blipFill>
        <p:spPr>
          <a:xfrm>
            <a:off x="1034425" y="903593"/>
            <a:ext cx="3656098" cy="3336315"/>
          </a:xfrm>
          <a:prstGeom prst="rect">
            <a:avLst/>
          </a:prstGeom>
          <a:noFill/>
          <a:ln>
            <a:noFill/>
          </a:ln>
        </p:spPr>
      </p:pic>
      <p:sp>
        <p:nvSpPr>
          <p:cNvPr id="88" name="Google Shape;88;p18"/>
          <p:cNvSpPr txBox="1"/>
          <p:nvPr/>
        </p:nvSpPr>
        <p:spPr>
          <a:xfrm>
            <a:off x="1950325" y="4042150"/>
            <a:ext cx="27402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Compass</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Harvey Weiss</a:t>
            </a:r>
            <a:endParaRPr sz="1000">
              <a:latin typeface="Proxima Nova"/>
              <a:ea typeface="Proxima Nova"/>
              <a:cs typeface="Proxima Nova"/>
              <a:sym typeface="Proxima Nov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72"/>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Your Own Imaginary-Place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your </a:t>
            </a:r>
            <a:r>
              <a:rPr lang="en" sz="2100" b="1">
                <a:solidFill>
                  <a:schemeClr val="dk1"/>
                </a:solidFill>
                <a:latin typeface="Proxima Nova"/>
                <a:ea typeface="Proxima Nova"/>
                <a:cs typeface="Proxima Nova"/>
                <a:sym typeface="Proxima Nova"/>
              </a:rPr>
              <a:t>cartographic knowledge</a:t>
            </a:r>
            <a:r>
              <a:rPr lang="en" sz="2100">
                <a:solidFill>
                  <a:schemeClr val="dk1"/>
                </a:solidFill>
                <a:latin typeface="Proxima Nova"/>
                <a:ea typeface="Proxima Nova"/>
                <a:cs typeface="Proxima Nova"/>
                <a:sym typeface="Proxima Nova"/>
              </a:rPr>
              <a:t> to make a map.</a:t>
            </a:r>
            <a:endParaRPr sz="5100">
              <a:latin typeface="Proxima Nova"/>
              <a:ea typeface="Proxima Nova"/>
              <a:cs typeface="Proxima Nova"/>
              <a:sym typeface="Proxima Nova"/>
            </a:endParaRPr>
          </a:p>
        </p:txBody>
      </p:sp>
      <p:sp>
        <p:nvSpPr>
          <p:cNvPr id="488" name="Google Shape;488;p72"/>
          <p:cNvSpPr txBox="1"/>
          <p:nvPr/>
        </p:nvSpPr>
        <p:spPr>
          <a:xfrm>
            <a:off x="274525" y="1553575"/>
            <a:ext cx="3781800" cy="354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Proxima Nova"/>
                <a:ea typeface="Proxima Nova"/>
                <a:cs typeface="Proxima Nova"/>
                <a:sym typeface="Proxima Nova"/>
              </a:rPr>
              <a:t>Your map should show an </a:t>
            </a:r>
            <a:r>
              <a:rPr lang="en" sz="1800" b="1">
                <a:latin typeface="Proxima Nova"/>
                <a:ea typeface="Proxima Nova"/>
                <a:cs typeface="Proxima Nova"/>
                <a:sym typeface="Proxima Nova"/>
              </a:rPr>
              <a:t>imaginary place.</a:t>
            </a:r>
            <a:endParaRPr sz="1800" b="1">
              <a:latin typeface="Proxima Nova"/>
              <a:ea typeface="Proxima Nova"/>
              <a:cs typeface="Proxima Nova"/>
              <a:sym typeface="Proxima Nova"/>
            </a:endParaRPr>
          </a:p>
          <a:p>
            <a:pPr marL="0" lvl="0" indent="0" algn="l" rtl="0">
              <a:spcBef>
                <a:spcPts val="0"/>
              </a:spcBef>
              <a:spcAft>
                <a:spcPts val="0"/>
              </a:spcAft>
              <a:buNone/>
            </a:pPr>
            <a:endParaRPr sz="1000" b="1">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Your map should include: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b="1">
                <a:latin typeface="Proxima Nova"/>
                <a:ea typeface="Proxima Nova"/>
                <a:cs typeface="Proxima Nova"/>
                <a:sym typeface="Proxima Nova"/>
              </a:rPr>
              <a:t>land</a:t>
            </a:r>
            <a:r>
              <a:rPr lang="en" sz="1800">
                <a:latin typeface="Proxima Nova"/>
                <a:ea typeface="Proxima Nova"/>
                <a:cs typeface="Proxima Nova"/>
                <a:sym typeface="Proxima Nova"/>
              </a:rPr>
              <a:t> and </a:t>
            </a:r>
            <a:r>
              <a:rPr lang="en" sz="1800" b="1">
                <a:latin typeface="Proxima Nova"/>
                <a:ea typeface="Proxima Nova"/>
                <a:cs typeface="Proxima Nova"/>
                <a:sym typeface="Proxima Nova"/>
              </a:rPr>
              <a:t>water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map legend</a:t>
            </a:r>
            <a:endParaRPr sz="1800" b="1">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at least </a:t>
            </a:r>
            <a:r>
              <a:rPr lang="en" sz="1800" b="1">
                <a:latin typeface="Proxima Nova"/>
                <a:ea typeface="Proxima Nova"/>
                <a:cs typeface="Proxima Nova"/>
                <a:sym typeface="Proxima Nova"/>
              </a:rPr>
              <a:t>3</a:t>
            </a:r>
            <a:r>
              <a:rPr lang="en" sz="1800">
                <a:latin typeface="Proxima Nova"/>
                <a:ea typeface="Proxima Nova"/>
                <a:cs typeface="Proxima Nova"/>
                <a:sym typeface="Proxima Nova"/>
              </a:rPr>
              <a:t> different </a:t>
            </a:r>
            <a:r>
              <a:rPr lang="en" sz="1800" b="1">
                <a:latin typeface="Proxima Nova"/>
                <a:ea typeface="Proxima Nova"/>
                <a:cs typeface="Proxima Nova"/>
                <a:sym typeface="Proxima Nova"/>
              </a:rPr>
              <a:t>landforms</a:t>
            </a:r>
            <a:endParaRPr sz="1800" b="1">
              <a:latin typeface="Proxima Nova"/>
              <a:ea typeface="Proxima Nova"/>
              <a:cs typeface="Proxima Nova"/>
              <a:sym typeface="Proxima Nova"/>
            </a:endParaRPr>
          </a:p>
          <a:p>
            <a:pPr marL="45720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will you use </a:t>
            </a:r>
            <a:r>
              <a:rPr lang="en" sz="1800" i="1">
                <a:latin typeface="Proxima Nova"/>
                <a:ea typeface="Proxima Nova"/>
                <a:cs typeface="Proxima Nova"/>
                <a:sym typeface="Proxima Nova"/>
              </a:rPr>
              <a:t>contrast</a:t>
            </a:r>
            <a:r>
              <a:rPr lang="en" sz="1800">
                <a:latin typeface="Proxima Nova"/>
                <a:ea typeface="Proxima Nova"/>
                <a:cs typeface="Proxima Nova"/>
                <a:sym typeface="Proxima Nova"/>
              </a:rPr>
              <a:t>, </a:t>
            </a:r>
            <a:r>
              <a:rPr lang="en" sz="1800" i="1">
                <a:latin typeface="Proxima Nova"/>
                <a:ea typeface="Proxima Nova"/>
                <a:cs typeface="Proxima Nova"/>
                <a:sym typeface="Proxima Nova"/>
              </a:rPr>
              <a:t>balance</a:t>
            </a:r>
            <a:r>
              <a:rPr lang="en" sz="1800">
                <a:latin typeface="Proxima Nova"/>
                <a:ea typeface="Proxima Nova"/>
                <a:cs typeface="Proxima Nova"/>
                <a:sym typeface="Proxima Nova"/>
              </a:rPr>
              <a:t>, and </a:t>
            </a:r>
            <a:r>
              <a:rPr lang="en" sz="1800" i="1">
                <a:latin typeface="Proxima Nova"/>
                <a:ea typeface="Proxima Nova"/>
                <a:cs typeface="Proxima Nova"/>
                <a:sym typeface="Proxima Nova"/>
              </a:rPr>
              <a:t>emphasis</a:t>
            </a:r>
            <a:r>
              <a:rPr lang="en" sz="1800">
                <a:latin typeface="Proxima Nova"/>
                <a:ea typeface="Proxima Nova"/>
                <a:cs typeface="Proxima Nova"/>
                <a:sym typeface="Proxima Nova"/>
              </a:rPr>
              <a:t> to help tell a story with your map?</a:t>
            </a:r>
            <a:endParaRPr sz="1800">
              <a:latin typeface="Proxima Nova"/>
              <a:ea typeface="Proxima Nova"/>
              <a:cs typeface="Proxima Nova"/>
              <a:sym typeface="Proxima Nova"/>
            </a:endParaRPr>
          </a:p>
        </p:txBody>
      </p:sp>
      <p:sp>
        <p:nvSpPr>
          <p:cNvPr id="489" name="Google Shape;489;p72"/>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72"/>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491" name="Google Shape;491;p72"/>
          <p:cNvPicPr preferRelativeResize="0"/>
          <p:nvPr/>
        </p:nvPicPr>
        <p:blipFill>
          <a:blip r:embed="rId3">
            <a:alphaModFix/>
          </a:blip>
          <a:stretch>
            <a:fillRect/>
          </a:stretch>
        </p:blipFill>
        <p:spPr>
          <a:xfrm>
            <a:off x="3793325" y="1511575"/>
            <a:ext cx="2169902" cy="1550078"/>
          </a:xfrm>
          <a:prstGeom prst="rect">
            <a:avLst/>
          </a:prstGeom>
          <a:noFill/>
          <a:ln>
            <a:noFill/>
          </a:ln>
        </p:spPr>
      </p:pic>
      <p:pic>
        <p:nvPicPr>
          <p:cNvPr id="492" name="Google Shape;492;p72"/>
          <p:cNvPicPr preferRelativeResize="0"/>
          <p:nvPr/>
        </p:nvPicPr>
        <p:blipFill rotWithShape="1">
          <a:blip r:embed="rId4">
            <a:alphaModFix/>
          </a:blip>
          <a:srcRect l="3063" t="5419"/>
          <a:stretch/>
        </p:blipFill>
        <p:spPr>
          <a:xfrm>
            <a:off x="5253475" y="3237600"/>
            <a:ext cx="2103552" cy="1466076"/>
          </a:xfrm>
          <a:prstGeom prst="rect">
            <a:avLst/>
          </a:prstGeom>
          <a:noFill/>
          <a:ln>
            <a:noFill/>
          </a:ln>
        </p:spPr>
      </p:pic>
      <p:pic>
        <p:nvPicPr>
          <p:cNvPr id="493" name="Google Shape;493;p72"/>
          <p:cNvPicPr preferRelativeResize="0"/>
          <p:nvPr/>
        </p:nvPicPr>
        <p:blipFill rotWithShape="1">
          <a:blip r:embed="rId5">
            <a:alphaModFix/>
          </a:blip>
          <a:srcRect l="6535" t="10104" r="6666"/>
          <a:stretch/>
        </p:blipFill>
        <p:spPr>
          <a:xfrm>
            <a:off x="6465900" y="1553575"/>
            <a:ext cx="2169902" cy="1466076"/>
          </a:xfrm>
          <a:prstGeom prst="rect">
            <a:avLst/>
          </a:prstGeom>
          <a:noFill/>
          <a:ln>
            <a:noFill/>
          </a:ln>
        </p:spPr>
      </p:pic>
      <p:sp>
        <p:nvSpPr>
          <p:cNvPr id="494" name="Google Shape;494;p72"/>
          <p:cNvSpPr txBox="1"/>
          <p:nvPr/>
        </p:nvSpPr>
        <p:spPr>
          <a:xfrm>
            <a:off x="4183625" y="2919900"/>
            <a:ext cx="13893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ocean-heavy map</a:t>
            </a:r>
            <a:endParaRPr sz="1200">
              <a:latin typeface="Proxima Nova"/>
              <a:ea typeface="Proxima Nova"/>
              <a:cs typeface="Proxima Nova"/>
              <a:sym typeface="Proxima Nova"/>
            </a:endParaRPr>
          </a:p>
        </p:txBody>
      </p:sp>
      <p:sp>
        <p:nvSpPr>
          <p:cNvPr id="495" name="Google Shape;495;p72"/>
          <p:cNvSpPr txBox="1"/>
          <p:nvPr/>
        </p:nvSpPr>
        <p:spPr>
          <a:xfrm>
            <a:off x="5726400" y="4634350"/>
            <a:ext cx="11577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balanced map</a:t>
            </a:r>
            <a:endParaRPr sz="1200">
              <a:latin typeface="Proxima Nova"/>
              <a:ea typeface="Proxima Nova"/>
              <a:cs typeface="Proxima Nova"/>
              <a:sym typeface="Proxima Nova"/>
            </a:endParaRPr>
          </a:p>
        </p:txBody>
      </p:sp>
      <p:sp>
        <p:nvSpPr>
          <p:cNvPr id="496" name="Google Shape;496;p72"/>
          <p:cNvSpPr txBox="1"/>
          <p:nvPr/>
        </p:nvSpPr>
        <p:spPr>
          <a:xfrm>
            <a:off x="6922800" y="2919900"/>
            <a:ext cx="12561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land-heavy map</a:t>
            </a:r>
            <a:endParaRPr sz="1200">
              <a:latin typeface="Proxima Nova"/>
              <a:ea typeface="Proxima Nova"/>
              <a:cs typeface="Proxima Nova"/>
              <a:sym typeface="Proxima Nov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73"/>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502" name="Google Shape;502;p73"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503" name="Google Shape;503;p73"/>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2"/>
                                        </p:tgtEl>
                                        <p:attrNameLst>
                                          <p:attrName>style.visibility</p:attrName>
                                        </p:attrNameLst>
                                      </p:cBhvr>
                                      <p:to>
                                        <p:strVal val="visible"/>
                                      </p:to>
                                    </p:set>
                                    <p:animEffect transition="in" filter="fade">
                                      <p:cBhvr>
                                        <p:cTn id="7" dur="1000"/>
                                        <p:tgtEl>
                                          <p:spTgt spid="5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07"/>
        <p:cNvGrpSpPr/>
        <p:nvPr/>
      </p:nvGrpSpPr>
      <p:grpSpPr>
        <a:xfrm>
          <a:off x="0" y="0"/>
          <a:ext cx="0" cy="0"/>
          <a:chOff x="0" y="0"/>
          <a:chExt cx="0" cy="0"/>
        </a:xfrm>
      </p:grpSpPr>
      <p:sp>
        <p:nvSpPr>
          <p:cNvPr id="508" name="Google Shape;508;p74"/>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Three</a:t>
            </a:r>
            <a:endParaRPr>
              <a:solidFill>
                <a:schemeClr val="lt1"/>
              </a:solidFill>
              <a:latin typeface="Proxima Nova"/>
              <a:ea typeface="Proxima Nova"/>
              <a:cs typeface="Proxima Nova"/>
              <a:sym typeface="Proxima Nova"/>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75"/>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the </a:t>
            </a:r>
            <a:r>
              <a:rPr lang="en" b="1">
                <a:solidFill>
                  <a:srgbClr val="000000"/>
                </a:solidFill>
                <a:latin typeface="Proxima Nova"/>
                <a:ea typeface="Proxima Nova"/>
                <a:cs typeface="Proxima Nova"/>
                <a:sym typeface="Proxima Nova"/>
              </a:rPr>
              <a:t>cartographic process</a:t>
            </a:r>
            <a:r>
              <a:rPr lang="en">
                <a:solidFill>
                  <a:srgbClr val="000000"/>
                </a:solidFill>
                <a:latin typeface="Proxima Nova"/>
                <a:ea typeface="Proxima Nova"/>
                <a:cs typeface="Proxima Nova"/>
                <a:sym typeface="Proxima Nova"/>
              </a:rPr>
              <a:t> is a step-by-step way of making a map.</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add </a:t>
            </a:r>
            <a:r>
              <a:rPr lang="en" b="1">
                <a:solidFill>
                  <a:schemeClr val="dk1"/>
                </a:solidFill>
                <a:latin typeface="Proxima Nova"/>
                <a:ea typeface="Proxima Nova"/>
                <a:cs typeface="Proxima Nova"/>
                <a:sym typeface="Proxima Nova"/>
              </a:rPr>
              <a:t>towns</a:t>
            </a:r>
            <a:r>
              <a:rPr lang="en">
                <a:solidFill>
                  <a:schemeClr val="dk1"/>
                </a:solidFill>
                <a:latin typeface="Proxima Nova"/>
                <a:ea typeface="Proxima Nova"/>
                <a:cs typeface="Proxima Nova"/>
                <a:sym typeface="Proxima Nova"/>
              </a:rPr>
              <a:t>, a </a:t>
            </a:r>
            <a:r>
              <a:rPr lang="en" b="1">
                <a:solidFill>
                  <a:schemeClr val="dk1"/>
                </a:solidFill>
                <a:latin typeface="Proxima Nova"/>
                <a:ea typeface="Proxima Nova"/>
                <a:cs typeface="Proxima Nova"/>
                <a:sym typeface="Proxima Nova"/>
              </a:rPr>
              <a:t>compass rose</a:t>
            </a:r>
            <a:r>
              <a:rPr lang="en">
                <a:solidFill>
                  <a:schemeClr val="dk1"/>
                </a:solidFill>
                <a:latin typeface="Proxima Nova"/>
                <a:ea typeface="Proxima Nova"/>
                <a:cs typeface="Proxima Nova"/>
                <a:sym typeface="Proxima Nova"/>
              </a:rPr>
              <a:t>, a </a:t>
            </a:r>
            <a:r>
              <a:rPr lang="en" b="1">
                <a:solidFill>
                  <a:schemeClr val="dk1"/>
                </a:solidFill>
                <a:latin typeface="Proxima Nova"/>
                <a:ea typeface="Proxima Nova"/>
                <a:cs typeface="Proxima Nova"/>
                <a:sym typeface="Proxima Nova"/>
              </a:rPr>
              <a:t>scale bar</a:t>
            </a:r>
            <a:r>
              <a:rPr lang="en">
                <a:solidFill>
                  <a:schemeClr val="dk1"/>
                </a:solidFill>
                <a:latin typeface="Proxima Nova"/>
                <a:ea typeface="Proxima Nova"/>
                <a:cs typeface="Proxima Nova"/>
                <a:sym typeface="Proxima Nova"/>
              </a:rPr>
              <a:t>, a </a:t>
            </a:r>
            <a:r>
              <a:rPr lang="en" b="1">
                <a:solidFill>
                  <a:schemeClr val="dk1"/>
                </a:solidFill>
                <a:latin typeface="Proxima Nova"/>
                <a:ea typeface="Proxima Nova"/>
                <a:cs typeface="Proxima Nova"/>
                <a:sym typeface="Proxima Nova"/>
              </a:rPr>
              <a:t>map legend</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labels</a:t>
            </a:r>
            <a:r>
              <a:rPr lang="en">
                <a:solidFill>
                  <a:schemeClr val="dk1"/>
                </a:solidFill>
                <a:latin typeface="Proxima Nova"/>
                <a:ea typeface="Proxima Nova"/>
                <a:cs typeface="Proxima Nova"/>
                <a:sym typeface="Proxima Nova"/>
              </a:rPr>
              <a:t> to my imaginary-place map.</a:t>
            </a:r>
            <a:endParaRPr>
              <a:solidFill>
                <a:schemeClr val="dk1"/>
              </a:solidFill>
              <a:latin typeface="Proxima Nova"/>
              <a:ea typeface="Proxima Nova"/>
              <a:cs typeface="Proxima Nova"/>
              <a:sym typeface="Proxima Nova"/>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pic>
        <p:nvPicPr>
          <p:cNvPr id="518" name="Google Shape;518;p76"/>
          <p:cNvPicPr preferRelativeResize="0"/>
          <p:nvPr/>
        </p:nvPicPr>
        <p:blipFill>
          <a:blip r:embed="rId3">
            <a:alphaModFix/>
          </a:blip>
          <a:stretch>
            <a:fillRect/>
          </a:stretch>
        </p:blipFill>
        <p:spPr>
          <a:xfrm rot="5400000">
            <a:off x="39501" y="698925"/>
            <a:ext cx="4746199" cy="3457699"/>
          </a:xfrm>
          <a:prstGeom prst="rect">
            <a:avLst/>
          </a:prstGeom>
          <a:noFill/>
          <a:ln>
            <a:noFill/>
          </a:ln>
        </p:spPr>
      </p:pic>
      <p:sp>
        <p:nvSpPr>
          <p:cNvPr id="519" name="Google Shape;519;p76"/>
          <p:cNvSpPr/>
          <p:nvPr/>
        </p:nvSpPr>
        <p:spPr>
          <a:xfrm>
            <a:off x="5002550" y="590725"/>
            <a:ext cx="3312300" cy="396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76"/>
          <p:cNvSpPr txBox="1"/>
          <p:nvPr/>
        </p:nvSpPr>
        <p:spPr>
          <a:xfrm>
            <a:off x="5193900" y="584350"/>
            <a:ext cx="3120900" cy="395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
        <p:nvSpPr>
          <p:cNvPr id="521" name="Google Shape;521;p76"/>
          <p:cNvSpPr txBox="1"/>
          <p:nvPr/>
        </p:nvSpPr>
        <p:spPr>
          <a:xfrm>
            <a:off x="1339475" y="4731300"/>
            <a:ext cx="2883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Legend of Zelda</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pic>
        <p:nvPicPr>
          <p:cNvPr id="526" name="Google Shape;526;p77"/>
          <p:cNvPicPr preferRelativeResize="0"/>
          <p:nvPr/>
        </p:nvPicPr>
        <p:blipFill rotWithShape="1">
          <a:blip r:embed="rId3">
            <a:alphaModFix/>
          </a:blip>
          <a:srcRect t="2293" b="1765"/>
          <a:stretch/>
        </p:blipFill>
        <p:spPr>
          <a:xfrm>
            <a:off x="97725" y="150375"/>
            <a:ext cx="5161375" cy="4483148"/>
          </a:xfrm>
          <a:prstGeom prst="rect">
            <a:avLst/>
          </a:prstGeom>
          <a:noFill/>
          <a:ln>
            <a:noFill/>
          </a:ln>
        </p:spPr>
      </p:pic>
      <p:sp>
        <p:nvSpPr>
          <p:cNvPr id="527" name="Google Shape;527;p77"/>
          <p:cNvSpPr txBox="1"/>
          <p:nvPr/>
        </p:nvSpPr>
        <p:spPr>
          <a:xfrm>
            <a:off x="2600125" y="4633525"/>
            <a:ext cx="27618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Regnorum Siciliae et Sardiniae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528" name="Google Shape;528;p77"/>
          <p:cNvSpPr/>
          <p:nvPr/>
        </p:nvSpPr>
        <p:spPr>
          <a:xfrm>
            <a:off x="5562900" y="590730"/>
            <a:ext cx="3203100" cy="396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77"/>
          <p:cNvSpPr txBox="1"/>
          <p:nvPr/>
        </p:nvSpPr>
        <p:spPr>
          <a:xfrm>
            <a:off x="5615198" y="584363"/>
            <a:ext cx="3150600" cy="395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pic>
        <p:nvPicPr>
          <p:cNvPr id="534" name="Google Shape;534;p78"/>
          <p:cNvPicPr preferRelativeResize="0"/>
          <p:nvPr/>
        </p:nvPicPr>
        <p:blipFill>
          <a:blip r:embed="rId3">
            <a:alphaModFix/>
          </a:blip>
          <a:stretch>
            <a:fillRect/>
          </a:stretch>
        </p:blipFill>
        <p:spPr>
          <a:xfrm rot="10800000">
            <a:off x="97727" y="539451"/>
            <a:ext cx="6112548" cy="4071049"/>
          </a:xfrm>
          <a:prstGeom prst="rect">
            <a:avLst/>
          </a:prstGeom>
          <a:noFill/>
          <a:ln>
            <a:noFill/>
          </a:ln>
        </p:spPr>
      </p:pic>
      <p:sp>
        <p:nvSpPr>
          <p:cNvPr id="535" name="Google Shape;535;p78"/>
          <p:cNvSpPr/>
          <p:nvPr/>
        </p:nvSpPr>
        <p:spPr>
          <a:xfrm>
            <a:off x="6369375" y="566769"/>
            <a:ext cx="2656500" cy="4016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78"/>
          <p:cNvSpPr txBox="1"/>
          <p:nvPr/>
        </p:nvSpPr>
        <p:spPr>
          <a:xfrm>
            <a:off x="6412746" y="560325"/>
            <a:ext cx="2612700" cy="400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
        <p:nvSpPr>
          <p:cNvPr id="537" name="Google Shape;537;p78"/>
          <p:cNvSpPr txBox="1"/>
          <p:nvPr/>
        </p:nvSpPr>
        <p:spPr>
          <a:xfrm>
            <a:off x="3429000" y="4564125"/>
            <a:ext cx="28857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Lands of Oz</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pic>
        <p:nvPicPr>
          <p:cNvPr id="542" name="Google Shape;542;p79"/>
          <p:cNvPicPr preferRelativeResize="0"/>
          <p:nvPr/>
        </p:nvPicPr>
        <p:blipFill>
          <a:blip r:embed="rId3">
            <a:alphaModFix/>
          </a:blip>
          <a:stretch>
            <a:fillRect/>
          </a:stretch>
        </p:blipFill>
        <p:spPr>
          <a:xfrm>
            <a:off x="1244363" y="0"/>
            <a:ext cx="6655286" cy="5143501"/>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pic>
        <p:nvPicPr>
          <p:cNvPr id="547" name="Google Shape;547;p80"/>
          <p:cNvPicPr preferRelativeResize="0"/>
          <p:nvPr/>
        </p:nvPicPr>
        <p:blipFill>
          <a:blip r:embed="rId3">
            <a:alphaModFix/>
          </a:blip>
          <a:stretch>
            <a:fillRect/>
          </a:stretch>
        </p:blipFill>
        <p:spPr>
          <a:xfrm>
            <a:off x="1241863" y="0"/>
            <a:ext cx="6660285" cy="5143499"/>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pic>
        <p:nvPicPr>
          <p:cNvPr id="552" name="Google Shape;552;p81"/>
          <p:cNvPicPr preferRelativeResize="0"/>
          <p:nvPr/>
        </p:nvPicPr>
        <p:blipFill>
          <a:blip r:embed="rId3">
            <a:alphaModFix/>
          </a:blip>
          <a:stretch>
            <a:fillRect/>
          </a:stretch>
        </p:blipFill>
        <p:spPr>
          <a:xfrm>
            <a:off x="1235100" y="0"/>
            <a:ext cx="6673811" cy="51435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p19"/>
          <p:cNvPicPr preferRelativeResize="0"/>
          <p:nvPr/>
        </p:nvPicPr>
        <p:blipFill>
          <a:blip r:embed="rId3">
            <a:alphaModFix/>
          </a:blip>
          <a:stretch>
            <a:fillRect/>
          </a:stretch>
        </p:blipFill>
        <p:spPr>
          <a:xfrm>
            <a:off x="556700" y="152400"/>
            <a:ext cx="3306550" cy="4488924"/>
          </a:xfrm>
          <a:prstGeom prst="rect">
            <a:avLst/>
          </a:prstGeom>
          <a:noFill/>
          <a:ln>
            <a:noFill/>
          </a:ln>
        </p:spPr>
      </p:pic>
      <p:sp>
        <p:nvSpPr>
          <p:cNvPr id="94" name="Google Shape;94;p19"/>
          <p:cNvSpPr txBox="1"/>
          <p:nvPr/>
        </p:nvSpPr>
        <p:spPr>
          <a:xfrm>
            <a:off x="4390600" y="674550"/>
            <a:ext cx="4156500" cy="379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Four: Imaginary Place Maps</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expand upon their understanding of the</a:t>
            </a:r>
            <a:r>
              <a:rPr lang="en" sz="1600" b="1">
                <a:solidFill>
                  <a:schemeClr val="dk1"/>
                </a:solidFill>
                <a:latin typeface="Proxima Nova"/>
                <a:ea typeface="Proxima Nova"/>
                <a:cs typeface="Proxima Nova"/>
                <a:sym typeface="Proxima Nova"/>
              </a:rPr>
              <a:t> language of maps</a:t>
            </a:r>
            <a:r>
              <a:rPr lang="en" sz="1600">
                <a:solidFill>
                  <a:schemeClr val="dk1"/>
                </a:solidFill>
                <a:latin typeface="Proxima Nova"/>
                <a:ea typeface="Proxima Nova"/>
                <a:cs typeface="Proxima Nova"/>
                <a:sym typeface="Proxima Nova"/>
              </a:rPr>
              <a:t> and refine their </a:t>
            </a:r>
            <a:r>
              <a:rPr lang="en" sz="1600" b="1">
                <a:solidFill>
                  <a:schemeClr val="dk1"/>
                </a:solidFill>
                <a:latin typeface="Proxima Nova"/>
                <a:ea typeface="Proxima Nova"/>
                <a:cs typeface="Proxima Nova"/>
                <a:sym typeface="Proxima Nova"/>
              </a:rPr>
              <a:t>cartography skills</a:t>
            </a:r>
            <a:r>
              <a:rPr lang="en" sz="1600">
                <a:solidFill>
                  <a:schemeClr val="dk1"/>
                </a:solidFill>
                <a:latin typeface="Proxima Nova"/>
                <a:ea typeface="Proxima Nova"/>
                <a:cs typeface="Proxima Nova"/>
                <a:sym typeface="Proxima Nova"/>
              </a:rPr>
              <a:t> as they create imaginary place maps to show a make-believe world of their own invention or from their readings.</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Their maps will feature a </a:t>
            </a:r>
            <a:r>
              <a:rPr lang="en" sz="1600" b="1">
                <a:solidFill>
                  <a:schemeClr val="dk1"/>
                </a:solidFill>
                <a:latin typeface="Proxima Nova"/>
                <a:ea typeface="Proxima Nova"/>
                <a:cs typeface="Proxima Nova"/>
                <a:sym typeface="Proxima Nova"/>
              </a:rPr>
              <a:t>map legend</a:t>
            </a:r>
            <a:r>
              <a:rPr lang="en" sz="1600">
                <a:solidFill>
                  <a:schemeClr val="dk1"/>
                </a:solidFill>
                <a:latin typeface="Proxima Nova"/>
                <a:ea typeface="Proxima Nova"/>
                <a:cs typeface="Proxima Nova"/>
                <a:sym typeface="Proxima Nova"/>
              </a:rPr>
              <a:t> and a variety of </a:t>
            </a:r>
            <a:r>
              <a:rPr lang="en" sz="1600" b="1">
                <a:solidFill>
                  <a:schemeClr val="dk1"/>
                </a:solidFill>
                <a:latin typeface="Proxima Nova"/>
                <a:ea typeface="Proxima Nova"/>
                <a:cs typeface="Proxima Nova"/>
                <a:sym typeface="Proxima Nova"/>
              </a:rPr>
              <a:t>landforms</a:t>
            </a:r>
            <a:r>
              <a:rPr lang="en" sz="1600">
                <a:solidFill>
                  <a:schemeClr val="dk1"/>
                </a:solidFill>
                <a:latin typeface="Proxima Nova"/>
                <a:ea typeface="Proxima Nova"/>
                <a:cs typeface="Proxima Nova"/>
                <a:sym typeface="Proxima Nova"/>
              </a:rPr>
              <a:t>. They also consider how three principles of design – </a:t>
            </a:r>
            <a:r>
              <a:rPr lang="en" sz="1600" b="1">
                <a:solidFill>
                  <a:schemeClr val="dk1"/>
                </a:solidFill>
                <a:latin typeface="Proxima Nova"/>
                <a:ea typeface="Proxima Nova"/>
                <a:cs typeface="Proxima Nova"/>
                <a:sym typeface="Proxima Nova"/>
              </a:rPr>
              <a:t>contrast</a:t>
            </a:r>
            <a:r>
              <a:rPr lang="en" sz="1600">
                <a:solidFill>
                  <a:schemeClr val="dk1"/>
                </a:solidFill>
                <a:latin typeface="Proxima Nova"/>
                <a:ea typeface="Proxima Nova"/>
                <a:cs typeface="Proxima Nova"/>
                <a:sym typeface="Proxima Nova"/>
              </a:rPr>
              <a:t>, </a:t>
            </a:r>
            <a:r>
              <a:rPr lang="en" sz="1600" b="1">
                <a:solidFill>
                  <a:schemeClr val="dk1"/>
                </a:solidFill>
                <a:latin typeface="Proxima Nova"/>
                <a:ea typeface="Proxima Nova"/>
                <a:cs typeface="Proxima Nova"/>
                <a:sym typeface="Proxima Nova"/>
              </a:rPr>
              <a:t>balance</a:t>
            </a:r>
            <a:r>
              <a:rPr lang="en" sz="1600">
                <a:solidFill>
                  <a:schemeClr val="dk1"/>
                </a:solidFill>
                <a:latin typeface="Proxima Nova"/>
                <a:ea typeface="Proxima Nova"/>
                <a:cs typeface="Proxima Nova"/>
                <a:sym typeface="Proxima Nova"/>
              </a:rPr>
              <a:t>, and </a:t>
            </a:r>
            <a:r>
              <a:rPr lang="en" sz="1600" b="1">
                <a:solidFill>
                  <a:schemeClr val="dk1"/>
                </a:solidFill>
                <a:latin typeface="Proxima Nova"/>
                <a:ea typeface="Proxima Nova"/>
                <a:cs typeface="Proxima Nova"/>
                <a:sym typeface="Proxima Nova"/>
              </a:rPr>
              <a:t>emphasis</a:t>
            </a:r>
            <a:r>
              <a:rPr lang="en" sz="1600">
                <a:solidFill>
                  <a:schemeClr val="dk1"/>
                </a:solidFill>
                <a:latin typeface="Proxima Nova"/>
                <a:ea typeface="Proxima Nova"/>
                <a:cs typeface="Proxima Nova"/>
                <a:sym typeface="Proxima Nova"/>
              </a:rPr>
              <a:t> – can help create visually appealing maps.</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p:txBody>
      </p:sp>
      <p:sp>
        <p:nvSpPr>
          <p:cNvPr id="95" name="Google Shape;95;p19"/>
          <p:cNvSpPr txBox="1"/>
          <p:nvPr/>
        </p:nvSpPr>
        <p:spPr>
          <a:xfrm>
            <a:off x="797350" y="4581225"/>
            <a:ext cx="31221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Utopia</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Thomas More's </a:t>
            </a:r>
            <a:r>
              <a:rPr lang="en" sz="1000" i="1">
                <a:latin typeface="Proxima Nova"/>
                <a:ea typeface="Proxima Nova"/>
                <a:cs typeface="Proxima Nova"/>
                <a:sym typeface="Proxima Nova"/>
              </a:rPr>
              <a:t>Utopia</a:t>
            </a:r>
            <a:r>
              <a:rPr lang="en" sz="1000">
                <a:latin typeface="Proxima Nova"/>
                <a:ea typeface="Proxima Nova"/>
                <a:cs typeface="Proxima Nova"/>
                <a:sym typeface="Proxima Nova"/>
              </a:rPr>
              <a:t>, frontispiece</a:t>
            </a:r>
            <a:endParaRPr sz="1000">
              <a:latin typeface="Proxima Nova"/>
              <a:ea typeface="Proxima Nova"/>
              <a:cs typeface="Proxima Nova"/>
              <a:sym typeface="Proxima Nova"/>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Google Shape;557;p82"/>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Your Own Imaginary-Place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your </a:t>
            </a:r>
            <a:r>
              <a:rPr lang="en" sz="2100" b="1">
                <a:solidFill>
                  <a:schemeClr val="dk1"/>
                </a:solidFill>
                <a:latin typeface="Proxima Nova"/>
                <a:ea typeface="Proxima Nova"/>
                <a:cs typeface="Proxima Nova"/>
                <a:sym typeface="Proxima Nova"/>
              </a:rPr>
              <a:t>cartographic knowledge</a:t>
            </a:r>
            <a:r>
              <a:rPr lang="en" sz="2100">
                <a:solidFill>
                  <a:schemeClr val="dk1"/>
                </a:solidFill>
                <a:latin typeface="Proxima Nova"/>
                <a:ea typeface="Proxima Nova"/>
                <a:cs typeface="Proxima Nova"/>
                <a:sym typeface="Proxima Nova"/>
              </a:rPr>
              <a:t> to make a map.</a:t>
            </a:r>
            <a:endParaRPr sz="5100">
              <a:latin typeface="Proxima Nova"/>
              <a:ea typeface="Proxima Nova"/>
              <a:cs typeface="Proxima Nova"/>
              <a:sym typeface="Proxima Nova"/>
            </a:endParaRPr>
          </a:p>
        </p:txBody>
      </p:sp>
      <p:sp>
        <p:nvSpPr>
          <p:cNvPr id="558" name="Google Shape;558;p82"/>
          <p:cNvSpPr txBox="1"/>
          <p:nvPr/>
        </p:nvSpPr>
        <p:spPr>
          <a:xfrm>
            <a:off x="274525" y="1553575"/>
            <a:ext cx="3781800" cy="354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Proxima Nova"/>
                <a:ea typeface="Proxima Nova"/>
                <a:cs typeface="Proxima Nova"/>
                <a:sym typeface="Proxima Nova"/>
              </a:rPr>
              <a:t>Your map should show an </a:t>
            </a:r>
            <a:r>
              <a:rPr lang="en" sz="1800" b="1">
                <a:latin typeface="Proxima Nova"/>
                <a:ea typeface="Proxima Nova"/>
                <a:cs typeface="Proxima Nova"/>
                <a:sym typeface="Proxima Nova"/>
              </a:rPr>
              <a:t>imaginary place.</a:t>
            </a:r>
            <a:endParaRPr sz="1800" b="1">
              <a:latin typeface="Proxima Nova"/>
              <a:ea typeface="Proxima Nova"/>
              <a:cs typeface="Proxima Nova"/>
              <a:sym typeface="Proxima Nova"/>
            </a:endParaRPr>
          </a:p>
          <a:p>
            <a:pPr marL="0" lvl="0" indent="0" algn="l" rtl="0">
              <a:spcBef>
                <a:spcPts val="0"/>
              </a:spcBef>
              <a:spcAft>
                <a:spcPts val="0"/>
              </a:spcAft>
              <a:buNone/>
            </a:pPr>
            <a:endParaRPr sz="1000" b="1">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Your map should include: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b="1">
                <a:latin typeface="Proxima Nova"/>
                <a:ea typeface="Proxima Nova"/>
                <a:cs typeface="Proxima Nova"/>
                <a:sym typeface="Proxima Nova"/>
              </a:rPr>
              <a:t>land</a:t>
            </a:r>
            <a:r>
              <a:rPr lang="en" sz="1800">
                <a:latin typeface="Proxima Nova"/>
                <a:ea typeface="Proxima Nova"/>
                <a:cs typeface="Proxima Nova"/>
                <a:sym typeface="Proxima Nova"/>
              </a:rPr>
              <a:t> and </a:t>
            </a:r>
            <a:r>
              <a:rPr lang="en" sz="1800" b="1">
                <a:latin typeface="Proxima Nova"/>
                <a:ea typeface="Proxima Nova"/>
                <a:cs typeface="Proxima Nova"/>
                <a:sym typeface="Proxima Nova"/>
              </a:rPr>
              <a:t>water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map legend</a:t>
            </a:r>
            <a:endParaRPr sz="1800" b="1">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at least </a:t>
            </a:r>
            <a:r>
              <a:rPr lang="en" sz="1800" b="1">
                <a:latin typeface="Proxima Nova"/>
                <a:ea typeface="Proxima Nova"/>
                <a:cs typeface="Proxima Nova"/>
                <a:sym typeface="Proxima Nova"/>
              </a:rPr>
              <a:t>3</a:t>
            </a:r>
            <a:r>
              <a:rPr lang="en" sz="1800">
                <a:latin typeface="Proxima Nova"/>
                <a:ea typeface="Proxima Nova"/>
                <a:cs typeface="Proxima Nova"/>
                <a:sym typeface="Proxima Nova"/>
              </a:rPr>
              <a:t> different </a:t>
            </a:r>
            <a:r>
              <a:rPr lang="en" sz="1800" b="1">
                <a:latin typeface="Proxima Nova"/>
                <a:ea typeface="Proxima Nova"/>
                <a:cs typeface="Proxima Nova"/>
                <a:sym typeface="Proxima Nova"/>
              </a:rPr>
              <a:t>landforms</a:t>
            </a:r>
            <a:endParaRPr sz="1800" b="1">
              <a:latin typeface="Proxima Nova"/>
              <a:ea typeface="Proxima Nova"/>
              <a:cs typeface="Proxima Nova"/>
              <a:sym typeface="Proxima Nova"/>
            </a:endParaRPr>
          </a:p>
          <a:p>
            <a:pPr marL="45720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will you use </a:t>
            </a:r>
            <a:r>
              <a:rPr lang="en" sz="1800" i="1">
                <a:latin typeface="Proxima Nova"/>
                <a:ea typeface="Proxima Nova"/>
                <a:cs typeface="Proxima Nova"/>
                <a:sym typeface="Proxima Nova"/>
              </a:rPr>
              <a:t>contrast</a:t>
            </a:r>
            <a:r>
              <a:rPr lang="en" sz="1800">
                <a:latin typeface="Proxima Nova"/>
                <a:ea typeface="Proxima Nova"/>
                <a:cs typeface="Proxima Nova"/>
                <a:sym typeface="Proxima Nova"/>
              </a:rPr>
              <a:t>, </a:t>
            </a:r>
            <a:r>
              <a:rPr lang="en" sz="1800" i="1">
                <a:latin typeface="Proxima Nova"/>
                <a:ea typeface="Proxima Nova"/>
                <a:cs typeface="Proxima Nova"/>
                <a:sym typeface="Proxima Nova"/>
              </a:rPr>
              <a:t>balance</a:t>
            </a:r>
            <a:r>
              <a:rPr lang="en" sz="1800">
                <a:latin typeface="Proxima Nova"/>
                <a:ea typeface="Proxima Nova"/>
                <a:cs typeface="Proxima Nova"/>
                <a:sym typeface="Proxima Nova"/>
              </a:rPr>
              <a:t>, and </a:t>
            </a:r>
            <a:r>
              <a:rPr lang="en" sz="1800" i="1">
                <a:latin typeface="Proxima Nova"/>
                <a:ea typeface="Proxima Nova"/>
                <a:cs typeface="Proxima Nova"/>
                <a:sym typeface="Proxima Nova"/>
              </a:rPr>
              <a:t>emphasis</a:t>
            </a:r>
            <a:r>
              <a:rPr lang="en" sz="1800">
                <a:latin typeface="Proxima Nova"/>
                <a:ea typeface="Proxima Nova"/>
                <a:cs typeface="Proxima Nova"/>
                <a:sym typeface="Proxima Nova"/>
              </a:rPr>
              <a:t> to help tell a story with your map?</a:t>
            </a:r>
            <a:endParaRPr sz="1800">
              <a:latin typeface="Proxima Nova"/>
              <a:ea typeface="Proxima Nova"/>
              <a:cs typeface="Proxima Nova"/>
              <a:sym typeface="Proxima Nova"/>
            </a:endParaRPr>
          </a:p>
        </p:txBody>
      </p:sp>
      <p:sp>
        <p:nvSpPr>
          <p:cNvPr id="559" name="Google Shape;559;p82"/>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82"/>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561" name="Google Shape;561;p82"/>
          <p:cNvPicPr preferRelativeResize="0"/>
          <p:nvPr/>
        </p:nvPicPr>
        <p:blipFill>
          <a:blip r:embed="rId3">
            <a:alphaModFix/>
          </a:blip>
          <a:stretch>
            <a:fillRect/>
          </a:stretch>
        </p:blipFill>
        <p:spPr>
          <a:xfrm>
            <a:off x="3793325" y="1511575"/>
            <a:ext cx="2169902" cy="1550078"/>
          </a:xfrm>
          <a:prstGeom prst="rect">
            <a:avLst/>
          </a:prstGeom>
          <a:noFill/>
          <a:ln>
            <a:noFill/>
          </a:ln>
        </p:spPr>
      </p:pic>
      <p:pic>
        <p:nvPicPr>
          <p:cNvPr id="562" name="Google Shape;562;p82"/>
          <p:cNvPicPr preferRelativeResize="0"/>
          <p:nvPr/>
        </p:nvPicPr>
        <p:blipFill rotWithShape="1">
          <a:blip r:embed="rId4">
            <a:alphaModFix/>
          </a:blip>
          <a:srcRect l="3063" t="5419"/>
          <a:stretch/>
        </p:blipFill>
        <p:spPr>
          <a:xfrm>
            <a:off x="5253475" y="3237600"/>
            <a:ext cx="2103552" cy="1466076"/>
          </a:xfrm>
          <a:prstGeom prst="rect">
            <a:avLst/>
          </a:prstGeom>
          <a:noFill/>
          <a:ln>
            <a:noFill/>
          </a:ln>
        </p:spPr>
      </p:pic>
      <p:pic>
        <p:nvPicPr>
          <p:cNvPr id="563" name="Google Shape;563;p82"/>
          <p:cNvPicPr preferRelativeResize="0"/>
          <p:nvPr/>
        </p:nvPicPr>
        <p:blipFill rotWithShape="1">
          <a:blip r:embed="rId5">
            <a:alphaModFix/>
          </a:blip>
          <a:srcRect l="6535" t="10104" r="6666"/>
          <a:stretch/>
        </p:blipFill>
        <p:spPr>
          <a:xfrm>
            <a:off x="6465900" y="1553575"/>
            <a:ext cx="2169902" cy="1466076"/>
          </a:xfrm>
          <a:prstGeom prst="rect">
            <a:avLst/>
          </a:prstGeom>
          <a:noFill/>
          <a:ln>
            <a:noFill/>
          </a:ln>
        </p:spPr>
      </p:pic>
      <p:sp>
        <p:nvSpPr>
          <p:cNvPr id="564" name="Google Shape;564;p82"/>
          <p:cNvSpPr txBox="1"/>
          <p:nvPr/>
        </p:nvSpPr>
        <p:spPr>
          <a:xfrm>
            <a:off x="4183625" y="2919900"/>
            <a:ext cx="13893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ocean-heavy map</a:t>
            </a:r>
            <a:endParaRPr sz="1200">
              <a:latin typeface="Proxima Nova"/>
              <a:ea typeface="Proxima Nova"/>
              <a:cs typeface="Proxima Nova"/>
              <a:sym typeface="Proxima Nova"/>
            </a:endParaRPr>
          </a:p>
        </p:txBody>
      </p:sp>
      <p:sp>
        <p:nvSpPr>
          <p:cNvPr id="565" name="Google Shape;565;p82"/>
          <p:cNvSpPr txBox="1"/>
          <p:nvPr/>
        </p:nvSpPr>
        <p:spPr>
          <a:xfrm>
            <a:off x="5726400" y="4634350"/>
            <a:ext cx="11577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balanced map</a:t>
            </a:r>
            <a:endParaRPr sz="1200">
              <a:latin typeface="Proxima Nova"/>
              <a:ea typeface="Proxima Nova"/>
              <a:cs typeface="Proxima Nova"/>
              <a:sym typeface="Proxima Nova"/>
            </a:endParaRPr>
          </a:p>
        </p:txBody>
      </p:sp>
      <p:sp>
        <p:nvSpPr>
          <p:cNvPr id="566" name="Google Shape;566;p82"/>
          <p:cNvSpPr txBox="1"/>
          <p:nvPr/>
        </p:nvSpPr>
        <p:spPr>
          <a:xfrm>
            <a:off x="6922800" y="2919900"/>
            <a:ext cx="12561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land-heavy map</a:t>
            </a:r>
            <a:endParaRPr sz="1200">
              <a:latin typeface="Proxima Nova"/>
              <a:ea typeface="Proxima Nova"/>
              <a:cs typeface="Proxima Nova"/>
              <a:sym typeface="Proxima Nova"/>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83"/>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572" name="Google Shape;572;p83"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573" name="Google Shape;573;p83"/>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2"/>
                                        </p:tgtEl>
                                        <p:attrNameLst>
                                          <p:attrName>style.visibility</p:attrName>
                                        </p:attrNameLst>
                                      </p:cBhvr>
                                      <p:to>
                                        <p:strVal val="visible"/>
                                      </p:to>
                                    </p:set>
                                    <p:animEffect transition="in" filter="fade">
                                      <p:cBhvr>
                                        <p:cTn id="7" dur="1000"/>
                                        <p:tgtEl>
                                          <p:spTgt spid="5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77"/>
        <p:cNvGrpSpPr/>
        <p:nvPr/>
      </p:nvGrpSpPr>
      <p:grpSpPr>
        <a:xfrm>
          <a:off x="0" y="0"/>
          <a:ext cx="0" cy="0"/>
          <a:chOff x="0" y="0"/>
          <a:chExt cx="0" cy="0"/>
        </a:xfrm>
      </p:grpSpPr>
      <p:sp>
        <p:nvSpPr>
          <p:cNvPr id="578" name="Google Shape;578;p84"/>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Four</a:t>
            </a:r>
            <a:endParaRPr>
              <a:solidFill>
                <a:schemeClr val="lt1"/>
              </a:solidFill>
              <a:latin typeface="Proxima Nova"/>
              <a:ea typeface="Proxima Nova"/>
              <a:cs typeface="Proxima Nova"/>
              <a:sym typeface="Proxima Nova"/>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p85"/>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the </a:t>
            </a:r>
            <a:r>
              <a:rPr lang="en" b="1">
                <a:solidFill>
                  <a:srgbClr val="000000"/>
                </a:solidFill>
                <a:latin typeface="Proxima Nova"/>
                <a:ea typeface="Proxima Nova"/>
                <a:cs typeface="Proxima Nova"/>
                <a:sym typeface="Proxima Nova"/>
              </a:rPr>
              <a:t>cartographic process</a:t>
            </a:r>
            <a:r>
              <a:rPr lang="en">
                <a:solidFill>
                  <a:srgbClr val="000000"/>
                </a:solidFill>
                <a:latin typeface="Proxima Nova"/>
                <a:ea typeface="Proxima Nova"/>
                <a:cs typeface="Proxima Nova"/>
                <a:sym typeface="Proxima Nova"/>
              </a:rPr>
              <a:t> is a step-by-step way of making a map.</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t>
            </a:r>
            <a:r>
              <a:rPr lang="en" b="1">
                <a:solidFill>
                  <a:schemeClr val="dk1"/>
                </a:solidFill>
                <a:latin typeface="Proxima Nova"/>
                <a:ea typeface="Proxima Nova"/>
                <a:cs typeface="Proxima Nova"/>
                <a:sym typeface="Proxima Nova"/>
              </a:rPr>
              <a:t>finish</a:t>
            </a:r>
            <a:r>
              <a:rPr lang="en">
                <a:solidFill>
                  <a:schemeClr val="dk1"/>
                </a:solidFill>
                <a:latin typeface="Proxima Nova"/>
                <a:ea typeface="Proxima Nova"/>
                <a:cs typeface="Proxima Nova"/>
                <a:sym typeface="Proxima Nova"/>
              </a:rPr>
              <a:t> my imaginary-place map.</a:t>
            </a:r>
            <a:endParaRPr>
              <a:solidFill>
                <a:schemeClr val="dk1"/>
              </a:solidFill>
              <a:latin typeface="Proxima Nova"/>
              <a:ea typeface="Proxima Nova"/>
              <a:cs typeface="Proxima Nova"/>
              <a:sym typeface="Proxima Nova"/>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pic>
        <p:nvPicPr>
          <p:cNvPr id="588" name="Google Shape;588;p86"/>
          <p:cNvPicPr preferRelativeResize="0"/>
          <p:nvPr/>
        </p:nvPicPr>
        <p:blipFill>
          <a:blip r:embed="rId3">
            <a:alphaModFix/>
          </a:blip>
          <a:stretch>
            <a:fillRect/>
          </a:stretch>
        </p:blipFill>
        <p:spPr>
          <a:xfrm>
            <a:off x="152400" y="152400"/>
            <a:ext cx="6184100" cy="4384427"/>
          </a:xfrm>
          <a:prstGeom prst="rect">
            <a:avLst/>
          </a:prstGeom>
          <a:noFill/>
          <a:ln>
            <a:noFill/>
          </a:ln>
        </p:spPr>
      </p:pic>
      <p:sp>
        <p:nvSpPr>
          <p:cNvPr id="589" name="Google Shape;589;p86"/>
          <p:cNvSpPr txBox="1"/>
          <p:nvPr/>
        </p:nvSpPr>
        <p:spPr>
          <a:xfrm>
            <a:off x="3429000" y="4564125"/>
            <a:ext cx="28857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Hidden Myths in Harry Potter</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590" name="Google Shape;590;p86"/>
          <p:cNvSpPr/>
          <p:nvPr/>
        </p:nvSpPr>
        <p:spPr>
          <a:xfrm>
            <a:off x="6453550" y="477272"/>
            <a:ext cx="2529600" cy="3740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86"/>
          <p:cNvSpPr txBox="1"/>
          <p:nvPr/>
        </p:nvSpPr>
        <p:spPr>
          <a:xfrm>
            <a:off x="6599678" y="471263"/>
            <a:ext cx="2383200" cy="372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does this map use color to create contrast and emphasis?</a:t>
            </a:r>
            <a:endParaRPr sz="1800">
              <a:latin typeface="Proxima Nova"/>
              <a:ea typeface="Proxima Nova"/>
              <a:cs typeface="Proxima Nova"/>
              <a:sym typeface="Proxima Nova"/>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87"/>
          <p:cNvSpPr txBox="1"/>
          <p:nvPr/>
        </p:nvSpPr>
        <p:spPr>
          <a:xfrm>
            <a:off x="2866300" y="4564125"/>
            <a:ext cx="28857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Terra Sancta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597" name="Google Shape;597;p87"/>
          <p:cNvPicPr preferRelativeResize="0"/>
          <p:nvPr/>
        </p:nvPicPr>
        <p:blipFill>
          <a:blip r:embed="rId3">
            <a:alphaModFix/>
          </a:blip>
          <a:stretch>
            <a:fillRect/>
          </a:stretch>
        </p:blipFill>
        <p:spPr>
          <a:xfrm>
            <a:off x="152400" y="134825"/>
            <a:ext cx="5501025" cy="4429301"/>
          </a:xfrm>
          <a:prstGeom prst="rect">
            <a:avLst/>
          </a:prstGeom>
          <a:noFill/>
          <a:ln>
            <a:noFill/>
          </a:ln>
        </p:spPr>
      </p:pic>
      <p:sp>
        <p:nvSpPr>
          <p:cNvPr id="598" name="Google Shape;598;p87"/>
          <p:cNvSpPr/>
          <p:nvPr/>
        </p:nvSpPr>
        <p:spPr>
          <a:xfrm>
            <a:off x="5978775" y="886511"/>
            <a:ext cx="2811000" cy="33759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87"/>
          <p:cNvSpPr txBox="1"/>
          <p:nvPr/>
        </p:nvSpPr>
        <p:spPr>
          <a:xfrm>
            <a:off x="6141156" y="881088"/>
            <a:ext cx="2648400" cy="336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does this map use color to create contrast and emphasis?</a:t>
            </a:r>
            <a:endParaRPr sz="1800">
              <a:latin typeface="Proxima Nova"/>
              <a:ea typeface="Proxima Nova"/>
              <a:cs typeface="Proxima Nova"/>
              <a:sym typeface="Proxima Nov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88"/>
          <p:cNvSpPr txBox="1"/>
          <p:nvPr/>
        </p:nvSpPr>
        <p:spPr>
          <a:xfrm>
            <a:off x="3429000" y="4564125"/>
            <a:ext cx="30774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A Pictorial Map of Loveland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605" name="Google Shape;605;p88"/>
          <p:cNvPicPr preferRelativeResize="0"/>
          <p:nvPr/>
        </p:nvPicPr>
        <p:blipFill>
          <a:blip r:embed="rId3">
            <a:alphaModFix/>
          </a:blip>
          <a:stretch>
            <a:fillRect/>
          </a:stretch>
        </p:blipFill>
        <p:spPr>
          <a:xfrm>
            <a:off x="123100" y="250025"/>
            <a:ext cx="6292925" cy="4314099"/>
          </a:xfrm>
          <a:prstGeom prst="rect">
            <a:avLst/>
          </a:prstGeom>
          <a:noFill/>
          <a:ln>
            <a:noFill/>
          </a:ln>
        </p:spPr>
      </p:pic>
      <p:sp>
        <p:nvSpPr>
          <p:cNvPr id="606" name="Google Shape;606;p88"/>
          <p:cNvSpPr/>
          <p:nvPr/>
        </p:nvSpPr>
        <p:spPr>
          <a:xfrm>
            <a:off x="6594225" y="622244"/>
            <a:ext cx="2388900" cy="3575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88"/>
          <p:cNvSpPr txBox="1"/>
          <p:nvPr/>
        </p:nvSpPr>
        <p:spPr>
          <a:xfrm>
            <a:off x="6732227" y="616500"/>
            <a:ext cx="2250600" cy="356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does this map use color to create contrast and emphasis?</a:t>
            </a:r>
            <a:endParaRPr sz="1800">
              <a:latin typeface="Proxima Nova"/>
              <a:ea typeface="Proxima Nova"/>
              <a:cs typeface="Proxima Nova"/>
              <a:sym typeface="Proxima Nova"/>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Google Shape;612;p89"/>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Your Own Imaginary-Place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your </a:t>
            </a:r>
            <a:r>
              <a:rPr lang="en" sz="2100" b="1">
                <a:solidFill>
                  <a:schemeClr val="dk1"/>
                </a:solidFill>
                <a:latin typeface="Proxima Nova"/>
                <a:ea typeface="Proxima Nova"/>
                <a:cs typeface="Proxima Nova"/>
                <a:sym typeface="Proxima Nova"/>
              </a:rPr>
              <a:t>cartographic knowledge</a:t>
            </a:r>
            <a:r>
              <a:rPr lang="en" sz="2100">
                <a:solidFill>
                  <a:schemeClr val="dk1"/>
                </a:solidFill>
                <a:latin typeface="Proxima Nova"/>
                <a:ea typeface="Proxima Nova"/>
                <a:cs typeface="Proxima Nova"/>
                <a:sym typeface="Proxima Nova"/>
              </a:rPr>
              <a:t> to make a map.</a:t>
            </a:r>
            <a:endParaRPr sz="5100">
              <a:latin typeface="Proxima Nova"/>
              <a:ea typeface="Proxima Nova"/>
              <a:cs typeface="Proxima Nova"/>
              <a:sym typeface="Proxima Nova"/>
            </a:endParaRPr>
          </a:p>
        </p:txBody>
      </p:sp>
      <p:sp>
        <p:nvSpPr>
          <p:cNvPr id="613" name="Google Shape;613;p89"/>
          <p:cNvSpPr txBox="1"/>
          <p:nvPr/>
        </p:nvSpPr>
        <p:spPr>
          <a:xfrm>
            <a:off x="274525" y="1553575"/>
            <a:ext cx="4033800" cy="326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Proxima Nova"/>
                <a:ea typeface="Proxima Nova"/>
                <a:cs typeface="Proxima Nova"/>
                <a:sym typeface="Proxima Nova"/>
              </a:rPr>
              <a:t>Your will </a:t>
            </a:r>
            <a:r>
              <a:rPr lang="en" sz="1800" b="1">
                <a:latin typeface="Proxima Nova"/>
                <a:ea typeface="Proxima Nova"/>
                <a:cs typeface="Proxima Nova"/>
                <a:sym typeface="Proxima Nova"/>
              </a:rPr>
              <a:t>finish</a:t>
            </a:r>
            <a:r>
              <a:rPr lang="en" sz="1800">
                <a:latin typeface="Proxima Nova"/>
                <a:ea typeface="Proxima Nova"/>
                <a:cs typeface="Proxima Nova"/>
                <a:sym typeface="Proxima Nova"/>
              </a:rPr>
              <a:t> your imaginary-place map today.</a:t>
            </a:r>
            <a:endParaRPr sz="1800">
              <a:latin typeface="Proxima Nova"/>
              <a:ea typeface="Proxima Nova"/>
              <a:cs typeface="Proxima Nova"/>
              <a:sym typeface="Proxima Nova"/>
            </a:endParaRPr>
          </a:p>
          <a:p>
            <a:pPr marL="0" lvl="0" indent="0" algn="l" rtl="0">
              <a:spcBef>
                <a:spcPts val="0"/>
              </a:spcBef>
              <a:spcAft>
                <a:spcPts val="0"/>
              </a:spcAft>
              <a:buNone/>
            </a:pPr>
            <a:endParaRPr sz="1000" b="1">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Make sure you map includes:</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b="1">
                <a:latin typeface="Proxima Nova"/>
                <a:ea typeface="Proxima Nova"/>
                <a:cs typeface="Proxima Nova"/>
                <a:sym typeface="Proxima Nova"/>
              </a:rPr>
              <a:t>land</a:t>
            </a:r>
            <a:r>
              <a:rPr lang="en" sz="1800">
                <a:latin typeface="Proxima Nova"/>
                <a:ea typeface="Proxima Nova"/>
                <a:cs typeface="Proxima Nova"/>
                <a:sym typeface="Proxima Nova"/>
              </a:rPr>
              <a:t> and </a:t>
            </a:r>
            <a:r>
              <a:rPr lang="en" sz="1800" b="1">
                <a:latin typeface="Proxima Nova"/>
                <a:ea typeface="Proxima Nova"/>
                <a:cs typeface="Proxima Nova"/>
                <a:sym typeface="Proxima Nova"/>
              </a:rPr>
              <a:t>water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map legend</a:t>
            </a:r>
            <a:endParaRPr sz="1800" b="1">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at least </a:t>
            </a:r>
            <a:r>
              <a:rPr lang="en" sz="1800" b="1">
                <a:latin typeface="Proxima Nova"/>
                <a:ea typeface="Proxima Nova"/>
                <a:cs typeface="Proxima Nova"/>
                <a:sym typeface="Proxima Nova"/>
              </a:rPr>
              <a:t>3</a:t>
            </a:r>
            <a:r>
              <a:rPr lang="en" sz="1800">
                <a:latin typeface="Proxima Nova"/>
                <a:ea typeface="Proxima Nova"/>
                <a:cs typeface="Proxima Nova"/>
                <a:sym typeface="Proxima Nova"/>
              </a:rPr>
              <a:t> different </a:t>
            </a:r>
            <a:r>
              <a:rPr lang="en" sz="1800" b="1">
                <a:latin typeface="Proxima Nova"/>
                <a:ea typeface="Proxima Nova"/>
                <a:cs typeface="Proxima Nova"/>
                <a:sym typeface="Proxima Nova"/>
              </a:rPr>
              <a:t>landforms</a:t>
            </a:r>
            <a:endParaRPr sz="1800" b="1">
              <a:latin typeface="Proxima Nova"/>
              <a:ea typeface="Proxima Nova"/>
              <a:cs typeface="Proxima Nova"/>
              <a:sym typeface="Proxima Nova"/>
            </a:endParaRPr>
          </a:p>
          <a:p>
            <a:pPr marL="45720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You can add </a:t>
            </a:r>
            <a:r>
              <a:rPr lang="en" sz="1800" b="1">
                <a:latin typeface="Proxima Nova"/>
                <a:ea typeface="Proxima Nova"/>
                <a:cs typeface="Proxima Nova"/>
                <a:sym typeface="Proxima Nova"/>
              </a:rPr>
              <a:t>color</a:t>
            </a:r>
            <a:r>
              <a:rPr lang="en" sz="1800">
                <a:latin typeface="Proxima Nova"/>
                <a:ea typeface="Proxima Nova"/>
                <a:cs typeface="Proxima Nova"/>
                <a:sym typeface="Proxima Nova"/>
              </a:rPr>
              <a:t> to your finished map to create contrast and emphasis.</a:t>
            </a:r>
            <a:endParaRPr sz="1800">
              <a:latin typeface="Proxima Nova"/>
              <a:ea typeface="Proxima Nova"/>
              <a:cs typeface="Proxima Nova"/>
              <a:sym typeface="Proxima Nova"/>
            </a:endParaRPr>
          </a:p>
        </p:txBody>
      </p:sp>
      <p:sp>
        <p:nvSpPr>
          <p:cNvPr id="614" name="Google Shape;614;p89"/>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89"/>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616" name="Google Shape;616;p89"/>
          <p:cNvPicPr preferRelativeResize="0"/>
          <p:nvPr/>
        </p:nvPicPr>
        <p:blipFill>
          <a:blip r:embed="rId3">
            <a:alphaModFix/>
          </a:blip>
          <a:stretch>
            <a:fillRect/>
          </a:stretch>
        </p:blipFill>
        <p:spPr>
          <a:xfrm>
            <a:off x="4183525" y="1498750"/>
            <a:ext cx="2169902" cy="1550078"/>
          </a:xfrm>
          <a:prstGeom prst="rect">
            <a:avLst/>
          </a:prstGeom>
          <a:noFill/>
          <a:ln>
            <a:noFill/>
          </a:ln>
        </p:spPr>
      </p:pic>
      <p:pic>
        <p:nvPicPr>
          <p:cNvPr id="617" name="Google Shape;617;p89"/>
          <p:cNvPicPr preferRelativeResize="0"/>
          <p:nvPr/>
        </p:nvPicPr>
        <p:blipFill rotWithShape="1">
          <a:blip r:embed="rId4">
            <a:alphaModFix/>
          </a:blip>
          <a:srcRect l="3063" t="5419"/>
          <a:stretch/>
        </p:blipFill>
        <p:spPr>
          <a:xfrm>
            <a:off x="5534825" y="3237600"/>
            <a:ext cx="2103552" cy="1466076"/>
          </a:xfrm>
          <a:prstGeom prst="rect">
            <a:avLst/>
          </a:prstGeom>
          <a:noFill/>
          <a:ln>
            <a:noFill/>
          </a:ln>
        </p:spPr>
      </p:pic>
      <p:pic>
        <p:nvPicPr>
          <p:cNvPr id="618" name="Google Shape;618;p89"/>
          <p:cNvPicPr preferRelativeResize="0"/>
          <p:nvPr/>
        </p:nvPicPr>
        <p:blipFill rotWithShape="1">
          <a:blip r:embed="rId5">
            <a:alphaModFix/>
          </a:blip>
          <a:srcRect l="6535" t="10104" r="6666"/>
          <a:stretch/>
        </p:blipFill>
        <p:spPr>
          <a:xfrm>
            <a:off x="6659325" y="1553575"/>
            <a:ext cx="2169902" cy="1466076"/>
          </a:xfrm>
          <a:prstGeom prst="rect">
            <a:avLst/>
          </a:prstGeom>
          <a:noFill/>
          <a:ln>
            <a:noFill/>
          </a:ln>
        </p:spPr>
      </p:pic>
      <p:sp>
        <p:nvSpPr>
          <p:cNvPr id="619" name="Google Shape;619;p89"/>
          <p:cNvSpPr txBox="1"/>
          <p:nvPr/>
        </p:nvSpPr>
        <p:spPr>
          <a:xfrm>
            <a:off x="4573825" y="2907075"/>
            <a:ext cx="13893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ocean-heavy map</a:t>
            </a:r>
            <a:endParaRPr sz="1200">
              <a:latin typeface="Proxima Nova"/>
              <a:ea typeface="Proxima Nova"/>
              <a:cs typeface="Proxima Nova"/>
              <a:sym typeface="Proxima Nova"/>
            </a:endParaRPr>
          </a:p>
        </p:txBody>
      </p:sp>
      <p:sp>
        <p:nvSpPr>
          <p:cNvPr id="620" name="Google Shape;620;p89"/>
          <p:cNvSpPr txBox="1"/>
          <p:nvPr/>
        </p:nvSpPr>
        <p:spPr>
          <a:xfrm>
            <a:off x="6007750" y="4634350"/>
            <a:ext cx="11577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balanced map</a:t>
            </a:r>
            <a:endParaRPr sz="1200">
              <a:latin typeface="Proxima Nova"/>
              <a:ea typeface="Proxima Nova"/>
              <a:cs typeface="Proxima Nova"/>
              <a:sym typeface="Proxima Nova"/>
            </a:endParaRPr>
          </a:p>
        </p:txBody>
      </p:sp>
      <p:sp>
        <p:nvSpPr>
          <p:cNvPr id="621" name="Google Shape;621;p89"/>
          <p:cNvSpPr txBox="1"/>
          <p:nvPr/>
        </p:nvSpPr>
        <p:spPr>
          <a:xfrm>
            <a:off x="7116225" y="2919900"/>
            <a:ext cx="12561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land-heavy map</a:t>
            </a:r>
            <a:endParaRPr sz="1200">
              <a:latin typeface="Proxima Nova"/>
              <a:ea typeface="Proxima Nova"/>
              <a:cs typeface="Proxima Nova"/>
              <a:sym typeface="Proxima Nova"/>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90"/>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627" name="Google Shape;627;p90"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628" name="Google Shape;628;p90"/>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7"/>
                                        </p:tgtEl>
                                        <p:attrNameLst>
                                          <p:attrName>style.visibility</p:attrName>
                                        </p:attrNameLst>
                                      </p:cBhvr>
                                      <p:to>
                                        <p:strVal val="visible"/>
                                      </p:to>
                                    </p:set>
                                    <p:animEffect transition="in" filter="fade">
                                      <p:cBhvr>
                                        <p:cTn id="7" dur="1000"/>
                                        <p:tgtEl>
                                          <p:spTgt spid="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32"/>
        <p:cNvGrpSpPr/>
        <p:nvPr/>
      </p:nvGrpSpPr>
      <p:grpSpPr>
        <a:xfrm>
          <a:off x="0" y="0"/>
          <a:ext cx="0" cy="0"/>
          <a:chOff x="0" y="0"/>
          <a:chExt cx="0" cy="0"/>
        </a:xfrm>
      </p:grpSpPr>
      <p:sp>
        <p:nvSpPr>
          <p:cNvPr id="633" name="Google Shape;633;p91"/>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Projections and Distortion:</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Making a Papier-Mâché Globe</a:t>
            </a:r>
            <a:endParaRPr>
              <a:solidFill>
                <a:schemeClr val="lt1"/>
              </a:solidFill>
              <a:latin typeface="Proxima Nova"/>
              <a:ea typeface="Proxima Nova"/>
              <a:cs typeface="Proxima Nova"/>
              <a:sym typeface="Proxima Nova"/>
            </a:endParaRPr>
          </a:p>
        </p:txBody>
      </p:sp>
      <p:sp>
        <p:nvSpPr>
          <p:cNvPr id="634" name="Google Shape;634;p91"/>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Five</a:t>
            </a:r>
            <a:endParaRPr>
              <a:solidFill>
                <a:schemeClr val="lt1"/>
              </a:solidFill>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20"/>
          <p:cNvPicPr preferRelativeResize="0"/>
          <p:nvPr/>
        </p:nvPicPr>
        <p:blipFill>
          <a:blip r:embed="rId3">
            <a:alphaModFix/>
          </a:blip>
          <a:stretch>
            <a:fillRect/>
          </a:stretch>
        </p:blipFill>
        <p:spPr>
          <a:xfrm>
            <a:off x="584450" y="96250"/>
            <a:ext cx="3623476" cy="4687875"/>
          </a:xfrm>
          <a:prstGeom prst="rect">
            <a:avLst/>
          </a:prstGeom>
          <a:noFill/>
          <a:ln>
            <a:noFill/>
          </a:ln>
          <a:effectLst>
            <a:outerShdw blurRad="57150" dist="19050" dir="5400000" algn="bl" rotWithShape="0">
              <a:srgbClr val="000000">
                <a:alpha val="50000"/>
              </a:srgbClr>
            </a:outerShdw>
          </a:effectLst>
        </p:spPr>
      </p:pic>
      <p:sp>
        <p:nvSpPr>
          <p:cNvPr id="101" name="Google Shape;101;p20"/>
          <p:cNvSpPr txBox="1"/>
          <p:nvPr/>
        </p:nvSpPr>
        <p:spPr>
          <a:xfrm>
            <a:off x="4378925" y="646350"/>
            <a:ext cx="4156500" cy="385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Five: Global Distortion</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zoom out to a global perspective</a:t>
            </a:r>
            <a:r>
              <a:rPr lang="en" sz="1600" b="1">
                <a:solidFill>
                  <a:schemeClr val="dk1"/>
                </a:solidFill>
                <a:latin typeface="Proxima Nova"/>
                <a:ea typeface="Proxima Nova"/>
                <a:cs typeface="Proxima Nova"/>
                <a:sym typeface="Proxima Nova"/>
              </a:rPr>
              <a:t> </a:t>
            </a:r>
            <a:r>
              <a:rPr lang="en" sz="1600">
                <a:solidFill>
                  <a:schemeClr val="dk1"/>
                </a:solidFill>
                <a:latin typeface="Proxima Nova"/>
                <a:ea typeface="Proxima Nova"/>
                <a:cs typeface="Proxima Nova"/>
                <a:sym typeface="Proxima Nova"/>
              </a:rPr>
              <a:t>as they create </a:t>
            </a:r>
            <a:r>
              <a:rPr lang="en" sz="1600" b="1">
                <a:solidFill>
                  <a:schemeClr val="dk1"/>
                </a:solidFill>
                <a:latin typeface="Proxima Nova"/>
                <a:ea typeface="Proxima Nova"/>
                <a:cs typeface="Proxima Nova"/>
                <a:sym typeface="Proxima Nova"/>
              </a:rPr>
              <a:t>papier-mâché globes</a:t>
            </a:r>
            <a:r>
              <a:rPr lang="en" sz="1600">
                <a:solidFill>
                  <a:schemeClr val="dk1"/>
                </a:solidFill>
                <a:latin typeface="Proxima Nova"/>
                <a:ea typeface="Proxima Nova"/>
                <a:cs typeface="Proxima Nova"/>
                <a:sym typeface="Proxima Nova"/>
              </a:rPr>
              <a:t> featuring the </a:t>
            </a:r>
            <a:r>
              <a:rPr lang="en" sz="1600" b="1">
                <a:solidFill>
                  <a:schemeClr val="dk1"/>
                </a:solidFill>
                <a:latin typeface="Proxima Nova"/>
                <a:ea typeface="Proxima Nova"/>
                <a:cs typeface="Proxima Nova"/>
                <a:sym typeface="Proxima Nova"/>
              </a:rPr>
              <a:t>continents</a:t>
            </a:r>
            <a:r>
              <a:rPr lang="en" sz="1600">
                <a:solidFill>
                  <a:schemeClr val="dk1"/>
                </a:solidFill>
                <a:latin typeface="Proxima Nova"/>
                <a:ea typeface="Proxima Nova"/>
                <a:cs typeface="Proxima Nova"/>
                <a:sym typeface="Proxima Nova"/>
              </a:rPr>
              <a:t>, the </a:t>
            </a:r>
            <a:r>
              <a:rPr lang="en" sz="1600" b="1">
                <a:solidFill>
                  <a:schemeClr val="dk1"/>
                </a:solidFill>
                <a:latin typeface="Proxima Nova"/>
                <a:ea typeface="Proxima Nova"/>
                <a:cs typeface="Proxima Nova"/>
                <a:sym typeface="Proxima Nova"/>
              </a:rPr>
              <a:t>Equator</a:t>
            </a:r>
            <a:r>
              <a:rPr lang="en" sz="1600">
                <a:solidFill>
                  <a:schemeClr val="dk1"/>
                </a:solidFill>
                <a:latin typeface="Proxima Nova"/>
                <a:ea typeface="Proxima Nova"/>
                <a:cs typeface="Proxima Nova"/>
                <a:sym typeface="Proxima Nova"/>
              </a:rPr>
              <a:t>, and the </a:t>
            </a:r>
            <a:r>
              <a:rPr lang="en" sz="1600" b="1">
                <a:solidFill>
                  <a:schemeClr val="dk1"/>
                </a:solidFill>
                <a:latin typeface="Proxima Nova"/>
                <a:ea typeface="Proxima Nova"/>
                <a:cs typeface="Proxima Nova"/>
                <a:sym typeface="Proxima Nova"/>
              </a:rPr>
              <a:t>Prime Meridian</a:t>
            </a:r>
            <a:r>
              <a:rPr lang="en" sz="1600">
                <a:solidFill>
                  <a:schemeClr val="dk1"/>
                </a:solidFill>
                <a:latin typeface="Proxima Nova"/>
                <a:ea typeface="Proxima Nova"/>
                <a:cs typeface="Proxima Nova"/>
                <a:sym typeface="Proxima Nova"/>
              </a:rPr>
              <a:t>. </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After completing their </a:t>
            </a:r>
            <a:r>
              <a:rPr lang="en" sz="1600" b="1">
                <a:solidFill>
                  <a:schemeClr val="dk1"/>
                </a:solidFill>
                <a:latin typeface="Proxima Nova"/>
                <a:ea typeface="Proxima Nova"/>
                <a:cs typeface="Proxima Nova"/>
                <a:sym typeface="Proxima Nova"/>
              </a:rPr>
              <a:t>globes</a:t>
            </a:r>
            <a:r>
              <a:rPr lang="en" sz="1600">
                <a:solidFill>
                  <a:schemeClr val="dk1"/>
                </a:solidFill>
                <a:latin typeface="Proxima Nova"/>
                <a:ea typeface="Proxima Nova"/>
                <a:cs typeface="Proxima Nova"/>
                <a:sym typeface="Proxima Nova"/>
              </a:rPr>
              <a:t>, students are given scissors and challenged to convert their three-dimensional globes into two-dimensional </a:t>
            </a:r>
            <a:r>
              <a:rPr lang="en" sz="1600" b="1">
                <a:solidFill>
                  <a:schemeClr val="dk1"/>
                </a:solidFill>
                <a:latin typeface="Proxima Nova"/>
                <a:ea typeface="Proxima Nova"/>
                <a:cs typeface="Proxima Nova"/>
                <a:sym typeface="Proxima Nova"/>
              </a:rPr>
              <a:t>maps</a:t>
            </a:r>
            <a:r>
              <a:rPr lang="en" sz="1600">
                <a:solidFill>
                  <a:schemeClr val="dk1"/>
                </a:solidFill>
                <a:latin typeface="Proxima Nova"/>
                <a:ea typeface="Proxima Nova"/>
                <a:cs typeface="Proxima Nova"/>
                <a:sym typeface="Proxima Nova"/>
              </a:rPr>
              <a:t>, thereby discovering that </a:t>
            </a:r>
            <a:r>
              <a:rPr lang="en" sz="1600" b="1">
                <a:solidFill>
                  <a:schemeClr val="dk1"/>
                </a:solidFill>
                <a:latin typeface="Proxima Nova"/>
                <a:ea typeface="Proxima Nova"/>
                <a:cs typeface="Proxima Nova"/>
                <a:sym typeface="Proxima Nova"/>
              </a:rPr>
              <a:t>distortion</a:t>
            </a:r>
            <a:r>
              <a:rPr lang="en" sz="1600">
                <a:solidFill>
                  <a:schemeClr val="dk1"/>
                </a:solidFill>
                <a:latin typeface="Proxima Nova"/>
                <a:ea typeface="Proxima Nova"/>
                <a:cs typeface="Proxima Nova"/>
                <a:sym typeface="Proxima Nova"/>
              </a:rPr>
              <a:t> is inevitable in any attempt to represent the world on a flat piece of paper.</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p:txBody>
      </p:sp>
      <p:sp>
        <p:nvSpPr>
          <p:cNvPr id="102" name="Google Shape;102;p20"/>
          <p:cNvSpPr txBox="1"/>
          <p:nvPr/>
        </p:nvSpPr>
        <p:spPr>
          <a:xfrm>
            <a:off x="1549775" y="4727975"/>
            <a:ext cx="2740200" cy="415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Papier-Mâché Globe</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HiMama Activities</a:t>
            </a:r>
            <a:endParaRPr sz="1000">
              <a:latin typeface="Proxima Nova"/>
              <a:ea typeface="Proxima Nova"/>
              <a:cs typeface="Proxima Nova"/>
              <a:sym typeface="Proxima Nova"/>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38"/>
        <p:cNvGrpSpPr/>
        <p:nvPr/>
      </p:nvGrpSpPr>
      <p:grpSpPr>
        <a:xfrm>
          <a:off x="0" y="0"/>
          <a:ext cx="0" cy="0"/>
          <a:chOff x="0" y="0"/>
          <a:chExt cx="0" cy="0"/>
        </a:xfrm>
      </p:grpSpPr>
      <p:sp>
        <p:nvSpPr>
          <p:cNvPr id="639" name="Google Shape;639;p92"/>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643"/>
        <p:cNvGrpSpPr/>
        <p:nvPr/>
      </p:nvGrpSpPr>
      <p:grpSpPr>
        <a:xfrm>
          <a:off x="0" y="0"/>
          <a:ext cx="0" cy="0"/>
          <a:chOff x="0" y="0"/>
          <a:chExt cx="0" cy="0"/>
        </a:xfrm>
      </p:grpSpPr>
      <p:sp>
        <p:nvSpPr>
          <p:cNvPr id="644" name="Google Shape;644;p93"/>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a:t>
            </a:r>
            <a:r>
              <a:rPr lang="en" b="1">
                <a:solidFill>
                  <a:srgbClr val="000000"/>
                </a:solidFill>
                <a:latin typeface="Proxima Nova"/>
                <a:ea typeface="Proxima Nova"/>
                <a:cs typeface="Proxima Nova"/>
                <a:sym typeface="Proxima Nova"/>
              </a:rPr>
              <a:t>globes</a:t>
            </a:r>
            <a:r>
              <a:rPr lang="en">
                <a:solidFill>
                  <a:srgbClr val="000000"/>
                </a:solidFill>
                <a:latin typeface="Proxima Nova"/>
                <a:ea typeface="Proxima Nova"/>
                <a:cs typeface="Proxima Nova"/>
                <a:sym typeface="Proxima Nova"/>
              </a:rPr>
              <a:t> give the truest possible view of the earth.</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use </a:t>
            </a:r>
            <a:r>
              <a:rPr lang="en" b="1">
                <a:solidFill>
                  <a:schemeClr val="dk1"/>
                </a:solidFill>
                <a:latin typeface="Proxima Nova"/>
                <a:ea typeface="Proxima Nova"/>
                <a:cs typeface="Proxima Nova"/>
                <a:sym typeface="Proxima Nova"/>
              </a:rPr>
              <a:t>paper-mâché </a:t>
            </a:r>
            <a:r>
              <a:rPr lang="en">
                <a:solidFill>
                  <a:schemeClr val="dk1"/>
                </a:solidFill>
                <a:latin typeface="Proxima Nova"/>
                <a:ea typeface="Proxima Nova"/>
                <a:cs typeface="Proxima Nova"/>
                <a:sym typeface="Proxima Nova"/>
              </a:rPr>
              <a:t>to create a </a:t>
            </a:r>
            <a:r>
              <a:rPr lang="en" b="1">
                <a:solidFill>
                  <a:schemeClr val="dk1"/>
                </a:solidFill>
                <a:latin typeface="Proxima Nova"/>
                <a:ea typeface="Proxima Nova"/>
                <a:cs typeface="Proxima Nova"/>
                <a:sym typeface="Proxima Nova"/>
              </a:rPr>
              <a:t>sphere</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94"/>
          <p:cNvSpPr/>
          <p:nvPr/>
        </p:nvSpPr>
        <p:spPr>
          <a:xfrm>
            <a:off x="6210375" y="887200"/>
            <a:ext cx="2751300" cy="34590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50" name="Google Shape;650;p94"/>
          <p:cNvPicPr preferRelativeResize="0"/>
          <p:nvPr/>
        </p:nvPicPr>
        <p:blipFill>
          <a:blip r:embed="rId3">
            <a:alphaModFix/>
          </a:blip>
          <a:stretch>
            <a:fillRect/>
          </a:stretch>
        </p:blipFill>
        <p:spPr>
          <a:xfrm>
            <a:off x="96250" y="85025"/>
            <a:ext cx="5857875" cy="4714875"/>
          </a:xfrm>
          <a:prstGeom prst="rect">
            <a:avLst/>
          </a:prstGeom>
          <a:noFill/>
          <a:ln>
            <a:noFill/>
          </a:ln>
        </p:spPr>
      </p:pic>
      <p:sp>
        <p:nvSpPr>
          <p:cNvPr id="651" name="Google Shape;651;p94"/>
          <p:cNvSpPr txBox="1"/>
          <p:nvPr/>
        </p:nvSpPr>
        <p:spPr>
          <a:xfrm>
            <a:off x="6277750" y="937800"/>
            <a:ext cx="2684100" cy="326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The earth is round.</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b="1">
                <a:latin typeface="Proxima Nova"/>
                <a:ea typeface="Proxima Nova"/>
                <a:cs typeface="Proxima Nova"/>
                <a:sym typeface="Proxima Nova"/>
              </a:rPr>
              <a:t>Globes</a:t>
            </a:r>
            <a:r>
              <a:rPr lang="en" sz="2000">
                <a:latin typeface="Proxima Nova"/>
                <a:ea typeface="Proxima Nova"/>
                <a:cs typeface="Proxima Nova"/>
                <a:sym typeface="Proxima Nova"/>
              </a:rPr>
              <a:t> are round, too.</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Globes are </a:t>
            </a:r>
            <a:r>
              <a:rPr lang="en" sz="2000" b="1">
                <a:latin typeface="Proxima Nova"/>
                <a:ea typeface="Proxima Nova"/>
                <a:cs typeface="Proxima Nova"/>
                <a:sym typeface="Proxima Nova"/>
              </a:rPr>
              <a:t>scale models</a:t>
            </a:r>
            <a:r>
              <a:rPr lang="en" sz="2000">
                <a:latin typeface="Proxima Nova"/>
                <a:ea typeface="Proxima Nova"/>
                <a:cs typeface="Proxima Nova"/>
                <a:sym typeface="Proxima Nova"/>
              </a:rPr>
              <a:t> of the earth. </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That means they are miniature versions of the earth.</a:t>
            </a:r>
            <a:endParaRPr sz="2000">
              <a:latin typeface="Proxima Nova"/>
              <a:ea typeface="Proxima Nova"/>
              <a:cs typeface="Proxima Nova"/>
              <a:sym typeface="Proxima Nova"/>
            </a:endParaRPr>
          </a:p>
          <a:p>
            <a:pPr marL="0" lvl="0" indent="0" algn="l" rtl="0">
              <a:spcBef>
                <a:spcPts val="0"/>
              </a:spcBef>
              <a:spcAft>
                <a:spcPts val="0"/>
              </a:spcAft>
              <a:buNone/>
            </a:pPr>
            <a:endParaRPr sz="2200">
              <a:latin typeface="Proxima Nova"/>
              <a:ea typeface="Proxima Nova"/>
              <a:cs typeface="Proxima Nova"/>
              <a:sym typeface="Proxima Nova"/>
            </a:endParaRPr>
          </a:p>
        </p:txBody>
      </p:sp>
      <p:sp>
        <p:nvSpPr>
          <p:cNvPr id="652" name="Google Shape;652;p94"/>
          <p:cNvSpPr txBox="1"/>
          <p:nvPr/>
        </p:nvSpPr>
        <p:spPr>
          <a:xfrm>
            <a:off x="3088350" y="4731300"/>
            <a:ext cx="2964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Plant Life Vintage GIF</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NASA</a:t>
            </a:r>
            <a:endParaRPr sz="1000">
              <a:latin typeface="Proxima Nova"/>
              <a:ea typeface="Proxima Nova"/>
              <a:cs typeface="Proxima Nova"/>
              <a:sym typeface="Proxima Nova"/>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pic>
        <p:nvPicPr>
          <p:cNvPr id="657" name="Google Shape;657;p95"/>
          <p:cNvPicPr preferRelativeResize="0"/>
          <p:nvPr/>
        </p:nvPicPr>
        <p:blipFill>
          <a:blip r:embed="rId3">
            <a:alphaModFix/>
          </a:blip>
          <a:stretch>
            <a:fillRect/>
          </a:stretch>
        </p:blipFill>
        <p:spPr>
          <a:xfrm>
            <a:off x="152400" y="152400"/>
            <a:ext cx="8839204" cy="4609507"/>
          </a:xfrm>
          <a:prstGeom prst="rect">
            <a:avLst/>
          </a:prstGeom>
          <a:noFill/>
          <a:ln>
            <a:noFill/>
          </a:ln>
        </p:spPr>
      </p:pic>
      <p:sp>
        <p:nvSpPr>
          <p:cNvPr id="658" name="Google Shape;658;p95"/>
          <p:cNvSpPr txBox="1"/>
          <p:nvPr/>
        </p:nvSpPr>
        <p:spPr>
          <a:xfrm>
            <a:off x="6066600" y="4731300"/>
            <a:ext cx="30774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Latitude and Longitude of the Earth</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Wikimedia Commons</a:t>
            </a:r>
            <a:endParaRPr sz="1000">
              <a:latin typeface="Proxima Nova"/>
              <a:ea typeface="Proxima Nova"/>
              <a:cs typeface="Proxima Nova"/>
              <a:sym typeface="Proxima Nova"/>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96"/>
          <p:cNvSpPr/>
          <p:nvPr/>
        </p:nvSpPr>
        <p:spPr>
          <a:xfrm>
            <a:off x="4572000" y="152363"/>
            <a:ext cx="4353900" cy="4259400"/>
          </a:xfrm>
          <a:prstGeom prst="rect">
            <a:avLst/>
          </a:prstGeom>
          <a:gradFill>
            <a:gsLst>
              <a:gs pos="0">
                <a:srgbClr val="FFFFFF"/>
              </a:gs>
              <a:gs pos="100000">
                <a:srgbClr val="B3B3B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96"/>
          <p:cNvSpPr txBox="1"/>
          <p:nvPr/>
        </p:nvSpPr>
        <p:spPr>
          <a:xfrm>
            <a:off x="1523750" y="4411725"/>
            <a:ext cx="30588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Ostrich Egg Globe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David Guam via Wikimedia Commons</a:t>
            </a:r>
            <a:endParaRPr sz="1000">
              <a:latin typeface="Proxima Nova"/>
              <a:ea typeface="Proxima Nova"/>
              <a:cs typeface="Proxima Nova"/>
              <a:sym typeface="Proxima Nova"/>
            </a:endParaRPr>
          </a:p>
        </p:txBody>
      </p:sp>
      <p:pic>
        <p:nvPicPr>
          <p:cNvPr id="665" name="Google Shape;665;p96"/>
          <p:cNvPicPr preferRelativeResize="0"/>
          <p:nvPr/>
        </p:nvPicPr>
        <p:blipFill>
          <a:blip r:embed="rId3">
            <a:alphaModFix/>
          </a:blip>
          <a:stretch>
            <a:fillRect/>
          </a:stretch>
        </p:blipFill>
        <p:spPr>
          <a:xfrm>
            <a:off x="152400" y="152400"/>
            <a:ext cx="4353977" cy="4259326"/>
          </a:xfrm>
          <a:prstGeom prst="rect">
            <a:avLst/>
          </a:prstGeom>
          <a:noFill/>
          <a:ln>
            <a:noFill/>
          </a:ln>
        </p:spPr>
      </p:pic>
      <p:pic>
        <p:nvPicPr>
          <p:cNvPr id="666" name="Google Shape;666;p96"/>
          <p:cNvPicPr preferRelativeResize="0"/>
          <p:nvPr/>
        </p:nvPicPr>
        <p:blipFill>
          <a:blip r:embed="rId4">
            <a:alphaModFix/>
          </a:blip>
          <a:stretch>
            <a:fillRect/>
          </a:stretch>
        </p:blipFill>
        <p:spPr>
          <a:xfrm>
            <a:off x="4582540" y="269588"/>
            <a:ext cx="4332823" cy="4142178"/>
          </a:xfrm>
          <a:prstGeom prst="rect">
            <a:avLst/>
          </a:prstGeom>
          <a:noFill/>
          <a:ln>
            <a:noFill/>
          </a:ln>
        </p:spPr>
      </p:pic>
      <p:sp>
        <p:nvSpPr>
          <p:cNvPr id="667" name="Google Shape;667;p96"/>
          <p:cNvSpPr txBox="1"/>
          <p:nvPr/>
        </p:nvSpPr>
        <p:spPr>
          <a:xfrm>
            <a:off x="5924800" y="4411725"/>
            <a:ext cx="30588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Globi e plastici in relievo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97"/>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Papier-Mâché Globe</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a:t>
            </a:r>
            <a:r>
              <a:rPr lang="en" sz="2100" b="1">
                <a:solidFill>
                  <a:schemeClr val="dk1"/>
                </a:solidFill>
                <a:latin typeface="Proxima Nova"/>
                <a:ea typeface="Proxima Nova"/>
                <a:cs typeface="Proxima Nova"/>
                <a:sym typeface="Proxima Nova"/>
              </a:rPr>
              <a:t>papier-mâché</a:t>
            </a:r>
            <a:r>
              <a:rPr lang="en" sz="2100">
                <a:solidFill>
                  <a:schemeClr val="dk1"/>
                </a:solidFill>
                <a:latin typeface="Proxima Nova"/>
                <a:ea typeface="Proxima Nova"/>
                <a:cs typeface="Proxima Nova"/>
                <a:sym typeface="Proxima Nova"/>
              </a:rPr>
              <a:t> to create a sphere.</a:t>
            </a:r>
            <a:endParaRPr sz="5100">
              <a:latin typeface="Proxima Nova"/>
              <a:ea typeface="Proxima Nova"/>
              <a:cs typeface="Proxima Nova"/>
              <a:sym typeface="Proxima Nova"/>
            </a:endParaRPr>
          </a:p>
        </p:txBody>
      </p:sp>
      <p:sp>
        <p:nvSpPr>
          <p:cNvPr id="673" name="Google Shape;673;p97"/>
          <p:cNvSpPr txBox="1"/>
          <p:nvPr/>
        </p:nvSpPr>
        <p:spPr>
          <a:xfrm>
            <a:off x="319475" y="1643425"/>
            <a:ext cx="3779700" cy="2955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Tear newspaper strips.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Dip a strip into the papier-mâché paste.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Stick the strip on your balloon.</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Overlap the strips as you go around your balloon four times to make a strong globe.</a:t>
            </a:r>
            <a:endParaRPr sz="1800">
              <a:latin typeface="Proxima Nova"/>
              <a:ea typeface="Proxima Nova"/>
              <a:cs typeface="Proxima Nova"/>
              <a:sym typeface="Proxima Nova"/>
            </a:endParaRPr>
          </a:p>
        </p:txBody>
      </p:sp>
      <p:sp>
        <p:nvSpPr>
          <p:cNvPr id="674" name="Google Shape;674;p97"/>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97"/>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676" name="Google Shape;676;p97"/>
          <p:cNvPicPr preferRelativeResize="0"/>
          <p:nvPr/>
        </p:nvPicPr>
        <p:blipFill>
          <a:blip r:embed="rId3">
            <a:alphaModFix/>
          </a:blip>
          <a:stretch>
            <a:fillRect/>
          </a:stretch>
        </p:blipFill>
        <p:spPr>
          <a:xfrm>
            <a:off x="4370900" y="1611725"/>
            <a:ext cx="4530876" cy="3018696"/>
          </a:xfrm>
          <a:prstGeom prst="rect">
            <a:avLst/>
          </a:prstGeom>
          <a:noFill/>
          <a:ln>
            <a:noFill/>
          </a:ln>
        </p:spPr>
      </p:pic>
      <p:sp>
        <p:nvSpPr>
          <p:cNvPr id="677" name="Google Shape;677;p97"/>
          <p:cNvSpPr txBox="1"/>
          <p:nvPr/>
        </p:nvSpPr>
        <p:spPr>
          <a:xfrm>
            <a:off x="7468275" y="4563700"/>
            <a:ext cx="1527300" cy="254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 First Palette</a:t>
            </a:r>
            <a:endParaRPr sz="1000">
              <a:latin typeface="Proxima Nova"/>
              <a:ea typeface="Proxima Nova"/>
              <a:cs typeface="Proxima Nova"/>
              <a:sym typeface="Proxima Nova"/>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98"/>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683" name="Google Shape;683;p98"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684" name="Google Shape;684;p98"/>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3"/>
                                        </p:tgtEl>
                                        <p:attrNameLst>
                                          <p:attrName>style.visibility</p:attrName>
                                        </p:attrNameLst>
                                      </p:cBhvr>
                                      <p:to>
                                        <p:strVal val="visible"/>
                                      </p:to>
                                    </p:set>
                                    <p:animEffect transition="in" filter="fade">
                                      <p:cBhvr>
                                        <p:cTn id="7" dur="1000"/>
                                        <p:tgtEl>
                                          <p:spTgt spid="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88"/>
        <p:cNvGrpSpPr/>
        <p:nvPr/>
      </p:nvGrpSpPr>
      <p:grpSpPr>
        <a:xfrm>
          <a:off x="0" y="0"/>
          <a:ext cx="0" cy="0"/>
          <a:chOff x="0" y="0"/>
          <a:chExt cx="0" cy="0"/>
        </a:xfrm>
      </p:grpSpPr>
      <p:sp>
        <p:nvSpPr>
          <p:cNvPr id="689" name="Google Shape;689;p99"/>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100"/>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cartographers use </a:t>
            </a:r>
            <a:r>
              <a:rPr lang="en" b="1">
                <a:solidFill>
                  <a:srgbClr val="000000"/>
                </a:solidFill>
                <a:latin typeface="Proxima Nova"/>
                <a:ea typeface="Proxima Nova"/>
                <a:cs typeface="Proxima Nova"/>
                <a:sym typeface="Proxima Nova"/>
              </a:rPr>
              <a:t>lines of latitude</a:t>
            </a:r>
            <a:r>
              <a:rPr lang="en">
                <a:solidFill>
                  <a:srgbClr val="000000"/>
                </a:solidFill>
                <a:latin typeface="Proxima Nova"/>
                <a:ea typeface="Proxima Nova"/>
                <a:cs typeface="Proxima Nova"/>
                <a:sym typeface="Proxima Nova"/>
              </a:rPr>
              <a:t> and </a:t>
            </a:r>
            <a:r>
              <a:rPr lang="en" b="1">
                <a:solidFill>
                  <a:srgbClr val="000000"/>
                </a:solidFill>
                <a:latin typeface="Proxima Nova"/>
                <a:ea typeface="Proxima Nova"/>
                <a:cs typeface="Proxima Nova"/>
                <a:sym typeface="Proxima Nova"/>
              </a:rPr>
              <a:t>lines of longitude</a:t>
            </a:r>
            <a:r>
              <a:rPr lang="en">
                <a:solidFill>
                  <a:srgbClr val="000000"/>
                </a:solidFill>
                <a:latin typeface="Proxima Nova"/>
                <a:ea typeface="Proxima Nova"/>
                <a:cs typeface="Proxima Nova"/>
                <a:sym typeface="Proxima Nova"/>
              </a:rPr>
              <a:t> to identify the exact location of every place on earth.</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t>
            </a:r>
            <a:r>
              <a:rPr lang="en" b="1">
                <a:solidFill>
                  <a:schemeClr val="dk1"/>
                </a:solidFill>
                <a:latin typeface="Proxima Nova"/>
                <a:ea typeface="Proxima Nova"/>
                <a:cs typeface="Proxima Nova"/>
                <a:sym typeface="Proxima Nova"/>
              </a:rPr>
              <a:t>paint</a:t>
            </a:r>
            <a:r>
              <a:rPr lang="en">
                <a:solidFill>
                  <a:schemeClr val="dk1"/>
                </a:solidFill>
                <a:latin typeface="Proxima Nova"/>
                <a:ea typeface="Proxima Nova"/>
                <a:cs typeface="Proxima Nova"/>
                <a:sym typeface="Proxima Nova"/>
              </a:rPr>
              <a:t> my globe and </a:t>
            </a:r>
            <a:r>
              <a:rPr lang="en" b="1">
                <a:solidFill>
                  <a:schemeClr val="dk1"/>
                </a:solidFill>
                <a:latin typeface="Proxima Nova"/>
                <a:ea typeface="Proxima Nova"/>
                <a:cs typeface="Proxima Nova"/>
                <a:sym typeface="Proxima Nova"/>
              </a:rPr>
              <a:t>color </a:t>
            </a:r>
            <a:r>
              <a:rPr lang="en">
                <a:solidFill>
                  <a:schemeClr val="dk1"/>
                </a:solidFill>
                <a:latin typeface="Proxima Nova"/>
                <a:ea typeface="Proxima Nova"/>
                <a:cs typeface="Proxima Nova"/>
                <a:sym typeface="Proxima Nova"/>
              </a:rPr>
              <a:t>and </a:t>
            </a:r>
            <a:r>
              <a:rPr lang="en" b="1">
                <a:solidFill>
                  <a:schemeClr val="dk1"/>
                </a:solidFill>
                <a:latin typeface="Proxima Nova"/>
                <a:ea typeface="Proxima Nova"/>
                <a:cs typeface="Proxima Nova"/>
                <a:sym typeface="Proxima Nova"/>
              </a:rPr>
              <a:t>cut out</a:t>
            </a:r>
            <a:r>
              <a:rPr lang="en">
                <a:solidFill>
                  <a:schemeClr val="dk1"/>
                </a:solidFill>
                <a:latin typeface="Proxima Nova"/>
                <a:ea typeface="Proxima Nova"/>
                <a:cs typeface="Proxima Nova"/>
                <a:sym typeface="Proxima Nova"/>
              </a:rPr>
              <a:t> the seven continents.</a:t>
            </a:r>
            <a:endParaRPr>
              <a:solidFill>
                <a:schemeClr val="dk1"/>
              </a:solidFill>
              <a:latin typeface="Proxima Nova"/>
              <a:ea typeface="Proxima Nova"/>
              <a:cs typeface="Proxima Nova"/>
              <a:sym typeface="Proxima Nova"/>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sp>
        <p:nvSpPr>
          <p:cNvPr id="699" name="Google Shape;699;p101"/>
          <p:cNvSpPr/>
          <p:nvPr/>
        </p:nvSpPr>
        <p:spPr>
          <a:xfrm>
            <a:off x="6289000" y="600038"/>
            <a:ext cx="2538000" cy="3638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00" name="Google Shape;700;p101"/>
          <p:cNvPicPr preferRelativeResize="0"/>
          <p:nvPr/>
        </p:nvPicPr>
        <p:blipFill rotWithShape="1">
          <a:blip r:embed="rId3">
            <a:alphaModFix/>
          </a:blip>
          <a:srcRect l="16173" r="14502"/>
          <a:stretch/>
        </p:blipFill>
        <p:spPr>
          <a:xfrm>
            <a:off x="157250" y="85025"/>
            <a:ext cx="5846626" cy="4744024"/>
          </a:xfrm>
          <a:prstGeom prst="rect">
            <a:avLst/>
          </a:prstGeom>
          <a:noFill/>
          <a:ln>
            <a:noFill/>
          </a:ln>
        </p:spPr>
      </p:pic>
      <p:sp>
        <p:nvSpPr>
          <p:cNvPr id="701" name="Google Shape;701;p101"/>
          <p:cNvSpPr txBox="1"/>
          <p:nvPr/>
        </p:nvSpPr>
        <p:spPr>
          <a:xfrm>
            <a:off x="6367300" y="659438"/>
            <a:ext cx="2459700" cy="365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Cartographers use </a:t>
            </a:r>
            <a:r>
              <a:rPr lang="en" sz="2000" b="1">
                <a:latin typeface="Proxima Nova"/>
                <a:ea typeface="Proxima Nova"/>
                <a:cs typeface="Proxima Nova"/>
                <a:sym typeface="Proxima Nova"/>
              </a:rPr>
              <a:t>lines of latitude</a:t>
            </a:r>
            <a:r>
              <a:rPr lang="en" sz="2000">
                <a:latin typeface="Proxima Nova"/>
                <a:ea typeface="Proxima Nova"/>
                <a:cs typeface="Proxima Nova"/>
                <a:sym typeface="Proxima Nova"/>
              </a:rPr>
              <a:t> and </a:t>
            </a:r>
            <a:r>
              <a:rPr lang="en" sz="2000" b="1">
                <a:latin typeface="Proxima Nova"/>
                <a:ea typeface="Proxima Nova"/>
                <a:cs typeface="Proxima Nova"/>
                <a:sym typeface="Proxima Nova"/>
              </a:rPr>
              <a:t>lines of longitude</a:t>
            </a:r>
            <a:r>
              <a:rPr lang="en" sz="2000">
                <a:latin typeface="Proxima Nova"/>
                <a:ea typeface="Proxima Nova"/>
                <a:cs typeface="Proxima Nova"/>
                <a:sym typeface="Proxima Nova"/>
              </a:rPr>
              <a:t> to divide the space on the globe.</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Can you find the </a:t>
            </a:r>
            <a:r>
              <a:rPr lang="en" sz="2000" b="1">
                <a:latin typeface="Proxima Nova"/>
                <a:ea typeface="Proxima Nova"/>
                <a:cs typeface="Proxima Nova"/>
                <a:sym typeface="Proxima Nova"/>
              </a:rPr>
              <a:t>Equator</a:t>
            </a:r>
            <a:r>
              <a:rPr lang="en" sz="2000">
                <a:latin typeface="Proxima Nova"/>
                <a:ea typeface="Proxima Nova"/>
                <a:cs typeface="Proxima Nova"/>
                <a:sym typeface="Proxima Nova"/>
              </a:rPr>
              <a:t>?</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Can you find the </a:t>
            </a:r>
            <a:r>
              <a:rPr lang="en" sz="2000" b="1">
                <a:latin typeface="Proxima Nova"/>
                <a:ea typeface="Proxima Nova"/>
                <a:cs typeface="Proxima Nova"/>
                <a:sym typeface="Proxima Nova"/>
              </a:rPr>
              <a:t>Prime Meridian</a:t>
            </a:r>
            <a:r>
              <a:rPr lang="en" sz="2000">
                <a:latin typeface="Proxima Nova"/>
                <a:ea typeface="Proxima Nova"/>
                <a:cs typeface="Proxima Nova"/>
                <a:sym typeface="Proxima Nova"/>
              </a:rPr>
              <a:t>?</a:t>
            </a:r>
            <a:endParaRPr sz="2000">
              <a:latin typeface="Proxima Nova"/>
              <a:ea typeface="Proxima Nova"/>
              <a:cs typeface="Proxima Nova"/>
              <a:sym typeface="Proxima Nova"/>
            </a:endParaRPr>
          </a:p>
        </p:txBody>
      </p:sp>
      <p:sp>
        <p:nvSpPr>
          <p:cNvPr id="702" name="Google Shape;702;p101"/>
          <p:cNvSpPr txBox="1"/>
          <p:nvPr/>
        </p:nvSpPr>
        <p:spPr>
          <a:xfrm>
            <a:off x="2998500" y="4731300"/>
            <a:ext cx="3102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Latitude and Longitude Visualized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ArtStation</a:t>
            </a:r>
            <a:endParaRPr sz="1000">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1"/>
          <p:cNvSpPr txBox="1"/>
          <p:nvPr/>
        </p:nvSpPr>
        <p:spPr>
          <a:xfrm>
            <a:off x="5032325" y="765625"/>
            <a:ext cx="3753300" cy="322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Six: Mapping the World</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In this culminating lesson, students use what they have learned about cartography to </a:t>
            </a:r>
            <a:r>
              <a:rPr lang="en" sz="1600" b="1">
                <a:solidFill>
                  <a:schemeClr val="dk1"/>
                </a:solidFill>
                <a:latin typeface="Proxima Nova"/>
                <a:ea typeface="Proxima Nova"/>
                <a:cs typeface="Proxima Nova"/>
                <a:sym typeface="Proxima Nova"/>
              </a:rPr>
              <a:t>tell a story</a:t>
            </a:r>
            <a:r>
              <a:rPr lang="en" sz="1600">
                <a:solidFill>
                  <a:schemeClr val="dk1"/>
                </a:solidFill>
                <a:latin typeface="Proxima Nova"/>
                <a:ea typeface="Proxima Nova"/>
                <a:cs typeface="Proxima Nova"/>
                <a:sym typeface="Proxima Nova"/>
              </a:rPr>
              <a:t> about the world through maps.</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use </a:t>
            </a:r>
            <a:r>
              <a:rPr lang="en" sz="1600" b="1">
                <a:solidFill>
                  <a:schemeClr val="dk1"/>
                </a:solidFill>
                <a:latin typeface="Proxima Nova"/>
                <a:ea typeface="Proxima Nova"/>
                <a:cs typeface="Proxima Nova"/>
                <a:sym typeface="Proxima Nova"/>
              </a:rPr>
              <a:t>cartographic content </a:t>
            </a:r>
            <a:r>
              <a:rPr lang="en" sz="1600">
                <a:solidFill>
                  <a:schemeClr val="dk1"/>
                </a:solidFill>
                <a:latin typeface="Proxima Nova"/>
                <a:ea typeface="Proxima Nova"/>
                <a:cs typeface="Proxima Nova"/>
                <a:sym typeface="Proxima Nova"/>
              </a:rPr>
              <a:t>and the </a:t>
            </a:r>
            <a:r>
              <a:rPr lang="en" sz="1600" b="1">
                <a:solidFill>
                  <a:schemeClr val="dk1"/>
                </a:solidFill>
                <a:latin typeface="Proxima Nova"/>
                <a:ea typeface="Proxima Nova"/>
                <a:cs typeface="Proxima Nova"/>
                <a:sym typeface="Proxima Nova"/>
              </a:rPr>
              <a:t>principles of design</a:t>
            </a:r>
            <a:r>
              <a:rPr lang="en" sz="1600">
                <a:solidFill>
                  <a:schemeClr val="dk1"/>
                </a:solidFill>
                <a:latin typeface="Proxima Nova"/>
                <a:ea typeface="Proxima Nova"/>
                <a:cs typeface="Proxima Nova"/>
                <a:sym typeface="Proxima Nova"/>
              </a:rPr>
              <a:t> to create an artwork that tells a compelling story about </a:t>
            </a:r>
            <a:r>
              <a:rPr lang="en" sz="1600" b="1">
                <a:solidFill>
                  <a:schemeClr val="dk1"/>
                </a:solidFill>
                <a:latin typeface="Proxima Nova"/>
                <a:ea typeface="Proxima Nova"/>
                <a:cs typeface="Proxima Nova"/>
                <a:sym typeface="Proxima Nova"/>
              </a:rPr>
              <a:t>their future world</a:t>
            </a:r>
            <a:r>
              <a:rPr lang="en" sz="1600">
                <a:solidFill>
                  <a:schemeClr val="dk1"/>
                </a:solidFill>
                <a:latin typeface="Proxima Nova"/>
                <a:ea typeface="Proxima Nova"/>
                <a:cs typeface="Proxima Nova"/>
                <a:sym typeface="Proxima Nova"/>
              </a:rPr>
              <a:t>.</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p:txBody>
      </p:sp>
      <p:sp>
        <p:nvSpPr>
          <p:cNvPr id="108" name="Google Shape;108;p21"/>
          <p:cNvSpPr txBox="1"/>
          <p:nvPr/>
        </p:nvSpPr>
        <p:spPr>
          <a:xfrm>
            <a:off x="370650" y="3883725"/>
            <a:ext cx="4600800" cy="473400"/>
          </a:xfrm>
          <a:prstGeom prst="rect">
            <a:avLst/>
          </a:prstGeom>
          <a:noFill/>
          <a:ln>
            <a:noFill/>
          </a:ln>
        </p:spPr>
        <p:txBody>
          <a:bodyPr spcFirstLastPara="1" wrap="square" lIns="91425" tIns="91425" rIns="91425" bIns="91425" anchor="t" anchorCtr="0">
            <a:noAutofit/>
          </a:bodyPr>
          <a:lstStyle/>
          <a:p>
            <a:pPr marL="0" lvl="0" indent="0" algn="r" rtl="0">
              <a:lnSpc>
                <a:spcPct val="91000"/>
              </a:lnSpc>
              <a:spcBef>
                <a:spcPts val="0"/>
              </a:spcBef>
              <a:spcAft>
                <a:spcPts val="0"/>
              </a:spcAft>
              <a:buNone/>
            </a:pPr>
            <a:r>
              <a:rPr lang="en" sz="1200">
                <a:latin typeface="Proxima Nova"/>
                <a:ea typeface="Proxima Nova"/>
                <a:cs typeface="Proxima Nova"/>
                <a:sym typeface="Proxima Nova"/>
              </a:rPr>
              <a:t>Fani Nomidou-Koukoutsi</a:t>
            </a:r>
            <a:endParaRPr sz="1200">
              <a:latin typeface="Proxima Nova"/>
              <a:ea typeface="Proxima Nova"/>
              <a:cs typeface="Proxima Nova"/>
              <a:sym typeface="Proxima Nova"/>
            </a:endParaRPr>
          </a:p>
          <a:p>
            <a:pPr marL="0" lvl="0" indent="0" algn="r" rtl="0">
              <a:lnSpc>
                <a:spcPct val="91000"/>
              </a:lnSpc>
              <a:spcBef>
                <a:spcPts val="0"/>
              </a:spcBef>
              <a:spcAft>
                <a:spcPts val="0"/>
              </a:spcAft>
              <a:buNone/>
            </a:pPr>
            <a:r>
              <a:rPr lang="en" sz="1200">
                <a:latin typeface="Proxima Nova"/>
                <a:ea typeface="Proxima Nova"/>
                <a:cs typeface="Proxima Nova"/>
                <a:sym typeface="Proxima Nova"/>
              </a:rPr>
              <a:t>Image: Barbara Petchenik Children’s World Map Competition</a:t>
            </a:r>
            <a:endParaRPr sz="1200">
              <a:latin typeface="Proxima Nova"/>
              <a:ea typeface="Proxima Nova"/>
              <a:cs typeface="Proxima Nova"/>
              <a:sym typeface="Proxima Nova"/>
            </a:endParaRPr>
          </a:p>
        </p:txBody>
      </p:sp>
      <p:pic>
        <p:nvPicPr>
          <p:cNvPr id="109" name="Google Shape;109;p21"/>
          <p:cNvPicPr preferRelativeResize="0"/>
          <p:nvPr/>
        </p:nvPicPr>
        <p:blipFill>
          <a:blip r:embed="rId3">
            <a:alphaModFix/>
          </a:blip>
          <a:stretch>
            <a:fillRect/>
          </a:stretch>
        </p:blipFill>
        <p:spPr>
          <a:xfrm>
            <a:off x="303263" y="765625"/>
            <a:ext cx="4600776" cy="3118100"/>
          </a:xfrm>
          <a:prstGeom prst="rect">
            <a:avLst/>
          </a:prstGeom>
          <a:noFill/>
          <a:ln>
            <a:noFill/>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707" name="Google Shape;707;p102"/>
          <p:cNvSpPr txBox="1"/>
          <p:nvPr/>
        </p:nvSpPr>
        <p:spPr>
          <a:xfrm>
            <a:off x="343950" y="545163"/>
            <a:ext cx="8456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Papier-Mâché Globe</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paint your globe blue and color your continents.</a:t>
            </a:r>
            <a:endParaRPr sz="5100">
              <a:latin typeface="Proxima Nova"/>
              <a:ea typeface="Proxima Nova"/>
              <a:cs typeface="Proxima Nova"/>
              <a:sym typeface="Proxima Nova"/>
            </a:endParaRPr>
          </a:p>
        </p:txBody>
      </p:sp>
      <p:sp>
        <p:nvSpPr>
          <p:cNvPr id="708" name="Google Shape;708;p102"/>
          <p:cNvSpPr txBox="1"/>
          <p:nvPr/>
        </p:nvSpPr>
        <p:spPr>
          <a:xfrm>
            <a:off x="319475" y="1643425"/>
            <a:ext cx="3779700" cy="32631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Remove your balloon carefully without tearing your sphere.</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Paint the entire globe blue.</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Color each continent a different color.</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Cut out your continents. </a:t>
            </a:r>
            <a:endParaRPr sz="1800">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i="1">
                <a:latin typeface="Proxima Nova"/>
                <a:ea typeface="Proxima Nova"/>
                <a:cs typeface="Proxima Nova"/>
                <a:sym typeface="Proxima Nova"/>
              </a:rPr>
              <a:t>Remember to write your name on each of your cut-out continents!</a:t>
            </a:r>
            <a:endParaRPr sz="1800" i="1">
              <a:latin typeface="Proxima Nova"/>
              <a:ea typeface="Proxima Nova"/>
              <a:cs typeface="Proxima Nova"/>
              <a:sym typeface="Proxima Nova"/>
            </a:endParaRPr>
          </a:p>
        </p:txBody>
      </p:sp>
      <p:sp>
        <p:nvSpPr>
          <p:cNvPr id="709" name="Google Shape;709;p102"/>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02"/>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711" name="Google Shape;711;p102"/>
          <p:cNvSpPr txBox="1"/>
          <p:nvPr/>
        </p:nvSpPr>
        <p:spPr>
          <a:xfrm>
            <a:off x="7355950" y="4652425"/>
            <a:ext cx="1527300" cy="254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 PBS Kids</a:t>
            </a:r>
            <a:endParaRPr sz="1000">
              <a:latin typeface="Proxima Nova"/>
              <a:ea typeface="Proxima Nova"/>
              <a:cs typeface="Proxima Nova"/>
              <a:sym typeface="Proxima Nova"/>
            </a:endParaRPr>
          </a:p>
        </p:txBody>
      </p:sp>
      <p:pic>
        <p:nvPicPr>
          <p:cNvPr id="712" name="Google Shape;712;p102"/>
          <p:cNvPicPr preferRelativeResize="0"/>
          <p:nvPr/>
        </p:nvPicPr>
        <p:blipFill>
          <a:blip r:embed="rId3">
            <a:alphaModFix/>
          </a:blip>
          <a:stretch>
            <a:fillRect/>
          </a:stretch>
        </p:blipFill>
        <p:spPr>
          <a:xfrm>
            <a:off x="4315125" y="1861726"/>
            <a:ext cx="4484925" cy="2826475"/>
          </a:xfrm>
          <a:prstGeom prst="rect">
            <a:avLst/>
          </a:prstGeom>
          <a:noFill/>
          <a:ln>
            <a:noFill/>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103"/>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718" name="Google Shape;718;p103"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719" name="Google Shape;719;p103"/>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8"/>
                                        </p:tgtEl>
                                        <p:attrNameLst>
                                          <p:attrName>style.visibility</p:attrName>
                                        </p:attrNameLst>
                                      </p:cBhvr>
                                      <p:to>
                                        <p:strVal val="visible"/>
                                      </p:to>
                                    </p:set>
                                    <p:animEffect transition="in" filter="fade">
                                      <p:cBhvr>
                                        <p:cTn id="7" dur="1000"/>
                                        <p:tgtEl>
                                          <p:spTgt spid="7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23"/>
        <p:cNvGrpSpPr/>
        <p:nvPr/>
      </p:nvGrpSpPr>
      <p:grpSpPr>
        <a:xfrm>
          <a:off x="0" y="0"/>
          <a:ext cx="0" cy="0"/>
          <a:chOff x="0" y="0"/>
          <a:chExt cx="0" cy="0"/>
        </a:xfrm>
      </p:grpSpPr>
      <p:sp>
        <p:nvSpPr>
          <p:cNvPr id="724" name="Google Shape;724;p104"/>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Three</a:t>
            </a:r>
            <a:endParaRPr>
              <a:solidFill>
                <a:schemeClr val="lt1"/>
              </a:solidFill>
              <a:latin typeface="Proxima Nova"/>
              <a:ea typeface="Proxima Nova"/>
              <a:cs typeface="Proxima Nova"/>
              <a:sym typeface="Proxima Nova"/>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105"/>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to locate the </a:t>
            </a:r>
            <a:r>
              <a:rPr lang="en" b="1">
                <a:solidFill>
                  <a:srgbClr val="000000"/>
                </a:solidFill>
                <a:latin typeface="Proxima Nova"/>
                <a:ea typeface="Proxima Nova"/>
                <a:cs typeface="Proxima Nova"/>
                <a:sym typeface="Proxima Nova"/>
              </a:rPr>
              <a:t>Equator</a:t>
            </a:r>
            <a:r>
              <a:rPr lang="en">
                <a:solidFill>
                  <a:srgbClr val="000000"/>
                </a:solidFill>
                <a:latin typeface="Proxima Nova"/>
                <a:ea typeface="Proxima Nova"/>
                <a:cs typeface="Proxima Nova"/>
                <a:sym typeface="Proxima Nova"/>
              </a:rPr>
              <a:t>, the </a:t>
            </a:r>
            <a:r>
              <a:rPr lang="en" b="1">
                <a:solidFill>
                  <a:srgbClr val="000000"/>
                </a:solidFill>
                <a:latin typeface="Proxima Nova"/>
                <a:ea typeface="Proxima Nova"/>
                <a:cs typeface="Proxima Nova"/>
                <a:sym typeface="Proxima Nova"/>
              </a:rPr>
              <a:t>Prime Meridian</a:t>
            </a:r>
            <a:r>
              <a:rPr lang="en">
                <a:solidFill>
                  <a:srgbClr val="000000"/>
                </a:solidFill>
                <a:latin typeface="Proxima Nova"/>
                <a:ea typeface="Proxima Nova"/>
                <a:cs typeface="Proxima Nova"/>
                <a:sym typeface="Proxima Nova"/>
              </a:rPr>
              <a:t>, and the </a:t>
            </a:r>
            <a:r>
              <a:rPr lang="en" b="1">
                <a:solidFill>
                  <a:srgbClr val="000000"/>
                </a:solidFill>
                <a:latin typeface="Proxima Nova"/>
                <a:ea typeface="Proxima Nova"/>
                <a:cs typeface="Proxima Nova"/>
                <a:sym typeface="Proxima Nova"/>
              </a:rPr>
              <a:t>continents </a:t>
            </a:r>
            <a:r>
              <a:rPr lang="en">
                <a:solidFill>
                  <a:srgbClr val="000000"/>
                </a:solidFill>
                <a:latin typeface="Proxima Nova"/>
                <a:ea typeface="Proxima Nova"/>
                <a:cs typeface="Proxima Nova"/>
                <a:sym typeface="Proxima Nova"/>
              </a:rPr>
              <a:t>on a globe.</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complete my papier-mâché globe by adding the </a:t>
            </a:r>
            <a:r>
              <a:rPr lang="en" b="1">
                <a:solidFill>
                  <a:schemeClr val="dk1"/>
                </a:solidFill>
                <a:latin typeface="Proxima Nova"/>
                <a:ea typeface="Proxima Nova"/>
                <a:cs typeface="Proxima Nova"/>
                <a:sym typeface="Proxima Nova"/>
              </a:rPr>
              <a:t>Equator</a:t>
            </a:r>
            <a:r>
              <a:rPr lang="en">
                <a:solidFill>
                  <a:schemeClr val="dk1"/>
                </a:solidFill>
                <a:latin typeface="Proxima Nova"/>
                <a:ea typeface="Proxima Nova"/>
                <a:cs typeface="Proxima Nova"/>
                <a:sym typeface="Proxima Nova"/>
              </a:rPr>
              <a:t>, the </a:t>
            </a:r>
            <a:r>
              <a:rPr lang="en" b="1">
                <a:solidFill>
                  <a:schemeClr val="dk1"/>
                </a:solidFill>
                <a:latin typeface="Proxima Nova"/>
                <a:ea typeface="Proxima Nova"/>
                <a:cs typeface="Proxima Nova"/>
                <a:sym typeface="Proxima Nova"/>
              </a:rPr>
              <a:t>Prime Meridian</a:t>
            </a:r>
            <a:r>
              <a:rPr lang="en">
                <a:solidFill>
                  <a:schemeClr val="dk1"/>
                </a:solidFill>
                <a:latin typeface="Proxima Nova"/>
                <a:ea typeface="Proxima Nova"/>
                <a:cs typeface="Proxima Nova"/>
                <a:sym typeface="Proxima Nova"/>
              </a:rPr>
              <a:t>, and all seven </a:t>
            </a:r>
            <a:r>
              <a:rPr lang="en" b="1">
                <a:solidFill>
                  <a:schemeClr val="dk1"/>
                </a:solidFill>
                <a:latin typeface="Proxima Nova"/>
                <a:ea typeface="Proxima Nova"/>
                <a:cs typeface="Proxima Nova"/>
                <a:sym typeface="Proxima Nova"/>
              </a:rPr>
              <a:t>continents</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pic>
        <p:nvPicPr>
          <p:cNvPr id="734" name="Google Shape;734;p106"/>
          <p:cNvPicPr preferRelativeResize="0"/>
          <p:nvPr/>
        </p:nvPicPr>
        <p:blipFill>
          <a:blip r:embed="rId3">
            <a:alphaModFix/>
          </a:blip>
          <a:stretch>
            <a:fillRect/>
          </a:stretch>
        </p:blipFill>
        <p:spPr>
          <a:xfrm>
            <a:off x="152400" y="152400"/>
            <a:ext cx="8839196" cy="4441586"/>
          </a:xfrm>
          <a:prstGeom prst="rect">
            <a:avLst/>
          </a:prstGeom>
          <a:noFill/>
          <a:ln>
            <a:noFill/>
          </a:ln>
        </p:spPr>
      </p:pic>
      <p:sp>
        <p:nvSpPr>
          <p:cNvPr id="735" name="Google Shape;735;p106"/>
          <p:cNvSpPr txBox="1"/>
          <p:nvPr/>
        </p:nvSpPr>
        <p:spPr>
          <a:xfrm>
            <a:off x="5940850" y="4593975"/>
            <a:ext cx="3102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Azimuthal Projection</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NASA</a:t>
            </a:r>
            <a:endParaRPr sz="1000">
              <a:latin typeface="Proxima Nova"/>
              <a:ea typeface="Proxima Nova"/>
              <a:cs typeface="Proxima Nova"/>
              <a:sym typeface="Proxima Nova"/>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sp>
        <p:nvSpPr>
          <p:cNvPr id="740" name="Google Shape;740;p107"/>
          <p:cNvSpPr txBox="1"/>
          <p:nvPr/>
        </p:nvSpPr>
        <p:spPr>
          <a:xfrm>
            <a:off x="343950" y="545163"/>
            <a:ext cx="8456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Papier-Mâché Globe</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add the Equator, the Prime Meridian, and the continents.</a:t>
            </a:r>
            <a:endParaRPr sz="5100">
              <a:latin typeface="Proxima Nova"/>
              <a:ea typeface="Proxima Nova"/>
              <a:cs typeface="Proxima Nova"/>
              <a:sym typeface="Proxima Nova"/>
            </a:endParaRPr>
          </a:p>
        </p:txBody>
      </p:sp>
      <p:sp>
        <p:nvSpPr>
          <p:cNvPr id="741" name="Google Shape;741;p107"/>
          <p:cNvSpPr txBox="1"/>
          <p:nvPr/>
        </p:nvSpPr>
        <p:spPr>
          <a:xfrm>
            <a:off x="319475" y="1643425"/>
            <a:ext cx="3779700" cy="31092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your string to find the center of your globe and draw on the Equator.</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Wrap your string around the globe from North Pole to South Pole and draw on the Prime Meridian.</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Add your continents, paying attention to their location.</a:t>
            </a:r>
            <a:endParaRPr sz="1800" i="1">
              <a:latin typeface="Proxima Nova"/>
              <a:ea typeface="Proxima Nova"/>
              <a:cs typeface="Proxima Nova"/>
              <a:sym typeface="Proxima Nova"/>
            </a:endParaRPr>
          </a:p>
        </p:txBody>
      </p:sp>
      <p:sp>
        <p:nvSpPr>
          <p:cNvPr id="742" name="Google Shape;742;p107"/>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07"/>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744" name="Google Shape;744;p107"/>
          <p:cNvPicPr preferRelativeResize="0"/>
          <p:nvPr/>
        </p:nvPicPr>
        <p:blipFill>
          <a:blip r:embed="rId3">
            <a:alphaModFix/>
          </a:blip>
          <a:stretch>
            <a:fillRect/>
          </a:stretch>
        </p:blipFill>
        <p:spPr>
          <a:xfrm>
            <a:off x="4700775" y="1693849"/>
            <a:ext cx="3737661" cy="3008350"/>
          </a:xfrm>
          <a:prstGeom prst="rect">
            <a:avLst/>
          </a:prstGeom>
          <a:noFill/>
          <a:ln>
            <a:noFill/>
          </a:ln>
        </p:spPr>
      </p:pic>
      <p:sp>
        <p:nvSpPr>
          <p:cNvPr id="745" name="Google Shape;745;p107"/>
          <p:cNvSpPr txBox="1"/>
          <p:nvPr/>
        </p:nvSpPr>
        <p:spPr>
          <a:xfrm>
            <a:off x="5525350" y="4641450"/>
            <a:ext cx="2964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Plant Life Vintage GIF</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NASA</a:t>
            </a:r>
            <a:endParaRPr sz="1000">
              <a:latin typeface="Proxima Nova"/>
              <a:ea typeface="Proxima Nova"/>
              <a:cs typeface="Proxima Nova"/>
              <a:sym typeface="Proxima Nova"/>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sp>
        <p:nvSpPr>
          <p:cNvPr id="750" name="Google Shape;750;p108"/>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751" name="Google Shape;751;p108"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752" name="Google Shape;752;p108"/>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1"/>
                                        </p:tgtEl>
                                        <p:attrNameLst>
                                          <p:attrName>style.visibility</p:attrName>
                                        </p:attrNameLst>
                                      </p:cBhvr>
                                      <p:to>
                                        <p:strVal val="visible"/>
                                      </p:to>
                                    </p:set>
                                    <p:animEffect transition="in" filter="fade">
                                      <p:cBhvr>
                                        <p:cTn id="7" dur="1000"/>
                                        <p:tgtEl>
                                          <p:spTgt spid="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56"/>
        <p:cNvGrpSpPr/>
        <p:nvPr/>
      </p:nvGrpSpPr>
      <p:grpSpPr>
        <a:xfrm>
          <a:off x="0" y="0"/>
          <a:ext cx="0" cy="0"/>
          <a:chOff x="0" y="0"/>
          <a:chExt cx="0" cy="0"/>
        </a:xfrm>
      </p:grpSpPr>
      <p:sp>
        <p:nvSpPr>
          <p:cNvPr id="757" name="Google Shape;757;p109"/>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Four</a:t>
            </a:r>
            <a:endParaRPr>
              <a:solidFill>
                <a:schemeClr val="lt1"/>
              </a:solidFill>
              <a:latin typeface="Proxima Nova"/>
              <a:ea typeface="Proxima Nova"/>
              <a:cs typeface="Proxima Nova"/>
              <a:sym typeface="Proxima Nova"/>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sp>
        <p:nvSpPr>
          <p:cNvPr id="762" name="Google Shape;762;p110"/>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a:t>
            </a:r>
            <a:r>
              <a:rPr lang="en" b="1">
                <a:solidFill>
                  <a:srgbClr val="000000"/>
                </a:solidFill>
                <a:latin typeface="Proxima Nova"/>
                <a:ea typeface="Proxima Nova"/>
                <a:cs typeface="Proxima Nova"/>
                <a:sym typeface="Proxima Nova"/>
              </a:rPr>
              <a:t>globes</a:t>
            </a:r>
            <a:r>
              <a:rPr lang="en">
                <a:solidFill>
                  <a:srgbClr val="000000"/>
                </a:solidFill>
                <a:latin typeface="Proxima Nova"/>
                <a:ea typeface="Proxima Nova"/>
                <a:cs typeface="Proxima Nova"/>
                <a:sym typeface="Proxima Nova"/>
              </a:rPr>
              <a:t> give the truest possible view of the whole earth.</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work with a partner to experiment with </a:t>
            </a:r>
            <a:r>
              <a:rPr lang="en" b="1">
                <a:solidFill>
                  <a:schemeClr val="dk1"/>
                </a:solidFill>
                <a:latin typeface="Proxima Nova"/>
                <a:ea typeface="Proxima Nova"/>
                <a:cs typeface="Proxima Nova"/>
                <a:sym typeface="Proxima Nova"/>
              </a:rPr>
              <a:t>two different ways</a:t>
            </a:r>
            <a:r>
              <a:rPr lang="en">
                <a:solidFill>
                  <a:schemeClr val="dk1"/>
                </a:solidFill>
                <a:latin typeface="Proxima Nova"/>
                <a:ea typeface="Proxima Nova"/>
                <a:cs typeface="Proxima Nova"/>
                <a:sym typeface="Proxima Nova"/>
              </a:rPr>
              <a:t> of turning a </a:t>
            </a:r>
            <a:r>
              <a:rPr lang="en" b="1">
                <a:solidFill>
                  <a:schemeClr val="dk1"/>
                </a:solidFill>
                <a:latin typeface="Proxima Nova"/>
                <a:ea typeface="Proxima Nova"/>
                <a:cs typeface="Proxima Nova"/>
                <a:sym typeface="Proxima Nova"/>
              </a:rPr>
              <a:t>round globe</a:t>
            </a:r>
            <a:r>
              <a:rPr lang="en">
                <a:solidFill>
                  <a:schemeClr val="dk1"/>
                </a:solidFill>
                <a:latin typeface="Proxima Nova"/>
                <a:ea typeface="Proxima Nova"/>
                <a:cs typeface="Proxima Nova"/>
                <a:sym typeface="Proxima Nova"/>
              </a:rPr>
              <a:t> into a </a:t>
            </a:r>
            <a:r>
              <a:rPr lang="en" b="1">
                <a:solidFill>
                  <a:schemeClr val="dk1"/>
                </a:solidFill>
                <a:latin typeface="Proxima Nova"/>
                <a:ea typeface="Proxima Nova"/>
                <a:cs typeface="Proxima Nova"/>
                <a:sym typeface="Proxima Nova"/>
              </a:rPr>
              <a:t>flat map</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pic>
        <p:nvPicPr>
          <p:cNvPr id="767" name="Google Shape;767;p111"/>
          <p:cNvPicPr preferRelativeResize="0"/>
          <p:nvPr/>
        </p:nvPicPr>
        <p:blipFill rotWithShape="1">
          <a:blip r:embed="rId3">
            <a:alphaModFix/>
          </a:blip>
          <a:srcRect l="8919" t="8178" r="8721" b="9374"/>
          <a:stretch/>
        </p:blipFill>
        <p:spPr>
          <a:xfrm>
            <a:off x="390863" y="1563850"/>
            <a:ext cx="2113176" cy="3167452"/>
          </a:xfrm>
          <a:prstGeom prst="rect">
            <a:avLst/>
          </a:prstGeom>
          <a:noFill/>
          <a:ln>
            <a:noFill/>
          </a:ln>
        </p:spPr>
      </p:pic>
      <p:pic>
        <p:nvPicPr>
          <p:cNvPr id="768" name="Google Shape;768;p111"/>
          <p:cNvPicPr preferRelativeResize="0"/>
          <p:nvPr/>
        </p:nvPicPr>
        <p:blipFill rotWithShape="1">
          <a:blip r:embed="rId4">
            <a:alphaModFix/>
          </a:blip>
          <a:srcRect l="11360" t="8083" r="12956" b="9265"/>
          <a:stretch/>
        </p:blipFill>
        <p:spPr>
          <a:xfrm>
            <a:off x="2504038" y="1563850"/>
            <a:ext cx="1941848" cy="3167452"/>
          </a:xfrm>
          <a:prstGeom prst="rect">
            <a:avLst/>
          </a:prstGeom>
          <a:noFill/>
          <a:ln>
            <a:noFill/>
          </a:ln>
        </p:spPr>
      </p:pic>
      <p:pic>
        <p:nvPicPr>
          <p:cNvPr id="769" name="Google Shape;769;p111"/>
          <p:cNvPicPr preferRelativeResize="0"/>
          <p:nvPr/>
        </p:nvPicPr>
        <p:blipFill rotWithShape="1">
          <a:blip r:embed="rId5">
            <a:alphaModFix/>
          </a:blip>
          <a:srcRect l="12962" t="8006" r="13841" b="9191"/>
          <a:stretch/>
        </p:blipFill>
        <p:spPr>
          <a:xfrm>
            <a:off x="4445888" y="1563850"/>
            <a:ext cx="1895274" cy="3167452"/>
          </a:xfrm>
          <a:prstGeom prst="rect">
            <a:avLst/>
          </a:prstGeom>
          <a:noFill/>
          <a:ln>
            <a:noFill/>
          </a:ln>
        </p:spPr>
      </p:pic>
      <p:pic>
        <p:nvPicPr>
          <p:cNvPr id="770" name="Google Shape;770;p111"/>
          <p:cNvPicPr preferRelativeResize="0"/>
          <p:nvPr/>
        </p:nvPicPr>
        <p:blipFill rotWithShape="1">
          <a:blip r:embed="rId6">
            <a:alphaModFix/>
          </a:blip>
          <a:srcRect t="8006" b="9191"/>
          <a:stretch/>
        </p:blipFill>
        <p:spPr>
          <a:xfrm>
            <a:off x="6187238" y="1563850"/>
            <a:ext cx="2565899" cy="3167452"/>
          </a:xfrm>
          <a:prstGeom prst="rect">
            <a:avLst/>
          </a:prstGeom>
          <a:noFill/>
          <a:ln>
            <a:noFill/>
          </a:ln>
        </p:spPr>
      </p:pic>
      <p:sp>
        <p:nvSpPr>
          <p:cNvPr id="771" name="Google Shape;771;p111"/>
          <p:cNvSpPr txBox="1"/>
          <p:nvPr/>
        </p:nvSpPr>
        <p:spPr>
          <a:xfrm>
            <a:off x="5607550" y="4731300"/>
            <a:ext cx="31941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Martin Behaim's Erdapfel</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772" name="Google Shape;772;p111"/>
          <p:cNvSpPr txBox="1"/>
          <p:nvPr/>
        </p:nvSpPr>
        <p:spPr>
          <a:xfrm>
            <a:off x="390900" y="272325"/>
            <a:ext cx="8362200" cy="110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500">
                <a:latin typeface="Proxima Nova"/>
                <a:ea typeface="Proxima Nova"/>
                <a:cs typeface="Proxima Nova"/>
                <a:sym typeface="Proxima Nova"/>
              </a:rPr>
              <a:t>If you tried to peel the “skin” of the Earth and glue it down on a piece of paper, what would happen? Would it lay flat?</a:t>
            </a:r>
            <a:endParaRPr sz="2500">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4548</Words>
  <Application>Microsoft Office PowerPoint</Application>
  <PresentationFormat>On-screen Show (16:9)</PresentationFormat>
  <Paragraphs>795</Paragraphs>
  <Slides>135</Slides>
  <Notes>135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135</vt:i4>
      </vt:variant>
    </vt:vector>
  </HeadingPairs>
  <TitlesOfParts>
    <vt:vector size="141" baseType="lpstr">
      <vt:lpstr>Proxima Nova</vt:lpstr>
      <vt:lpstr>Amatic SC</vt:lpstr>
      <vt:lpstr>Courier New</vt:lpstr>
      <vt:lpstr>Caveat</vt:lpstr>
      <vt:lpstr>Arial</vt:lpstr>
      <vt:lpstr>Simple Light</vt:lpstr>
      <vt:lpstr>Mapping Our World: The Art of Cartography</vt:lpstr>
      <vt:lpstr>Unit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Mapping Our World:  The Art of Cartography</vt:lpstr>
      <vt:lpstr>Early Cartography: Making a Clay-Slab Map</vt:lpstr>
      <vt:lpstr>PowerPoint Presentation</vt:lpstr>
      <vt:lpstr>PowerPoint Presentation</vt:lpstr>
      <vt:lpstr>PowerPoint Presentation</vt:lpstr>
      <vt:lpstr>PowerPoint Presentation</vt:lpstr>
      <vt:lpstr>PowerPoint Presentation</vt:lpstr>
      <vt:lpstr>Using Grid Lines: Mapping My Classroom</vt:lpstr>
      <vt:lpstr>Day One</vt:lpstr>
      <vt:lpstr>PowerPoint Presentation</vt:lpstr>
      <vt:lpstr>PowerPoint Presentation</vt:lpstr>
      <vt:lpstr>PowerPoint Presentation</vt:lpstr>
      <vt:lpstr>PowerPoint Presentation</vt:lpstr>
      <vt:lpstr>PowerPoint Presentation</vt:lpstr>
      <vt:lpstr>Day Two</vt:lpstr>
      <vt:lpstr>PowerPoint Presentation</vt:lpstr>
      <vt:lpstr>PowerPoint Presentation</vt:lpstr>
      <vt:lpstr>PowerPoint Presentation</vt:lpstr>
      <vt:lpstr>PowerPoint Presentation</vt:lpstr>
      <vt:lpstr>PowerPoint Presentation</vt:lpstr>
      <vt:lpstr>PowerPoint Presentation</vt:lpstr>
      <vt:lpstr>Orientation and Scale: Charting Our Playground</vt:lpstr>
      <vt:lpstr>Day 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Building Worlds: Mapping an Imaginary Place</vt:lpstr>
      <vt:lpstr>Day 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Two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Three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Four</vt:lpstr>
      <vt:lpstr>PowerPoint Presentation</vt:lpstr>
      <vt:lpstr>PowerPoint Presentation</vt:lpstr>
      <vt:lpstr>PowerPoint Presentation</vt:lpstr>
      <vt:lpstr>PowerPoint Presentation</vt:lpstr>
      <vt:lpstr>PowerPoint Presentation</vt:lpstr>
      <vt:lpstr>PowerPoint Presentation</vt:lpstr>
      <vt:lpstr>Projections and Distortion: Making a Papier-Mâché Globe</vt:lpstr>
      <vt:lpstr>Day One</vt:lpstr>
      <vt:lpstr>PowerPoint Presentation</vt:lpstr>
      <vt:lpstr>PowerPoint Presentation</vt:lpstr>
      <vt:lpstr>PowerPoint Presentation</vt:lpstr>
      <vt:lpstr>PowerPoint Presentation</vt:lpstr>
      <vt:lpstr>PowerPoint Presentation</vt:lpstr>
      <vt:lpstr>PowerPoint Presentation</vt:lpstr>
      <vt:lpstr>Day Two</vt:lpstr>
      <vt:lpstr>PowerPoint Presentation</vt:lpstr>
      <vt:lpstr>PowerPoint Presentation</vt:lpstr>
      <vt:lpstr>PowerPoint Presentation</vt:lpstr>
      <vt:lpstr>PowerPoint Presentation</vt:lpstr>
      <vt:lpstr>Day Three</vt:lpstr>
      <vt:lpstr>PowerPoint Presentation</vt:lpstr>
      <vt:lpstr>PowerPoint Presentation</vt:lpstr>
      <vt:lpstr>PowerPoint Presentation</vt:lpstr>
      <vt:lpstr>PowerPoint Presentation</vt:lpstr>
      <vt:lpstr>Day Four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Telling Stories With Maps: Mapping the World</vt:lpstr>
      <vt:lpstr>Day 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Two</vt:lpstr>
      <vt:lpstr>PowerPoint Presentation</vt:lpstr>
      <vt:lpstr>PowerPoint Presentation</vt:lpstr>
      <vt:lpstr>PowerPoint Presentation</vt:lpstr>
      <vt:lpstr>PowerPoint Presentation</vt:lpstr>
      <vt:lpstr>PowerPoint Presentation</vt:lpstr>
      <vt:lpstr>PowerPoint Presentation</vt:lpstr>
      <vt:lpstr>Day Three</vt:lpstr>
      <vt:lpstr>PowerPoint Presentation</vt:lpstr>
      <vt:lpstr>PowerPoint Presentation</vt:lpstr>
      <vt:lpstr>PowerPoint Presentation</vt:lpstr>
      <vt:lpstr>PowerPoint Presentation</vt:lpstr>
      <vt:lpstr>PowerPoint Presentation</vt:lpstr>
      <vt:lpstr>PowerPoint Presentation</vt:lpstr>
      <vt:lpstr>Day Four</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Mapping Our World: The Art of Cartography</dc:title>
  <dc:creator>Ann M Hanlon</dc:creator>
  <cp:lastModifiedBy>Ann M Hanlon</cp:lastModifiedBy>
  <cp:revision>1</cp:revision>
  <dcterms:modified xsi:type="dcterms:W3CDTF">2023-08-22T17:56:10Z</dcterms:modified>
</cp:coreProperties>
</file>