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8" r:id="rId2"/>
  </p:sldIdLst>
  <p:sldSz cx="42062400" cy="38404800"/>
  <p:notesSz cx="6858000" cy="9144000"/>
  <p:defaultTextStyle>
    <a:defPPr>
      <a:defRPr lang="en-US"/>
    </a:defPPr>
    <a:lvl1pPr marL="0" algn="l" defTabSz="2350722" rtl="0" eaLnBrk="1" latinLnBrk="0" hangingPunct="1">
      <a:defRPr sz="9300" kern="1200">
        <a:solidFill>
          <a:schemeClr val="tx1"/>
        </a:solidFill>
        <a:latin typeface="+mn-lt"/>
        <a:ea typeface="+mn-ea"/>
        <a:cs typeface="+mn-cs"/>
      </a:defRPr>
    </a:lvl1pPr>
    <a:lvl2pPr marL="2350722" algn="l" defTabSz="2350722" rtl="0" eaLnBrk="1" latinLnBrk="0" hangingPunct="1">
      <a:defRPr sz="9300" kern="1200">
        <a:solidFill>
          <a:schemeClr val="tx1"/>
        </a:solidFill>
        <a:latin typeface="+mn-lt"/>
        <a:ea typeface="+mn-ea"/>
        <a:cs typeface="+mn-cs"/>
      </a:defRPr>
    </a:lvl2pPr>
    <a:lvl3pPr marL="4701450" algn="l" defTabSz="2350722" rtl="0" eaLnBrk="1" latinLnBrk="0" hangingPunct="1">
      <a:defRPr sz="9300" kern="1200">
        <a:solidFill>
          <a:schemeClr val="tx1"/>
        </a:solidFill>
        <a:latin typeface="+mn-lt"/>
        <a:ea typeface="+mn-ea"/>
        <a:cs typeface="+mn-cs"/>
      </a:defRPr>
    </a:lvl3pPr>
    <a:lvl4pPr marL="7052172" algn="l" defTabSz="2350722" rtl="0" eaLnBrk="1" latinLnBrk="0" hangingPunct="1">
      <a:defRPr sz="9300" kern="1200">
        <a:solidFill>
          <a:schemeClr val="tx1"/>
        </a:solidFill>
        <a:latin typeface="+mn-lt"/>
        <a:ea typeface="+mn-ea"/>
        <a:cs typeface="+mn-cs"/>
      </a:defRPr>
    </a:lvl4pPr>
    <a:lvl5pPr marL="9402900" algn="l" defTabSz="2350722" rtl="0" eaLnBrk="1" latinLnBrk="0" hangingPunct="1">
      <a:defRPr sz="9300" kern="1200">
        <a:solidFill>
          <a:schemeClr val="tx1"/>
        </a:solidFill>
        <a:latin typeface="+mn-lt"/>
        <a:ea typeface="+mn-ea"/>
        <a:cs typeface="+mn-cs"/>
      </a:defRPr>
    </a:lvl5pPr>
    <a:lvl6pPr marL="11753623" algn="l" defTabSz="2350722" rtl="0" eaLnBrk="1" latinLnBrk="0" hangingPunct="1">
      <a:defRPr sz="9300" kern="1200">
        <a:solidFill>
          <a:schemeClr val="tx1"/>
        </a:solidFill>
        <a:latin typeface="+mn-lt"/>
        <a:ea typeface="+mn-ea"/>
        <a:cs typeface="+mn-cs"/>
      </a:defRPr>
    </a:lvl6pPr>
    <a:lvl7pPr marL="14104350" algn="l" defTabSz="2350722" rtl="0" eaLnBrk="1" latinLnBrk="0" hangingPunct="1">
      <a:defRPr sz="9300" kern="1200">
        <a:solidFill>
          <a:schemeClr val="tx1"/>
        </a:solidFill>
        <a:latin typeface="+mn-lt"/>
        <a:ea typeface="+mn-ea"/>
        <a:cs typeface="+mn-cs"/>
      </a:defRPr>
    </a:lvl7pPr>
    <a:lvl8pPr marL="16455073" algn="l" defTabSz="2350722" rtl="0" eaLnBrk="1" latinLnBrk="0" hangingPunct="1">
      <a:defRPr sz="9300" kern="1200">
        <a:solidFill>
          <a:schemeClr val="tx1"/>
        </a:solidFill>
        <a:latin typeface="+mn-lt"/>
        <a:ea typeface="+mn-ea"/>
        <a:cs typeface="+mn-cs"/>
      </a:defRPr>
    </a:lvl8pPr>
    <a:lvl9pPr marL="18805795" algn="l" defTabSz="2350722"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458">
          <p15:clr>
            <a:srgbClr val="A4A3A4"/>
          </p15:clr>
        </p15:guide>
        <p15:guide id="2" orient="horz" pos="4726">
          <p15:clr>
            <a:srgbClr val="A4A3A4"/>
          </p15:clr>
        </p15:guide>
        <p15:guide id="3" pos="25875">
          <p15:clr>
            <a:srgbClr val="A4A3A4"/>
          </p15:clr>
        </p15:guide>
        <p15:guide id="4" pos="62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uglas B. Matthew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4313"/>
    <a:srgbClr val="464549"/>
    <a:srgbClr val="537C33"/>
    <a:srgbClr val="C41E2F"/>
    <a:srgbClr val="3976BE"/>
    <a:srgbClr val="C71C2C"/>
    <a:srgbClr val="357493"/>
    <a:srgbClr val="90A69E"/>
    <a:srgbClr val="C1AF8D"/>
    <a:srgbClr val="BE4B1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9401" autoAdjust="0"/>
    <p:restoredTop sz="93814" autoAdjust="0"/>
  </p:normalViewPr>
  <p:slideViewPr>
    <p:cSldViewPr snapToGrid="0" snapToObjects="1" showGuides="1">
      <p:cViewPr varScale="1">
        <p:scale>
          <a:sx n="21" d="100"/>
          <a:sy n="21" d="100"/>
        </p:scale>
        <p:origin x="2598" y="42"/>
      </p:cViewPr>
      <p:guideLst>
        <p:guide orient="horz" pos="23458"/>
        <p:guide orient="horz" pos="4726"/>
        <p:guide pos="25875"/>
        <p:guide pos="62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11930389"/>
            <a:ext cx="35753040" cy="8232140"/>
          </a:xfrm>
        </p:spPr>
        <p:txBody>
          <a:bodyPr/>
          <a:lstStyle/>
          <a:p>
            <a:r>
              <a:rPr lang="en-US"/>
              <a:t>Click to edit Master title style</a:t>
            </a:r>
          </a:p>
        </p:txBody>
      </p:sp>
      <p:sp>
        <p:nvSpPr>
          <p:cNvPr id="3" name="Subtitle 2"/>
          <p:cNvSpPr>
            <a:spLocks noGrp="1"/>
          </p:cNvSpPr>
          <p:nvPr>
            <p:ph type="subTitle" idx="1"/>
          </p:nvPr>
        </p:nvSpPr>
        <p:spPr>
          <a:xfrm>
            <a:off x="6309360" y="21762720"/>
            <a:ext cx="29443680" cy="9814560"/>
          </a:xfrm>
        </p:spPr>
        <p:txBody>
          <a:bodyPr/>
          <a:lstStyle>
            <a:lvl1pPr marL="0" indent="0" algn="ctr">
              <a:buNone/>
              <a:defRPr>
                <a:solidFill>
                  <a:schemeClr val="tx1">
                    <a:tint val="75000"/>
                  </a:schemeClr>
                </a:solidFill>
              </a:defRPr>
            </a:lvl1pPr>
            <a:lvl2pPr marL="2350722" indent="0" algn="ctr">
              <a:buNone/>
              <a:defRPr>
                <a:solidFill>
                  <a:schemeClr val="tx1">
                    <a:tint val="75000"/>
                  </a:schemeClr>
                </a:solidFill>
              </a:defRPr>
            </a:lvl2pPr>
            <a:lvl3pPr marL="4701450" indent="0" algn="ctr">
              <a:buNone/>
              <a:defRPr>
                <a:solidFill>
                  <a:schemeClr val="tx1">
                    <a:tint val="75000"/>
                  </a:schemeClr>
                </a:solidFill>
              </a:defRPr>
            </a:lvl3pPr>
            <a:lvl4pPr marL="7052172" indent="0" algn="ctr">
              <a:buNone/>
              <a:defRPr>
                <a:solidFill>
                  <a:schemeClr val="tx1">
                    <a:tint val="75000"/>
                  </a:schemeClr>
                </a:solidFill>
              </a:defRPr>
            </a:lvl4pPr>
            <a:lvl5pPr marL="9402900" indent="0" algn="ctr">
              <a:buNone/>
              <a:defRPr>
                <a:solidFill>
                  <a:schemeClr val="tx1">
                    <a:tint val="75000"/>
                  </a:schemeClr>
                </a:solidFill>
              </a:defRPr>
            </a:lvl5pPr>
            <a:lvl6pPr marL="11753623" indent="0" algn="ctr">
              <a:buNone/>
              <a:defRPr>
                <a:solidFill>
                  <a:schemeClr val="tx1">
                    <a:tint val="75000"/>
                  </a:schemeClr>
                </a:solidFill>
              </a:defRPr>
            </a:lvl6pPr>
            <a:lvl7pPr marL="14104350" indent="0" algn="ctr">
              <a:buNone/>
              <a:defRPr>
                <a:solidFill>
                  <a:schemeClr val="tx1">
                    <a:tint val="75000"/>
                  </a:schemeClr>
                </a:solidFill>
              </a:defRPr>
            </a:lvl7pPr>
            <a:lvl8pPr marL="16455073" indent="0" algn="ctr">
              <a:buNone/>
              <a:defRPr>
                <a:solidFill>
                  <a:schemeClr val="tx1">
                    <a:tint val="75000"/>
                  </a:schemeClr>
                </a:solidFill>
              </a:defRPr>
            </a:lvl8pPr>
            <a:lvl9pPr marL="1880579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4240489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194966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476200" y="8205482"/>
            <a:ext cx="47320200" cy="1747596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15600" y="8205482"/>
            <a:ext cx="141259560" cy="1747596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305434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774994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40" y="24678642"/>
            <a:ext cx="35753040" cy="7627620"/>
          </a:xfrm>
        </p:spPr>
        <p:txBody>
          <a:bodyPr anchor="t"/>
          <a:lstStyle>
            <a:lvl1pPr algn="l">
              <a:defRPr sz="20600" b="1" cap="all"/>
            </a:lvl1pPr>
          </a:lstStyle>
          <a:p>
            <a:r>
              <a:rPr lang="en-US"/>
              <a:t>Click to edit Master title style</a:t>
            </a:r>
          </a:p>
        </p:txBody>
      </p:sp>
      <p:sp>
        <p:nvSpPr>
          <p:cNvPr id="3" name="Text Placeholder 2"/>
          <p:cNvSpPr>
            <a:spLocks noGrp="1"/>
          </p:cNvSpPr>
          <p:nvPr>
            <p:ph type="body" idx="1"/>
          </p:nvPr>
        </p:nvSpPr>
        <p:spPr>
          <a:xfrm>
            <a:off x="3322640" y="16277602"/>
            <a:ext cx="35753040" cy="8401047"/>
          </a:xfrm>
        </p:spPr>
        <p:txBody>
          <a:bodyPr anchor="b"/>
          <a:lstStyle>
            <a:lvl1pPr marL="0" indent="0">
              <a:buNone/>
              <a:defRPr sz="10300">
                <a:solidFill>
                  <a:schemeClr val="tx1">
                    <a:tint val="75000"/>
                  </a:schemeClr>
                </a:solidFill>
              </a:defRPr>
            </a:lvl1pPr>
            <a:lvl2pPr marL="2350722" indent="0">
              <a:buNone/>
              <a:defRPr sz="9300">
                <a:solidFill>
                  <a:schemeClr val="tx1">
                    <a:tint val="75000"/>
                  </a:schemeClr>
                </a:solidFill>
              </a:defRPr>
            </a:lvl2pPr>
            <a:lvl3pPr marL="4701450" indent="0">
              <a:buNone/>
              <a:defRPr sz="8200">
                <a:solidFill>
                  <a:schemeClr val="tx1">
                    <a:tint val="75000"/>
                  </a:schemeClr>
                </a:solidFill>
              </a:defRPr>
            </a:lvl3pPr>
            <a:lvl4pPr marL="7052172" indent="0">
              <a:buNone/>
              <a:defRPr sz="7200">
                <a:solidFill>
                  <a:schemeClr val="tx1">
                    <a:tint val="75000"/>
                  </a:schemeClr>
                </a:solidFill>
              </a:defRPr>
            </a:lvl4pPr>
            <a:lvl5pPr marL="9402900" indent="0">
              <a:buNone/>
              <a:defRPr sz="7200">
                <a:solidFill>
                  <a:schemeClr val="tx1">
                    <a:tint val="75000"/>
                  </a:schemeClr>
                </a:solidFill>
              </a:defRPr>
            </a:lvl5pPr>
            <a:lvl6pPr marL="11753623" indent="0">
              <a:buNone/>
              <a:defRPr sz="7200">
                <a:solidFill>
                  <a:schemeClr val="tx1">
                    <a:tint val="75000"/>
                  </a:schemeClr>
                </a:solidFill>
              </a:defRPr>
            </a:lvl6pPr>
            <a:lvl7pPr marL="14104350" indent="0">
              <a:buNone/>
              <a:defRPr sz="7200">
                <a:solidFill>
                  <a:schemeClr val="tx1">
                    <a:tint val="75000"/>
                  </a:schemeClr>
                </a:solidFill>
              </a:defRPr>
            </a:lvl7pPr>
            <a:lvl8pPr marL="16455073" indent="0">
              <a:buNone/>
              <a:defRPr sz="7200">
                <a:solidFill>
                  <a:schemeClr val="tx1">
                    <a:tint val="75000"/>
                  </a:schemeClr>
                </a:solidFill>
              </a:defRPr>
            </a:lvl8pPr>
            <a:lvl9pPr marL="18805795" indent="0">
              <a:buNone/>
              <a:defRPr sz="7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099461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15600" y="47792641"/>
            <a:ext cx="94289880" cy="135172452"/>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506520" y="47792641"/>
            <a:ext cx="94289880" cy="135172452"/>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1316651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03120" y="1537973"/>
            <a:ext cx="37856160" cy="6400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120" y="8596633"/>
            <a:ext cx="18584865" cy="3582667"/>
          </a:xfrm>
        </p:spPr>
        <p:txBody>
          <a:bodyPr anchor="b"/>
          <a:lstStyle>
            <a:lvl1pPr marL="0" indent="0">
              <a:buNone/>
              <a:defRPr sz="12300" b="1"/>
            </a:lvl1pPr>
            <a:lvl2pPr marL="2350722" indent="0">
              <a:buNone/>
              <a:defRPr sz="10300" b="1"/>
            </a:lvl2pPr>
            <a:lvl3pPr marL="4701450" indent="0">
              <a:buNone/>
              <a:defRPr sz="9300" b="1"/>
            </a:lvl3pPr>
            <a:lvl4pPr marL="7052172" indent="0">
              <a:buNone/>
              <a:defRPr sz="8200" b="1"/>
            </a:lvl4pPr>
            <a:lvl5pPr marL="9402900" indent="0">
              <a:buNone/>
              <a:defRPr sz="8200" b="1"/>
            </a:lvl5pPr>
            <a:lvl6pPr marL="11753623" indent="0">
              <a:buNone/>
              <a:defRPr sz="8200" b="1"/>
            </a:lvl6pPr>
            <a:lvl7pPr marL="14104350" indent="0">
              <a:buNone/>
              <a:defRPr sz="8200" b="1"/>
            </a:lvl7pPr>
            <a:lvl8pPr marL="16455073" indent="0">
              <a:buNone/>
              <a:defRPr sz="8200" b="1"/>
            </a:lvl8pPr>
            <a:lvl9pPr marL="18805795" indent="0">
              <a:buNone/>
              <a:defRPr sz="8200" b="1"/>
            </a:lvl9pPr>
          </a:lstStyle>
          <a:p>
            <a:pPr lvl="0"/>
            <a:r>
              <a:rPr lang="en-US"/>
              <a:t>Click to edit Master text styles</a:t>
            </a:r>
          </a:p>
        </p:txBody>
      </p:sp>
      <p:sp>
        <p:nvSpPr>
          <p:cNvPr id="4" name="Content Placeholder 3"/>
          <p:cNvSpPr>
            <a:spLocks noGrp="1"/>
          </p:cNvSpPr>
          <p:nvPr>
            <p:ph sz="half" idx="2"/>
          </p:nvPr>
        </p:nvSpPr>
        <p:spPr>
          <a:xfrm>
            <a:off x="2103120" y="12179300"/>
            <a:ext cx="18584865"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122" y="8596633"/>
            <a:ext cx="18592165" cy="3582667"/>
          </a:xfrm>
        </p:spPr>
        <p:txBody>
          <a:bodyPr anchor="b"/>
          <a:lstStyle>
            <a:lvl1pPr marL="0" indent="0">
              <a:buNone/>
              <a:defRPr sz="12300" b="1"/>
            </a:lvl1pPr>
            <a:lvl2pPr marL="2350722" indent="0">
              <a:buNone/>
              <a:defRPr sz="10300" b="1"/>
            </a:lvl2pPr>
            <a:lvl3pPr marL="4701450" indent="0">
              <a:buNone/>
              <a:defRPr sz="9300" b="1"/>
            </a:lvl3pPr>
            <a:lvl4pPr marL="7052172" indent="0">
              <a:buNone/>
              <a:defRPr sz="8200" b="1"/>
            </a:lvl4pPr>
            <a:lvl5pPr marL="9402900" indent="0">
              <a:buNone/>
              <a:defRPr sz="8200" b="1"/>
            </a:lvl5pPr>
            <a:lvl6pPr marL="11753623" indent="0">
              <a:buNone/>
              <a:defRPr sz="8200" b="1"/>
            </a:lvl6pPr>
            <a:lvl7pPr marL="14104350" indent="0">
              <a:buNone/>
              <a:defRPr sz="8200" b="1"/>
            </a:lvl7pPr>
            <a:lvl8pPr marL="16455073" indent="0">
              <a:buNone/>
              <a:defRPr sz="8200" b="1"/>
            </a:lvl8pPr>
            <a:lvl9pPr marL="18805795" indent="0">
              <a:buNone/>
              <a:defRPr sz="8200" b="1"/>
            </a:lvl9pPr>
          </a:lstStyle>
          <a:p>
            <a:pPr lvl="0"/>
            <a:r>
              <a:rPr lang="en-US"/>
              <a:t>Click to edit Master text styles</a:t>
            </a:r>
          </a:p>
        </p:txBody>
      </p:sp>
      <p:sp>
        <p:nvSpPr>
          <p:cNvPr id="6" name="Content Placeholder 5"/>
          <p:cNvSpPr>
            <a:spLocks noGrp="1"/>
          </p:cNvSpPr>
          <p:nvPr>
            <p:ph sz="quarter" idx="4"/>
          </p:nvPr>
        </p:nvSpPr>
        <p:spPr>
          <a:xfrm>
            <a:off x="21367122" y="12179300"/>
            <a:ext cx="18592165"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3493190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1310865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944542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128" y="1529080"/>
            <a:ext cx="13838240" cy="6507480"/>
          </a:xfrm>
        </p:spPr>
        <p:txBody>
          <a:bodyPr anchor="b"/>
          <a:lstStyle>
            <a:lvl1pPr algn="l">
              <a:defRPr sz="10300" b="1"/>
            </a:lvl1pPr>
          </a:lstStyle>
          <a:p>
            <a:r>
              <a:rPr lang="en-US"/>
              <a:t>Click to edit Master title style</a:t>
            </a:r>
          </a:p>
        </p:txBody>
      </p:sp>
      <p:sp>
        <p:nvSpPr>
          <p:cNvPr id="3" name="Content Placeholder 2"/>
          <p:cNvSpPr>
            <a:spLocks noGrp="1"/>
          </p:cNvSpPr>
          <p:nvPr>
            <p:ph idx="1"/>
          </p:nvPr>
        </p:nvSpPr>
        <p:spPr>
          <a:xfrm>
            <a:off x="16445230" y="1529089"/>
            <a:ext cx="2351405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128" y="8036569"/>
            <a:ext cx="13838240" cy="26269953"/>
          </a:xfrm>
        </p:spPr>
        <p:txBody>
          <a:bodyPr/>
          <a:lstStyle>
            <a:lvl1pPr marL="0" indent="0">
              <a:buNone/>
              <a:defRPr sz="7200"/>
            </a:lvl1pPr>
            <a:lvl2pPr marL="2350722" indent="0">
              <a:buNone/>
              <a:defRPr sz="6200"/>
            </a:lvl2pPr>
            <a:lvl3pPr marL="4701450" indent="0">
              <a:buNone/>
              <a:defRPr sz="5100"/>
            </a:lvl3pPr>
            <a:lvl4pPr marL="7052172" indent="0">
              <a:buNone/>
              <a:defRPr sz="4600"/>
            </a:lvl4pPr>
            <a:lvl5pPr marL="9402900" indent="0">
              <a:buNone/>
              <a:defRPr sz="4600"/>
            </a:lvl5pPr>
            <a:lvl6pPr marL="11753623" indent="0">
              <a:buNone/>
              <a:defRPr sz="4600"/>
            </a:lvl6pPr>
            <a:lvl7pPr marL="14104350" indent="0">
              <a:buNone/>
              <a:defRPr sz="4600"/>
            </a:lvl7pPr>
            <a:lvl8pPr marL="16455073" indent="0">
              <a:buNone/>
              <a:defRPr sz="4600"/>
            </a:lvl8pPr>
            <a:lvl9pPr marL="18805795"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984924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4525" y="26883361"/>
            <a:ext cx="25237440" cy="3173733"/>
          </a:xfrm>
        </p:spPr>
        <p:txBody>
          <a:bodyPr anchor="b"/>
          <a:lstStyle>
            <a:lvl1pPr algn="l">
              <a:defRPr sz="10300" b="1"/>
            </a:lvl1pPr>
          </a:lstStyle>
          <a:p>
            <a:r>
              <a:rPr lang="en-US"/>
              <a:t>Click to edit Master title style</a:t>
            </a:r>
          </a:p>
        </p:txBody>
      </p:sp>
      <p:sp>
        <p:nvSpPr>
          <p:cNvPr id="3" name="Picture Placeholder 2"/>
          <p:cNvSpPr>
            <a:spLocks noGrp="1"/>
          </p:cNvSpPr>
          <p:nvPr>
            <p:ph type="pic" idx="1"/>
          </p:nvPr>
        </p:nvSpPr>
        <p:spPr>
          <a:xfrm>
            <a:off x="8244525" y="3431540"/>
            <a:ext cx="25237440" cy="23042880"/>
          </a:xfrm>
        </p:spPr>
        <p:txBody>
          <a:bodyPr/>
          <a:lstStyle>
            <a:lvl1pPr marL="0" indent="0">
              <a:buNone/>
              <a:defRPr sz="16500"/>
            </a:lvl1pPr>
            <a:lvl2pPr marL="2350722" indent="0">
              <a:buNone/>
              <a:defRPr sz="14400"/>
            </a:lvl2pPr>
            <a:lvl3pPr marL="4701450" indent="0">
              <a:buNone/>
              <a:defRPr sz="12300"/>
            </a:lvl3pPr>
            <a:lvl4pPr marL="7052172" indent="0">
              <a:buNone/>
              <a:defRPr sz="10300"/>
            </a:lvl4pPr>
            <a:lvl5pPr marL="9402900" indent="0">
              <a:buNone/>
              <a:defRPr sz="10300"/>
            </a:lvl5pPr>
            <a:lvl6pPr marL="11753623" indent="0">
              <a:buNone/>
              <a:defRPr sz="10300"/>
            </a:lvl6pPr>
            <a:lvl7pPr marL="14104350" indent="0">
              <a:buNone/>
              <a:defRPr sz="10300"/>
            </a:lvl7pPr>
            <a:lvl8pPr marL="16455073" indent="0">
              <a:buNone/>
              <a:defRPr sz="10300"/>
            </a:lvl8pPr>
            <a:lvl9pPr marL="18805795" indent="0">
              <a:buNone/>
              <a:defRPr sz="10300"/>
            </a:lvl9pPr>
          </a:lstStyle>
          <a:p>
            <a:endParaRPr lang="en-US"/>
          </a:p>
        </p:txBody>
      </p:sp>
      <p:sp>
        <p:nvSpPr>
          <p:cNvPr id="4" name="Text Placeholder 3"/>
          <p:cNvSpPr>
            <a:spLocks noGrp="1"/>
          </p:cNvSpPr>
          <p:nvPr>
            <p:ph type="body" sz="half" idx="2"/>
          </p:nvPr>
        </p:nvSpPr>
        <p:spPr>
          <a:xfrm>
            <a:off x="8244525" y="30057094"/>
            <a:ext cx="25237440" cy="4507227"/>
          </a:xfrm>
        </p:spPr>
        <p:txBody>
          <a:bodyPr/>
          <a:lstStyle>
            <a:lvl1pPr marL="0" indent="0">
              <a:buNone/>
              <a:defRPr sz="7200"/>
            </a:lvl1pPr>
            <a:lvl2pPr marL="2350722" indent="0">
              <a:buNone/>
              <a:defRPr sz="6200"/>
            </a:lvl2pPr>
            <a:lvl3pPr marL="4701450" indent="0">
              <a:buNone/>
              <a:defRPr sz="5100"/>
            </a:lvl3pPr>
            <a:lvl4pPr marL="7052172" indent="0">
              <a:buNone/>
              <a:defRPr sz="4600"/>
            </a:lvl4pPr>
            <a:lvl5pPr marL="9402900" indent="0">
              <a:buNone/>
              <a:defRPr sz="4600"/>
            </a:lvl5pPr>
            <a:lvl6pPr marL="11753623" indent="0">
              <a:buNone/>
              <a:defRPr sz="4600"/>
            </a:lvl6pPr>
            <a:lvl7pPr marL="14104350" indent="0">
              <a:buNone/>
              <a:defRPr sz="4600"/>
            </a:lvl7pPr>
            <a:lvl8pPr marL="16455073" indent="0">
              <a:buNone/>
              <a:defRPr sz="4600"/>
            </a:lvl8pPr>
            <a:lvl9pPr marL="18805795"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3B08D0C-1E73-0A4F-82D9-254A22936925}"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A07336-9B73-7942-B20F-D3B584F99537}" type="slidenum">
              <a:rPr lang="en-US" smtClean="0"/>
              <a:pPr/>
              <a:t>‹#›</a:t>
            </a:fld>
            <a:endParaRPr lang="en-US"/>
          </a:p>
        </p:txBody>
      </p:sp>
    </p:spTree>
    <p:extLst>
      <p:ext uri="{BB962C8B-B14F-4D97-AF65-F5344CB8AC3E}">
        <p14:creationId xmlns:p14="http://schemas.microsoft.com/office/powerpoint/2010/main" val="287731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120" y="1537973"/>
            <a:ext cx="37856160" cy="6400800"/>
          </a:xfrm>
          <a:prstGeom prst="rect">
            <a:avLst/>
          </a:prstGeom>
        </p:spPr>
        <p:txBody>
          <a:bodyPr vert="horz" lIns="470144" tIns="235072" rIns="470144" bIns="235072" rtlCol="0" anchor="ctr">
            <a:normAutofit/>
          </a:bodyPr>
          <a:lstStyle/>
          <a:p>
            <a:r>
              <a:rPr lang="en-US"/>
              <a:t>Click to edit Master title style</a:t>
            </a:r>
          </a:p>
        </p:txBody>
      </p:sp>
      <p:sp>
        <p:nvSpPr>
          <p:cNvPr id="3" name="Text Placeholder 2"/>
          <p:cNvSpPr>
            <a:spLocks noGrp="1"/>
          </p:cNvSpPr>
          <p:nvPr>
            <p:ph type="body" idx="1"/>
          </p:nvPr>
        </p:nvSpPr>
        <p:spPr>
          <a:xfrm>
            <a:off x="2103120" y="8961129"/>
            <a:ext cx="37856160" cy="25345392"/>
          </a:xfrm>
          <a:prstGeom prst="rect">
            <a:avLst/>
          </a:prstGeom>
        </p:spPr>
        <p:txBody>
          <a:bodyPr vert="horz" lIns="470144" tIns="235072" rIns="470144" bIns="23507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03120" y="35595569"/>
            <a:ext cx="9814560" cy="2044700"/>
          </a:xfrm>
          <a:prstGeom prst="rect">
            <a:avLst/>
          </a:prstGeom>
        </p:spPr>
        <p:txBody>
          <a:bodyPr vert="horz" lIns="470144" tIns="235072" rIns="470144" bIns="235072" rtlCol="0" anchor="ctr"/>
          <a:lstStyle>
            <a:lvl1pPr algn="l">
              <a:defRPr sz="6200">
                <a:solidFill>
                  <a:schemeClr val="tx1">
                    <a:tint val="75000"/>
                  </a:schemeClr>
                </a:solidFill>
              </a:defRPr>
            </a:lvl1pPr>
          </a:lstStyle>
          <a:p>
            <a:fld id="{43B08D0C-1E73-0A4F-82D9-254A22936925}" type="datetimeFigureOut">
              <a:rPr lang="en-US" smtClean="0"/>
              <a:pPr/>
              <a:t>11/21/2018</a:t>
            </a:fld>
            <a:endParaRPr lang="en-US"/>
          </a:p>
        </p:txBody>
      </p:sp>
      <p:sp>
        <p:nvSpPr>
          <p:cNvPr id="5" name="Footer Placeholder 4"/>
          <p:cNvSpPr>
            <a:spLocks noGrp="1"/>
          </p:cNvSpPr>
          <p:nvPr>
            <p:ph type="ftr" sz="quarter" idx="3"/>
          </p:nvPr>
        </p:nvSpPr>
        <p:spPr>
          <a:xfrm>
            <a:off x="14371320" y="35595569"/>
            <a:ext cx="13319760" cy="2044700"/>
          </a:xfrm>
          <a:prstGeom prst="rect">
            <a:avLst/>
          </a:prstGeom>
        </p:spPr>
        <p:txBody>
          <a:bodyPr vert="horz" lIns="470144" tIns="235072" rIns="470144" bIns="235072"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144720" y="35595569"/>
            <a:ext cx="9814560" cy="2044700"/>
          </a:xfrm>
          <a:prstGeom prst="rect">
            <a:avLst/>
          </a:prstGeom>
        </p:spPr>
        <p:txBody>
          <a:bodyPr vert="horz" lIns="470144" tIns="235072" rIns="470144" bIns="235072" rtlCol="0" anchor="ctr"/>
          <a:lstStyle>
            <a:lvl1pPr algn="r">
              <a:defRPr sz="6200">
                <a:solidFill>
                  <a:schemeClr val="tx1">
                    <a:tint val="75000"/>
                  </a:schemeClr>
                </a:solidFill>
              </a:defRPr>
            </a:lvl1pPr>
          </a:lstStyle>
          <a:p>
            <a:fld id="{4DA07336-9B73-7942-B20F-D3B584F99537}" type="slidenum">
              <a:rPr lang="en-US" smtClean="0"/>
              <a:pPr/>
              <a:t>‹#›</a:t>
            </a:fld>
            <a:endParaRPr lang="en-US"/>
          </a:p>
        </p:txBody>
      </p:sp>
    </p:spTree>
    <p:extLst>
      <p:ext uri="{BB962C8B-B14F-4D97-AF65-F5344CB8AC3E}">
        <p14:creationId xmlns:p14="http://schemas.microsoft.com/office/powerpoint/2010/main" val="1009971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50722" rtl="0" eaLnBrk="1" latinLnBrk="0" hangingPunct="1">
        <a:spcBef>
          <a:spcPct val="0"/>
        </a:spcBef>
        <a:buNone/>
        <a:defRPr sz="22600" kern="1200">
          <a:solidFill>
            <a:schemeClr val="tx1"/>
          </a:solidFill>
          <a:latin typeface="+mj-lt"/>
          <a:ea typeface="+mj-ea"/>
          <a:cs typeface="+mj-cs"/>
        </a:defRPr>
      </a:lvl1pPr>
    </p:titleStyle>
    <p:bodyStyle>
      <a:lvl1pPr marL="1763044" indent="-1763044" algn="l" defTabSz="2350722" rtl="0" eaLnBrk="1" latinLnBrk="0" hangingPunct="1">
        <a:spcBef>
          <a:spcPct val="20000"/>
        </a:spcBef>
        <a:buFont typeface="Arial"/>
        <a:buChar char="•"/>
        <a:defRPr sz="16500" kern="1200">
          <a:solidFill>
            <a:schemeClr val="tx1"/>
          </a:solidFill>
          <a:latin typeface="+mn-lt"/>
          <a:ea typeface="+mn-ea"/>
          <a:cs typeface="+mn-cs"/>
        </a:defRPr>
      </a:lvl1pPr>
      <a:lvl2pPr marL="3819928" indent="-1469200" algn="l" defTabSz="2350722" rtl="0" eaLnBrk="1" latinLnBrk="0" hangingPunct="1">
        <a:spcBef>
          <a:spcPct val="20000"/>
        </a:spcBef>
        <a:buFont typeface="Arial"/>
        <a:buChar char="–"/>
        <a:defRPr sz="14400" kern="1200">
          <a:solidFill>
            <a:schemeClr val="tx1"/>
          </a:solidFill>
          <a:latin typeface="+mn-lt"/>
          <a:ea typeface="+mn-ea"/>
          <a:cs typeface="+mn-cs"/>
        </a:defRPr>
      </a:lvl2pPr>
      <a:lvl3pPr marL="5876811" indent="-1175361" algn="l" defTabSz="2350722" rtl="0" eaLnBrk="1" latinLnBrk="0" hangingPunct="1">
        <a:spcBef>
          <a:spcPct val="20000"/>
        </a:spcBef>
        <a:buFont typeface="Arial"/>
        <a:buChar char="•"/>
        <a:defRPr sz="12300" kern="1200">
          <a:solidFill>
            <a:schemeClr val="tx1"/>
          </a:solidFill>
          <a:latin typeface="+mn-lt"/>
          <a:ea typeface="+mn-ea"/>
          <a:cs typeface="+mn-cs"/>
        </a:defRPr>
      </a:lvl3pPr>
      <a:lvl4pPr marL="8227539" indent="-1175361" algn="l" defTabSz="2350722" rtl="0" eaLnBrk="1" latinLnBrk="0" hangingPunct="1">
        <a:spcBef>
          <a:spcPct val="20000"/>
        </a:spcBef>
        <a:buFont typeface="Arial"/>
        <a:buChar char="–"/>
        <a:defRPr sz="10300" kern="1200">
          <a:solidFill>
            <a:schemeClr val="tx1"/>
          </a:solidFill>
          <a:latin typeface="+mn-lt"/>
          <a:ea typeface="+mn-ea"/>
          <a:cs typeface="+mn-cs"/>
        </a:defRPr>
      </a:lvl4pPr>
      <a:lvl5pPr marL="10578261" indent="-1175361" algn="l" defTabSz="2350722" rtl="0" eaLnBrk="1" latinLnBrk="0" hangingPunct="1">
        <a:spcBef>
          <a:spcPct val="20000"/>
        </a:spcBef>
        <a:buFont typeface="Arial"/>
        <a:buChar char="»"/>
        <a:defRPr sz="10300" kern="1200">
          <a:solidFill>
            <a:schemeClr val="tx1"/>
          </a:solidFill>
          <a:latin typeface="+mn-lt"/>
          <a:ea typeface="+mn-ea"/>
          <a:cs typeface="+mn-cs"/>
        </a:defRPr>
      </a:lvl5pPr>
      <a:lvl6pPr marL="12928984" indent="-1175361" algn="l" defTabSz="2350722" rtl="0" eaLnBrk="1" latinLnBrk="0" hangingPunct="1">
        <a:spcBef>
          <a:spcPct val="20000"/>
        </a:spcBef>
        <a:buFont typeface="Arial"/>
        <a:buChar char="•"/>
        <a:defRPr sz="10300" kern="1200">
          <a:solidFill>
            <a:schemeClr val="tx1"/>
          </a:solidFill>
          <a:latin typeface="+mn-lt"/>
          <a:ea typeface="+mn-ea"/>
          <a:cs typeface="+mn-cs"/>
        </a:defRPr>
      </a:lvl6pPr>
      <a:lvl7pPr marL="15279711" indent="-1175361" algn="l" defTabSz="2350722" rtl="0" eaLnBrk="1" latinLnBrk="0" hangingPunct="1">
        <a:spcBef>
          <a:spcPct val="20000"/>
        </a:spcBef>
        <a:buFont typeface="Arial"/>
        <a:buChar char="•"/>
        <a:defRPr sz="10300" kern="1200">
          <a:solidFill>
            <a:schemeClr val="tx1"/>
          </a:solidFill>
          <a:latin typeface="+mn-lt"/>
          <a:ea typeface="+mn-ea"/>
          <a:cs typeface="+mn-cs"/>
        </a:defRPr>
      </a:lvl7pPr>
      <a:lvl8pPr marL="17630434" indent="-1175361" algn="l" defTabSz="2350722" rtl="0" eaLnBrk="1" latinLnBrk="0" hangingPunct="1">
        <a:spcBef>
          <a:spcPct val="20000"/>
        </a:spcBef>
        <a:buFont typeface="Arial"/>
        <a:buChar char="•"/>
        <a:defRPr sz="10300" kern="1200">
          <a:solidFill>
            <a:schemeClr val="tx1"/>
          </a:solidFill>
          <a:latin typeface="+mn-lt"/>
          <a:ea typeface="+mn-ea"/>
          <a:cs typeface="+mn-cs"/>
        </a:defRPr>
      </a:lvl8pPr>
      <a:lvl9pPr marL="19981156" indent="-1175361" algn="l" defTabSz="2350722" rtl="0" eaLnBrk="1" latinLnBrk="0" hangingPunct="1">
        <a:spcBef>
          <a:spcPct val="20000"/>
        </a:spcBef>
        <a:buFont typeface="Arial"/>
        <a:buChar char="•"/>
        <a:defRPr sz="10300" kern="1200">
          <a:solidFill>
            <a:schemeClr val="tx1"/>
          </a:solidFill>
          <a:latin typeface="+mn-lt"/>
          <a:ea typeface="+mn-ea"/>
          <a:cs typeface="+mn-cs"/>
        </a:defRPr>
      </a:lvl9pPr>
    </p:bodyStyle>
    <p:otherStyle>
      <a:defPPr>
        <a:defRPr lang="en-US"/>
      </a:defPPr>
      <a:lvl1pPr marL="0" algn="l" defTabSz="2350722" rtl="0" eaLnBrk="1" latinLnBrk="0" hangingPunct="1">
        <a:defRPr sz="9300" kern="1200">
          <a:solidFill>
            <a:schemeClr val="tx1"/>
          </a:solidFill>
          <a:latin typeface="+mn-lt"/>
          <a:ea typeface="+mn-ea"/>
          <a:cs typeface="+mn-cs"/>
        </a:defRPr>
      </a:lvl1pPr>
      <a:lvl2pPr marL="2350722" algn="l" defTabSz="2350722" rtl="0" eaLnBrk="1" latinLnBrk="0" hangingPunct="1">
        <a:defRPr sz="9300" kern="1200">
          <a:solidFill>
            <a:schemeClr val="tx1"/>
          </a:solidFill>
          <a:latin typeface="+mn-lt"/>
          <a:ea typeface="+mn-ea"/>
          <a:cs typeface="+mn-cs"/>
        </a:defRPr>
      </a:lvl2pPr>
      <a:lvl3pPr marL="4701450" algn="l" defTabSz="2350722" rtl="0" eaLnBrk="1" latinLnBrk="0" hangingPunct="1">
        <a:defRPr sz="9300" kern="1200">
          <a:solidFill>
            <a:schemeClr val="tx1"/>
          </a:solidFill>
          <a:latin typeface="+mn-lt"/>
          <a:ea typeface="+mn-ea"/>
          <a:cs typeface="+mn-cs"/>
        </a:defRPr>
      </a:lvl3pPr>
      <a:lvl4pPr marL="7052172" algn="l" defTabSz="2350722" rtl="0" eaLnBrk="1" latinLnBrk="0" hangingPunct="1">
        <a:defRPr sz="9300" kern="1200">
          <a:solidFill>
            <a:schemeClr val="tx1"/>
          </a:solidFill>
          <a:latin typeface="+mn-lt"/>
          <a:ea typeface="+mn-ea"/>
          <a:cs typeface="+mn-cs"/>
        </a:defRPr>
      </a:lvl4pPr>
      <a:lvl5pPr marL="9402900" algn="l" defTabSz="2350722" rtl="0" eaLnBrk="1" latinLnBrk="0" hangingPunct="1">
        <a:defRPr sz="9300" kern="1200">
          <a:solidFill>
            <a:schemeClr val="tx1"/>
          </a:solidFill>
          <a:latin typeface="+mn-lt"/>
          <a:ea typeface="+mn-ea"/>
          <a:cs typeface="+mn-cs"/>
        </a:defRPr>
      </a:lvl5pPr>
      <a:lvl6pPr marL="11753623" algn="l" defTabSz="2350722" rtl="0" eaLnBrk="1" latinLnBrk="0" hangingPunct="1">
        <a:defRPr sz="9300" kern="1200">
          <a:solidFill>
            <a:schemeClr val="tx1"/>
          </a:solidFill>
          <a:latin typeface="+mn-lt"/>
          <a:ea typeface="+mn-ea"/>
          <a:cs typeface="+mn-cs"/>
        </a:defRPr>
      </a:lvl6pPr>
      <a:lvl7pPr marL="14104350" algn="l" defTabSz="2350722" rtl="0" eaLnBrk="1" latinLnBrk="0" hangingPunct="1">
        <a:defRPr sz="9300" kern="1200">
          <a:solidFill>
            <a:schemeClr val="tx1"/>
          </a:solidFill>
          <a:latin typeface="+mn-lt"/>
          <a:ea typeface="+mn-ea"/>
          <a:cs typeface="+mn-cs"/>
        </a:defRPr>
      </a:lvl7pPr>
      <a:lvl8pPr marL="16455073" algn="l" defTabSz="2350722" rtl="0" eaLnBrk="1" latinLnBrk="0" hangingPunct="1">
        <a:defRPr sz="9300" kern="1200">
          <a:solidFill>
            <a:schemeClr val="tx1"/>
          </a:solidFill>
          <a:latin typeface="+mn-lt"/>
          <a:ea typeface="+mn-ea"/>
          <a:cs typeface="+mn-cs"/>
        </a:defRPr>
      </a:lvl8pPr>
      <a:lvl9pPr marL="18805795" algn="l" defTabSz="2350722"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71484" y="0"/>
            <a:ext cx="42179240" cy="5238912"/>
          </a:xfrm>
          <a:prstGeom prst="rect">
            <a:avLst/>
          </a:prstGeom>
          <a:solidFill>
            <a:srgbClr val="17375E"/>
          </a:solidFill>
          <a:ln>
            <a:solidFill>
              <a:srgbClr val="10253F"/>
            </a:solidFill>
          </a:ln>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66" name="Rectangle 65"/>
          <p:cNvSpPr/>
          <p:nvPr/>
        </p:nvSpPr>
        <p:spPr>
          <a:xfrm>
            <a:off x="0" y="35628600"/>
            <a:ext cx="42179240" cy="2851332"/>
          </a:xfrm>
          <a:prstGeom prst="rect">
            <a:avLst/>
          </a:prstGeom>
          <a:solidFill>
            <a:srgbClr val="17375E"/>
          </a:solidFill>
          <a:ln>
            <a:solidFill>
              <a:srgbClr val="10253F"/>
            </a:solidFill>
          </a:ln>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65" name="Rectangle 64"/>
          <p:cNvSpPr/>
          <p:nvPr/>
        </p:nvSpPr>
        <p:spPr>
          <a:xfrm>
            <a:off x="5091169" y="0"/>
            <a:ext cx="31907689" cy="6042425"/>
          </a:xfrm>
          <a:prstGeom prst="rect">
            <a:avLst/>
          </a:prstGeom>
          <a:solidFill>
            <a:schemeClr val="tx2">
              <a:lumMod val="40000"/>
              <a:lumOff val="60000"/>
            </a:schemeClr>
          </a:solidFill>
          <a:ln>
            <a:solidFill>
              <a:srgbClr val="10253F"/>
            </a:solidFill>
          </a:ln>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64" name="Rectangle 63"/>
          <p:cNvSpPr/>
          <p:nvPr/>
        </p:nvSpPr>
        <p:spPr>
          <a:xfrm>
            <a:off x="1058427" y="7237654"/>
            <a:ext cx="12925861" cy="28390946"/>
          </a:xfrm>
          <a:prstGeom prst="rect">
            <a:avLst/>
          </a:prstGeom>
          <a:solidFill>
            <a:schemeClr val="tx2">
              <a:lumMod val="40000"/>
              <a:lumOff val="60000"/>
            </a:schemeClr>
          </a:solidFill>
          <a:ln>
            <a:solidFill>
              <a:srgbClr val="10253F"/>
            </a:solidFill>
          </a:ln>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56" name="Rectangle 55"/>
          <p:cNvSpPr/>
          <p:nvPr/>
        </p:nvSpPr>
        <p:spPr>
          <a:xfrm>
            <a:off x="27865178" y="15024155"/>
            <a:ext cx="13069833" cy="20579045"/>
          </a:xfrm>
          <a:prstGeom prst="rect">
            <a:avLst/>
          </a:prstGeom>
          <a:solidFill>
            <a:srgbClr val="8EB4E3"/>
          </a:solidFill>
          <a:ln>
            <a:solidFill>
              <a:schemeClr val="tx2">
                <a:lumMod val="50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398" tIns="45699" rIns="91398" bIns="45699" rtlCol="0" anchor="ctr"/>
          <a:lstStyle/>
          <a:p>
            <a:pPr algn="ctr"/>
            <a:endParaRPr lang="en-US" dirty="0">
              <a:latin typeface="Helvetica"/>
              <a:cs typeface="Helvetica"/>
            </a:endParaRPr>
          </a:p>
        </p:txBody>
      </p:sp>
      <p:sp>
        <p:nvSpPr>
          <p:cNvPr id="3" name="TextBox 2"/>
          <p:cNvSpPr txBox="1"/>
          <p:nvPr/>
        </p:nvSpPr>
        <p:spPr>
          <a:xfrm>
            <a:off x="5476693" y="370068"/>
            <a:ext cx="31471143" cy="3170056"/>
          </a:xfrm>
          <a:prstGeom prst="rect">
            <a:avLst/>
          </a:prstGeom>
          <a:noFill/>
        </p:spPr>
        <p:txBody>
          <a:bodyPr wrap="square" lIns="91398" tIns="45699" rIns="91398" bIns="45699" rtlCol="0">
            <a:spAutoFit/>
          </a:bodyPr>
          <a:lstStyle/>
          <a:p>
            <a:pPr algn="ctr"/>
            <a:r>
              <a:rPr lang="en-US" sz="10000" dirty="0">
                <a:solidFill>
                  <a:srgbClr val="000000"/>
                </a:solidFill>
                <a:latin typeface="Times New Roman"/>
                <a:cs typeface="Times New Roman"/>
              </a:rPr>
              <a:t>The Effect of Chronic Intermittent Ethanol Exposure Across the Lifespan in Rats</a:t>
            </a:r>
          </a:p>
        </p:txBody>
      </p:sp>
      <p:sp>
        <p:nvSpPr>
          <p:cNvPr id="29" name="Rectangle 28"/>
          <p:cNvSpPr/>
          <p:nvPr/>
        </p:nvSpPr>
        <p:spPr>
          <a:xfrm>
            <a:off x="1098954" y="7499308"/>
            <a:ext cx="12805962" cy="9659014"/>
          </a:xfrm>
          <a:prstGeom prst="rect">
            <a:avLst/>
          </a:prstGeom>
        </p:spPr>
        <p:txBody>
          <a:bodyPr wrap="square" lIns="91398" tIns="45699" rIns="91398" bIns="45699">
            <a:spAutoFit/>
          </a:bodyPr>
          <a:lstStyle/>
          <a:p>
            <a:r>
              <a:rPr lang="en-US" sz="4100" dirty="0">
                <a:latin typeface="Calibri"/>
                <a:cs typeface="Calibri"/>
              </a:rPr>
              <a:t>By the year 2030, 20% of the US population will be over the age of 65 providing a potential strain to the health care system (U.S. Census Bureau). A large segment of older individuals consume alcohol at dangerous levels with up to 3% meeting the diagnostic criteria for an alcohol use disorder. Interestingly, 33% of the elderly with an alcohol use disorder did not begin risky drinking until later in life, often following a major life change. These individuals have been termed Type 1 alcoholics. Little is known about the consequences of chronic alcohol use in later life due to few animal studies investigating alcohol in aged rats. The current set of studies investigates if chronic intermittent ethanol (CIE) exposure impacts general health via body weight and a variety of behaviors in aged male rats.</a:t>
            </a:r>
          </a:p>
          <a:p>
            <a:pPr lvl="0">
              <a:lnSpc>
                <a:spcPct val="200000"/>
              </a:lnSpc>
            </a:pPr>
            <a:endParaRPr lang="en-US" sz="2600" dirty="0">
              <a:latin typeface="Calibri"/>
              <a:cs typeface="Calibri"/>
            </a:endParaRPr>
          </a:p>
        </p:txBody>
      </p:sp>
      <p:sp>
        <p:nvSpPr>
          <p:cNvPr id="18" name="TextBox 17"/>
          <p:cNvSpPr txBox="1"/>
          <p:nvPr/>
        </p:nvSpPr>
        <p:spPr>
          <a:xfrm>
            <a:off x="1058442" y="16694847"/>
            <a:ext cx="12925861" cy="1046398"/>
          </a:xfrm>
          <a:prstGeom prst="rect">
            <a:avLst/>
          </a:prstGeom>
          <a:solidFill>
            <a:schemeClr val="tx2">
              <a:lumMod val="75000"/>
            </a:schemeClr>
          </a:solidFill>
          <a:ln>
            <a:solidFill>
              <a:srgbClr val="10253F"/>
            </a:solidFill>
          </a:ln>
        </p:spPr>
        <p:txBody>
          <a:bodyPr wrap="square" lIns="91398" tIns="45699" rIns="91398" bIns="45699" rtlCol="0">
            <a:spAutoFit/>
          </a:bodyPr>
          <a:lstStyle/>
          <a:p>
            <a:pPr algn="ctr"/>
            <a:r>
              <a:rPr lang="en-US" sz="6200" b="1" dirty="0">
                <a:solidFill>
                  <a:schemeClr val="bg1"/>
                </a:solidFill>
                <a:latin typeface="Times New Roman"/>
                <a:cs typeface="Times New Roman"/>
              </a:rPr>
              <a:t>Methods</a:t>
            </a:r>
          </a:p>
        </p:txBody>
      </p:sp>
      <p:sp>
        <p:nvSpPr>
          <p:cNvPr id="36" name="Rectangle 35"/>
          <p:cNvSpPr/>
          <p:nvPr/>
        </p:nvSpPr>
        <p:spPr>
          <a:xfrm>
            <a:off x="1041006" y="8926765"/>
            <a:ext cx="12440539" cy="986125"/>
          </a:xfrm>
          <a:prstGeom prst="rect">
            <a:avLst/>
          </a:prstGeom>
        </p:spPr>
        <p:txBody>
          <a:bodyPr wrap="square" lIns="91398" tIns="45699" rIns="91398" bIns="45699">
            <a:spAutoFit/>
          </a:bodyPr>
          <a:lstStyle/>
          <a:p>
            <a:pPr>
              <a:lnSpc>
                <a:spcPct val="150000"/>
              </a:lnSpc>
            </a:pPr>
            <a:endParaRPr lang="en-US" sz="4100" dirty="0">
              <a:latin typeface="Helvetica"/>
              <a:cs typeface="Helvetica"/>
            </a:endParaRPr>
          </a:p>
        </p:txBody>
      </p:sp>
      <p:sp>
        <p:nvSpPr>
          <p:cNvPr id="42" name="TextBox 41"/>
          <p:cNvSpPr txBox="1"/>
          <p:nvPr/>
        </p:nvSpPr>
        <p:spPr>
          <a:xfrm>
            <a:off x="1041006" y="6466574"/>
            <a:ext cx="12943282" cy="1046398"/>
          </a:xfrm>
          <a:prstGeom prst="rect">
            <a:avLst/>
          </a:prstGeom>
          <a:solidFill>
            <a:srgbClr val="17375E"/>
          </a:solidFill>
          <a:ln>
            <a:solidFill>
              <a:srgbClr val="000000"/>
            </a:solidFill>
          </a:ln>
        </p:spPr>
        <p:txBody>
          <a:bodyPr wrap="square" lIns="91398" tIns="45699" rIns="91398" bIns="45699" rtlCol="0">
            <a:spAutoFit/>
          </a:bodyPr>
          <a:lstStyle/>
          <a:p>
            <a:pPr algn="ctr"/>
            <a:r>
              <a:rPr lang="en-US" sz="6200" b="1" dirty="0">
                <a:solidFill>
                  <a:srgbClr val="FFFFFF"/>
                </a:solidFill>
                <a:latin typeface="Times New Roman"/>
                <a:cs typeface="Times New Roman"/>
              </a:rPr>
              <a:t>Background</a:t>
            </a:r>
          </a:p>
        </p:txBody>
      </p:sp>
      <p:sp>
        <p:nvSpPr>
          <p:cNvPr id="44" name="TextBox 43"/>
          <p:cNvSpPr txBox="1"/>
          <p:nvPr/>
        </p:nvSpPr>
        <p:spPr>
          <a:xfrm>
            <a:off x="27934887" y="29233659"/>
            <a:ext cx="13041609" cy="1046398"/>
          </a:xfrm>
          <a:prstGeom prst="rect">
            <a:avLst/>
          </a:prstGeom>
          <a:solidFill>
            <a:srgbClr val="17375E"/>
          </a:solidFill>
          <a:ln>
            <a:solidFill>
              <a:srgbClr val="10253F"/>
            </a:solidFill>
          </a:ln>
        </p:spPr>
        <p:txBody>
          <a:bodyPr wrap="square" lIns="91398" tIns="45699" rIns="91398" bIns="45699" rtlCol="0">
            <a:spAutoFit/>
          </a:bodyPr>
          <a:lstStyle/>
          <a:p>
            <a:pPr algn="ctr"/>
            <a:r>
              <a:rPr lang="en-US" sz="6200" b="1" dirty="0">
                <a:solidFill>
                  <a:srgbClr val="FFFFFF"/>
                </a:solidFill>
                <a:latin typeface="Times New Roman"/>
                <a:cs typeface="Times New Roman"/>
              </a:rPr>
              <a:t>Conclusion or Discussion</a:t>
            </a:r>
          </a:p>
        </p:txBody>
      </p:sp>
      <p:sp>
        <p:nvSpPr>
          <p:cNvPr id="52" name="TextBox 51"/>
          <p:cNvSpPr txBox="1"/>
          <p:nvPr/>
        </p:nvSpPr>
        <p:spPr>
          <a:xfrm>
            <a:off x="27930001" y="32925648"/>
            <a:ext cx="13041609" cy="1046398"/>
          </a:xfrm>
          <a:prstGeom prst="rect">
            <a:avLst/>
          </a:prstGeom>
          <a:solidFill>
            <a:srgbClr val="17375E"/>
          </a:solidFill>
          <a:ln>
            <a:solidFill>
              <a:srgbClr val="10253F"/>
            </a:solidFill>
          </a:ln>
        </p:spPr>
        <p:txBody>
          <a:bodyPr wrap="square" lIns="91398" tIns="45699" rIns="91398" bIns="45699" rtlCol="0">
            <a:spAutoFit/>
          </a:bodyPr>
          <a:lstStyle/>
          <a:p>
            <a:pPr algn="ctr"/>
            <a:r>
              <a:rPr lang="en-US" sz="6200" b="1" dirty="0">
                <a:solidFill>
                  <a:srgbClr val="FFFFFF"/>
                </a:solidFill>
                <a:latin typeface="Times New Roman"/>
                <a:cs typeface="Times New Roman"/>
              </a:rPr>
              <a:t>References</a:t>
            </a:r>
          </a:p>
        </p:txBody>
      </p:sp>
      <p:sp>
        <p:nvSpPr>
          <p:cNvPr id="2" name="Rectangle 1"/>
          <p:cNvSpPr/>
          <p:nvPr/>
        </p:nvSpPr>
        <p:spPr>
          <a:xfrm>
            <a:off x="7846659" y="3734101"/>
            <a:ext cx="27213845" cy="2308324"/>
          </a:xfrm>
          <a:prstGeom prst="rect">
            <a:avLst/>
          </a:prstGeom>
        </p:spPr>
        <p:txBody>
          <a:bodyPr wrap="square">
            <a:spAutoFit/>
          </a:bodyPr>
          <a:lstStyle/>
          <a:p>
            <a:pPr algn="ctr"/>
            <a:r>
              <a:rPr lang="en-US" sz="7200" dirty="0">
                <a:latin typeface="Times New Roman"/>
                <a:cs typeface="Times New Roman"/>
              </a:rPr>
              <a:t>Watson, M.R. James, K., </a:t>
            </a:r>
            <a:r>
              <a:rPr lang="en-US" sz="7200" dirty="0" err="1">
                <a:latin typeface="Times New Roman"/>
                <a:cs typeface="Times New Roman"/>
              </a:rPr>
              <a:t>Kastner</a:t>
            </a:r>
            <a:r>
              <a:rPr lang="en-US" sz="7200" dirty="0">
                <a:latin typeface="Times New Roman"/>
                <a:cs typeface="Times New Roman"/>
              </a:rPr>
              <a:t>, A., Schneider, A., Trapp, S., </a:t>
            </a:r>
            <a:r>
              <a:rPr lang="en-US" sz="7200" dirty="0" err="1">
                <a:latin typeface="Times New Roman"/>
                <a:cs typeface="Times New Roman"/>
              </a:rPr>
              <a:t>Szenay</a:t>
            </a:r>
            <a:r>
              <a:rPr lang="en-US" sz="7200" dirty="0">
                <a:latin typeface="Times New Roman"/>
                <a:cs typeface="Times New Roman"/>
              </a:rPr>
              <a:t>, R., </a:t>
            </a:r>
            <a:r>
              <a:rPr lang="en-US" sz="7200" dirty="0" err="1">
                <a:latin typeface="Times New Roman"/>
                <a:cs typeface="Times New Roman"/>
              </a:rPr>
              <a:t>Almen</a:t>
            </a:r>
            <a:r>
              <a:rPr lang="en-US" sz="7200" dirty="0">
                <a:latin typeface="Times New Roman"/>
                <a:cs typeface="Times New Roman"/>
              </a:rPr>
              <a:t>, A., </a:t>
            </a:r>
            <a:r>
              <a:rPr lang="en-US" sz="7200">
                <a:latin typeface="Times New Roman"/>
                <a:cs typeface="Times New Roman"/>
              </a:rPr>
              <a:t>Turgeson</a:t>
            </a:r>
            <a:r>
              <a:rPr lang="en-US" sz="7200" dirty="0">
                <a:latin typeface="Times New Roman"/>
                <a:cs typeface="Times New Roman"/>
              </a:rPr>
              <a:t>. B., Matthews, D.B.</a:t>
            </a:r>
          </a:p>
        </p:txBody>
      </p:sp>
      <p:sp>
        <p:nvSpPr>
          <p:cNvPr id="13" name="Rectangle 12"/>
          <p:cNvSpPr/>
          <p:nvPr/>
        </p:nvSpPr>
        <p:spPr>
          <a:xfrm>
            <a:off x="27937890" y="26604783"/>
            <a:ext cx="13035792" cy="1323439"/>
          </a:xfrm>
          <a:prstGeom prst="rect">
            <a:avLst/>
          </a:prstGeom>
        </p:spPr>
        <p:txBody>
          <a:bodyPr wrap="square">
            <a:spAutoFit/>
          </a:bodyPr>
          <a:lstStyle/>
          <a:p>
            <a:r>
              <a:rPr lang="en-US" sz="4000" dirty="0"/>
              <a:t> </a:t>
            </a:r>
          </a:p>
          <a:p>
            <a:r>
              <a:rPr lang="en-US" sz="4000" dirty="0"/>
              <a:t> </a:t>
            </a:r>
          </a:p>
        </p:txBody>
      </p:sp>
      <p:sp>
        <p:nvSpPr>
          <p:cNvPr id="14" name="Rectangle 13"/>
          <p:cNvSpPr/>
          <p:nvPr/>
        </p:nvSpPr>
        <p:spPr>
          <a:xfrm>
            <a:off x="27920388" y="30206141"/>
            <a:ext cx="13041618" cy="4770537"/>
          </a:xfrm>
          <a:prstGeom prst="rect">
            <a:avLst/>
          </a:prstGeom>
        </p:spPr>
        <p:txBody>
          <a:bodyPr wrap="square">
            <a:spAutoFit/>
          </a:bodyPr>
          <a:lstStyle/>
          <a:p>
            <a:r>
              <a:rPr lang="en-US" sz="4000" dirty="0"/>
              <a:t>These data suggest that moderate dose CIE can produce changes in general health as measured by body weight, does not block increased sensitivity to alcohol in aged rats but also does not impair cognitive function.  </a:t>
            </a:r>
          </a:p>
          <a:p>
            <a:r>
              <a:rPr lang="en-US" sz="4800" dirty="0"/>
              <a:t> </a:t>
            </a:r>
          </a:p>
          <a:p>
            <a:endParaRPr lang="en-US" sz="4800" dirty="0">
              <a:latin typeface="Times New Roman"/>
              <a:cs typeface="Times New Roman"/>
            </a:endParaRPr>
          </a:p>
          <a:p>
            <a:endParaRPr lang="en-US" sz="4800" dirty="0">
              <a:latin typeface="Times New Roman"/>
              <a:cs typeface="Times New Roman"/>
            </a:endParaRPr>
          </a:p>
        </p:txBody>
      </p:sp>
      <p:pic>
        <p:nvPicPr>
          <p:cNvPr id="15" name="Picture 14" descr="UWECYELLO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16" y="1005711"/>
            <a:ext cx="5068577" cy="3073748"/>
          </a:xfrm>
          <a:prstGeom prst="rect">
            <a:avLst/>
          </a:prstGeom>
        </p:spPr>
      </p:pic>
      <p:sp>
        <p:nvSpPr>
          <p:cNvPr id="24" name="TextBox 23"/>
          <p:cNvSpPr txBox="1"/>
          <p:nvPr/>
        </p:nvSpPr>
        <p:spPr>
          <a:xfrm>
            <a:off x="14455011" y="23742739"/>
            <a:ext cx="12595532" cy="830997"/>
          </a:xfrm>
          <a:prstGeom prst="rect">
            <a:avLst/>
          </a:prstGeom>
          <a:noFill/>
        </p:spPr>
        <p:txBody>
          <a:bodyPr wrap="square" rtlCol="0">
            <a:spAutoFit/>
          </a:bodyPr>
          <a:lstStyle/>
          <a:p>
            <a:r>
              <a:rPr lang="en-US" sz="4800" dirty="0">
                <a:latin typeface="Times New Roman"/>
                <a:cs typeface="Times New Roman"/>
              </a:rPr>
              <a:t> </a:t>
            </a:r>
            <a:endParaRPr lang="en-US" sz="4800" dirty="0"/>
          </a:p>
        </p:txBody>
      </p:sp>
      <p:sp>
        <p:nvSpPr>
          <p:cNvPr id="19" name="TextBox 18"/>
          <p:cNvSpPr txBox="1"/>
          <p:nvPr/>
        </p:nvSpPr>
        <p:spPr>
          <a:xfrm>
            <a:off x="27865178" y="14086937"/>
            <a:ext cx="13069833" cy="1046398"/>
          </a:xfrm>
          <a:prstGeom prst="rect">
            <a:avLst/>
          </a:prstGeom>
          <a:solidFill>
            <a:srgbClr val="17375E"/>
          </a:solidFill>
          <a:ln>
            <a:solidFill>
              <a:srgbClr val="10253F"/>
            </a:solidFill>
          </a:ln>
        </p:spPr>
        <p:txBody>
          <a:bodyPr wrap="square" lIns="91398" tIns="45699" rIns="91398" bIns="45699" rtlCol="0">
            <a:spAutoFit/>
          </a:bodyPr>
          <a:lstStyle/>
          <a:p>
            <a:pPr algn="ctr"/>
            <a:r>
              <a:rPr lang="en-US" sz="6200" b="1" dirty="0">
                <a:solidFill>
                  <a:srgbClr val="FFFFFF"/>
                </a:solidFill>
                <a:latin typeface="Times New Roman"/>
                <a:cs typeface="Times New Roman"/>
              </a:rPr>
              <a:t>Results</a:t>
            </a:r>
          </a:p>
        </p:txBody>
      </p:sp>
      <p:sp>
        <p:nvSpPr>
          <p:cNvPr id="6" name="TextBox 5"/>
          <p:cNvSpPr txBox="1"/>
          <p:nvPr/>
        </p:nvSpPr>
        <p:spPr>
          <a:xfrm>
            <a:off x="1064938" y="17777539"/>
            <a:ext cx="12885334" cy="17751013"/>
          </a:xfrm>
          <a:prstGeom prst="rect">
            <a:avLst/>
          </a:prstGeom>
          <a:noFill/>
        </p:spPr>
        <p:txBody>
          <a:bodyPr wrap="square" rtlCol="0">
            <a:spAutoFit/>
          </a:bodyPr>
          <a:lstStyle/>
          <a:p>
            <a:r>
              <a:rPr lang="en-US" sz="4250" i="1" dirty="0">
                <a:latin typeface="Calibri"/>
                <a:cs typeface="Calibri"/>
              </a:rPr>
              <a:t>Subjects: </a:t>
            </a:r>
          </a:p>
          <a:p>
            <a:r>
              <a:rPr lang="en-US" sz="4250" dirty="0">
                <a:latin typeface="Calibri"/>
                <a:cs typeface="Calibri"/>
              </a:rPr>
              <a:t>Male Sprague-Dawley rats were used, aged (~19 months), adult (90 days), and adolescent (30 days), to assess body weight, anxiety, depressive like symptoms, sensitivity to alcohol, and spatial and non-spatial learning. These were assessed with daily weighing, the elevated plus maze, the Forced Swim Task, loss of righting reflex (LORR), and spatial and non-spatial versions of the Morris Water Maze. Animal care procedures were approved by the University of Wisconsin </a:t>
            </a:r>
            <a:r>
              <a:rPr lang="mr-IN" sz="4250" dirty="0">
                <a:latin typeface="Calibri"/>
                <a:cs typeface="Calibri"/>
              </a:rPr>
              <a:t>–</a:t>
            </a:r>
            <a:r>
              <a:rPr lang="en-US" sz="4250" dirty="0">
                <a:latin typeface="Calibri"/>
                <a:cs typeface="Calibri"/>
              </a:rPr>
              <a:t> Eau Claire IACUC. Food and water was provided</a:t>
            </a:r>
            <a:r>
              <a:rPr lang="en-US" sz="4250" i="1" dirty="0">
                <a:latin typeface="Calibri"/>
                <a:cs typeface="Calibri"/>
              </a:rPr>
              <a:t> ad libitum </a:t>
            </a:r>
            <a:r>
              <a:rPr lang="en-US" sz="4250" dirty="0">
                <a:latin typeface="Calibri"/>
                <a:cs typeface="Calibri"/>
              </a:rPr>
              <a:t>throughout the experiment. Subjects acclimated to the colony room for two days before any experimental procedures began. </a:t>
            </a:r>
          </a:p>
          <a:p>
            <a:r>
              <a:rPr lang="en-US" sz="4250" i="1" dirty="0">
                <a:latin typeface="Calibri"/>
                <a:cs typeface="Calibri"/>
              </a:rPr>
              <a:t>Ethanol Exposure:</a:t>
            </a:r>
          </a:p>
          <a:p>
            <a:r>
              <a:rPr lang="en-US" sz="4250" dirty="0">
                <a:latin typeface="Calibri"/>
                <a:cs typeface="Calibri"/>
              </a:rPr>
              <a:t>All groups were injected, </a:t>
            </a:r>
            <a:r>
              <a:rPr lang="en-US" sz="4250" dirty="0" err="1">
                <a:latin typeface="Calibri"/>
                <a:cs typeface="Calibri"/>
              </a:rPr>
              <a:t>i.p</a:t>
            </a:r>
            <a:r>
              <a:rPr lang="en-US" sz="4250" dirty="0">
                <a:latin typeface="Calibri"/>
                <a:cs typeface="Calibri"/>
              </a:rPr>
              <a:t>., with one of two moderate ethanol doses (1.0 g/kg or 2.0 g/kg) or saline every other day for 20 days. Body weights were determined every day throughout the CIE period and BAC on CIE day 1. Two days after CIE, anxiety was tested on the elevated plus; eight days following CIE, depressive like symptoms in a modified version of the Forced Swim Task were determined; 29 days following CIE, loss of righting reflex was determined following 3.0 g/kg </a:t>
            </a:r>
            <a:r>
              <a:rPr lang="en-US" sz="4250" dirty="0" err="1">
                <a:latin typeface="Calibri"/>
                <a:cs typeface="Calibri"/>
              </a:rPr>
              <a:t>i.p</a:t>
            </a:r>
            <a:r>
              <a:rPr lang="en-US" sz="4250" dirty="0">
                <a:latin typeface="Calibri"/>
                <a:cs typeface="Calibri"/>
              </a:rPr>
              <a:t>. ethanol injection; 43 days following CIE, non-spatial learning was determined in the Morris Water maze; 57 days following CIE, spatial learning was determined in the Morris Water maze. </a:t>
            </a:r>
          </a:p>
        </p:txBody>
      </p:sp>
      <p:sp>
        <p:nvSpPr>
          <p:cNvPr id="7" name="Rectangle 6"/>
          <p:cNvSpPr/>
          <p:nvPr/>
        </p:nvSpPr>
        <p:spPr>
          <a:xfrm>
            <a:off x="27865178" y="15057135"/>
            <a:ext cx="13053277" cy="14250055"/>
          </a:xfrm>
          <a:prstGeom prst="rect">
            <a:avLst/>
          </a:prstGeom>
        </p:spPr>
        <p:txBody>
          <a:bodyPr wrap="square">
            <a:spAutoFit/>
          </a:bodyPr>
          <a:lstStyle/>
          <a:p>
            <a:r>
              <a:rPr lang="en-US" sz="4000" dirty="0"/>
              <a:t>Exposure day interacted with dose and weight of the (Three Way ANOVA, p &lt; 0.05). Aged and adolescent animals had significant body weight changes in the ethanol exposure conditions (figure 1). Age of the subject significantly impacted CIE effect on body weight with aged rats having significantly decreased body weight while adolescent rats had significantly increased body weight (Two Way ANOVA, p &lt; 0.05) (figure 2).  This effect is not completely due to blood ethanol levels as adolescent and aged animals had similar blood ethanol levels (p &gt; 0.05) although adolescent and adult animals differed in blood ethanol levels (p &lt; 0.05) (figure 3). CIE exposure also had long term effects on body weight as body weight in adolescent and adult animals was significantly reduced for the high dose (2.0 g/kg) ethanol condition as compared to control animals 63 days following exposure days (figure 4). CIE did not increase anxiety or produce depressive like behavior in any age (p &gt; 0.05) although a significant effect of age on </a:t>
            </a:r>
            <a:r>
              <a:rPr lang="en-US" sz="4000" dirty="0" err="1"/>
              <a:t>locomotor</a:t>
            </a:r>
            <a:r>
              <a:rPr lang="en-US" sz="4000" dirty="0"/>
              <a:t> activity was found (Two Way ANOVA, p &lt; 0.05).  Aged rats had a significantly longer LORR compared to adult or adolescent animals (two way ANOVA, p &lt; 0.05) demonstrating a greater sensitivity to alcohol in aged populations (figure 5). Finally, CIE treatment did not alter non-spatial or spatial learning. </a:t>
            </a:r>
          </a:p>
        </p:txBody>
      </p:sp>
      <p:pic>
        <p:nvPicPr>
          <p:cNvPr id="34" name="Picture 33" descr="UWECYELLO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44215" y="1194608"/>
            <a:ext cx="5063542" cy="3073748"/>
          </a:xfrm>
          <a:prstGeom prst="rect">
            <a:avLst/>
          </a:prstGeom>
        </p:spPr>
      </p:pic>
      <p:sp>
        <p:nvSpPr>
          <p:cNvPr id="4" name="TextBox 3"/>
          <p:cNvSpPr txBox="1"/>
          <p:nvPr/>
        </p:nvSpPr>
        <p:spPr>
          <a:xfrm>
            <a:off x="27983419" y="33944862"/>
            <a:ext cx="12935036" cy="1384995"/>
          </a:xfrm>
          <a:prstGeom prst="rect">
            <a:avLst/>
          </a:prstGeom>
          <a:noFill/>
        </p:spPr>
        <p:txBody>
          <a:bodyPr wrap="square" rtlCol="0">
            <a:spAutoFit/>
          </a:bodyPr>
          <a:lstStyle/>
          <a:p>
            <a:r>
              <a:rPr lang="en-US" sz="2800" dirty="0"/>
              <a:t>U.S. Census Bureau (2017, May 9). 2014 National Population Projections Tables. Table 6. Retrieved from https://</a:t>
            </a:r>
            <a:r>
              <a:rPr lang="en-US" sz="2800" dirty="0" err="1"/>
              <a:t>www.census.gov</a:t>
            </a:r>
            <a:r>
              <a:rPr lang="en-US" sz="2800" dirty="0"/>
              <a:t>/data/tables/2014/demo/</a:t>
            </a:r>
            <a:r>
              <a:rPr lang="en-US" sz="2800" dirty="0" err="1"/>
              <a:t>popproj</a:t>
            </a:r>
            <a:r>
              <a:rPr lang="en-US" sz="2800" dirty="0"/>
              <a:t>/2014-summary-tables.html</a:t>
            </a:r>
          </a:p>
        </p:txBody>
      </p:sp>
      <p:pic>
        <p:nvPicPr>
          <p:cNvPr id="8" name="Picture 7"/>
          <p:cNvPicPr>
            <a:picLocks noChangeAspect="1"/>
          </p:cNvPicPr>
          <p:nvPr/>
        </p:nvPicPr>
        <p:blipFill>
          <a:blip r:embed="rId3"/>
          <a:stretch>
            <a:fillRect/>
          </a:stretch>
        </p:blipFill>
        <p:spPr>
          <a:xfrm>
            <a:off x="14137524" y="6433637"/>
            <a:ext cx="6140007" cy="12141169"/>
          </a:xfrm>
          <a:prstGeom prst="rect">
            <a:avLst/>
          </a:prstGeom>
        </p:spPr>
      </p:pic>
      <p:sp>
        <p:nvSpPr>
          <p:cNvPr id="9" name="TextBox 8"/>
          <p:cNvSpPr txBox="1"/>
          <p:nvPr/>
        </p:nvSpPr>
        <p:spPr>
          <a:xfrm>
            <a:off x="14137523" y="18971356"/>
            <a:ext cx="6490386" cy="3539430"/>
          </a:xfrm>
          <a:prstGeom prst="rect">
            <a:avLst/>
          </a:prstGeom>
          <a:noFill/>
        </p:spPr>
        <p:txBody>
          <a:bodyPr wrap="square" rtlCol="0">
            <a:spAutoFit/>
          </a:bodyPr>
          <a:lstStyle/>
          <a:p>
            <a:r>
              <a:rPr lang="en-US" sz="3200" dirty="0"/>
              <a:t>Figure 1. Adolescent animals gained significantly more weight (p &lt; 0.05) than adult or aged rats across exposure periods. Aged animals lost significantly more weight ( p &lt; 0.05) than adult or adolescent rats across exposure periods.</a:t>
            </a:r>
          </a:p>
        </p:txBody>
      </p:sp>
      <p:pic>
        <p:nvPicPr>
          <p:cNvPr id="10" name="Picture 9"/>
          <p:cNvPicPr>
            <a:picLocks noChangeAspect="1"/>
          </p:cNvPicPr>
          <p:nvPr/>
        </p:nvPicPr>
        <p:blipFill>
          <a:blip r:embed="rId4"/>
          <a:stretch>
            <a:fillRect/>
          </a:stretch>
        </p:blipFill>
        <p:spPr>
          <a:xfrm>
            <a:off x="20953434" y="6599791"/>
            <a:ext cx="6176481" cy="12371565"/>
          </a:xfrm>
          <a:prstGeom prst="rect">
            <a:avLst/>
          </a:prstGeom>
        </p:spPr>
      </p:pic>
      <p:sp>
        <p:nvSpPr>
          <p:cNvPr id="33" name="TextBox 32"/>
          <p:cNvSpPr txBox="1"/>
          <p:nvPr/>
        </p:nvSpPr>
        <p:spPr>
          <a:xfrm>
            <a:off x="21067166" y="18892323"/>
            <a:ext cx="5983377" cy="6001642"/>
          </a:xfrm>
          <a:prstGeom prst="rect">
            <a:avLst/>
          </a:prstGeom>
          <a:noFill/>
        </p:spPr>
        <p:txBody>
          <a:bodyPr wrap="square" rtlCol="0">
            <a:spAutoFit/>
          </a:bodyPr>
          <a:lstStyle/>
          <a:p>
            <a:r>
              <a:rPr lang="en-US" sz="3200" dirty="0"/>
              <a:t>Figure 2. Collapsed data across exposure period to analyze dose of alcohol by age of animal. Age of subject significantly impacted CIE on body weight. Aged rats had significantly decreased body weight (p &lt; 0.05) as compared to adult and adolescent rats. Adolescent rats had significantly increased body weight, (p &lt; 0.05) as compared to adult and aged rats.</a:t>
            </a:r>
          </a:p>
        </p:txBody>
      </p:sp>
      <p:pic>
        <p:nvPicPr>
          <p:cNvPr id="35" name="Picture 34">
            <a:extLst>
              <a:ext uri="{FF2B5EF4-FFF2-40B4-BE49-F238E27FC236}">
                <a16:creationId xmlns:a16="http://schemas.microsoft.com/office/drawing/2014/main" id="{CD85FF5B-8934-5740-A194-389D78891A0E}"/>
              </a:ext>
            </a:extLst>
          </p:cNvPr>
          <p:cNvPicPr>
            <a:picLocks noChangeAspect="1"/>
          </p:cNvPicPr>
          <p:nvPr/>
        </p:nvPicPr>
        <p:blipFill>
          <a:blip r:embed="rId5"/>
          <a:stretch>
            <a:fillRect/>
          </a:stretch>
        </p:blipFill>
        <p:spPr>
          <a:xfrm>
            <a:off x="20912467" y="26340729"/>
            <a:ext cx="6615738" cy="4028396"/>
          </a:xfrm>
          <a:prstGeom prst="rect">
            <a:avLst/>
          </a:prstGeom>
        </p:spPr>
      </p:pic>
      <p:sp>
        <p:nvSpPr>
          <p:cNvPr id="11" name="TextBox 10"/>
          <p:cNvSpPr txBox="1"/>
          <p:nvPr/>
        </p:nvSpPr>
        <p:spPr>
          <a:xfrm>
            <a:off x="20912467" y="30990207"/>
            <a:ext cx="6070281" cy="4524315"/>
          </a:xfrm>
          <a:prstGeom prst="rect">
            <a:avLst/>
          </a:prstGeom>
          <a:noFill/>
        </p:spPr>
        <p:txBody>
          <a:bodyPr wrap="square" rtlCol="0">
            <a:spAutoFit/>
          </a:bodyPr>
          <a:lstStyle/>
          <a:p>
            <a:r>
              <a:rPr lang="en-US" sz="3200" dirty="0"/>
              <a:t>Figure 4. CIE exposure significantly reduced bodyweight growth overtime but the reduction was dependent of the animal. Percent change in bodyweight 63 days following ethanol exposure across the ages in saline and high dose (2.0 g/kg) ethanol condition (p &lt; 0.05).  </a:t>
            </a:r>
          </a:p>
        </p:txBody>
      </p:sp>
      <p:pic>
        <p:nvPicPr>
          <p:cNvPr id="38" name="Picture 37"/>
          <p:cNvPicPr/>
          <p:nvPr/>
        </p:nvPicPr>
        <p:blipFill>
          <a:blip r:embed="rId6"/>
          <a:stretch>
            <a:fillRect/>
          </a:stretch>
        </p:blipFill>
        <p:spPr>
          <a:xfrm>
            <a:off x="14171578" y="25415926"/>
            <a:ext cx="6781856" cy="4782202"/>
          </a:xfrm>
          <a:prstGeom prst="rect">
            <a:avLst/>
          </a:prstGeom>
        </p:spPr>
      </p:pic>
      <p:sp>
        <p:nvSpPr>
          <p:cNvPr id="39" name="TextBox 38"/>
          <p:cNvSpPr txBox="1"/>
          <p:nvPr/>
        </p:nvSpPr>
        <p:spPr>
          <a:xfrm>
            <a:off x="14455011" y="31022754"/>
            <a:ext cx="5324918" cy="4031873"/>
          </a:xfrm>
          <a:prstGeom prst="rect">
            <a:avLst/>
          </a:prstGeom>
          <a:noFill/>
        </p:spPr>
        <p:txBody>
          <a:bodyPr wrap="square" rtlCol="0">
            <a:spAutoFit/>
          </a:bodyPr>
          <a:lstStyle/>
          <a:p>
            <a:r>
              <a:rPr lang="en-US" sz="3200" dirty="0"/>
              <a:t>Figure 3. Blood alcohol concentrations across treatment condition by age. Adolescent and aged animals had similar blood ethanol levels (p &gt; 0.05). Adolescent and adult animals differed in blood ethanol levels (p &lt; 0.05).  </a:t>
            </a:r>
          </a:p>
        </p:txBody>
      </p:sp>
      <p:pic>
        <p:nvPicPr>
          <p:cNvPr id="32" name="Picture 31">
            <a:extLst>
              <a:ext uri="{FF2B5EF4-FFF2-40B4-BE49-F238E27FC236}">
                <a16:creationId xmlns:a16="http://schemas.microsoft.com/office/drawing/2014/main" id="{35199960-299B-1148-BDC4-9AAB80B7A433}"/>
              </a:ext>
            </a:extLst>
          </p:cNvPr>
          <p:cNvPicPr>
            <a:picLocks noChangeAspect="1"/>
          </p:cNvPicPr>
          <p:nvPr/>
        </p:nvPicPr>
        <p:blipFill>
          <a:blip r:embed="rId7"/>
          <a:stretch>
            <a:fillRect/>
          </a:stretch>
        </p:blipFill>
        <p:spPr>
          <a:xfrm>
            <a:off x="29081754" y="6363601"/>
            <a:ext cx="10663867" cy="6301375"/>
          </a:xfrm>
          <a:prstGeom prst="rect">
            <a:avLst/>
          </a:prstGeom>
        </p:spPr>
      </p:pic>
      <p:sp>
        <p:nvSpPr>
          <p:cNvPr id="5" name="TextBox 4"/>
          <p:cNvSpPr txBox="1"/>
          <p:nvPr/>
        </p:nvSpPr>
        <p:spPr>
          <a:xfrm>
            <a:off x="27865179" y="12578771"/>
            <a:ext cx="13111318" cy="1077218"/>
          </a:xfrm>
          <a:prstGeom prst="rect">
            <a:avLst/>
          </a:prstGeom>
          <a:noFill/>
        </p:spPr>
        <p:txBody>
          <a:bodyPr wrap="square" rtlCol="0">
            <a:spAutoFit/>
          </a:bodyPr>
          <a:lstStyle/>
          <a:p>
            <a:r>
              <a:rPr lang="en-US" sz="3200" dirty="0"/>
              <a:t>Figure 5. Aged rats were significantly more impaired by high dose ethanol challenge as compared to adult or adolescent animals (p &lt; 0.05) </a:t>
            </a:r>
          </a:p>
        </p:txBody>
      </p:sp>
    </p:spTree>
    <p:extLst>
      <p:ext uri="{BB962C8B-B14F-4D97-AF65-F5344CB8AC3E}">
        <p14:creationId xmlns:p14="http://schemas.microsoft.com/office/powerpoint/2010/main" val="4143263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10983</TotalTime>
  <Words>1036</Words>
  <Application>Microsoft Office PowerPoint</Application>
  <PresentationFormat>Custom</PresentationFormat>
  <Paragraphs>24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Helvetica</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Clapsaddle</dc:creator>
  <cp:lastModifiedBy>Sargent, Kieran Gregory</cp:lastModifiedBy>
  <cp:revision>285</cp:revision>
  <cp:lastPrinted>2014-03-11T18:42:08Z</cp:lastPrinted>
  <dcterms:created xsi:type="dcterms:W3CDTF">2011-08-16T16:17:04Z</dcterms:created>
  <dcterms:modified xsi:type="dcterms:W3CDTF">2018-11-21T19:18:58Z</dcterms:modified>
</cp:coreProperties>
</file>