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fer, Paige Julia" initials="SPJ"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5151"/>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791" autoAdjust="0"/>
    <p:restoredTop sz="94660"/>
  </p:normalViewPr>
  <p:slideViewPr>
    <p:cSldViewPr snapToGrid="0">
      <p:cViewPr>
        <p:scale>
          <a:sx n="20" d="100"/>
          <a:sy n="20" d="100"/>
        </p:scale>
        <p:origin x="954" y="-36"/>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students.uwec.edu\deptdir\psyc\Bleske-Rechek\IDEP%20lab\Hindsight%20Bias\HS%20Bias%20Self-Relevant%20Relationship%20Outcomes\Presentation%20Materials\Graph%20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students.uwec.edu\deptdir\psyc\Bleske-Rechek\IDEP%20lab\Hindsight%20Bias\HS%20Bias%20Self-Relevant%20Relationship%20Outcomes\Presentation%20Materials\Graph%20Dat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students.uwec.edu\deptdir\psyc\Bleske-Rechek\IDEP%20lab\Hindsight%20Bias\HS%20Bias%20Self-Relevant%20Relationship%20Outcomes\Presentation%20Materials\Graph%20Dat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students.uwec.edu\deptdir\psyc\Bleske-Rechek\IDEP%20lab\Hindsight%20Bias\HS%20Bias%20Self-Relevant%20Relationship%20Outcomes\Presentation%20Materials\Graph%20Data.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spPr>
            <a:solidFill>
              <a:schemeClr val="bg1">
                <a:lumMod val="65000"/>
              </a:schemeClr>
            </a:solidFill>
            <a:ln>
              <a:solidFill>
                <a:schemeClr val="tx1"/>
              </a:solidFill>
            </a:ln>
            <a:effectLst/>
          </c:spPr>
          <c:invertIfNegative val="0"/>
          <c:dPt>
            <c:idx val="0"/>
            <c:invertIfNegative val="0"/>
            <c:bubble3D val="0"/>
            <c:spPr>
              <a:solidFill>
                <a:schemeClr val="bg1">
                  <a:lumMod val="85000"/>
                </a:schemeClr>
              </a:solidFill>
              <a:ln>
                <a:solidFill>
                  <a:schemeClr val="tx1"/>
                </a:solidFill>
              </a:ln>
              <a:effectLst/>
            </c:spPr>
            <c:extLst>
              <c:ext xmlns:c16="http://schemas.microsoft.com/office/drawing/2014/chart" uri="{C3380CC4-5D6E-409C-BE32-E72D297353CC}">
                <c16:uniqueId val="{00000000-996D-48C0-8880-B29EDFA82D3E}"/>
              </c:ext>
            </c:extLst>
          </c:dPt>
          <c:dPt>
            <c:idx val="1"/>
            <c:invertIfNegative val="0"/>
            <c:bubble3D val="0"/>
            <c:spPr>
              <a:solidFill>
                <a:schemeClr val="bg1">
                  <a:lumMod val="50000"/>
                </a:schemeClr>
              </a:solidFill>
              <a:ln>
                <a:solidFill>
                  <a:schemeClr val="tx1"/>
                </a:solidFill>
              </a:ln>
              <a:effectLst/>
            </c:spPr>
            <c:extLst>
              <c:ext xmlns:c16="http://schemas.microsoft.com/office/drawing/2014/chart" uri="{C3380CC4-5D6E-409C-BE32-E72D297353CC}">
                <c16:uniqueId val="{00000001-996D-48C0-8880-B29EDFA82D3E}"/>
              </c:ext>
            </c:extLst>
          </c:dPt>
          <c:dPt>
            <c:idx val="2"/>
            <c:invertIfNegative val="0"/>
            <c:bubble3D val="0"/>
            <c:spPr>
              <a:solidFill>
                <a:srgbClr val="515151"/>
              </a:solidFill>
              <a:ln>
                <a:solidFill>
                  <a:schemeClr val="tx1"/>
                </a:solidFill>
              </a:ln>
              <a:effectLst/>
            </c:spPr>
            <c:extLst>
              <c:ext xmlns:c16="http://schemas.microsoft.com/office/drawing/2014/chart" uri="{C3380CC4-5D6E-409C-BE32-E72D297353CC}">
                <c16:uniqueId val="{00000002-996D-48C0-8880-B29EDFA82D3E}"/>
              </c:ext>
            </c:extLst>
          </c:dPt>
          <c:errBars>
            <c:errBarType val="both"/>
            <c:errValType val="cust"/>
            <c:noEndCap val="0"/>
            <c:plus>
              <c:numRef>
                <c:f>Sheet1!$D$23:$D$25</c:f>
                <c:numCache>
                  <c:formatCode>General</c:formatCode>
                  <c:ptCount val="3"/>
                  <c:pt idx="0">
                    <c:v>0.40200000000000002</c:v>
                  </c:pt>
                  <c:pt idx="1">
                    <c:v>0.30486000000000002</c:v>
                  </c:pt>
                  <c:pt idx="2">
                    <c:v>0.47948000000000002</c:v>
                  </c:pt>
                </c:numCache>
              </c:numRef>
            </c:plus>
            <c:minus>
              <c:numRef>
                <c:f>Sheet1!$D$23:$D$25</c:f>
                <c:numCache>
                  <c:formatCode>General</c:formatCode>
                  <c:ptCount val="3"/>
                  <c:pt idx="0">
                    <c:v>0.40200000000000002</c:v>
                  </c:pt>
                  <c:pt idx="1">
                    <c:v>0.30486000000000002</c:v>
                  </c:pt>
                  <c:pt idx="2">
                    <c:v>0.47948000000000002</c:v>
                  </c:pt>
                </c:numCache>
              </c:numRef>
            </c:minus>
            <c:spPr>
              <a:noFill/>
              <a:ln w="9525" cap="flat" cmpd="sng" algn="ctr">
                <a:solidFill>
                  <a:schemeClr val="tx1"/>
                </a:solidFill>
                <a:round/>
              </a:ln>
              <a:effectLst/>
            </c:spPr>
          </c:errBars>
          <c:cat>
            <c:strRef>
              <c:f>Sheet1!$B$23:$B$25</c:f>
              <c:strCache>
                <c:ptCount val="3"/>
                <c:pt idx="0">
                  <c:v>Low 25% Satisficers</c:v>
                </c:pt>
                <c:pt idx="1">
                  <c:v>Middle 50%</c:v>
                </c:pt>
                <c:pt idx="2">
                  <c:v>High 25% Maximizers</c:v>
                </c:pt>
              </c:strCache>
            </c:strRef>
          </c:cat>
          <c:val>
            <c:numRef>
              <c:f>Sheet1!$C$23:$C$25</c:f>
              <c:numCache>
                <c:formatCode>General</c:formatCode>
                <c:ptCount val="3"/>
                <c:pt idx="0">
                  <c:v>3.95</c:v>
                </c:pt>
                <c:pt idx="1">
                  <c:v>4.0999999999999996</c:v>
                </c:pt>
                <c:pt idx="2">
                  <c:v>4.3199999999999976</c:v>
                </c:pt>
              </c:numCache>
            </c:numRef>
          </c:val>
          <c:extLst>
            <c:ext xmlns:c16="http://schemas.microsoft.com/office/drawing/2014/chart" uri="{C3380CC4-5D6E-409C-BE32-E72D297353CC}">
              <c16:uniqueId val="{00000000-0F7B-4E59-A8D3-FA7AB9E5B441}"/>
            </c:ext>
          </c:extLst>
        </c:ser>
        <c:dLbls>
          <c:showLegendKey val="0"/>
          <c:showVal val="0"/>
          <c:showCatName val="0"/>
          <c:showSerName val="0"/>
          <c:showPercent val="0"/>
          <c:showBubbleSize val="0"/>
        </c:dLbls>
        <c:gapWidth val="219"/>
        <c:overlap val="-27"/>
        <c:axId val="2135582616"/>
        <c:axId val="2135543672"/>
      </c:barChart>
      <c:catAx>
        <c:axId val="213558261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endParaRPr lang="en-US"/>
          </a:p>
        </c:txPr>
        <c:crossAx val="2135543672"/>
        <c:crosses val="autoZero"/>
        <c:auto val="1"/>
        <c:lblAlgn val="ctr"/>
        <c:lblOffset val="100"/>
        <c:noMultiLvlLbl val="0"/>
      </c:catAx>
      <c:valAx>
        <c:axId val="2135543672"/>
        <c:scaling>
          <c:orientation val="minMax"/>
          <c:max val="9"/>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r>
                  <a:rPr lang="en-US" dirty="0">
                    <a:solidFill>
                      <a:schemeClr val="tx1"/>
                    </a:solidFill>
                  </a:rPr>
                  <a:t>Quality of Alternatives</a:t>
                </a:r>
              </a:p>
              <a:p>
                <a:pPr>
                  <a:defRPr/>
                </a:pPr>
                <a:r>
                  <a:rPr lang="en-US" dirty="0">
                    <a:solidFill>
                      <a:schemeClr val="tx1"/>
                    </a:solidFill>
                  </a:rPr>
                  <a:t>Low.......................................High</a:t>
                </a:r>
              </a:p>
            </c:rich>
          </c:tx>
          <c:layout>
            <c:manualLayout>
              <c:xMode val="edge"/>
              <c:yMode val="edge"/>
              <c:x val="0"/>
              <c:y val="3.8379955938716098E-2"/>
            </c:manualLayout>
          </c:layout>
          <c:overlay val="0"/>
          <c:spPr>
            <a:noFill/>
            <a:ln>
              <a:noFill/>
            </a:ln>
            <a:effectLst/>
          </c:spPr>
          <c:txPr>
            <a:bodyPr rot="-54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2135582616"/>
        <c:crosses val="autoZero"/>
        <c:crossBetween val="between"/>
      </c:valAx>
      <c:spPr>
        <a:noFill/>
        <a:ln>
          <a:noFill/>
        </a:ln>
        <a:effectLst/>
      </c:spPr>
    </c:plotArea>
    <c:plotVisOnly val="1"/>
    <c:dispBlanksAs val="gap"/>
    <c:showDLblsOverMax val="0"/>
  </c:chart>
  <c:spPr>
    <a:noFill/>
    <a:ln>
      <a:noFill/>
    </a:ln>
    <a:effectLst/>
  </c:spPr>
  <c:txPr>
    <a:bodyPr/>
    <a:lstStyle/>
    <a:p>
      <a:pPr>
        <a:defRPr sz="3000">
          <a:solidFill>
            <a:schemeClr val="tx1"/>
          </a:solidFill>
          <a:latin typeface="Century Gothic" panose="020B0502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spPr>
            <a:solidFill>
              <a:schemeClr val="bg1">
                <a:lumMod val="50000"/>
              </a:schemeClr>
            </a:solidFill>
            <a:ln>
              <a:solidFill>
                <a:schemeClr val="tx1"/>
              </a:solidFill>
            </a:ln>
            <a:effectLst/>
          </c:spPr>
          <c:invertIfNegative val="0"/>
          <c:dPt>
            <c:idx val="0"/>
            <c:invertIfNegative val="0"/>
            <c:bubble3D val="0"/>
            <c:spPr>
              <a:solidFill>
                <a:schemeClr val="bg1">
                  <a:lumMod val="85000"/>
                </a:schemeClr>
              </a:solidFill>
              <a:ln>
                <a:solidFill>
                  <a:schemeClr val="tx1"/>
                </a:solidFill>
              </a:ln>
              <a:effectLst/>
            </c:spPr>
            <c:extLst>
              <c:ext xmlns:c16="http://schemas.microsoft.com/office/drawing/2014/chart" uri="{C3380CC4-5D6E-409C-BE32-E72D297353CC}">
                <c16:uniqueId val="{00000000-8B61-4B85-BFD6-F53F21C24002}"/>
              </c:ext>
            </c:extLst>
          </c:dPt>
          <c:dPt>
            <c:idx val="2"/>
            <c:invertIfNegative val="0"/>
            <c:bubble3D val="0"/>
            <c:spPr>
              <a:solidFill>
                <a:srgbClr val="515151"/>
              </a:solidFill>
              <a:ln>
                <a:solidFill>
                  <a:schemeClr val="tx1"/>
                </a:solidFill>
              </a:ln>
              <a:effectLst/>
            </c:spPr>
            <c:extLst>
              <c:ext xmlns:c16="http://schemas.microsoft.com/office/drawing/2014/chart" uri="{C3380CC4-5D6E-409C-BE32-E72D297353CC}">
                <c16:uniqueId val="{00000001-8B61-4B85-BFD6-F53F21C24002}"/>
              </c:ext>
            </c:extLst>
          </c:dPt>
          <c:errBars>
            <c:errBarType val="both"/>
            <c:errValType val="cust"/>
            <c:noEndCap val="0"/>
            <c:plus>
              <c:numRef>
                <c:f>Sheet1!$D$39:$D$41</c:f>
                <c:numCache>
                  <c:formatCode>General</c:formatCode>
                  <c:ptCount val="3"/>
                  <c:pt idx="0">
                    <c:v>0.17208000000000001</c:v>
                  </c:pt>
                  <c:pt idx="1">
                    <c:v>0.14355999999999999</c:v>
                  </c:pt>
                  <c:pt idx="2">
                    <c:v>0.19872000000000001</c:v>
                  </c:pt>
                </c:numCache>
              </c:numRef>
            </c:plus>
            <c:minus>
              <c:numRef>
                <c:f>Sheet1!$D$39:$D$41</c:f>
                <c:numCache>
                  <c:formatCode>General</c:formatCode>
                  <c:ptCount val="3"/>
                  <c:pt idx="0">
                    <c:v>0.17208000000000001</c:v>
                  </c:pt>
                  <c:pt idx="1">
                    <c:v>0.14355999999999999</c:v>
                  </c:pt>
                  <c:pt idx="2">
                    <c:v>0.19872000000000001</c:v>
                  </c:pt>
                </c:numCache>
              </c:numRef>
            </c:minus>
            <c:spPr>
              <a:noFill/>
              <a:ln w="9525" cap="flat" cmpd="sng" algn="ctr">
                <a:solidFill>
                  <a:schemeClr val="tx1"/>
                </a:solidFill>
                <a:round/>
              </a:ln>
              <a:effectLst/>
            </c:spPr>
          </c:errBars>
          <c:cat>
            <c:strRef>
              <c:f>Sheet1!$B$39:$B$41</c:f>
              <c:strCache>
                <c:ptCount val="3"/>
                <c:pt idx="0">
                  <c:v>Low 25% Satisficers</c:v>
                </c:pt>
                <c:pt idx="1">
                  <c:v>Middle 50% </c:v>
                </c:pt>
                <c:pt idx="2">
                  <c:v>High 25% Maximizers</c:v>
                </c:pt>
              </c:strCache>
            </c:strRef>
          </c:cat>
          <c:val>
            <c:numRef>
              <c:f>Sheet1!$C$39:$C$41</c:f>
              <c:numCache>
                <c:formatCode>General</c:formatCode>
                <c:ptCount val="3"/>
                <c:pt idx="0">
                  <c:v>7.0000000000000007E-2</c:v>
                </c:pt>
                <c:pt idx="1">
                  <c:v>0</c:v>
                </c:pt>
                <c:pt idx="2">
                  <c:v>-0.06</c:v>
                </c:pt>
              </c:numCache>
            </c:numRef>
          </c:val>
          <c:extLst>
            <c:ext xmlns:c16="http://schemas.microsoft.com/office/drawing/2014/chart" uri="{C3380CC4-5D6E-409C-BE32-E72D297353CC}">
              <c16:uniqueId val="{00000000-57E7-4964-B162-D265647EF7C9}"/>
            </c:ext>
          </c:extLst>
        </c:ser>
        <c:dLbls>
          <c:showLegendKey val="0"/>
          <c:showVal val="0"/>
          <c:showCatName val="0"/>
          <c:showSerName val="0"/>
          <c:showPercent val="0"/>
          <c:showBubbleSize val="0"/>
        </c:dLbls>
        <c:gapWidth val="219"/>
        <c:overlap val="-27"/>
        <c:axId val="2113607944"/>
        <c:axId val="2113611528"/>
      </c:barChart>
      <c:catAx>
        <c:axId val="2113607944"/>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endParaRPr lang="en-US"/>
          </a:p>
        </c:txPr>
        <c:crossAx val="2113611528"/>
        <c:crosses val="autoZero"/>
        <c:auto val="1"/>
        <c:lblAlgn val="ctr"/>
        <c:lblOffset val="100"/>
        <c:noMultiLvlLbl val="0"/>
      </c:catAx>
      <c:valAx>
        <c:axId val="2113611528"/>
        <c:scaling>
          <c:orientation val="minMax"/>
          <c:max val="1"/>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r>
                  <a:rPr lang="en-US" dirty="0"/>
                  <a:t>Relationship Positivity</a:t>
                </a:r>
              </a:p>
              <a:p>
                <a:pPr>
                  <a:defRPr/>
                </a:pPr>
                <a:r>
                  <a:rPr lang="en-US" dirty="0"/>
                  <a:t>Low.......................................High</a:t>
                </a:r>
              </a:p>
            </c:rich>
          </c:tx>
          <c:layout>
            <c:manualLayout>
              <c:xMode val="edge"/>
              <c:yMode val="edge"/>
              <c:x val="6.3593813593813596E-3"/>
              <c:y val="4.1477298171686099E-2"/>
            </c:manualLayout>
          </c:layout>
          <c:overlay val="0"/>
          <c:spPr>
            <a:noFill/>
            <a:ln>
              <a:noFill/>
            </a:ln>
            <a:effectLst/>
          </c:spPr>
          <c:txPr>
            <a:bodyPr rot="-54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2113607944"/>
        <c:crosses val="autoZero"/>
        <c:crossBetween val="between"/>
      </c:valAx>
      <c:spPr>
        <a:noFill/>
        <a:ln>
          <a:noFill/>
        </a:ln>
        <a:effectLst/>
      </c:spPr>
    </c:plotArea>
    <c:plotVisOnly val="1"/>
    <c:dispBlanksAs val="gap"/>
    <c:showDLblsOverMax val="0"/>
  </c:chart>
  <c:spPr>
    <a:noFill/>
    <a:ln>
      <a:noFill/>
    </a:ln>
    <a:effectLst/>
  </c:spPr>
  <c:txPr>
    <a:bodyPr/>
    <a:lstStyle/>
    <a:p>
      <a:pPr>
        <a:defRPr sz="3000">
          <a:solidFill>
            <a:schemeClr val="tx1"/>
          </a:solidFill>
          <a:latin typeface="Century Gothic" panose="020B0502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spPr>
            <a:solidFill>
              <a:schemeClr val="bg1">
                <a:lumMod val="65000"/>
              </a:schemeClr>
            </a:solidFill>
            <a:ln>
              <a:solidFill>
                <a:schemeClr val="tx1"/>
              </a:solidFill>
            </a:ln>
            <a:effectLst/>
          </c:spPr>
          <c:invertIfNegative val="0"/>
          <c:dPt>
            <c:idx val="0"/>
            <c:invertIfNegative val="0"/>
            <c:bubble3D val="0"/>
            <c:spPr>
              <a:solidFill>
                <a:schemeClr val="bg1">
                  <a:lumMod val="85000"/>
                </a:schemeClr>
              </a:solidFill>
              <a:ln>
                <a:solidFill>
                  <a:schemeClr val="tx1"/>
                </a:solidFill>
              </a:ln>
              <a:effectLst/>
            </c:spPr>
            <c:extLst>
              <c:ext xmlns:c16="http://schemas.microsoft.com/office/drawing/2014/chart" uri="{C3380CC4-5D6E-409C-BE32-E72D297353CC}">
                <c16:uniqueId val="{00000000-E8ED-4379-9860-99F49D47D623}"/>
              </c:ext>
            </c:extLst>
          </c:dPt>
          <c:dPt>
            <c:idx val="1"/>
            <c:invertIfNegative val="0"/>
            <c:bubble3D val="0"/>
            <c:spPr>
              <a:solidFill>
                <a:schemeClr val="bg1">
                  <a:lumMod val="50000"/>
                </a:schemeClr>
              </a:solidFill>
              <a:ln>
                <a:solidFill>
                  <a:schemeClr val="tx1"/>
                </a:solidFill>
              </a:ln>
              <a:effectLst/>
            </c:spPr>
            <c:extLst>
              <c:ext xmlns:c16="http://schemas.microsoft.com/office/drawing/2014/chart" uri="{C3380CC4-5D6E-409C-BE32-E72D297353CC}">
                <c16:uniqueId val="{00000001-E8ED-4379-9860-99F49D47D623}"/>
              </c:ext>
            </c:extLst>
          </c:dPt>
          <c:dPt>
            <c:idx val="2"/>
            <c:invertIfNegative val="0"/>
            <c:bubble3D val="0"/>
            <c:spPr>
              <a:solidFill>
                <a:srgbClr val="515151"/>
              </a:solidFill>
              <a:ln>
                <a:solidFill>
                  <a:schemeClr val="tx1"/>
                </a:solidFill>
              </a:ln>
              <a:effectLst/>
            </c:spPr>
            <c:extLst>
              <c:ext xmlns:c16="http://schemas.microsoft.com/office/drawing/2014/chart" uri="{C3380CC4-5D6E-409C-BE32-E72D297353CC}">
                <c16:uniqueId val="{00000002-E8ED-4379-9860-99F49D47D623}"/>
              </c:ext>
            </c:extLst>
          </c:dPt>
          <c:errBars>
            <c:errBarType val="both"/>
            <c:errValType val="cust"/>
            <c:noEndCap val="0"/>
            <c:plus>
              <c:numRef>
                <c:f>Sheet1!$D$2:$D$4</c:f>
                <c:numCache>
                  <c:formatCode>General</c:formatCode>
                  <c:ptCount val="3"/>
                  <c:pt idx="0">
                    <c:v>3.9973999999999998</c:v>
                  </c:pt>
                  <c:pt idx="1">
                    <c:v>3.452719999999998</c:v>
                  </c:pt>
                  <c:pt idx="2">
                    <c:v>5.1275799999999956</c:v>
                  </c:pt>
                </c:numCache>
              </c:numRef>
            </c:plus>
            <c:minus>
              <c:numRef>
                <c:f>Sheet1!$D$2:$D$4</c:f>
                <c:numCache>
                  <c:formatCode>General</c:formatCode>
                  <c:ptCount val="3"/>
                  <c:pt idx="0">
                    <c:v>3.9973999999999998</c:v>
                  </c:pt>
                  <c:pt idx="1">
                    <c:v>3.452719999999998</c:v>
                  </c:pt>
                  <c:pt idx="2">
                    <c:v>5.1275799999999956</c:v>
                  </c:pt>
                </c:numCache>
              </c:numRef>
            </c:minus>
            <c:spPr>
              <a:noFill/>
              <a:ln w="9525" cap="flat" cmpd="sng" algn="ctr">
                <a:solidFill>
                  <a:schemeClr val="tx1"/>
                </a:solidFill>
                <a:round/>
              </a:ln>
              <a:effectLst/>
            </c:spPr>
          </c:errBars>
          <c:cat>
            <c:strRef>
              <c:f>Sheet1!$B$2:$B$4</c:f>
              <c:strCache>
                <c:ptCount val="3"/>
                <c:pt idx="0">
                  <c:v>Low 25% Satisficers</c:v>
                </c:pt>
                <c:pt idx="1">
                  <c:v>Middle 50% </c:v>
                </c:pt>
                <c:pt idx="2">
                  <c:v>High 25% Maximizers</c:v>
                </c:pt>
              </c:strCache>
            </c:strRef>
          </c:cat>
          <c:val>
            <c:numRef>
              <c:f>Sheet1!$C$2:$C$4</c:f>
              <c:numCache>
                <c:formatCode>General</c:formatCode>
                <c:ptCount val="3"/>
                <c:pt idx="0">
                  <c:v>86.679999999999978</c:v>
                </c:pt>
                <c:pt idx="1">
                  <c:v>83.53</c:v>
                </c:pt>
                <c:pt idx="2">
                  <c:v>80.41</c:v>
                </c:pt>
              </c:numCache>
            </c:numRef>
          </c:val>
          <c:extLst>
            <c:ext xmlns:c16="http://schemas.microsoft.com/office/drawing/2014/chart" uri="{C3380CC4-5D6E-409C-BE32-E72D297353CC}">
              <c16:uniqueId val="{00000000-5BB8-4436-A691-C4B2212F36B2}"/>
            </c:ext>
          </c:extLst>
        </c:ser>
        <c:dLbls>
          <c:showLegendKey val="0"/>
          <c:showVal val="0"/>
          <c:showCatName val="0"/>
          <c:showSerName val="0"/>
          <c:showPercent val="0"/>
          <c:showBubbleSize val="0"/>
        </c:dLbls>
        <c:gapWidth val="219"/>
        <c:overlap val="-27"/>
        <c:axId val="2056058136"/>
        <c:axId val="2056006168"/>
      </c:barChart>
      <c:catAx>
        <c:axId val="2056058136"/>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endParaRPr lang="en-US"/>
          </a:p>
        </c:txPr>
        <c:crossAx val="2056006168"/>
        <c:crosses val="autoZero"/>
        <c:auto val="1"/>
        <c:lblAlgn val="ctr"/>
        <c:lblOffset val="100"/>
        <c:noMultiLvlLbl val="0"/>
      </c:catAx>
      <c:valAx>
        <c:axId val="2056006168"/>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r>
                  <a:rPr lang="en-US" dirty="0"/>
                  <a:t>Five Month Forecast</a:t>
                </a:r>
              </a:p>
              <a:p>
                <a:pPr>
                  <a:defRPr/>
                </a:pPr>
                <a:r>
                  <a:rPr lang="en-US" dirty="0"/>
                  <a:t>Broken Up……........Still Together</a:t>
                </a:r>
              </a:p>
            </c:rich>
          </c:tx>
          <c:layout>
            <c:manualLayout>
              <c:xMode val="edge"/>
              <c:yMode val="edge"/>
              <c:x val="1.3990638990638999E-2"/>
              <c:y val="3.7921348314606702E-2"/>
            </c:manualLayout>
          </c:layout>
          <c:overlay val="0"/>
          <c:spPr>
            <a:noFill/>
            <a:ln>
              <a:noFill/>
            </a:ln>
            <a:effectLst/>
          </c:spPr>
          <c:txPr>
            <a:bodyPr rot="-54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2056058136"/>
        <c:crosses val="autoZero"/>
        <c:crossBetween val="between"/>
      </c:valAx>
      <c:spPr>
        <a:noFill/>
        <a:ln>
          <a:noFill/>
        </a:ln>
        <a:effectLst/>
      </c:spPr>
    </c:plotArea>
    <c:plotVisOnly val="1"/>
    <c:dispBlanksAs val="gap"/>
    <c:showDLblsOverMax val="0"/>
  </c:chart>
  <c:spPr>
    <a:noFill/>
    <a:ln>
      <a:noFill/>
    </a:ln>
    <a:effectLst/>
  </c:spPr>
  <c:txPr>
    <a:bodyPr/>
    <a:lstStyle/>
    <a:p>
      <a:pPr>
        <a:defRPr sz="3000">
          <a:solidFill>
            <a:schemeClr val="tx1"/>
          </a:solidFill>
          <a:latin typeface="Century Gothic" panose="020B0502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183454255263759"/>
          <c:y val="4.8334473590416899E-2"/>
          <c:w val="0.81654574473624097"/>
          <c:h val="0.78960809295758105"/>
        </c:manualLayout>
      </c:layout>
      <c:barChart>
        <c:barDir val="col"/>
        <c:grouping val="clustered"/>
        <c:varyColors val="0"/>
        <c:ser>
          <c:idx val="0"/>
          <c:order val="0"/>
          <c:tx>
            <c:strRef>
              <c:f>Sheet1!$I$1</c:f>
              <c:strCache>
                <c:ptCount val="1"/>
              </c:strCache>
            </c:strRef>
          </c:tx>
          <c:spPr>
            <a:solidFill>
              <a:schemeClr val="bg1">
                <a:lumMod val="65000"/>
              </a:schemeClr>
            </a:solidFill>
            <a:ln>
              <a:solidFill>
                <a:schemeClr val="tx1"/>
              </a:solidFill>
            </a:ln>
            <a:effectLst/>
          </c:spPr>
          <c:invertIfNegative val="0"/>
          <c:dPt>
            <c:idx val="0"/>
            <c:invertIfNegative val="0"/>
            <c:bubble3D val="0"/>
            <c:spPr>
              <a:solidFill>
                <a:schemeClr val="bg1">
                  <a:lumMod val="85000"/>
                </a:schemeClr>
              </a:solidFill>
              <a:ln>
                <a:solidFill>
                  <a:schemeClr val="tx1"/>
                </a:solidFill>
              </a:ln>
              <a:effectLst/>
            </c:spPr>
            <c:extLst>
              <c:ext xmlns:c16="http://schemas.microsoft.com/office/drawing/2014/chart" uri="{C3380CC4-5D6E-409C-BE32-E72D297353CC}">
                <c16:uniqueId val="{00000002-2630-409B-BD3A-CBF99D89ECB2}"/>
              </c:ext>
            </c:extLst>
          </c:dPt>
          <c:dPt>
            <c:idx val="1"/>
            <c:invertIfNegative val="0"/>
            <c:bubble3D val="0"/>
            <c:spPr>
              <a:solidFill>
                <a:schemeClr val="bg1">
                  <a:lumMod val="50000"/>
                </a:schemeClr>
              </a:solidFill>
              <a:ln>
                <a:solidFill>
                  <a:schemeClr val="tx1"/>
                </a:solidFill>
              </a:ln>
              <a:effectLst/>
            </c:spPr>
            <c:extLst>
              <c:ext xmlns:c16="http://schemas.microsoft.com/office/drawing/2014/chart" uri="{C3380CC4-5D6E-409C-BE32-E72D297353CC}">
                <c16:uniqueId val="{00000000-2630-409B-BD3A-CBF99D89ECB2}"/>
              </c:ext>
            </c:extLst>
          </c:dPt>
          <c:dPt>
            <c:idx val="2"/>
            <c:invertIfNegative val="0"/>
            <c:bubble3D val="0"/>
            <c:spPr>
              <a:solidFill>
                <a:srgbClr val="515151"/>
              </a:solidFill>
              <a:ln>
                <a:solidFill>
                  <a:schemeClr val="tx1"/>
                </a:solidFill>
              </a:ln>
              <a:effectLst/>
            </c:spPr>
            <c:extLst>
              <c:ext xmlns:c16="http://schemas.microsoft.com/office/drawing/2014/chart" uri="{C3380CC4-5D6E-409C-BE32-E72D297353CC}">
                <c16:uniqueId val="{00000001-2630-409B-BD3A-CBF99D89ECB2}"/>
              </c:ext>
            </c:extLst>
          </c:dPt>
          <c:errBars>
            <c:errBarType val="both"/>
            <c:errValType val="cust"/>
            <c:noEndCap val="0"/>
            <c:plus>
              <c:numRef>
                <c:f>Sheet1!$J$2:$J$4</c:f>
                <c:numCache>
                  <c:formatCode>General</c:formatCode>
                  <c:ptCount val="3"/>
                  <c:pt idx="0">
                    <c:v>0.19839999999999999</c:v>
                  </c:pt>
                  <c:pt idx="1">
                    <c:v>0.14404</c:v>
                  </c:pt>
                  <c:pt idx="2">
                    <c:v>0.21392</c:v>
                  </c:pt>
                </c:numCache>
              </c:numRef>
            </c:plus>
            <c:minus>
              <c:numRef>
                <c:f>Sheet1!$J$2:$J$4</c:f>
                <c:numCache>
                  <c:formatCode>General</c:formatCode>
                  <c:ptCount val="3"/>
                  <c:pt idx="0">
                    <c:v>0.19839999999999999</c:v>
                  </c:pt>
                  <c:pt idx="1">
                    <c:v>0.14404</c:v>
                  </c:pt>
                  <c:pt idx="2">
                    <c:v>0.21392</c:v>
                  </c:pt>
                </c:numCache>
              </c:numRef>
            </c:minus>
            <c:spPr>
              <a:noFill/>
              <a:ln w="9525" cap="flat" cmpd="sng" algn="ctr">
                <a:solidFill>
                  <a:schemeClr val="tx1"/>
                </a:solidFill>
                <a:round/>
              </a:ln>
              <a:effectLst/>
            </c:spPr>
          </c:errBars>
          <c:cat>
            <c:strRef>
              <c:f>Sheet1!$H$2:$H$4</c:f>
              <c:strCache>
                <c:ptCount val="3"/>
                <c:pt idx="0">
                  <c:v>Low 25% Satisficers</c:v>
                </c:pt>
                <c:pt idx="1">
                  <c:v>Middle 50% </c:v>
                </c:pt>
                <c:pt idx="2">
                  <c:v>High 25% Maximizers</c:v>
                </c:pt>
              </c:strCache>
            </c:strRef>
          </c:cat>
          <c:val>
            <c:numRef>
              <c:f>Sheet1!$I$2:$I$4</c:f>
              <c:numCache>
                <c:formatCode>General</c:formatCode>
                <c:ptCount val="3"/>
                <c:pt idx="0">
                  <c:v>5.64</c:v>
                </c:pt>
                <c:pt idx="1">
                  <c:v>5.6599999999999984</c:v>
                </c:pt>
                <c:pt idx="2">
                  <c:v>5.76</c:v>
                </c:pt>
              </c:numCache>
            </c:numRef>
          </c:val>
          <c:extLst>
            <c:ext xmlns:c16="http://schemas.microsoft.com/office/drawing/2014/chart" uri="{C3380CC4-5D6E-409C-BE32-E72D297353CC}">
              <c16:uniqueId val="{00000000-7357-4EFD-9B1D-5436F8AFEEE1}"/>
            </c:ext>
          </c:extLst>
        </c:ser>
        <c:dLbls>
          <c:showLegendKey val="0"/>
          <c:showVal val="0"/>
          <c:showCatName val="0"/>
          <c:showSerName val="0"/>
          <c:showPercent val="0"/>
          <c:showBubbleSize val="0"/>
        </c:dLbls>
        <c:gapWidth val="219"/>
        <c:overlap val="-27"/>
        <c:axId val="2135554632"/>
        <c:axId val="2135511032"/>
      </c:barChart>
      <c:catAx>
        <c:axId val="213555463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endParaRPr lang="en-US"/>
          </a:p>
        </c:txPr>
        <c:crossAx val="2135511032"/>
        <c:crosses val="autoZero"/>
        <c:auto val="1"/>
        <c:lblAlgn val="ctr"/>
        <c:lblOffset val="100"/>
        <c:noMultiLvlLbl val="0"/>
      </c:catAx>
      <c:valAx>
        <c:axId val="2135511032"/>
        <c:scaling>
          <c:orientation val="minMax"/>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r>
                  <a:rPr lang="en-US" dirty="0"/>
                  <a:t>Partner Mate Value</a:t>
                </a:r>
              </a:p>
              <a:p>
                <a:pPr>
                  <a:defRPr/>
                </a:pPr>
                <a:r>
                  <a:rPr lang="en-US" dirty="0"/>
                  <a:t>Low...............................…….High</a:t>
                </a:r>
              </a:p>
            </c:rich>
          </c:tx>
          <c:layout>
            <c:manualLayout>
              <c:xMode val="edge"/>
              <c:yMode val="edge"/>
              <c:x val="2.7975921082670201E-2"/>
              <c:y val="4.8441671412047901E-2"/>
            </c:manualLayout>
          </c:layout>
          <c:overlay val="0"/>
          <c:spPr>
            <a:noFill/>
            <a:ln>
              <a:noFill/>
            </a:ln>
            <a:effectLst/>
          </c:spPr>
          <c:txPr>
            <a:bodyPr rot="-5400000" spcFirstLastPara="1" vertOverflow="ellipsis" vert="horz" wrap="square" anchor="ctr" anchorCtr="1"/>
            <a:lstStyle/>
            <a:p>
              <a:pPr>
                <a:defRPr sz="3000" b="0" i="0" u="none" strike="noStrike" kern="1200" baseline="0">
                  <a:solidFill>
                    <a:schemeClr val="tx1"/>
                  </a:solidFill>
                  <a:latin typeface="Century Gothic" panose="020B050202020202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solidFill>
                <a:latin typeface="Century Gothic" panose="020B0502020202020204" pitchFamily="34" charset="0"/>
                <a:ea typeface="+mn-ea"/>
                <a:cs typeface="+mn-cs"/>
              </a:defRPr>
            </a:pPr>
            <a:endParaRPr lang="en-US"/>
          </a:p>
        </c:txPr>
        <c:crossAx val="2135554632"/>
        <c:crosses val="autoZero"/>
        <c:crossBetween val="between"/>
      </c:valAx>
      <c:spPr>
        <a:noFill/>
        <a:ln>
          <a:noFill/>
        </a:ln>
        <a:effectLst/>
      </c:spPr>
    </c:plotArea>
    <c:plotVisOnly val="1"/>
    <c:dispBlanksAs val="gap"/>
    <c:showDLblsOverMax val="0"/>
  </c:chart>
  <c:spPr>
    <a:noFill/>
    <a:ln>
      <a:noFill/>
    </a:ln>
    <a:effectLst/>
  </c:spPr>
  <c:txPr>
    <a:bodyPr/>
    <a:lstStyle/>
    <a:p>
      <a:pPr>
        <a:defRPr sz="3000">
          <a:solidFill>
            <a:schemeClr val="tx1"/>
          </a:solidFill>
          <a:latin typeface="Century Gothic" panose="020B0502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6">
  <a:schemeClr val="accent3"/>
</cs:colorStyle>
</file>

<file path=ppt/charts/colors4.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467437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2901687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2591059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1064780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3425764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3527243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2633333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1152560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2207110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3300817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dirty="0"/>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F087A1F1-6A19-42F6-9A16-AD7DC4341323}" type="datetimeFigureOut">
              <a:rPr lang="en-US" smtClean="0"/>
              <a:t>4/16/2018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9866C39-A13B-4120-869E-E8D66A950592}" type="slidenum">
              <a:rPr lang="en-US" smtClean="0"/>
              <a:t>‹#›</a:t>
            </a:fld>
            <a:endParaRPr lang="en-US" dirty="0"/>
          </a:p>
        </p:txBody>
      </p:sp>
    </p:spTree>
    <p:extLst>
      <p:ext uri="{BB962C8B-B14F-4D97-AF65-F5344CB8AC3E}">
        <p14:creationId xmlns:p14="http://schemas.microsoft.com/office/powerpoint/2010/main" val="1891903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F087A1F1-6A19-42F6-9A16-AD7DC4341323}" type="datetimeFigureOut">
              <a:rPr lang="en-US" smtClean="0"/>
              <a:t>4/16/2018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A9866C39-A13B-4120-869E-E8D66A950592}" type="slidenum">
              <a:rPr lang="en-US" smtClean="0"/>
              <a:t>‹#›</a:t>
            </a:fld>
            <a:endParaRPr lang="en-US" dirty="0"/>
          </a:p>
        </p:txBody>
      </p:sp>
    </p:spTree>
    <p:extLst>
      <p:ext uri="{BB962C8B-B14F-4D97-AF65-F5344CB8AC3E}">
        <p14:creationId xmlns:p14="http://schemas.microsoft.com/office/powerpoint/2010/main" val="37166080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chart" Target="../charts/chart4.xml"/><Relationship Id="rId2" Type="http://schemas.openxmlformats.org/officeDocument/2006/relationships/chart" Target="../charts/chart1.xml"/><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25">
          <a:fgClr>
            <a:srgbClr val="515151"/>
          </a:fgClr>
          <a:bgClr>
            <a:schemeClr val="bg1"/>
          </a:bgClr>
        </a:patt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D231637-7558-4AB5-BF16-83B028E8293C}"/>
              </a:ext>
            </a:extLst>
          </p:cNvPr>
          <p:cNvSpPr/>
          <p:nvPr/>
        </p:nvSpPr>
        <p:spPr>
          <a:xfrm>
            <a:off x="318258" y="28754546"/>
            <a:ext cx="41404032" cy="5174506"/>
          </a:xfrm>
          <a:prstGeom prst="rect">
            <a:avLst/>
          </a:prstGeom>
          <a:solidFill>
            <a:srgbClr val="51515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B3F433A7-9C58-4E72-A122-95E65371C699}"/>
              </a:ext>
            </a:extLst>
          </p:cNvPr>
          <p:cNvSpPr/>
          <p:nvPr/>
        </p:nvSpPr>
        <p:spPr>
          <a:xfrm>
            <a:off x="546786" y="28982647"/>
            <a:ext cx="40946976" cy="471830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ACCF9C0-4B76-439D-96F1-372D7765D1FD}"/>
              </a:ext>
            </a:extLst>
          </p:cNvPr>
          <p:cNvSpPr/>
          <p:nvPr/>
        </p:nvSpPr>
        <p:spPr>
          <a:xfrm>
            <a:off x="11620217" y="5580104"/>
            <a:ext cx="30085711" cy="22896576"/>
          </a:xfrm>
          <a:prstGeom prst="rect">
            <a:avLst/>
          </a:prstGeom>
          <a:solidFill>
            <a:srgbClr val="51515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80AC1D5-C5BC-48C3-A061-A69C8D2B0B85}"/>
              </a:ext>
            </a:extLst>
          </p:cNvPr>
          <p:cNvSpPr/>
          <p:nvPr/>
        </p:nvSpPr>
        <p:spPr>
          <a:xfrm>
            <a:off x="11849792" y="5809604"/>
            <a:ext cx="29626560" cy="224375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graphicFrame>
        <p:nvGraphicFramePr>
          <p:cNvPr id="35" name="Chart 34">
            <a:extLst>
              <a:ext uri="{FF2B5EF4-FFF2-40B4-BE49-F238E27FC236}">
                <a16:creationId xmlns:a16="http://schemas.microsoft.com/office/drawing/2014/main" id="{7FAD0671-C62B-4F85-9D16-B84DC07B3448}"/>
              </a:ext>
            </a:extLst>
          </p:cNvPr>
          <p:cNvGraphicFramePr>
            <a:graphicFrameLocks/>
          </p:cNvGraphicFramePr>
          <p:nvPr>
            <p:extLst>
              <p:ext uri="{D42A27DB-BD31-4B8C-83A1-F6EECF244321}">
                <p14:modId xmlns:p14="http://schemas.microsoft.com/office/powerpoint/2010/main" val="2126068802"/>
              </p:ext>
            </p:extLst>
          </p:nvPr>
        </p:nvGraphicFramePr>
        <p:xfrm>
          <a:off x="31278108" y="8765967"/>
          <a:ext cx="9985248" cy="7324344"/>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13">
            <a:extLst>
              <a:ext uri="{FF2B5EF4-FFF2-40B4-BE49-F238E27FC236}">
                <a16:creationId xmlns:a16="http://schemas.microsoft.com/office/drawing/2014/main" id="{8CB1E04B-B2C7-4F99-9A56-00F408E1BF11}"/>
              </a:ext>
            </a:extLst>
          </p:cNvPr>
          <p:cNvSpPr/>
          <p:nvPr/>
        </p:nvSpPr>
        <p:spPr>
          <a:xfrm>
            <a:off x="318258" y="5580104"/>
            <a:ext cx="11054870" cy="22896576"/>
          </a:xfrm>
          <a:prstGeom prst="rect">
            <a:avLst/>
          </a:prstGeom>
          <a:solidFill>
            <a:srgbClr val="51515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BB3CDF5-011D-4720-8B9D-C75BCB341F18}"/>
              </a:ext>
            </a:extLst>
          </p:cNvPr>
          <p:cNvSpPr/>
          <p:nvPr/>
        </p:nvSpPr>
        <p:spPr>
          <a:xfrm>
            <a:off x="546745" y="5809604"/>
            <a:ext cx="10597896" cy="224375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CA8CE4B4-89A3-4CD7-B971-8E193CFD3238}"/>
              </a:ext>
            </a:extLst>
          </p:cNvPr>
          <p:cNvSpPr txBox="1"/>
          <p:nvPr/>
        </p:nvSpPr>
        <p:spPr>
          <a:xfrm>
            <a:off x="546745" y="6000710"/>
            <a:ext cx="10597896" cy="861774"/>
          </a:xfrm>
          <a:prstGeom prst="rect">
            <a:avLst/>
          </a:prstGeom>
          <a:noFill/>
        </p:spPr>
        <p:txBody>
          <a:bodyPr wrap="square" rtlCol="0">
            <a:spAutoFit/>
          </a:bodyPr>
          <a:lstStyle/>
          <a:p>
            <a:pPr algn="ctr"/>
            <a:r>
              <a:rPr lang="en-US" sz="5000" b="1" dirty="0">
                <a:latin typeface="Century Gothic" panose="020B0502020202020204" pitchFamily="34" charset="0"/>
              </a:rPr>
              <a:t>Overview &amp; Method</a:t>
            </a:r>
          </a:p>
        </p:txBody>
      </p:sp>
      <p:sp>
        <p:nvSpPr>
          <p:cNvPr id="8" name="TextBox 7">
            <a:extLst>
              <a:ext uri="{FF2B5EF4-FFF2-40B4-BE49-F238E27FC236}">
                <a16:creationId xmlns:a16="http://schemas.microsoft.com/office/drawing/2014/main" id="{FF6509E3-7816-49F0-8E81-DE878DB09C73}"/>
              </a:ext>
            </a:extLst>
          </p:cNvPr>
          <p:cNvSpPr txBox="1"/>
          <p:nvPr/>
        </p:nvSpPr>
        <p:spPr>
          <a:xfrm>
            <a:off x="775345" y="6955339"/>
            <a:ext cx="10140696" cy="21405860"/>
          </a:xfrm>
          <a:prstGeom prst="rect">
            <a:avLst/>
          </a:prstGeom>
          <a:noFill/>
        </p:spPr>
        <p:txBody>
          <a:bodyPr wrap="square" rtlCol="0">
            <a:spAutoFit/>
          </a:bodyPr>
          <a:lstStyle/>
          <a:p>
            <a:pPr algn="just" fontAlgn="base"/>
            <a:r>
              <a:rPr lang="en-US" sz="3000" dirty="0">
                <a:latin typeface="Century Gothic" panose="020B0502020202020204" pitchFamily="34" charset="0"/>
              </a:rPr>
              <a:t>People make choices in nearly every domain of life, and individuals differ in their choice-making strategies:</a:t>
            </a:r>
            <a:r>
              <a:rPr lang="en-US" sz="3000" baseline="30000" dirty="0">
                <a:latin typeface="Century Gothic" panose="020B0502020202020204" pitchFamily="34" charset="0"/>
              </a:rPr>
              <a:t>1</a:t>
            </a:r>
          </a:p>
          <a:p>
            <a:pPr marL="457200" indent="-457200" algn="just" fontAlgn="base">
              <a:buFont typeface="Arial" panose="020B0604020202020204" pitchFamily="34" charset="0"/>
              <a:buChar char="•"/>
            </a:pPr>
            <a:r>
              <a:rPr lang="en-US" sz="3000" dirty="0">
                <a:latin typeface="Century Gothic" panose="020B0502020202020204" pitchFamily="34" charset="0"/>
              </a:rPr>
              <a:t>Maximizers search extensively for the best possible option.</a:t>
            </a:r>
          </a:p>
          <a:p>
            <a:pPr marL="457200" indent="-457200" algn="just" fontAlgn="base">
              <a:buFont typeface="Arial" panose="020B0604020202020204" pitchFamily="34" charset="0"/>
              <a:buChar char="•"/>
            </a:pPr>
            <a:r>
              <a:rPr lang="en-US" sz="3000" dirty="0">
                <a:latin typeface="Century Gothic" panose="020B0502020202020204" pitchFamily="34" charset="0"/>
              </a:rPr>
              <a:t>Satisficers search just until they encounter an option that fits what they are looking for.</a:t>
            </a:r>
            <a:endParaRPr lang="en-US" sz="3000" baseline="30000" dirty="0">
              <a:latin typeface="Century Gothic" panose="020B0502020202020204" pitchFamily="34" charset="0"/>
            </a:endParaRPr>
          </a:p>
          <a:p>
            <a:pPr algn="just" fontAlgn="base"/>
            <a:endParaRPr lang="en-US" sz="3000" dirty="0">
              <a:latin typeface="Century Gothic" panose="020B0502020202020204" pitchFamily="34" charset="0"/>
            </a:endParaRPr>
          </a:p>
          <a:p>
            <a:pPr algn="just" fontAlgn="base"/>
            <a:r>
              <a:rPr lang="en-US" sz="3000" dirty="0">
                <a:latin typeface="Century Gothic" panose="020B0502020202020204" pitchFamily="34" charset="0"/>
              </a:rPr>
              <a:t>Studies suggest that maximizers ensure they have a lot of options to choose from,</a:t>
            </a:r>
            <a:r>
              <a:rPr lang="en-US" sz="3000" baseline="30000" dirty="0">
                <a:latin typeface="Century Gothic" panose="020B0502020202020204" pitchFamily="34" charset="0"/>
              </a:rPr>
              <a:t>2</a:t>
            </a:r>
            <a:r>
              <a:rPr lang="en-US" sz="3000" dirty="0">
                <a:latin typeface="Century Gothic" panose="020B0502020202020204" pitchFamily="34" charset="0"/>
              </a:rPr>
              <a:t> invest more time into exploring all options,</a:t>
            </a:r>
            <a:r>
              <a:rPr lang="en-US" sz="3000" baseline="30000" dirty="0">
                <a:latin typeface="Century Gothic" panose="020B0502020202020204" pitchFamily="34" charset="0"/>
              </a:rPr>
              <a:t>3</a:t>
            </a:r>
            <a:r>
              <a:rPr lang="en-US" sz="3000" dirty="0">
                <a:latin typeface="Century Gothic" panose="020B0502020202020204" pitchFamily="34" charset="0"/>
              </a:rPr>
              <a:t> and report less certainty about having made the right choice (even though they often end up with highly favorable options).</a:t>
            </a:r>
            <a:r>
              <a:rPr lang="en-US" sz="3000" baseline="30000" dirty="0">
                <a:latin typeface="Century Gothic" panose="020B0502020202020204" pitchFamily="34" charset="0"/>
              </a:rPr>
              <a:t>4</a:t>
            </a:r>
            <a:r>
              <a:rPr lang="en-US" sz="3000" dirty="0">
                <a:latin typeface="Century Gothic" panose="020B0502020202020204" pitchFamily="34" charset="0"/>
              </a:rPr>
              <a:t> </a:t>
            </a:r>
          </a:p>
          <a:p>
            <a:pPr algn="just" fontAlgn="base"/>
            <a:endParaRPr lang="en-US" sz="3000" dirty="0">
              <a:latin typeface="Century Gothic" panose="020B0502020202020204" pitchFamily="34" charset="0"/>
            </a:endParaRPr>
          </a:p>
          <a:p>
            <a:pPr algn="just" fontAlgn="base"/>
            <a:r>
              <a:rPr lang="en-US" sz="3000" dirty="0">
                <a:latin typeface="Century Gothic" panose="020B0502020202020204" pitchFamily="34" charset="0"/>
              </a:rPr>
              <a:t>In this study, we explored how maximizing-satisficing manifests in romantic relationships. </a:t>
            </a:r>
          </a:p>
          <a:p>
            <a:pPr algn="just" fontAlgn="base"/>
            <a:endParaRPr lang="en-US" sz="3000" dirty="0">
              <a:latin typeface="Century Gothic" panose="020B0502020202020204" pitchFamily="34" charset="0"/>
            </a:endParaRPr>
          </a:p>
          <a:p>
            <a:pPr algn="just" fontAlgn="base"/>
            <a:r>
              <a:rPr lang="en-US" sz="3000" u="sng" dirty="0">
                <a:latin typeface="Century Gothic" panose="020B0502020202020204" pitchFamily="34" charset="0"/>
              </a:rPr>
              <a:t>Hypotheses:</a:t>
            </a:r>
          </a:p>
          <a:p>
            <a:pPr algn="just"/>
            <a:r>
              <a:rPr lang="en-US" sz="3000" dirty="0">
                <a:latin typeface="Century Gothic" panose="020B0502020202020204" pitchFamily="34" charset="0"/>
              </a:rPr>
              <a:t>Because maximizers search for the best, they should select high quality mates and hence (1) perceive their current partner just as favorably as satisficers do. However, because maximizers experience more uncertainty about their choices and continue to search for the elusive best, they should also (2) report more attention to alternatives; (3) report less relationship commitment, investment, and satisfaction (i.e., relationship positivity); and (4) make more negative forecasts about the future stability of their romantic relationship.</a:t>
            </a:r>
          </a:p>
          <a:p>
            <a:pPr algn="just"/>
            <a:endParaRPr lang="en-US" sz="3000" u="sng" dirty="0">
              <a:solidFill>
                <a:prstClr val="black"/>
              </a:solidFill>
              <a:latin typeface="Century Gothic" panose="020B0502020202020204" pitchFamily="34" charset="0"/>
            </a:endParaRPr>
          </a:p>
          <a:p>
            <a:pPr algn="just"/>
            <a:r>
              <a:rPr lang="en-US" sz="3000" u="sng" dirty="0">
                <a:solidFill>
                  <a:prstClr val="black"/>
                </a:solidFill>
                <a:latin typeface="Century Gothic" panose="020B0502020202020204"/>
              </a:rPr>
              <a:t>Participants:</a:t>
            </a:r>
          </a:p>
          <a:p>
            <a:pPr algn="just"/>
            <a:r>
              <a:rPr lang="en-US" sz="3000" dirty="0">
                <a:solidFill>
                  <a:prstClr val="black"/>
                </a:solidFill>
                <a:latin typeface="Century Gothic" panose="020B0502020202020204"/>
              </a:rPr>
              <a:t>Participants were 327 young adults (53 male, 272 female, 2 unspecified) who were enrolled at a midsized liberal arts university (</a:t>
            </a:r>
            <a:r>
              <a:rPr lang="en-US" sz="3000" i="1" dirty="0">
                <a:solidFill>
                  <a:prstClr val="black"/>
                </a:solidFill>
                <a:latin typeface="Century Gothic" panose="020B0502020202020204"/>
              </a:rPr>
              <a:t>M</a:t>
            </a:r>
            <a:r>
              <a:rPr lang="en-US" sz="3000" baseline="-25000" dirty="0">
                <a:solidFill>
                  <a:prstClr val="black"/>
                </a:solidFill>
                <a:latin typeface="Century Gothic" panose="020B0502020202020204"/>
              </a:rPr>
              <a:t>age</a:t>
            </a:r>
            <a:r>
              <a:rPr lang="en-US" sz="3000" dirty="0">
                <a:solidFill>
                  <a:prstClr val="black"/>
                </a:solidFill>
                <a:latin typeface="Century Gothic" panose="020B0502020202020204"/>
              </a:rPr>
              <a:t>=19.49 yrs; </a:t>
            </a:r>
            <a:r>
              <a:rPr lang="en-US" sz="3000" i="1" dirty="0">
                <a:solidFill>
                  <a:prstClr val="black"/>
                </a:solidFill>
                <a:latin typeface="Century Gothic" panose="020B0502020202020204"/>
              </a:rPr>
              <a:t>SD</a:t>
            </a:r>
            <a:r>
              <a:rPr lang="en-US" sz="3000" dirty="0">
                <a:solidFill>
                  <a:prstClr val="black"/>
                </a:solidFill>
                <a:latin typeface="Century Gothic" panose="020B0502020202020204"/>
              </a:rPr>
              <a:t>=1.4 yrs) and currently involved in a romantic relationship (</a:t>
            </a:r>
            <a:r>
              <a:rPr lang="en-US" sz="3000" i="1" dirty="0">
                <a:solidFill>
                  <a:prstClr val="black"/>
                </a:solidFill>
                <a:latin typeface="Century Gothic" panose="020B0502020202020204"/>
              </a:rPr>
              <a:t>M</a:t>
            </a:r>
            <a:r>
              <a:rPr lang="en-US" sz="3000" baseline="-25000" dirty="0">
                <a:solidFill>
                  <a:prstClr val="black"/>
                </a:solidFill>
                <a:latin typeface="Century Gothic" panose="020B0502020202020204"/>
              </a:rPr>
              <a:t>duration</a:t>
            </a:r>
            <a:r>
              <a:rPr lang="en-US" sz="3000" dirty="0">
                <a:solidFill>
                  <a:prstClr val="black"/>
                </a:solidFill>
                <a:latin typeface="Century Gothic" panose="020B0502020202020204"/>
              </a:rPr>
              <a:t>=18 mts; </a:t>
            </a:r>
            <a:r>
              <a:rPr lang="en-US" sz="3000" i="1" dirty="0">
                <a:solidFill>
                  <a:prstClr val="black"/>
                </a:solidFill>
                <a:latin typeface="Century Gothic" panose="020B0502020202020204"/>
              </a:rPr>
              <a:t>SD</a:t>
            </a:r>
            <a:r>
              <a:rPr lang="en-US" sz="3000" dirty="0">
                <a:solidFill>
                  <a:prstClr val="black"/>
                </a:solidFill>
                <a:latin typeface="Century Gothic" panose="020B0502020202020204"/>
              </a:rPr>
              <a:t>=18 mts).</a:t>
            </a:r>
            <a:endParaRPr lang="en-US" sz="3000" dirty="0">
              <a:latin typeface="Century Gothic" panose="020B0502020202020204" pitchFamily="34" charset="0"/>
            </a:endParaRPr>
          </a:p>
          <a:p>
            <a:pPr algn="just"/>
            <a:endParaRPr lang="en-US" sz="3000" dirty="0">
              <a:latin typeface="Century Gothic" panose="020B0502020202020204" pitchFamily="34" charset="0"/>
            </a:endParaRPr>
          </a:p>
          <a:p>
            <a:pPr algn="just"/>
            <a:r>
              <a:rPr lang="en-US" sz="3000" u="sng" dirty="0">
                <a:latin typeface="Century Gothic" panose="020B0502020202020204" pitchFamily="34" charset="0"/>
              </a:rPr>
              <a:t>Method:</a:t>
            </a:r>
          </a:p>
          <a:p>
            <a:pPr algn="just"/>
            <a:r>
              <a:rPr lang="en-US" sz="3000" dirty="0">
                <a:latin typeface="Century Gothic" panose="020B0502020202020204" pitchFamily="34" charset="0"/>
              </a:rPr>
              <a:t>All participants (1) reported their current relationship status; (2) made forecasts of their relationship status five months in the future; (3) completed the Big Five Inventory,</a:t>
            </a:r>
            <a:r>
              <a:rPr lang="en-US" sz="3000" baseline="30000" dirty="0">
                <a:latin typeface="Century Gothic" panose="020B0502020202020204" pitchFamily="34" charset="0"/>
              </a:rPr>
              <a:t>5 </a:t>
            </a:r>
            <a:r>
              <a:rPr lang="en-US" sz="3000" dirty="0">
                <a:latin typeface="Century Gothic" panose="020B0502020202020204" pitchFamily="34" charset="0"/>
              </a:rPr>
              <a:t>an expanded Maximizing-Satisficing scale,</a:t>
            </a:r>
            <a:r>
              <a:rPr lang="en-US" sz="3000" baseline="30000" dirty="0">
                <a:latin typeface="Century Gothic" panose="020B0502020202020204" pitchFamily="34" charset="0"/>
              </a:rPr>
              <a:t>1,6</a:t>
            </a:r>
            <a:r>
              <a:rPr lang="en-US" sz="3000" dirty="0">
                <a:latin typeface="Century Gothic" panose="020B0502020202020204" pitchFamily="34" charset="0"/>
              </a:rPr>
              <a:t> the Investment Model Scale,</a:t>
            </a:r>
            <a:r>
              <a:rPr lang="en-US" sz="3000" baseline="30000" dirty="0">
                <a:latin typeface="Century Gothic" panose="020B0502020202020204" pitchFamily="34" charset="0"/>
              </a:rPr>
              <a:t>7</a:t>
            </a:r>
            <a:r>
              <a:rPr lang="en-US" sz="3000" dirty="0">
                <a:latin typeface="Century Gothic" panose="020B0502020202020204" pitchFamily="34" charset="0"/>
              </a:rPr>
              <a:t> and measures of relationship quality adapted from the Quality Marriage Index;</a:t>
            </a:r>
            <a:r>
              <a:rPr lang="en-US" sz="3000" baseline="30000" dirty="0">
                <a:latin typeface="Century Gothic" panose="020B0502020202020204" pitchFamily="34" charset="0"/>
              </a:rPr>
              <a:t>8</a:t>
            </a:r>
            <a:r>
              <a:rPr lang="en-US" sz="3000" dirty="0">
                <a:latin typeface="Century Gothic" panose="020B0502020202020204" pitchFamily="34" charset="0"/>
              </a:rPr>
              <a:t> and (4) evaluated their partner’s mate value.</a:t>
            </a:r>
            <a:r>
              <a:rPr lang="en-US" sz="3000" baseline="30000" dirty="0">
                <a:latin typeface="Century Gothic" panose="020B0502020202020204" pitchFamily="34" charset="0"/>
              </a:rPr>
              <a:t>9</a:t>
            </a:r>
            <a:endParaRPr lang="en-US" sz="3000" baseline="30000" dirty="0"/>
          </a:p>
        </p:txBody>
      </p:sp>
      <p:sp>
        <p:nvSpPr>
          <p:cNvPr id="9" name="Rectangle 8">
            <a:extLst>
              <a:ext uri="{FF2B5EF4-FFF2-40B4-BE49-F238E27FC236}">
                <a16:creationId xmlns:a16="http://schemas.microsoft.com/office/drawing/2014/main" id="{F114BD17-9F05-45AD-A6D2-BD5085D6A173}"/>
              </a:ext>
            </a:extLst>
          </p:cNvPr>
          <p:cNvSpPr/>
          <p:nvPr/>
        </p:nvSpPr>
        <p:spPr>
          <a:xfrm>
            <a:off x="318258" y="327958"/>
            <a:ext cx="41387670" cy="5029200"/>
          </a:xfrm>
          <a:prstGeom prst="rect">
            <a:avLst/>
          </a:prstGeom>
          <a:solidFill>
            <a:srgbClr val="51515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C3CC2D2-31C7-494F-9A19-B2D03F81C65A}"/>
              </a:ext>
            </a:extLst>
          </p:cNvPr>
          <p:cNvSpPr/>
          <p:nvPr/>
        </p:nvSpPr>
        <p:spPr>
          <a:xfrm>
            <a:off x="547821" y="556558"/>
            <a:ext cx="40928544" cy="457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E73DA5B2-E96C-4AFB-BEDC-BA93B0879337}"/>
              </a:ext>
            </a:extLst>
          </p:cNvPr>
          <p:cNvSpPr txBox="1"/>
          <p:nvPr/>
        </p:nvSpPr>
        <p:spPr>
          <a:xfrm>
            <a:off x="11839367" y="6000710"/>
            <a:ext cx="29647411" cy="861774"/>
          </a:xfrm>
          <a:prstGeom prst="rect">
            <a:avLst/>
          </a:prstGeom>
          <a:noFill/>
        </p:spPr>
        <p:txBody>
          <a:bodyPr wrap="square" rtlCol="0">
            <a:spAutoFit/>
          </a:bodyPr>
          <a:lstStyle/>
          <a:p>
            <a:pPr algn="ctr"/>
            <a:r>
              <a:rPr lang="en-US" sz="5000" b="1" dirty="0">
                <a:latin typeface="Century Gothic" panose="020B0502020202020204" pitchFamily="34" charset="0"/>
              </a:rPr>
              <a:t>Results</a:t>
            </a:r>
          </a:p>
        </p:txBody>
      </p:sp>
      <p:sp>
        <p:nvSpPr>
          <p:cNvPr id="18" name="TextBox 17">
            <a:extLst>
              <a:ext uri="{FF2B5EF4-FFF2-40B4-BE49-F238E27FC236}">
                <a16:creationId xmlns:a16="http://schemas.microsoft.com/office/drawing/2014/main" id="{B10AA530-1C93-47DF-B6FD-5723B563273A}"/>
              </a:ext>
            </a:extLst>
          </p:cNvPr>
          <p:cNvSpPr txBox="1"/>
          <p:nvPr/>
        </p:nvSpPr>
        <p:spPr>
          <a:xfrm>
            <a:off x="774083" y="29177893"/>
            <a:ext cx="4301040" cy="861774"/>
          </a:xfrm>
          <a:prstGeom prst="rect">
            <a:avLst/>
          </a:prstGeom>
          <a:noFill/>
        </p:spPr>
        <p:txBody>
          <a:bodyPr wrap="square" rtlCol="0">
            <a:spAutoFit/>
          </a:bodyPr>
          <a:lstStyle/>
          <a:p>
            <a:r>
              <a:rPr lang="en-US" sz="5000" b="1" dirty="0">
                <a:latin typeface="Century Gothic" panose="020B0502020202020204" pitchFamily="34" charset="0"/>
              </a:rPr>
              <a:t>Discussion</a:t>
            </a:r>
          </a:p>
        </p:txBody>
      </p:sp>
      <p:sp>
        <p:nvSpPr>
          <p:cNvPr id="20" name="Rectangle 19">
            <a:extLst>
              <a:ext uri="{FF2B5EF4-FFF2-40B4-BE49-F238E27FC236}">
                <a16:creationId xmlns:a16="http://schemas.microsoft.com/office/drawing/2014/main" id="{D521DD75-FB04-44E3-80D0-3ACC71F38639}"/>
              </a:ext>
            </a:extLst>
          </p:cNvPr>
          <p:cNvSpPr/>
          <p:nvPr/>
        </p:nvSpPr>
        <p:spPr>
          <a:xfrm>
            <a:off x="318258" y="34163504"/>
            <a:ext cx="41404032" cy="3887799"/>
          </a:xfrm>
          <a:prstGeom prst="rect">
            <a:avLst/>
          </a:prstGeom>
          <a:solidFill>
            <a:srgbClr val="51515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60E4F52C-4AB9-4C13-9989-43579B1F7CFA}"/>
              </a:ext>
            </a:extLst>
          </p:cNvPr>
          <p:cNvSpPr/>
          <p:nvPr/>
        </p:nvSpPr>
        <p:spPr>
          <a:xfrm>
            <a:off x="545589" y="34392903"/>
            <a:ext cx="40949371" cy="3429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31496740-211B-4BEE-B8C3-CEBF42072F3E}"/>
              </a:ext>
            </a:extLst>
          </p:cNvPr>
          <p:cNvSpPr txBox="1"/>
          <p:nvPr/>
        </p:nvSpPr>
        <p:spPr>
          <a:xfrm>
            <a:off x="774083" y="34403281"/>
            <a:ext cx="3667288" cy="861774"/>
          </a:xfrm>
          <a:prstGeom prst="rect">
            <a:avLst/>
          </a:prstGeom>
          <a:noFill/>
        </p:spPr>
        <p:txBody>
          <a:bodyPr wrap="square" rtlCol="0">
            <a:spAutoFit/>
          </a:bodyPr>
          <a:lstStyle/>
          <a:p>
            <a:r>
              <a:rPr lang="en-US" sz="5000" b="1" dirty="0">
                <a:latin typeface="Century Gothic" panose="020B0502020202020204" pitchFamily="34" charset="0"/>
              </a:rPr>
              <a:t>References</a:t>
            </a:r>
            <a:endParaRPr lang="en-US" b="1" dirty="0">
              <a:latin typeface="Century Gothic" panose="020B0502020202020204" pitchFamily="34" charset="0"/>
            </a:endParaRPr>
          </a:p>
        </p:txBody>
      </p:sp>
      <p:sp>
        <p:nvSpPr>
          <p:cNvPr id="23" name="TextBox 22">
            <a:extLst>
              <a:ext uri="{FF2B5EF4-FFF2-40B4-BE49-F238E27FC236}">
                <a16:creationId xmlns:a16="http://schemas.microsoft.com/office/drawing/2014/main" id="{EE1A4A46-65B3-470A-A852-1F3254A539F5}"/>
              </a:ext>
            </a:extLst>
          </p:cNvPr>
          <p:cNvSpPr txBox="1"/>
          <p:nvPr/>
        </p:nvSpPr>
        <p:spPr>
          <a:xfrm>
            <a:off x="34322737" y="34403281"/>
            <a:ext cx="6019019" cy="861774"/>
          </a:xfrm>
          <a:prstGeom prst="rect">
            <a:avLst/>
          </a:prstGeom>
          <a:noFill/>
        </p:spPr>
        <p:txBody>
          <a:bodyPr wrap="square" rtlCol="0">
            <a:spAutoFit/>
          </a:bodyPr>
          <a:lstStyle/>
          <a:p>
            <a:r>
              <a:rPr lang="en-US" sz="5000" b="1" dirty="0">
                <a:latin typeface="Century Gothic" panose="020B0502020202020204" pitchFamily="34" charset="0"/>
              </a:rPr>
              <a:t>Acknowledgments</a:t>
            </a:r>
            <a:endParaRPr lang="en-US" dirty="0">
              <a:latin typeface="Century Gothic" panose="020B0502020202020204" pitchFamily="34" charset="0"/>
            </a:endParaRPr>
          </a:p>
        </p:txBody>
      </p:sp>
      <p:sp>
        <p:nvSpPr>
          <p:cNvPr id="3" name="TextBox 2">
            <a:extLst>
              <a:ext uri="{FF2B5EF4-FFF2-40B4-BE49-F238E27FC236}">
                <a16:creationId xmlns:a16="http://schemas.microsoft.com/office/drawing/2014/main" id="{55BE866C-264D-49DE-9251-84178B3A5BD8}"/>
              </a:ext>
            </a:extLst>
          </p:cNvPr>
          <p:cNvSpPr txBox="1"/>
          <p:nvPr/>
        </p:nvSpPr>
        <p:spPr>
          <a:xfrm>
            <a:off x="865829" y="35239278"/>
            <a:ext cx="14385057" cy="2554545"/>
          </a:xfrm>
          <a:prstGeom prst="rect">
            <a:avLst/>
          </a:prstGeom>
          <a:noFill/>
        </p:spPr>
        <p:txBody>
          <a:bodyPr wrap="square" rtlCol="0">
            <a:spAutoFit/>
          </a:bodyPr>
          <a:lstStyle/>
          <a:p>
            <a:pPr marL="514350" indent="-514350" algn="just">
              <a:buAutoNum type="arabicPeriod"/>
            </a:pPr>
            <a:r>
              <a:rPr lang="en-US" sz="2000" dirty="0">
                <a:latin typeface="Century Gothic" panose="020B0502020202020204" pitchFamily="34" charset="0"/>
              </a:rPr>
              <a:t>Schwartz, B., Ward, A., Monterosso, J., Lyubomirsky, S., White, K., &amp; Lehman, D. R. (2002). Maximizing versus satisficing: Happiness is a matter of choice. </a:t>
            </a:r>
            <a:r>
              <a:rPr lang="en-US" sz="2000" i="1" dirty="0">
                <a:latin typeface="Century Gothic" panose="020B0502020202020204" pitchFamily="34" charset="0"/>
              </a:rPr>
              <a:t>Journal of Personality and Social Psychology, 83, </a:t>
            </a:r>
            <a:r>
              <a:rPr lang="en-US" sz="2000" dirty="0">
                <a:latin typeface="Century Gothic" panose="020B0502020202020204" pitchFamily="34" charset="0"/>
              </a:rPr>
              <a:t>1178-1197.</a:t>
            </a:r>
          </a:p>
          <a:p>
            <a:pPr marL="514350" indent="-514350" algn="just">
              <a:buAutoNum type="arabicPeriod"/>
            </a:pPr>
            <a:r>
              <a:rPr lang="en-US" sz="2000" dirty="0">
                <a:latin typeface="Century Gothic" panose="020B0502020202020204" pitchFamily="34" charset="0"/>
              </a:rPr>
              <a:t>Dar-Nimrod, I., Rawn, C. D., Lehman, D. R., &amp; Schwartz, B. (2009). The maximization paradox: The costs of seeking alternatives. </a:t>
            </a:r>
            <a:r>
              <a:rPr lang="en-US" sz="2000" i="1" dirty="0">
                <a:latin typeface="Century Gothic" panose="020B0502020202020204" pitchFamily="34" charset="0"/>
              </a:rPr>
              <a:t>Personality and Individual Differences, 46, </a:t>
            </a:r>
            <a:r>
              <a:rPr lang="en-US" sz="2000" dirty="0">
                <a:latin typeface="Century Gothic" panose="020B0502020202020204" pitchFamily="34" charset="0"/>
              </a:rPr>
              <a:t>631-635.</a:t>
            </a:r>
          </a:p>
          <a:p>
            <a:pPr marL="514350" indent="-514350" algn="just">
              <a:buAutoNum type="arabicPeriod"/>
            </a:pPr>
            <a:r>
              <a:rPr lang="en-US" sz="2000" dirty="0">
                <a:latin typeface="Century Gothic" panose="020B0502020202020204" pitchFamily="34" charset="0"/>
              </a:rPr>
              <a:t>Wu, P., &amp; Chiou, W. (2009). More options lead to more searching and worse choices in finding partners for romantic relationships online: An experimental study. </a:t>
            </a:r>
            <a:r>
              <a:rPr lang="en-US" sz="2000" i="1" dirty="0">
                <a:latin typeface="Century Gothic" panose="020B0502020202020204" pitchFamily="34" charset="0"/>
              </a:rPr>
              <a:t>CyberPsychology &amp; Behavior, 12, </a:t>
            </a:r>
            <a:r>
              <a:rPr lang="en-US" sz="2000" dirty="0">
                <a:latin typeface="Century Gothic" panose="020B0502020202020204" pitchFamily="34" charset="0"/>
              </a:rPr>
              <a:t>315-318.</a:t>
            </a:r>
          </a:p>
          <a:p>
            <a:pPr marL="514350" indent="-514350" algn="just">
              <a:buAutoNum type="arabicPeriod"/>
            </a:pPr>
            <a:r>
              <a:rPr lang="en-US" sz="2000" dirty="0">
                <a:latin typeface="Century Gothic" panose="020B0502020202020204" pitchFamily="34" charset="0"/>
              </a:rPr>
              <a:t>Iyengar, S. S., Wells, R. E., &amp; Schwartz, B. (2006). Doing better but feeling worse: Looking for the “best” job undermines satisfaction. </a:t>
            </a:r>
            <a:r>
              <a:rPr lang="en-US" sz="2000" i="1" dirty="0">
                <a:latin typeface="Century Gothic" panose="020B0502020202020204" pitchFamily="34" charset="0"/>
              </a:rPr>
              <a:t>Psychological Science, 17, </a:t>
            </a:r>
            <a:r>
              <a:rPr lang="en-US" sz="2000" dirty="0">
                <a:latin typeface="Century Gothic" panose="020B0502020202020204" pitchFamily="34" charset="0"/>
              </a:rPr>
              <a:t>143-150.</a:t>
            </a:r>
          </a:p>
        </p:txBody>
      </p:sp>
      <p:sp>
        <p:nvSpPr>
          <p:cNvPr id="19" name="TextBox 18"/>
          <p:cNvSpPr txBox="1"/>
          <p:nvPr/>
        </p:nvSpPr>
        <p:spPr>
          <a:xfrm>
            <a:off x="547821" y="826075"/>
            <a:ext cx="40928544" cy="2616101"/>
          </a:xfrm>
          <a:prstGeom prst="rect">
            <a:avLst/>
          </a:prstGeom>
          <a:noFill/>
        </p:spPr>
        <p:txBody>
          <a:bodyPr wrap="square" rtlCol="0">
            <a:spAutoFit/>
          </a:bodyPr>
          <a:lstStyle/>
          <a:p>
            <a:pPr algn="ctr"/>
            <a:r>
              <a:rPr lang="en-US" sz="8000" b="1" dirty="0"/>
              <a:t>I’ve Chosen Well, But Perhaps I Could Do Better: </a:t>
            </a:r>
            <a:br>
              <a:rPr lang="en-US" sz="8000" b="1" dirty="0"/>
            </a:br>
            <a:r>
              <a:rPr lang="en-US" sz="8000" b="1" dirty="0"/>
              <a:t>Maximizing Tendencies and Romantic Relationship Judgments</a:t>
            </a:r>
          </a:p>
        </p:txBody>
      </p:sp>
      <p:sp>
        <p:nvSpPr>
          <p:cNvPr id="24" name="TextBox 23"/>
          <p:cNvSpPr txBox="1"/>
          <p:nvPr/>
        </p:nvSpPr>
        <p:spPr>
          <a:xfrm>
            <a:off x="537021" y="3263734"/>
            <a:ext cx="40950145" cy="1569660"/>
          </a:xfrm>
          <a:prstGeom prst="rect">
            <a:avLst/>
          </a:prstGeom>
          <a:noFill/>
        </p:spPr>
        <p:txBody>
          <a:bodyPr wrap="square" rtlCol="0">
            <a:spAutoFit/>
          </a:bodyPr>
          <a:lstStyle/>
          <a:p>
            <a:pPr algn="ctr"/>
            <a:r>
              <a:rPr lang="en-US" sz="4800" dirty="0">
                <a:solidFill>
                  <a:prstClr val="black"/>
                </a:solidFill>
                <a:latin typeface="Century Gothic" panose="020B0502020202020204" pitchFamily="34" charset="0"/>
                <a:sym typeface="Wingdings 2" panose="05020102010507070707" pitchFamily="18" charset="2"/>
              </a:rPr>
              <a:t>Paige Shafer and Michaela Gunseor </a:t>
            </a:r>
          </a:p>
          <a:p>
            <a:pPr algn="ctr"/>
            <a:r>
              <a:rPr lang="en-US" sz="4800" dirty="0">
                <a:solidFill>
                  <a:prstClr val="black"/>
                </a:solidFill>
                <a:latin typeface="Century Gothic" panose="020B0502020202020204" pitchFamily="34" charset="0"/>
                <a:sym typeface="Wingdings 2" panose="05020102010507070707" pitchFamily="18" charset="2"/>
              </a:rPr>
              <a:t>Faculty Mentor: April </a:t>
            </a:r>
            <a:r>
              <a:rPr lang="en-US" sz="4800" dirty="0">
                <a:latin typeface="Century Gothic" panose="020B0502020202020204" pitchFamily="34" charset="0"/>
                <a:sym typeface="Wingdings 2" panose="05020102010507070707" pitchFamily="18" charset="2"/>
              </a:rPr>
              <a:t>Bleske-Rechek </a:t>
            </a:r>
            <a:r>
              <a:rPr lang="en-US" sz="4800" dirty="0">
                <a:sym typeface="Wingdings 2" panose="05020102010507070707" pitchFamily="18" charset="2"/>
              </a:rPr>
              <a:t> </a:t>
            </a:r>
            <a:r>
              <a:rPr lang="en-US" sz="4800" dirty="0">
                <a:latin typeface="Century Gothic" panose="020B0502020202020204" pitchFamily="34" charset="0"/>
                <a:sym typeface="Wingdings 2" panose="05020102010507070707" pitchFamily="18" charset="2"/>
              </a:rPr>
              <a:t>Department of Psychology</a:t>
            </a:r>
            <a:endParaRPr lang="en-US" sz="4800" dirty="0">
              <a:latin typeface="Century Gothic" panose="020B0502020202020204" pitchFamily="34" charset="0"/>
            </a:endParaRPr>
          </a:p>
        </p:txBody>
      </p:sp>
      <p:pic>
        <p:nvPicPr>
          <p:cNvPr id="25" name="Picture 24"/>
          <p:cNvPicPr>
            <a:picLocks noChangeAspect="1"/>
          </p:cNvPicPr>
          <p:nvPr/>
        </p:nvPicPr>
        <p:blipFill rotWithShape="1">
          <a:blip r:embed="rId3"/>
          <a:srcRect l="4577" t="3898" r="11650" b="8465"/>
          <a:stretch/>
        </p:blipFill>
        <p:spPr>
          <a:xfrm>
            <a:off x="37154157" y="778450"/>
            <a:ext cx="4086893" cy="4106263"/>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0708" y="807025"/>
            <a:ext cx="3850550" cy="4082298"/>
          </a:xfrm>
          <a:prstGeom prst="rect">
            <a:avLst/>
          </a:prstGeom>
        </p:spPr>
      </p:pic>
      <p:sp>
        <p:nvSpPr>
          <p:cNvPr id="2" name="TextBox 1">
            <a:extLst>
              <a:ext uri="{FF2B5EF4-FFF2-40B4-BE49-F238E27FC236}">
                <a16:creationId xmlns:a16="http://schemas.microsoft.com/office/drawing/2014/main" id="{EA31BCE4-4E4D-4E16-AB67-E368B18A6BD4}"/>
              </a:ext>
            </a:extLst>
          </p:cNvPr>
          <p:cNvSpPr txBox="1"/>
          <p:nvPr/>
        </p:nvSpPr>
        <p:spPr>
          <a:xfrm>
            <a:off x="860793" y="30234913"/>
            <a:ext cx="13210444" cy="3323987"/>
          </a:xfrm>
          <a:prstGeom prst="rect">
            <a:avLst/>
          </a:prstGeom>
          <a:noFill/>
        </p:spPr>
        <p:txBody>
          <a:bodyPr wrap="square" rtlCol="0">
            <a:spAutoFit/>
          </a:bodyPr>
          <a:lstStyle/>
          <a:p>
            <a:pPr algn="just"/>
            <a:r>
              <a:rPr lang="en-US" sz="2950" dirty="0">
                <a:latin typeface="Century Gothic" panose="020B0502020202020204" pitchFamily="34" charset="0"/>
              </a:rPr>
              <a:t>Maximizing-satisficing is an individual differences attribute that manifests itself during decision making in a variety of contexts: consumer behavior (e.g., shopping),</a:t>
            </a:r>
            <a:r>
              <a:rPr lang="en-US" sz="2950" baseline="30000" dirty="0">
                <a:latin typeface="Century Gothic" panose="020B0502020202020204" pitchFamily="34" charset="0"/>
              </a:rPr>
              <a:t>2</a:t>
            </a:r>
            <a:r>
              <a:rPr lang="en-US" sz="2950" dirty="0">
                <a:latin typeface="Century Gothic" panose="020B0502020202020204" pitchFamily="34" charset="0"/>
              </a:rPr>
              <a:t> job searches,</a:t>
            </a:r>
            <a:r>
              <a:rPr lang="en-US" sz="2950" baseline="30000" dirty="0">
                <a:latin typeface="Century Gothic" panose="020B0502020202020204" pitchFamily="34" charset="0"/>
              </a:rPr>
              <a:t>4</a:t>
            </a:r>
            <a:r>
              <a:rPr lang="en-US" sz="2950" dirty="0">
                <a:latin typeface="Century Gothic" panose="020B0502020202020204" pitchFamily="34" charset="0"/>
              </a:rPr>
              <a:t> and even romantic partner searches.</a:t>
            </a:r>
            <a:r>
              <a:rPr lang="en-US" sz="2950" baseline="30000" dirty="0">
                <a:latin typeface="Century Gothic" panose="020B0502020202020204" pitchFamily="34" charset="0"/>
              </a:rPr>
              <a:t>3</a:t>
            </a:r>
            <a:r>
              <a:rPr lang="en-US" sz="2950" dirty="0">
                <a:latin typeface="Century Gothic" panose="020B0502020202020204" pitchFamily="34" charset="0"/>
              </a:rPr>
              <a:t> For example, research suggests that maximizers more than satisficers engage in extended romantic partner search, even when they are explicitly told that as they continue their search options will be less suited to their preferences.</a:t>
            </a:r>
            <a:endParaRPr lang="en-US" sz="2950" dirty="0">
              <a:highlight>
                <a:srgbClr val="FFFF00"/>
              </a:highlight>
              <a:latin typeface="Century Gothic" panose="020B0502020202020204" pitchFamily="34" charset="0"/>
            </a:endParaRPr>
          </a:p>
        </p:txBody>
      </p:sp>
      <p:sp>
        <p:nvSpPr>
          <p:cNvPr id="4" name="TextBox 3">
            <a:extLst>
              <a:ext uri="{FF2B5EF4-FFF2-40B4-BE49-F238E27FC236}">
                <a16:creationId xmlns:a16="http://schemas.microsoft.com/office/drawing/2014/main" id="{6F59D8F3-DF7E-426E-9C54-7684D1718D3C}"/>
              </a:ext>
            </a:extLst>
          </p:cNvPr>
          <p:cNvSpPr txBox="1"/>
          <p:nvPr/>
        </p:nvSpPr>
        <p:spPr>
          <a:xfrm>
            <a:off x="31278108" y="6873955"/>
            <a:ext cx="9985248" cy="1631216"/>
          </a:xfrm>
          <a:prstGeom prst="rect">
            <a:avLst/>
          </a:prstGeom>
          <a:noFill/>
        </p:spPr>
        <p:txBody>
          <a:bodyPr wrap="square" rtlCol="0">
            <a:spAutoFit/>
          </a:bodyPr>
          <a:lstStyle/>
          <a:p>
            <a:pPr algn="ctr"/>
            <a:r>
              <a:rPr lang="en-US" sz="4000" b="1" dirty="0">
                <a:latin typeface="Century Gothic" panose="020B0502020202020204" pitchFamily="34" charset="0"/>
              </a:rPr>
              <a:t>Hypothesis 2:</a:t>
            </a:r>
          </a:p>
          <a:p>
            <a:pPr algn="ctr"/>
            <a:r>
              <a:rPr lang="en-US" sz="3000" dirty="0">
                <a:latin typeface="Century Gothic" panose="020B0502020202020204" pitchFamily="34" charset="0"/>
              </a:rPr>
              <a:t>Maximizers will report more attention to alternatives than satisficers will.</a:t>
            </a:r>
          </a:p>
        </p:txBody>
      </p:sp>
      <p:sp>
        <p:nvSpPr>
          <p:cNvPr id="27" name="TextBox 26">
            <a:extLst>
              <a:ext uri="{FF2B5EF4-FFF2-40B4-BE49-F238E27FC236}">
                <a16:creationId xmlns:a16="http://schemas.microsoft.com/office/drawing/2014/main" id="{0C64CDB7-9AD2-4B96-B89B-AD3350A02B08}"/>
              </a:ext>
            </a:extLst>
          </p:cNvPr>
          <p:cNvSpPr txBox="1"/>
          <p:nvPr/>
        </p:nvSpPr>
        <p:spPr>
          <a:xfrm>
            <a:off x="31298955" y="17913706"/>
            <a:ext cx="9943555" cy="2092881"/>
          </a:xfrm>
          <a:prstGeom prst="rect">
            <a:avLst/>
          </a:prstGeom>
          <a:noFill/>
        </p:spPr>
        <p:txBody>
          <a:bodyPr wrap="square" rtlCol="0">
            <a:spAutoFit/>
          </a:bodyPr>
          <a:lstStyle/>
          <a:p>
            <a:pPr algn="ctr"/>
            <a:r>
              <a:rPr lang="en-US" sz="4000" b="1" dirty="0">
                <a:latin typeface="Century Gothic" panose="020B0502020202020204" pitchFamily="34" charset="0"/>
              </a:rPr>
              <a:t>Hypothesis 4:</a:t>
            </a:r>
          </a:p>
          <a:p>
            <a:pPr algn="ctr"/>
            <a:r>
              <a:rPr lang="en-US" sz="3000" dirty="0">
                <a:latin typeface="Century Gothic" panose="020B0502020202020204" pitchFamily="34" charset="0"/>
              </a:rPr>
              <a:t>Maximizers will make more negative forecasts about the future stability of their romantic relationships than satisficers will.</a:t>
            </a:r>
          </a:p>
        </p:txBody>
      </p:sp>
      <p:sp>
        <p:nvSpPr>
          <p:cNvPr id="28" name="TextBox 27">
            <a:extLst>
              <a:ext uri="{FF2B5EF4-FFF2-40B4-BE49-F238E27FC236}">
                <a16:creationId xmlns:a16="http://schemas.microsoft.com/office/drawing/2014/main" id="{0B8600BD-C0E7-47B2-A57C-819BCE2691CC}"/>
              </a:ext>
            </a:extLst>
          </p:cNvPr>
          <p:cNvSpPr txBox="1"/>
          <p:nvPr/>
        </p:nvSpPr>
        <p:spPr>
          <a:xfrm>
            <a:off x="12067591" y="6873955"/>
            <a:ext cx="9987160" cy="1631216"/>
          </a:xfrm>
          <a:prstGeom prst="rect">
            <a:avLst/>
          </a:prstGeom>
          <a:noFill/>
        </p:spPr>
        <p:txBody>
          <a:bodyPr wrap="square" rtlCol="0">
            <a:spAutoFit/>
          </a:bodyPr>
          <a:lstStyle/>
          <a:p>
            <a:pPr algn="ctr"/>
            <a:r>
              <a:rPr lang="en-US" sz="4000" b="1" dirty="0">
                <a:latin typeface="Century Gothic" panose="020B0502020202020204" pitchFamily="34" charset="0"/>
              </a:rPr>
              <a:t>Hypothesis 1:</a:t>
            </a:r>
          </a:p>
          <a:p>
            <a:pPr algn="ctr"/>
            <a:r>
              <a:rPr lang="en-US" sz="3000" dirty="0">
                <a:latin typeface="Century Gothic" panose="020B0502020202020204" pitchFamily="34" charset="0"/>
              </a:rPr>
              <a:t>Maximizers will perceive their current partner just as favorably as satisficers will. </a:t>
            </a:r>
          </a:p>
        </p:txBody>
      </p:sp>
      <p:sp>
        <p:nvSpPr>
          <p:cNvPr id="31" name="TextBox 30">
            <a:extLst>
              <a:ext uri="{FF2B5EF4-FFF2-40B4-BE49-F238E27FC236}">
                <a16:creationId xmlns:a16="http://schemas.microsoft.com/office/drawing/2014/main" id="{5E6DCDB9-2E89-4098-913D-3358E235CB33}"/>
              </a:ext>
            </a:extLst>
          </p:cNvPr>
          <p:cNvSpPr txBox="1"/>
          <p:nvPr/>
        </p:nvSpPr>
        <p:spPr>
          <a:xfrm>
            <a:off x="12067591" y="17913706"/>
            <a:ext cx="9987160" cy="1631216"/>
          </a:xfrm>
          <a:prstGeom prst="rect">
            <a:avLst/>
          </a:prstGeom>
          <a:noFill/>
        </p:spPr>
        <p:txBody>
          <a:bodyPr wrap="square" rtlCol="0">
            <a:spAutoFit/>
          </a:bodyPr>
          <a:lstStyle/>
          <a:p>
            <a:pPr algn="ctr"/>
            <a:r>
              <a:rPr lang="en-US" sz="4000" b="1" dirty="0">
                <a:latin typeface="Century Gothic" panose="020B0502020202020204" pitchFamily="34" charset="0"/>
              </a:rPr>
              <a:t>Hypothesis 3:</a:t>
            </a:r>
          </a:p>
          <a:p>
            <a:pPr algn="ctr"/>
            <a:r>
              <a:rPr lang="en-US" sz="3000" dirty="0">
                <a:latin typeface="Century Gothic" panose="020B0502020202020204" pitchFamily="34" charset="0"/>
              </a:rPr>
              <a:t>Maximizers will report less overall relationship positivity than satisficers will.</a:t>
            </a:r>
          </a:p>
        </p:txBody>
      </p:sp>
      <p:graphicFrame>
        <p:nvGraphicFramePr>
          <p:cNvPr id="36" name="Chart 35">
            <a:extLst>
              <a:ext uri="{FF2B5EF4-FFF2-40B4-BE49-F238E27FC236}">
                <a16:creationId xmlns:a16="http://schemas.microsoft.com/office/drawing/2014/main" id="{F6BC0E46-8EA3-4639-BDDA-609E28FE173B}"/>
              </a:ext>
            </a:extLst>
          </p:cNvPr>
          <p:cNvGraphicFramePr>
            <a:graphicFrameLocks/>
          </p:cNvGraphicFramePr>
          <p:nvPr>
            <p:extLst>
              <p:ext uri="{D42A27DB-BD31-4B8C-83A1-F6EECF244321}">
                <p14:modId xmlns:p14="http://schemas.microsoft.com/office/powerpoint/2010/main" val="1980311101"/>
              </p:ext>
            </p:extLst>
          </p:nvPr>
        </p:nvGraphicFramePr>
        <p:xfrm>
          <a:off x="12068547" y="20080629"/>
          <a:ext cx="9985248" cy="73243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7" name="Chart 36">
            <a:extLst>
              <a:ext uri="{FF2B5EF4-FFF2-40B4-BE49-F238E27FC236}">
                <a16:creationId xmlns:a16="http://schemas.microsoft.com/office/drawing/2014/main" id="{7FF55009-3E66-492E-A5C3-4C29DF823480}"/>
              </a:ext>
            </a:extLst>
          </p:cNvPr>
          <p:cNvGraphicFramePr>
            <a:graphicFrameLocks/>
          </p:cNvGraphicFramePr>
          <p:nvPr>
            <p:extLst>
              <p:ext uri="{D42A27DB-BD31-4B8C-83A1-F6EECF244321}">
                <p14:modId xmlns:p14="http://schemas.microsoft.com/office/powerpoint/2010/main" val="3383138317"/>
              </p:ext>
            </p:extLst>
          </p:nvPr>
        </p:nvGraphicFramePr>
        <p:xfrm>
          <a:off x="31278108" y="20074179"/>
          <a:ext cx="9985248" cy="732434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8" name="Chart 37">
            <a:extLst>
              <a:ext uri="{FF2B5EF4-FFF2-40B4-BE49-F238E27FC236}">
                <a16:creationId xmlns:a16="http://schemas.microsoft.com/office/drawing/2014/main" id="{F30BF629-D497-49AE-A0C7-F5BA3DDD057D}"/>
              </a:ext>
            </a:extLst>
          </p:cNvPr>
          <p:cNvGraphicFramePr>
            <a:graphicFrameLocks/>
          </p:cNvGraphicFramePr>
          <p:nvPr>
            <p:extLst>
              <p:ext uri="{D42A27DB-BD31-4B8C-83A1-F6EECF244321}">
                <p14:modId xmlns:p14="http://schemas.microsoft.com/office/powerpoint/2010/main" val="1957818131"/>
              </p:ext>
            </p:extLst>
          </p:nvPr>
        </p:nvGraphicFramePr>
        <p:xfrm>
          <a:off x="12067591" y="8719970"/>
          <a:ext cx="9987160" cy="7322910"/>
        </p:xfrm>
        <a:graphic>
          <a:graphicData uri="http://schemas.openxmlformats.org/drawingml/2006/chart">
            <c:chart xmlns:c="http://schemas.openxmlformats.org/drawingml/2006/chart" xmlns:r="http://schemas.openxmlformats.org/officeDocument/2006/relationships" r:id="rId7"/>
          </a:graphicData>
        </a:graphic>
      </p:graphicFrame>
      <p:sp>
        <p:nvSpPr>
          <p:cNvPr id="5" name="TextBox 4">
            <a:extLst>
              <a:ext uri="{FF2B5EF4-FFF2-40B4-BE49-F238E27FC236}">
                <a16:creationId xmlns:a16="http://schemas.microsoft.com/office/drawing/2014/main" id="{380327DB-EAE0-45C1-AF2C-F4CD4F0ED2D2}"/>
              </a:ext>
            </a:extLst>
          </p:cNvPr>
          <p:cNvSpPr txBox="1"/>
          <p:nvPr/>
        </p:nvSpPr>
        <p:spPr>
          <a:xfrm>
            <a:off x="22257994" y="7480081"/>
            <a:ext cx="8810156" cy="19943921"/>
          </a:xfrm>
          <a:prstGeom prst="rect">
            <a:avLst/>
          </a:prstGeom>
          <a:noFill/>
        </p:spPr>
        <p:txBody>
          <a:bodyPr wrap="square" rtlCol="0">
            <a:spAutoFit/>
          </a:bodyPr>
          <a:lstStyle/>
          <a:p>
            <a:pPr algn="just"/>
            <a:r>
              <a:rPr lang="en-US" sz="3000" dirty="0">
                <a:latin typeface="Century Gothic" panose="020B0502020202020204" pitchFamily="34" charset="0"/>
              </a:rPr>
              <a:t>Participants’ maximizing-satisficing scores were reported on a 0-100 scale (</a:t>
            </a:r>
            <a:r>
              <a:rPr lang="en-US" sz="3000" i="1" dirty="0">
                <a:latin typeface="Century Gothic" panose="020B0502020202020204" pitchFamily="34" charset="0"/>
              </a:rPr>
              <a:t>M</a:t>
            </a:r>
            <a:r>
              <a:rPr lang="en-US" sz="3000" dirty="0">
                <a:latin typeface="Century Gothic" panose="020B0502020202020204" pitchFamily="34" charset="0"/>
              </a:rPr>
              <a:t>=58.03, </a:t>
            </a:r>
            <a:r>
              <a:rPr lang="en-US" sz="3000" i="1" dirty="0">
                <a:latin typeface="Century Gothic" panose="020B0502020202020204" pitchFamily="34" charset="0"/>
              </a:rPr>
              <a:t>SD</a:t>
            </a:r>
            <a:r>
              <a:rPr lang="en-US" sz="3000" dirty="0">
                <a:latin typeface="Century Gothic" panose="020B0502020202020204" pitchFamily="34" charset="0"/>
              </a:rPr>
              <a:t>=11.42).  We used those continuous scores for our hypothesis tests (bivariate correlational analyses). For visual displays of the findings, we split participants into those who scored in the lower 25% of maximizing (score&lt;50.15), middle 50% (scores of 50.16 to 65.24) and upper 25% (score&gt;65.24). For group comparisons shown in the figures, error bars represent ±2 </a:t>
            </a:r>
            <a:r>
              <a:rPr lang="en-US" sz="3000" i="1" dirty="0">
                <a:latin typeface="Century Gothic" panose="020B0502020202020204" pitchFamily="34" charset="0"/>
              </a:rPr>
              <a:t>SEM</a:t>
            </a:r>
            <a:r>
              <a:rPr lang="en-US" sz="3000" dirty="0">
                <a:latin typeface="Century Gothic" panose="020B0502020202020204" pitchFamily="34" charset="0"/>
              </a:rPr>
              <a:t>. </a:t>
            </a:r>
          </a:p>
          <a:p>
            <a:pPr algn="just"/>
            <a:endParaRPr lang="en-US" sz="3000" dirty="0">
              <a:latin typeface="Century Gothic" panose="020B0502020202020204" pitchFamily="34" charset="0"/>
            </a:endParaRPr>
          </a:p>
          <a:p>
            <a:pPr algn="just"/>
            <a:r>
              <a:rPr lang="en-US" sz="3000" u="sng" dirty="0">
                <a:latin typeface="Century Gothic" panose="020B0502020202020204" pitchFamily="34" charset="0"/>
              </a:rPr>
              <a:t>Hypothesis 1 was supported:</a:t>
            </a:r>
          </a:p>
          <a:p>
            <a:pPr algn="just"/>
            <a:r>
              <a:rPr lang="en-US" sz="3000" dirty="0">
                <a:latin typeface="Century Gothic" panose="020B0502020202020204" pitchFamily="34" charset="0"/>
              </a:rPr>
              <a:t>Overall, participants rated their partner’s mate value quite favorably (</a:t>
            </a:r>
            <a:r>
              <a:rPr lang="en-US" sz="3000" i="1" dirty="0">
                <a:latin typeface="Century Gothic" panose="020B0502020202020204" pitchFamily="34" charset="0"/>
              </a:rPr>
              <a:t>M</a:t>
            </a:r>
            <a:r>
              <a:rPr lang="en-US" sz="3000" dirty="0">
                <a:latin typeface="Century Gothic" panose="020B0502020202020204" pitchFamily="34" charset="0"/>
              </a:rPr>
              <a:t>=5.68, </a:t>
            </a:r>
            <a:r>
              <a:rPr lang="en-US" sz="3000" i="1" dirty="0">
                <a:latin typeface="Century Gothic" panose="020B0502020202020204" pitchFamily="34" charset="0"/>
              </a:rPr>
              <a:t>SD</a:t>
            </a:r>
            <a:r>
              <a:rPr lang="en-US" sz="3000" dirty="0">
                <a:latin typeface="Century Gothic" panose="020B0502020202020204" pitchFamily="34" charset="0"/>
              </a:rPr>
              <a:t>=0.93). Maximizing and partner mate value were not correlated, </a:t>
            </a:r>
            <a:r>
              <a:rPr lang="en-US" sz="3000" i="1" dirty="0">
                <a:latin typeface="Century Gothic" panose="020B0502020202020204" pitchFamily="34" charset="0"/>
              </a:rPr>
              <a:t>r</a:t>
            </a:r>
            <a:r>
              <a:rPr lang="en-US" sz="3000" dirty="0">
                <a:latin typeface="Century Gothic" panose="020B0502020202020204" pitchFamily="34" charset="0"/>
              </a:rPr>
              <a:t>(326)=.05, </a:t>
            </a:r>
            <a:r>
              <a:rPr lang="en-US" sz="3000" i="1" dirty="0">
                <a:latin typeface="Century Gothic" panose="020B0502020202020204" pitchFamily="34" charset="0"/>
              </a:rPr>
              <a:t>p</a:t>
            </a:r>
            <a:r>
              <a:rPr lang="en-US" sz="3000" dirty="0">
                <a:latin typeface="Century Gothic" panose="020B0502020202020204" pitchFamily="34" charset="0"/>
              </a:rPr>
              <a:t>=.357. As shown in the upper left bar graph, maximizers perceived their partner just as favorably as satisficers did. </a:t>
            </a:r>
            <a:br>
              <a:rPr lang="en-US" sz="3000" dirty="0">
                <a:solidFill>
                  <a:schemeClr val="bg1"/>
                </a:solidFill>
                <a:latin typeface="Century Gothic" panose="020B0502020202020204" pitchFamily="34" charset="0"/>
              </a:rPr>
            </a:br>
            <a:endParaRPr lang="en-US" sz="3000" dirty="0">
              <a:solidFill>
                <a:schemeClr val="bg1"/>
              </a:solidFill>
              <a:latin typeface="Century Gothic" panose="020B0502020202020204" pitchFamily="34" charset="0"/>
            </a:endParaRPr>
          </a:p>
          <a:p>
            <a:pPr algn="just"/>
            <a:r>
              <a:rPr lang="en-US" sz="3000" u="sng" dirty="0">
                <a:latin typeface="Century Gothic" panose="020B0502020202020204" pitchFamily="34" charset="0"/>
              </a:rPr>
              <a:t>Hypothesis 2 was supported:</a:t>
            </a:r>
          </a:p>
          <a:p>
            <a:pPr algn="just"/>
            <a:r>
              <a:rPr lang="en-US" sz="3000" dirty="0">
                <a:latin typeface="Century Gothic" panose="020B0502020202020204" pitchFamily="34" charset="0"/>
              </a:rPr>
              <a:t>Maximizing was positively associated with perceived quality of alternatives, </a:t>
            </a:r>
            <a:r>
              <a:rPr lang="en-US" sz="3000" i="1" dirty="0">
                <a:latin typeface="Century Gothic" panose="020B0502020202020204" pitchFamily="34" charset="0"/>
              </a:rPr>
              <a:t>r</a:t>
            </a:r>
            <a:r>
              <a:rPr lang="en-US" sz="3000" dirty="0">
                <a:latin typeface="Century Gothic" panose="020B0502020202020204" pitchFamily="34" charset="0"/>
              </a:rPr>
              <a:t>(326)=.11, </a:t>
            </a:r>
            <a:r>
              <a:rPr lang="en-US" sz="3000" i="1" dirty="0">
                <a:latin typeface="Century Gothic" panose="020B0502020202020204" pitchFamily="34" charset="0"/>
              </a:rPr>
              <a:t>p</a:t>
            </a:r>
            <a:r>
              <a:rPr lang="en-US" sz="3000" dirty="0">
                <a:latin typeface="Century Gothic" panose="020B0502020202020204" pitchFamily="34" charset="0"/>
              </a:rPr>
              <a:t>=.048. That is, participants who scored higher in maximizing perceived the quality of possible romantic alternatives to be higher than did participants who scored lower in maximizing. The upper right bar graph shows that this association was weak.</a:t>
            </a:r>
          </a:p>
          <a:p>
            <a:pPr algn="just"/>
            <a:endParaRPr lang="en-US" sz="3000" dirty="0">
              <a:latin typeface="Century Gothic" panose="020B0502020202020204" pitchFamily="34" charset="0"/>
            </a:endParaRPr>
          </a:p>
          <a:p>
            <a:pPr algn="just"/>
            <a:r>
              <a:rPr lang="en-US" sz="3000" u="sng" dirty="0">
                <a:latin typeface="Century Gothic" panose="020B0502020202020204" pitchFamily="34" charset="0"/>
              </a:rPr>
              <a:t>Hypothesis 3 was </a:t>
            </a:r>
            <a:r>
              <a:rPr lang="en-US" sz="3000" i="1" u="sng" dirty="0">
                <a:latin typeface="Century Gothic" panose="020B0502020202020204" pitchFamily="34" charset="0"/>
              </a:rPr>
              <a:t>not</a:t>
            </a:r>
            <a:r>
              <a:rPr lang="en-US" sz="3000" u="sng" dirty="0">
                <a:latin typeface="Century Gothic" panose="020B0502020202020204" pitchFamily="34" charset="0"/>
              </a:rPr>
              <a:t> supported:</a:t>
            </a:r>
          </a:p>
          <a:p>
            <a:pPr algn="just"/>
            <a:r>
              <a:rPr lang="en-US" sz="3000" dirty="0">
                <a:latin typeface="Century Gothic" panose="020B0502020202020204" pitchFamily="34" charset="0"/>
              </a:rPr>
              <a:t>Contrary to expectation, maximizing and relationship positivity were not correlated, </a:t>
            </a:r>
            <a:r>
              <a:rPr lang="en-US" sz="3000" i="1" dirty="0">
                <a:latin typeface="Century Gothic" panose="020B0502020202020204" pitchFamily="34" charset="0"/>
              </a:rPr>
              <a:t>r</a:t>
            </a:r>
            <a:r>
              <a:rPr lang="en-US" sz="3000" dirty="0">
                <a:latin typeface="Century Gothic" panose="020B0502020202020204" pitchFamily="34" charset="0"/>
              </a:rPr>
              <a:t>(326)=-.08, </a:t>
            </a:r>
            <a:r>
              <a:rPr lang="en-US" sz="3000" i="1" dirty="0">
                <a:latin typeface="Century Gothic" panose="020B0502020202020204" pitchFamily="34" charset="0"/>
              </a:rPr>
              <a:t>p</a:t>
            </a:r>
            <a:r>
              <a:rPr lang="en-US" sz="3000" dirty="0">
                <a:latin typeface="Century Gothic" panose="020B0502020202020204" pitchFamily="34" charset="0"/>
              </a:rPr>
              <a:t>=.149. As shown in the bottom left bar graph, maximizers did not score reliably lower than satisficers in relationship positivity.</a:t>
            </a:r>
          </a:p>
          <a:p>
            <a:pPr algn="just"/>
            <a:endParaRPr lang="en-US" sz="3000" dirty="0">
              <a:latin typeface="Century Gothic" panose="020B0502020202020204" pitchFamily="34" charset="0"/>
            </a:endParaRPr>
          </a:p>
          <a:p>
            <a:pPr algn="just"/>
            <a:r>
              <a:rPr lang="en-US" sz="3000" u="sng" dirty="0">
                <a:latin typeface="Century Gothic" panose="020B0502020202020204" pitchFamily="34" charset="0"/>
              </a:rPr>
              <a:t>Hypothesis 4 was supported:</a:t>
            </a:r>
          </a:p>
          <a:p>
            <a:pPr algn="just"/>
            <a:r>
              <a:rPr lang="en-US" sz="3000" dirty="0">
                <a:latin typeface="Century Gothic" panose="020B0502020202020204" pitchFamily="34" charset="0"/>
              </a:rPr>
              <a:t>Maximizing was negatively associated with forecasted relationship stability, </a:t>
            </a:r>
            <a:r>
              <a:rPr lang="en-US" sz="3000" i="1" dirty="0">
                <a:latin typeface="Century Gothic" panose="020B0502020202020204" pitchFamily="34" charset="0"/>
              </a:rPr>
              <a:t>r</a:t>
            </a:r>
            <a:r>
              <a:rPr lang="en-US" sz="3000" dirty="0">
                <a:latin typeface="Century Gothic" panose="020B0502020202020204" pitchFamily="34" charset="0"/>
              </a:rPr>
              <a:t>(321)=-.13,  </a:t>
            </a:r>
            <a:r>
              <a:rPr lang="en-US" sz="3000" i="1" dirty="0">
                <a:latin typeface="Century Gothic" panose="020B0502020202020204" pitchFamily="34" charset="0"/>
              </a:rPr>
              <a:t>p</a:t>
            </a:r>
            <a:r>
              <a:rPr lang="en-US" sz="3000" dirty="0">
                <a:latin typeface="Century Gothic" panose="020B0502020202020204" pitchFamily="34" charset="0"/>
              </a:rPr>
              <a:t>=.016. As shown in the bottom right bar graph, maximizers rated their relationships as less likely to endure over the next five months than satisficers did. </a:t>
            </a:r>
          </a:p>
        </p:txBody>
      </p:sp>
      <p:sp>
        <p:nvSpPr>
          <p:cNvPr id="39" name="TextBox 38">
            <a:extLst>
              <a:ext uri="{FF2B5EF4-FFF2-40B4-BE49-F238E27FC236}">
                <a16:creationId xmlns:a16="http://schemas.microsoft.com/office/drawing/2014/main" id="{E55BC296-6938-459A-AD3B-B7BBE8D10A49}"/>
              </a:ext>
            </a:extLst>
          </p:cNvPr>
          <p:cNvSpPr txBox="1"/>
          <p:nvPr/>
        </p:nvSpPr>
        <p:spPr>
          <a:xfrm>
            <a:off x="33473572" y="35265055"/>
            <a:ext cx="7717350" cy="2492990"/>
          </a:xfrm>
          <a:prstGeom prst="rect">
            <a:avLst/>
          </a:prstGeom>
          <a:noFill/>
          <a:ln>
            <a:noFill/>
          </a:ln>
        </p:spPr>
        <p:txBody>
          <a:bodyPr wrap="square" rtlCol="0">
            <a:spAutoFit/>
          </a:bodyPr>
          <a:lstStyle/>
          <a:p>
            <a:pPr algn="just"/>
            <a:r>
              <a:rPr lang="en-US" sz="2600" dirty="0">
                <a:solidFill>
                  <a:prstClr val="black"/>
                </a:solidFill>
                <a:latin typeface="Century Gothic" panose="020B0502020202020204"/>
              </a:rPr>
              <a:t>This research is supported by internal grants and the EvaluateUR Program through the Office of Research and Sponsored Programs at UWEC.  We thank LTS for printing this poster and members of the IDEP lab for their feedback on project development.</a:t>
            </a:r>
            <a:endParaRPr lang="en-US" sz="2600" dirty="0">
              <a:solidFill>
                <a:prstClr val="black"/>
              </a:solidFill>
              <a:highlight>
                <a:srgbClr val="FFFF00"/>
              </a:highlight>
              <a:latin typeface="Century Gothic" panose="020B0502020202020204"/>
            </a:endParaRPr>
          </a:p>
        </p:txBody>
      </p:sp>
      <p:sp>
        <p:nvSpPr>
          <p:cNvPr id="30" name="Frame 29">
            <a:extLst>
              <a:ext uri="{FF2B5EF4-FFF2-40B4-BE49-F238E27FC236}">
                <a16:creationId xmlns:a16="http://schemas.microsoft.com/office/drawing/2014/main" id="{A239731D-AFCD-46FB-A31F-FDFE2F4A750C}"/>
              </a:ext>
            </a:extLst>
          </p:cNvPr>
          <p:cNvSpPr/>
          <p:nvPr/>
        </p:nvSpPr>
        <p:spPr>
          <a:xfrm>
            <a:off x="0" y="0"/>
            <a:ext cx="42062400" cy="38404800"/>
          </a:xfrm>
          <a:prstGeom prst="frame">
            <a:avLst>
              <a:gd name="adj1" fmla="val 345"/>
            </a:avLst>
          </a:prstGeom>
          <a:solidFill>
            <a:srgbClr val="51515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0" name="TextBox 39">
            <a:extLst>
              <a:ext uri="{FF2B5EF4-FFF2-40B4-BE49-F238E27FC236}">
                <a16:creationId xmlns:a16="http://schemas.microsoft.com/office/drawing/2014/main" id="{6CCD4AE5-F914-4BF7-BD9F-E35E13458AFC}"/>
              </a:ext>
            </a:extLst>
          </p:cNvPr>
          <p:cNvSpPr txBox="1"/>
          <p:nvPr/>
        </p:nvSpPr>
        <p:spPr>
          <a:xfrm>
            <a:off x="14372279" y="29334756"/>
            <a:ext cx="13258800" cy="4178067"/>
          </a:xfrm>
          <a:prstGeom prst="rect">
            <a:avLst/>
          </a:prstGeom>
          <a:noFill/>
        </p:spPr>
        <p:txBody>
          <a:bodyPr wrap="square" rtlCol="0">
            <a:spAutoFit/>
          </a:bodyPr>
          <a:lstStyle/>
          <a:p>
            <a:pPr algn="just"/>
            <a:r>
              <a:rPr lang="en-US" sz="2950" dirty="0">
                <a:latin typeface="Century Gothic" panose="020B0502020202020204" pitchFamily="34" charset="0"/>
              </a:rPr>
              <a:t>We conducted the current research to extend these previous findings of maximizing tendencies to how people feel about their current romantic relationships (after the search process has already occurred).</a:t>
            </a:r>
          </a:p>
          <a:p>
            <a:pPr algn="just"/>
            <a:r>
              <a:rPr lang="en-US" sz="2950" dirty="0">
                <a:latin typeface="Century Gothic" panose="020B0502020202020204" pitchFamily="34" charset="0"/>
              </a:rPr>
              <a:t>As expected, we found that maximizers perceived their partners just as favorably as satisficers did, yet they viewed alternative partners as higher in quality; they also made less positive forecasts about the future stability of their romantic relationship. Contrary to our prediction, however, maximizers did not differ from satisficers in relationship positivity. </a:t>
            </a:r>
          </a:p>
        </p:txBody>
      </p:sp>
      <p:sp>
        <p:nvSpPr>
          <p:cNvPr id="41" name="TextBox 40">
            <a:extLst>
              <a:ext uri="{FF2B5EF4-FFF2-40B4-BE49-F238E27FC236}">
                <a16:creationId xmlns:a16="http://schemas.microsoft.com/office/drawing/2014/main" id="{EDB548A3-098C-4BC0-AD68-FFBB0CCDF05C}"/>
              </a:ext>
            </a:extLst>
          </p:cNvPr>
          <p:cNvSpPr txBox="1"/>
          <p:nvPr/>
        </p:nvSpPr>
        <p:spPr>
          <a:xfrm>
            <a:off x="27932122" y="29334267"/>
            <a:ext cx="13258800" cy="4178067"/>
          </a:xfrm>
          <a:prstGeom prst="rect">
            <a:avLst/>
          </a:prstGeom>
          <a:noFill/>
        </p:spPr>
        <p:txBody>
          <a:bodyPr wrap="square" rtlCol="0">
            <a:spAutoFit/>
          </a:bodyPr>
          <a:lstStyle/>
          <a:p>
            <a:pPr algn="just"/>
            <a:r>
              <a:rPr lang="en-US" sz="2950" dirty="0">
                <a:latin typeface="Century Gothic" panose="020B0502020202020204" pitchFamily="34" charset="0"/>
              </a:rPr>
              <a:t>Our findings may be limited because our primary variables of interest are range-restricted. That is, participants were at ceiling in their forecasts of relationship stability over time and overall relationship positivity. The vast majority of participants were very committed, satisfied, and invested in their relationship, and 91% forecasted that their relationship would strengthen or stay the same rather than weaken over the subsequent 5 months. The next phase of this research is a 5-month follow-up of these participants. The outcome data will reveal which couples do stay together, and whether maximizing predicts break-up.</a:t>
            </a:r>
          </a:p>
        </p:txBody>
      </p:sp>
      <p:sp>
        <p:nvSpPr>
          <p:cNvPr id="32" name="TextBox 31">
            <a:extLst>
              <a:ext uri="{FF2B5EF4-FFF2-40B4-BE49-F238E27FC236}">
                <a16:creationId xmlns:a16="http://schemas.microsoft.com/office/drawing/2014/main" id="{BF47097F-C3F4-495B-9752-F98E03A9B5E5}"/>
              </a:ext>
            </a:extLst>
          </p:cNvPr>
          <p:cNvSpPr txBox="1"/>
          <p:nvPr/>
        </p:nvSpPr>
        <p:spPr>
          <a:xfrm>
            <a:off x="15459622" y="35239278"/>
            <a:ext cx="17360807" cy="2554545"/>
          </a:xfrm>
          <a:prstGeom prst="rect">
            <a:avLst/>
          </a:prstGeom>
          <a:noFill/>
        </p:spPr>
        <p:txBody>
          <a:bodyPr wrap="square" rtlCol="0">
            <a:spAutoFit/>
          </a:bodyPr>
          <a:lstStyle/>
          <a:p>
            <a:pPr marL="514350" lvl="0" indent="-514350" algn="just">
              <a:buFont typeface="+mj-lt"/>
              <a:buAutoNum type="arabicPeriod" startAt="5"/>
            </a:pPr>
            <a:r>
              <a:rPr lang="en-US" sz="2000" dirty="0">
                <a:solidFill>
                  <a:prstClr val="black"/>
                </a:solidFill>
                <a:latin typeface="Century Gothic" panose="020B0502020202020204" pitchFamily="34" charset="0"/>
              </a:rPr>
              <a:t>John, O. P., &amp; Srivastava, S. (1999). The Big Five trait taxonomy: History, measurement, and theoretical perspectives. In L. A. Pervin and O. P. John (Eds.), </a:t>
            </a:r>
            <a:r>
              <a:rPr lang="en-US" sz="2000" i="1" dirty="0">
                <a:solidFill>
                  <a:prstClr val="black"/>
                </a:solidFill>
                <a:latin typeface="Century Gothic" panose="020B0502020202020204" pitchFamily="34" charset="0"/>
              </a:rPr>
              <a:t>Handbook of personality: Theory and research</a:t>
            </a:r>
            <a:r>
              <a:rPr lang="en-US" sz="2000" dirty="0">
                <a:solidFill>
                  <a:prstClr val="black"/>
                </a:solidFill>
                <a:latin typeface="Century Gothic" panose="020B0502020202020204" pitchFamily="34" charset="0"/>
              </a:rPr>
              <a:t> (pp. 102–138). New York: Guilford Press.</a:t>
            </a:r>
          </a:p>
          <a:p>
            <a:pPr marL="514350" lvl="0" indent="-514350" algn="just">
              <a:buFont typeface="+mj-lt"/>
              <a:buAutoNum type="arabicPeriod" startAt="5"/>
            </a:pPr>
            <a:r>
              <a:rPr lang="en-US" sz="2000" dirty="0">
                <a:solidFill>
                  <a:prstClr val="black"/>
                </a:solidFill>
                <a:latin typeface="Century Gothic" panose="020B0502020202020204" pitchFamily="34" charset="0"/>
              </a:rPr>
              <a:t>Diab, D. L., Gillespie, M. A., &amp; Highhouse, S. (2008). Are maximizers really unhappy? The measurement of maximizing tendency. </a:t>
            </a:r>
            <a:r>
              <a:rPr lang="en-US" sz="2000" i="1" dirty="0">
                <a:solidFill>
                  <a:prstClr val="black"/>
                </a:solidFill>
                <a:latin typeface="Century Gothic" panose="020B0502020202020204" pitchFamily="34" charset="0"/>
              </a:rPr>
              <a:t>Judgment and Decision Making, 3, </a:t>
            </a:r>
            <a:r>
              <a:rPr lang="en-US" sz="2000" dirty="0">
                <a:solidFill>
                  <a:prstClr val="black"/>
                </a:solidFill>
                <a:latin typeface="Century Gothic" panose="020B0502020202020204" pitchFamily="34" charset="0"/>
              </a:rPr>
              <a:t>364-370.</a:t>
            </a:r>
          </a:p>
          <a:p>
            <a:pPr marL="514350" lvl="0" indent="-514350" algn="just">
              <a:buFont typeface="+mj-lt"/>
              <a:buAutoNum type="arabicPeriod" startAt="5"/>
            </a:pPr>
            <a:r>
              <a:rPr lang="en-US" sz="2000" dirty="0">
                <a:solidFill>
                  <a:prstClr val="black"/>
                </a:solidFill>
                <a:latin typeface="Century Gothic" panose="020B0502020202020204" pitchFamily="34" charset="0"/>
              </a:rPr>
              <a:t>Rusbult, C. E., Martz, J. M., &amp; Agnew, C. R. (1996). The Investment Model Scale: Measuring commitment level, satisfaction level, quality of alternatives, and investment size. </a:t>
            </a:r>
            <a:r>
              <a:rPr lang="en-US" sz="2000" i="1" dirty="0">
                <a:solidFill>
                  <a:prstClr val="black"/>
                </a:solidFill>
                <a:latin typeface="Century Gothic" panose="020B0502020202020204" pitchFamily="34" charset="0"/>
              </a:rPr>
              <a:t>Personal Relationships, 5, </a:t>
            </a:r>
            <a:r>
              <a:rPr lang="en-US" sz="2000" dirty="0">
                <a:solidFill>
                  <a:prstClr val="black"/>
                </a:solidFill>
                <a:latin typeface="Century Gothic" panose="020B0502020202020204" pitchFamily="34" charset="0"/>
              </a:rPr>
              <a:t>357-391.</a:t>
            </a:r>
          </a:p>
          <a:p>
            <a:pPr marL="514350" lvl="0" indent="-514350" algn="just">
              <a:buFont typeface="+mj-lt"/>
              <a:buAutoNum type="arabicPeriod" startAt="5"/>
            </a:pPr>
            <a:r>
              <a:rPr lang="en-US" sz="2000" dirty="0">
                <a:solidFill>
                  <a:prstClr val="black"/>
                </a:solidFill>
                <a:latin typeface="Century Gothic" panose="020B0502020202020204" pitchFamily="34" charset="0"/>
              </a:rPr>
              <a:t>Norton, R. (1983). Measuring martial quality: A critical look at the dependent variable. </a:t>
            </a:r>
            <a:r>
              <a:rPr lang="en-US" sz="2000" i="1" dirty="0">
                <a:solidFill>
                  <a:prstClr val="black"/>
                </a:solidFill>
                <a:latin typeface="Century Gothic" panose="020B0502020202020204" pitchFamily="34" charset="0"/>
              </a:rPr>
              <a:t>Journal of Marriage and the Family, 45, </a:t>
            </a:r>
            <a:r>
              <a:rPr lang="en-US" sz="2000" dirty="0">
                <a:solidFill>
                  <a:prstClr val="black"/>
                </a:solidFill>
                <a:latin typeface="Century Gothic" panose="020B0502020202020204" pitchFamily="34" charset="0"/>
              </a:rPr>
              <a:t>141-151.</a:t>
            </a:r>
          </a:p>
          <a:p>
            <a:pPr marL="514350" lvl="0" indent="-514350" algn="just">
              <a:buFont typeface="+mj-lt"/>
              <a:buAutoNum type="arabicPeriod" startAt="5"/>
            </a:pPr>
            <a:r>
              <a:rPr lang="en-US" sz="2000" dirty="0">
                <a:solidFill>
                  <a:prstClr val="black"/>
                </a:solidFill>
                <a:latin typeface="Century Gothic" panose="020B0502020202020204" pitchFamily="34" charset="0"/>
              </a:rPr>
              <a:t>Edlund, J. E., &amp; Sagarin, B. J. (2014). The Mate Value Scale. </a:t>
            </a:r>
            <a:r>
              <a:rPr lang="en-US" sz="2000" i="1" dirty="0">
                <a:solidFill>
                  <a:prstClr val="black"/>
                </a:solidFill>
                <a:latin typeface="Century Gothic" panose="020B0502020202020204" pitchFamily="34" charset="0"/>
              </a:rPr>
              <a:t>Personality and Individual Differences, 64, </a:t>
            </a:r>
            <a:r>
              <a:rPr lang="en-US" sz="2000" dirty="0">
                <a:solidFill>
                  <a:prstClr val="black"/>
                </a:solidFill>
                <a:latin typeface="Century Gothic" panose="020B0502020202020204" pitchFamily="34" charset="0"/>
              </a:rPr>
              <a:t>72-77.</a:t>
            </a:r>
          </a:p>
        </p:txBody>
      </p:sp>
    </p:spTree>
    <p:extLst>
      <p:ext uri="{BB962C8B-B14F-4D97-AF65-F5344CB8AC3E}">
        <p14:creationId xmlns:p14="http://schemas.microsoft.com/office/powerpoint/2010/main" val="380355034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1169</TotalTime>
  <Words>1313</Words>
  <Application>Microsoft Office PowerPoint</Application>
  <PresentationFormat>Custom</PresentationFormat>
  <Paragraphs>66</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Century Gothic</vt:lpstr>
      <vt:lpstr>Wingdings 2</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Gunseor, Michaela Marie</dc:creator>
  <cp:lastModifiedBy>Gunseor, Michaela Marie</cp:lastModifiedBy>
  <cp:revision>126</cp:revision>
  <dcterms:created xsi:type="dcterms:W3CDTF">2018-02-06T19:04:46Z</dcterms:created>
  <dcterms:modified xsi:type="dcterms:W3CDTF">2018-04-16T16:26:11Z</dcterms:modified>
</cp:coreProperties>
</file>