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78" r:id="rId2"/>
  </p:sldMasterIdLst>
  <p:notesMasterIdLst>
    <p:notesMasterId r:id="rId4"/>
  </p:notesMasterIdLst>
  <p:sldIdLst>
    <p:sldId id="257" r:id="rId3"/>
  </p:sldIdLst>
  <p:sldSz cx="42062400" cy="38404800"/>
  <p:notesSz cx="6858000" cy="9144000"/>
  <p:defaultTextStyle>
    <a:defPPr>
      <a:defRPr lang="en-US"/>
    </a:defPPr>
    <a:lvl1pPr algn="l" rtl="0" fontAlgn="base">
      <a:spcBef>
        <a:spcPct val="0"/>
      </a:spcBef>
      <a:spcAft>
        <a:spcPct val="0"/>
      </a:spcAft>
      <a:defRPr sz="9100" kern="1200">
        <a:solidFill>
          <a:schemeClr val="tx1"/>
        </a:solidFill>
        <a:latin typeface="Arial" charset="0"/>
        <a:ea typeface="+mn-ea"/>
        <a:cs typeface="Arial" charset="0"/>
      </a:defRPr>
    </a:lvl1pPr>
    <a:lvl2pPr marL="457200" algn="l" rtl="0" fontAlgn="base">
      <a:spcBef>
        <a:spcPct val="0"/>
      </a:spcBef>
      <a:spcAft>
        <a:spcPct val="0"/>
      </a:spcAft>
      <a:defRPr sz="9100" kern="1200">
        <a:solidFill>
          <a:schemeClr val="tx1"/>
        </a:solidFill>
        <a:latin typeface="Arial" charset="0"/>
        <a:ea typeface="+mn-ea"/>
        <a:cs typeface="Arial" charset="0"/>
      </a:defRPr>
    </a:lvl2pPr>
    <a:lvl3pPr marL="914400" algn="l" rtl="0" fontAlgn="base">
      <a:spcBef>
        <a:spcPct val="0"/>
      </a:spcBef>
      <a:spcAft>
        <a:spcPct val="0"/>
      </a:spcAft>
      <a:defRPr sz="9100" kern="1200">
        <a:solidFill>
          <a:schemeClr val="tx1"/>
        </a:solidFill>
        <a:latin typeface="Arial" charset="0"/>
        <a:ea typeface="+mn-ea"/>
        <a:cs typeface="Arial" charset="0"/>
      </a:defRPr>
    </a:lvl3pPr>
    <a:lvl4pPr marL="1371600" algn="l" rtl="0" fontAlgn="base">
      <a:spcBef>
        <a:spcPct val="0"/>
      </a:spcBef>
      <a:spcAft>
        <a:spcPct val="0"/>
      </a:spcAft>
      <a:defRPr sz="9100" kern="1200">
        <a:solidFill>
          <a:schemeClr val="tx1"/>
        </a:solidFill>
        <a:latin typeface="Arial" charset="0"/>
        <a:ea typeface="+mn-ea"/>
        <a:cs typeface="Arial" charset="0"/>
      </a:defRPr>
    </a:lvl4pPr>
    <a:lvl5pPr marL="1828800" algn="l" rtl="0" fontAlgn="base">
      <a:spcBef>
        <a:spcPct val="0"/>
      </a:spcBef>
      <a:spcAft>
        <a:spcPct val="0"/>
      </a:spcAft>
      <a:defRPr sz="9100" kern="1200">
        <a:solidFill>
          <a:schemeClr val="tx1"/>
        </a:solidFill>
        <a:latin typeface="Arial" charset="0"/>
        <a:ea typeface="+mn-ea"/>
        <a:cs typeface="Arial" charset="0"/>
      </a:defRPr>
    </a:lvl5pPr>
    <a:lvl6pPr marL="2286000" algn="l" defTabSz="914400" rtl="0" eaLnBrk="1" latinLnBrk="0" hangingPunct="1">
      <a:defRPr sz="9100" kern="1200">
        <a:solidFill>
          <a:schemeClr val="tx1"/>
        </a:solidFill>
        <a:latin typeface="Arial" charset="0"/>
        <a:ea typeface="+mn-ea"/>
        <a:cs typeface="Arial" charset="0"/>
      </a:defRPr>
    </a:lvl6pPr>
    <a:lvl7pPr marL="2743200" algn="l" defTabSz="914400" rtl="0" eaLnBrk="1" latinLnBrk="0" hangingPunct="1">
      <a:defRPr sz="9100" kern="1200">
        <a:solidFill>
          <a:schemeClr val="tx1"/>
        </a:solidFill>
        <a:latin typeface="Arial" charset="0"/>
        <a:ea typeface="+mn-ea"/>
        <a:cs typeface="Arial" charset="0"/>
      </a:defRPr>
    </a:lvl7pPr>
    <a:lvl8pPr marL="3200400" algn="l" defTabSz="914400" rtl="0" eaLnBrk="1" latinLnBrk="0" hangingPunct="1">
      <a:defRPr sz="9100" kern="1200">
        <a:solidFill>
          <a:schemeClr val="tx1"/>
        </a:solidFill>
        <a:latin typeface="Arial" charset="0"/>
        <a:ea typeface="+mn-ea"/>
        <a:cs typeface="Arial" charset="0"/>
      </a:defRPr>
    </a:lvl8pPr>
    <a:lvl9pPr marL="3657600" algn="l" defTabSz="914400" rtl="0" eaLnBrk="1" latinLnBrk="0" hangingPunct="1">
      <a:defRPr sz="91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6C"/>
    <a:srgbClr val="9BFF9B"/>
    <a:srgbClr val="99CCFF"/>
    <a:srgbClr val="DAFB8F"/>
    <a:srgbClr val="B5E34F"/>
    <a:srgbClr val="ECE55A"/>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33" d="100"/>
          <a:sy n="33" d="100"/>
        </p:scale>
        <p:origin x="-798" y="-24"/>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665B75-DC7F-43F6-8742-31918C420988}" type="datetimeFigureOut">
              <a:rPr lang="en-US" smtClean="0"/>
              <a:pPr/>
              <a:t>5/15/2020</a:t>
            </a:fld>
            <a:endParaRPr lang="en-US"/>
          </a:p>
        </p:txBody>
      </p:sp>
      <p:sp>
        <p:nvSpPr>
          <p:cNvPr id="4" name="Slide Image Placeholder 3"/>
          <p:cNvSpPr>
            <a:spLocks noGrp="1" noRot="1" noChangeAspect="1"/>
          </p:cNvSpPr>
          <p:nvPr>
            <p:ph type="sldImg" idx="2"/>
          </p:nvPr>
        </p:nvSpPr>
        <p:spPr>
          <a:xfrm>
            <a:off x="1550988" y="685800"/>
            <a:ext cx="37560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E3671B-5E26-4E56-8608-288367C5AA1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E3671B-5E26-4E56-8608-288367C5AA15}"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363" y="11930063"/>
            <a:ext cx="35753675" cy="8232775"/>
          </a:xfrm>
        </p:spPr>
        <p:txBody>
          <a:bodyPr/>
          <a:lstStyle/>
          <a:p>
            <a:r>
              <a:rPr lang="en-US"/>
              <a:t>Click to edit Master title style</a:t>
            </a:r>
          </a:p>
        </p:txBody>
      </p:sp>
      <p:sp>
        <p:nvSpPr>
          <p:cNvPr id="3" name="Subtitle 2"/>
          <p:cNvSpPr>
            <a:spLocks noGrp="1"/>
          </p:cNvSpPr>
          <p:nvPr>
            <p:ph type="subTitle" idx="1"/>
          </p:nvPr>
        </p:nvSpPr>
        <p:spPr>
          <a:xfrm>
            <a:off x="6308725" y="21763038"/>
            <a:ext cx="29444950" cy="981392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518100" y="1538288"/>
            <a:ext cx="9471025" cy="327215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03438" y="1538288"/>
            <a:ext cx="28262262" cy="327215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and 2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5638800"/>
            <a:ext cx="13167360" cy="32186880"/>
          </a:xfrm>
          <a:solidFill>
            <a:schemeClr val="accent2">
              <a:lumMod val="20000"/>
              <a:lumOff val="80000"/>
            </a:schemeClr>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10"/>
          <p:cNvSpPr>
            <a:spLocks noGrp="1" noChangeArrowheads="1"/>
          </p:cNvSpPr>
          <p:nvPr userDrawn="1">
            <p:ph type="title"/>
          </p:nvPr>
        </p:nvSpPr>
        <p:spPr>
          <a:xfrm>
            <a:off x="0" y="76200"/>
            <a:ext cx="42062400" cy="5562600"/>
          </a:xfrm>
          <a:solidFill>
            <a:schemeClr val="accent2">
              <a:lumMod val="60000"/>
              <a:lumOff val="40000"/>
            </a:schemeClr>
          </a:solidFill>
        </p:spPr>
        <p:txBody>
          <a:bodyPr/>
          <a:lstStyle/>
          <a:p>
            <a:pPr eaLnBrk="1" hangingPunct="1"/>
            <a:r>
              <a:rPr lang="en-US" sz="10000" b="1">
                <a:solidFill>
                  <a:schemeClr val="bg1"/>
                </a:solidFill>
              </a:rPr>
              <a:t>Civil Rights Pilgrimage Immersion Experience</a:t>
            </a:r>
            <a:br>
              <a:rPr lang="en-US" sz="10000" b="1">
                <a:solidFill>
                  <a:schemeClr val="bg1"/>
                </a:solidFill>
              </a:rPr>
            </a:br>
            <a:r>
              <a:rPr lang="en-US" sz="6000" b="1">
                <a:solidFill>
                  <a:schemeClr val="bg1"/>
                </a:solidFill>
              </a:rPr>
              <a:t>Dean of Students Office, University of Wisconsin - Eau Claire</a:t>
            </a:r>
            <a:br>
              <a:rPr lang="en-US" sz="6000" b="1">
                <a:solidFill>
                  <a:schemeClr val="bg1"/>
                </a:solidFill>
              </a:rPr>
            </a:br>
            <a:r>
              <a:rPr lang="en-US" sz="6000" b="1">
                <a:solidFill>
                  <a:schemeClr val="bg1"/>
                </a:solidFill>
              </a:rPr>
              <a:t>Faculty Mentors: Jodi </a:t>
            </a:r>
            <a:r>
              <a:rPr lang="en-US" sz="6000" b="1" err="1">
                <a:solidFill>
                  <a:schemeClr val="bg1"/>
                </a:solidFill>
              </a:rPr>
              <a:t>Thesing</a:t>
            </a:r>
            <a:r>
              <a:rPr lang="en-US" sz="6000" b="1">
                <a:solidFill>
                  <a:schemeClr val="bg1"/>
                </a:solidFill>
              </a:rPr>
              <a:t>-Ritter, Jennifer </a:t>
            </a:r>
            <a:r>
              <a:rPr lang="en-US" sz="6000" b="1" err="1">
                <a:solidFill>
                  <a:schemeClr val="bg1"/>
                </a:solidFill>
              </a:rPr>
              <a:t>Gabler</a:t>
            </a:r>
            <a:br>
              <a:rPr lang="en-US" sz="6000" b="1">
                <a:solidFill>
                  <a:schemeClr val="bg1"/>
                </a:solidFill>
              </a:rPr>
            </a:br>
            <a:r>
              <a:rPr lang="en-US" sz="6000" b="1">
                <a:solidFill>
                  <a:schemeClr val="bg1"/>
                </a:solidFill>
              </a:rPr>
              <a:t>Student Researchers: Anthony </a:t>
            </a:r>
            <a:r>
              <a:rPr lang="en-US" sz="6000" b="1" err="1">
                <a:solidFill>
                  <a:schemeClr val="bg1"/>
                </a:solidFill>
              </a:rPr>
              <a:t>Och</a:t>
            </a:r>
            <a:r>
              <a:rPr lang="en-US" sz="6000" b="1">
                <a:solidFill>
                  <a:schemeClr val="bg1"/>
                </a:solidFill>
              </a:rPr>
              <a:t>, Sarah Tweedale, Ann Watson</a:t>
            </a:r>
            <a:endParaRPr lang="en-US" sz="800" b="1">
              <a:solidFill>
                <a:schemeClr val="bg1"/>
              </a:solidFill>
            </a:endParaRPr>
          </a:p>
        </p:txBody>
      </p:sp>
      <p:sp>
        <p:nvSpPr>
          <p:cNvPr id="9" name="Content Placeholder 2"/>
          <p:cNvSpPr>
            <a:spLocks noGrp="1"/>
          </p:cNvSpPr>
          <p:nvPr>
            <p:ph sz="half" idx="10"/>
          </p:nvPr>
        </p:nvSpPr>
        <p:spPr>
          <a:xfrm>
            <a:off x="14630400" y="5608320"/>
            <a:ext cx="13167360" cy="32186880"/>
          </a:xfrm>
          <a:solidFill>
            <a:schemeClr val="accent2">
              <a:lumMod val="20000"/>
              <a:lumOff val="80000"/>
            </a:schemeClr>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p:cNvSpPr>
            <a:spLocks noGrp="1"/>
          </p:cNvSpPr>
          <p:nvPr>
            <p:ph sz="half" idx="11"/>
          </p:nvPr>
        </p:nvSpPr>
        <p:spPr>
          <a:xfrm>
            <a:off x="28590240" y="5608320"/>
            <a:ext cx="13167360" cy="32186880"/>
          </a:xfrm>
          <a:solidFill>
            <a:schemeClr val="accent2">
              <a:lumMod val="20000"/>
              <a:lumOff val="80000"/>
            </a:schemeClr>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363" y="11930063"/>
            <a:ext cx="35753675" cy="8232775"/>
          </a:xfrm>
        </p:spPr>
        <p:txBody>
          <a:bodyPr/>
          <a:lstStyle/>
          <a:p>
            <a:r>
              <a:rPr lang="en-US"/>
              <a:t>Click to edit Master title style</a:t>
            </a:r>
          </a:p>
        </p:txBody>
      </p:sp>
      <p:sp>
        <p:nvSpPr>
          <p:cNvPr id="3" name="Subtitle 2"/>
          <p:cNvSpPr>
            <a:spLocks noGrp="1"/>
          </p:cNvSpPr>
          <p:nvPr>
            <p:ph type="subTitle" idx="1"/>
          </p:nvPr>
        </p:nvSpPr>
        <p:spPr>
          <a:xfrm>
            <a:off x="6308725" y="21763038"/>
            <a:ext cx="29444950" cy="9813925"/>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F10888E-93BC-461A-BC7F-1655CB434C9F}" type="datetimeFigureOut">
              <a:rPr lang="en-US" smtClean="0"/>
              <a:pPr/>
              <a:t>5/15/2020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8F9455-959A-4B4A-B12F-A670D786051F}"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F10888E-93BC-461A-BC7F-1655CB434C9F}" type="datetimeFigureOut">
              <a:rPr lang="en-US" smtClean="0"/>
              <a:pPr/>
              <a:t>5/15/2020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8F9455-959A-4B4A-B12F-A670D786051F}"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22638" y="24679275"/>
            <a:ext cx="35753675" cy="762635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3322638" y="16278225"/>
            <a:ext cx="35753675" cy="840105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F10888E-93BC-461A-BC7F-1655CB434C9F}" type="datetimeFigureOut">
              <a:rPr lang="en-US" smtClean="0"/>
              <a:pPr/>
              <a:t>5/15/2020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8F9455-959A-4B4A-B12F-A670D786051F}"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03438" y="8961438"/>
            <a:ext cx="18851562" cy="25344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107400" y="8961438"/>
            <a:ext cx="18851563" cy="25344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F10888E-93BC-461A-BC7F-1655CB434C9F}" type="datetimeFigureOut">
              <a:rPr lang="en-US" smtClean="0"/>
              <a:pPr/>
              <a:t>5/15/2020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8F9455-959A-4B4A-B12F-A670D786051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03438" y="8596313"/>
            <a:ext cx="18584862" cy="358298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103438" y="12179300"/>
            <a:ext cx="18584862" cy="221265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367750" y="8596313"/>
            <a:ext cx="18591213" cy="358298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1367750" y="12179300"/>
            <a:ext cx="18591213" cy="221265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F10888E-93BC-461A-BC7F-1655CB434C9F}" type="datetimeFigureOut">
              <a:rPr lang="en-US" smtClean="0"/>
              <a:pPr/>
              <a:t>5/15/2020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8F9455-959A-4B4A-B12F-A670D786051F}"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F10888E-93BC-461A-BC7F-1655CB434C9F}" type="datetimeFigureOut">
              <a:rPr lang="en-US" smtClean="0"/>
              <a:pPr/>
              <a:t>5/15/2020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8F9455-959A-4B4A-B12F-A670D786051F}"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10888E-93BC-461A-BC7F-1655CB434C9F}" type="datetimeFigureOut">
              <a:rPr lang="en-US" smtClean="0"/>
              <a:pPr/>
              <a:t>5/15/2020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8F9455-959A-4B4A-B12F-A670D786051F}"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03438" y="1528763"/>
            <a:ext cx="13838237" cy="6507162"/>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16444913" y="1528763"/>
            <a:ext cx="23514050" cy="327771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03438" y="8035925"/>
            <a:ext cx="13838237" cy="26269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F10888E-93BC-461A-BC7F-1655CB434C9F}" type="datetimeFigureOut">
              <a:rPr lang="en-US" smtClean="0"/>
              <a:pPr/>
              <a:t>5/15/2020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8F9455-959A-4B4A-B12F-A670D786051F}"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243888" y="26882725"/>
            <a:ext cx="25238075" cy="317500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8243888" y="3432175"/>
            <a:ext cx="25238075" cy="230425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243888" y="30057725"/>
            <a:ext cx="25238075" cy="45069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F10888E-93BC-461A-BC7F-1655CB434C9F}" type="datetimeFigureOut">
              <a:rPr lang="en-US" smtClean="0"/>
              <a:pPr/>
              <a:t>5/15/2020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8F9455-959A-4B4A-B12F-A670D786051F}"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F10888E-93BC-461A-BC7F-1655CB434C9F}" type="datetimeFigureOut">
              <a:rPr lang="en-US" smtClean="0"/>
              <a:pPr/>
              <a:t>5/15/2020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8F9455-959A-4B4A-B12F-A670D786051F}"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495875" y="1538288"/>
            <a:ext cx="9463088" cy="327675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03438" y="1538288"/>
            <a:ext cx="28240037" cy="327675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F10888E-93BC-461A-BC7F-1655CB434C9F}" type="datetimeFigureOut">
              <a:rPr lang="en-US" smtClean="0"/>
              <a:pPr/>
              <a:t>5/15/2020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8F9455-959A-4B4A-B12F-A670D786051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22638" y="24679275"/>
            <a:ext cx="35753675" cy="762635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3322638" y="16278225"/>
            <a:ext cx="35753675" cy="84010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33600" y="8915400"/>
            <a:ext cx="18851563" cy="253444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137563" y="8915400"/>
            <a:ext cx="18851562" cy="253444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03438" y="8596313"/>
            <a:ext cx="18584862" cy="358298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103438" y="12179300"/>
            <a:ext cx="18584862" cy="221265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367750" y="8596313"/>
            <a:ext cx="18591213" cy="358298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1367750" y="12179300"/>
            <a:ext cx="18591213" cy="221265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03438" y="1528763"/>
            <a:ext cx="13838237" cy="6507162"/>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16444913" y="1528763"/>
            <a:ext cx="23514050" cy="327771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03438" y="8035925"/>
            <a:ext cx="13838237" cy="26269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243888" y="26882725"/>
            <a:ext cx="25238075" cy="317500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8243888" y="3432175"/>
            <a:ext cx="25238075" cy="230425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8243888" y="30057725"/>
            <a:ext cx="25238075" cy="45069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2103438" y="1538288"/>
            <a:ext cx="37855525" cy="6400800"/>
          </a:xfrm>
          <a:prstGeom prst="rect">
            <a:avLst/>
          </a:prstGeom>
          <a:noFill/>
          <a:ln w="9525">
            <a:noFill/>
            <a:miter lim="800000"/>
            <a:headEnd/>
            <a:tailEnd/>
          </a:ln>
        </p:spPr>
        <p:txBody>
          <a:bodyPr vert="horz" wrap="square" lIns="459806" tIns="229903" rIns="459806" bIns="229903"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2133600" y="8915400"/>
            <a:ext cx="37855525" cy="25344438"/>
          </a:xfrm>
          <a:prstGeom prst="rect">
            <a:avLst/>
          </a:prstGeom>
          <a:noFill/>
          <a:ln w="9525">
            <a:noFill/>
            <a:miter lim="800000"/>
            <a:headEnd/>
            <a:tailEnd/>
          </a:ln>
        </p:spPr>
        <p:txBody>
          <a:bodyPr vert="horz" wrap="square" lIns="459806" tIns="229903" rIns="459806" bIns="229903"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90" r:id="rId13"/>
    <p:sldLayoutId id="2147483676" r:id="rId14"/>
    <p:sldLayoutId id="2147483677" r:id="rId15"/>
  </p:sldLayoutIdLst>
  <p:txStyles>
    <p:titleStyle>
      <a:lvl1pPr algn="ctr" defTabSz="4597400" rtl="0" eaLnBrk="0" fontAlgn="base" hangingPunct="0">
        <a:spcBef>
          <a:spcPct val="0"/>
        </a:spcBef>
        <a:spcAft>
          <a:spcPct val="0"/>
        </a:spcAft>
        <a:defRPr sz="22100">
          <a:solidFill>
            <a:schemeClr val="tx2"/>
          </a:solidFill>
          <a:latin typeface="+mj-lt"/>
          <a:ea typeface="+mj-ea"/>
          <a:cs typeface="+mj-cs"/>
        </a:defRPr>
      </a:lvl1pPr>
      <a:lvl2pPr algn="ctr" defTabSz="4597400" rtl="0" eaLnBrk="0" fontAlgn="base" hangingPunct="0">
        <a:spcBef>
          <a:spcPct val="0"/>
        </a:spcBef>
        <a:spcAft>
          <a:spcPct val="0"/>
        </a:spcAft>
        <a:defRPr sz="22100">
          <a:solidFill>
            <a:schemeClr val="tx2"/>
          </a:solidFill>
          <a:latin typeface="Arial" charset="0"/>
          <a:cs typeface="Arial" charset="0"/>
        </a:defRPr>
      </a:lvl2pPr>
      <a:lvl3pPr algn="ctr" defTabSz="4597400" rtl="0" eaLnBrk="0" fontAlgn="base" hangingPunct="0">
        <a:spcBef>
          <a:spcPct val="0"/>
        </a:spcBef>
        <a:spcAft>
          <a:spcPct val="0"/>
        </a:spcAft>
        <a:defRPr sz="22100">
          <a:solidFill>
            <a:schemeClr val="tx2"/>
          </a:solidFill>
          <a:latin typeface="Arial" charset="0"/>
          <a:cs typeface="Arial" charset="0"/>
        </a:defRPr>
      </a:lvl3pPr>
      <a:lvl4pPr algn="ctr" defTabSz="4597400" rtl="0" eaLnBrk="0" fontAlgn="base" hangingPunct="0">
        <a:spcBef>
          <a:spcPct val="0"/>
        </a:spcBef>
        <a:spcAft>
          <a:spcPct val="0"/>
        </a:spcAft>
        <a:defRPr sz="22100">
          <a:solidFill>
            <a:schemeClr val="tx2"/>
          </a:solidFill>
          <a:latin typeface="Arial" charset="0"/>
          <a:cs typeface="Arial" charset="0"/>
        </a:defRPr>
      </a:lvl4pPr>
      <a:lvl5pPr algn="ctr" defTabSz="4597400" rtl="0" eaLnBrk="0" fontAlgn="base" hangingPunct="0">
        <a:spcBef>
          <a:spcPct val="0"/>
        </a:spcBef>
        <a:spcAft>
          <a:spcPct val="0"/>
        </a:spcAft>
        <a:defRPr sz="22100">
          <a:solidFill>
            <a:schemeClr val="tx2"/>
          </a:solidFill>
          <a:latin typeface="Arial" charset="0"/>
          <a:cs typeface="Arial" charset="0"/>
        </a:defRPr>
      </a:lvl5pPr>
      <a:lvl6pPr marL="457200" algn="ctr" defTabSz="4597400" rtl="0" fontAlgn="base">
        <a:spcBef>
          <a:spcPct val="0"/>
        </a:spcBef>
        <a:spcAft>
          <a:spcPct val="0"/>
        </a:spcAft>
        <a:defRPr sz="22100">
          <a:solidFill>
            <a:schemeClr val="tx2"/>
          </a:solidFill>
          <a:latin typeface="Arial" charset="0"/>
          <a:cs typeface="Arial" charset="0"/>
        </a:defRPr>
      </a:lvl6pPr>
      <a:lvl7pPr marL="914400" algn="ctr" defTabSz="4597400" rtl="0" fontAlgn="base">
        <a:spcBef>
          <a:spcPct val="0"/>
        </a:spcBef>
        <a:spcAft>
          <a:spcPct val="0"/>
        </a:spcAft>
        <a:defRPr sz="22100">
          <a:solidFill>
            <a:schemeClr val="tx2"/>
          </a:solidFill>
          <a:latin typeface="Arial" charset="0"/>
          <a:cs typeface="Arial" charset="0"/>
        </a:defRPr>
      </a:lvl7pPr>
      <a:lvl8pPr marL="1371600" algn="ctr" defTabSz="4597400" rtl="0" fontAlgn="base">
        <a:spcBef>
          <a:spcPct val="0"/>
        </a:spcBef>
        <a:spcAft>
          <a:spcPct val="0"/>
        </a:spcAft>
        <a:defRPr sz="22100">
          <a:solidFill>
            <a:schemeClr val="tx2"/>
          </a:solidFill>
          <a:latin typeface="Arial" charset="0"/>
          <a:cs typeface="Arial" charset="0"/>
        </a:defRPr>
      </a:lvl8pPr>
      <a:lvl9pPr marL="1828800" algn="ctr" defTabSz="4597400" rtl="0" fontAlgn="base">
        <a:spcBef>
          <a:spcPct val="0"/>
        </a:spcBef>
        <a:spcAft>
          <a:spcPct val="0"/>
        </a:spcAft>
        <a:defRPr sz="22100">
          <a:solidFill>
            <a:schemeClr val="tx2"/>
          </a:solidFill>
          <a:latin typeface="Arial" charset="0"/>
          <a:cs typeface="Arial" charset="0"/>
        </a:defRPr>
      </a:lvl9pPr>
    </p:titleStyle>
    <p:bodyStyle>
      <a:lvl1pPr marL="1724025" indent="-1724025" algn="l" defTabSz="4597400" rtl="0" eaLnBrk="0" fontAlgn="base" hangingPunct="0">
        <a:spcBef>
          <a:spcPct val="20000"/>
        </a:spcBef>
        <a:spcAft>
          <a:spcPct val="0"/>
        </a:spcAft>
        <a:buChar char="•"/>
        <a:defRPr sz="16100">
          <a:solidFill>
            <a:schemeClr val="tx1"/>
          </a:solidFill>
          <a:latin typeface="+mn-lt"/>
          <a:ea typeface="+mn-ea"/>
          <a:cs typeface="+mn-cs"/>
        </a:defRPr>
      </a:lvl1pPr>
      <a:lvl2pPr marL="3735388" indent="-1436688" algn="l" defTabSz="4597400" rtl="0" eaLnBrk="0" fontAlgn="base" hangingPunct="0">
        <a:spcBef>
          <a:spcPct val="20000"/>
        </a:spcBef>
        <a:spcAft>
          <a:spcPct val="0"/>
        </a:spcAft>
        <a:buChar char="–"/>
        <a:defRPr sz="14100">
          <a:solidFill>
            <a:schemeClr val="tx1"/>
          </a:solidFill>
          <a:latin typeface="+mn-lt"/>
          <a:cs typeface="+mn-cs"/>
        </a:defRPr>
      </a:lvl2pPr>
      <a:lvl3pPr marL="5748338" indent="-1150938" algn="l" defTabSz="4597400" rtl="0" eaLnBrk="0" fontAlgn="base" hangingPunct="0">
        <a:spcBef>
          <a:spcPct val="20000"/>
        </a:spcBef>
        <a:spcAft>
          <a:spcPct val="0"/>
        </a:spcAft>
        <a:buChar char="•"/>
        <a:defRPr sz="12100">
          <a:solidFill>
            <a:schemeClr val="tx1"/>
          </a:solidFill>
          <a:latin typeface="+mn-lt"/>
          <a:cs typeface="+mn-cs"/>
        </a:defRPr>
      </a:lvl3pPr>
      <a:lvl4pPr marL="8047038" indent="-1149350" algn="l" defTabSz="4597400" rtl="0" eaLnBrk="0" fontAlgn="base" hangingPunct="0">
        <a:spcBef>
          <a:spcPct val="20000"/>
        </a:spcBef>
        <a:spcAft>
          <a:spcPct val="0"/>
        </a:spcAft>
        <a:buChar char="–"/>
        <a:defRPr sz="10100">
          <a:solidFill>
            <a:schemeClr val="tx1"/>
          </a:solidFill>
          <a:latin typeface="+mn-lt"/>
          <a:cs typeface="+mn-cs"/>
        </a:defRPr>
      </a:lvl4pPr>
      <a:lvl5pPr marL="10345738" indent="-1149350" algn="l" defTabSz="4597400" rtl="0" eaLnBrk="0" fontAlgn="base" hangingPunct="0">
        <a:spcBef>
          <a:spcPct val="20000"/>
        </a:spcBef>
        <a:spcAft>
          <a:spcPct val="0"/>
        </a:spcAft>
        <a:buChar char="»"/>
        <a:defRPr sz="10100">
          <a:solidFill>
            <a:schemeClr val="tx1"/>
          </a:solidFill>
          <a:latin typeface="+mn-lt"/>
          <a:cs typeface="+mn-cs"/>
        </a:defRPr>
      </a:lvl5pPr>
      <a:lvl6pPr marL="10802938" indent="-1149350" algn="l" defTabSz="4597400" rtl="0" fontAlgn="base">
        <a:spcBef>
          <a:spcPct val="20000"/>
        </a:spcBef>
        <a:spcAft>
          <a:spcPct val="0"/>
        </a:spcAft>
        <a:buChar char="»"/>
        <a:defRPr sz="10100">
          <a:solidFill>
            <a:schemeClr val="tx1"/>
          </a:solidFill>
          <a:latin typeface="+mn-lt"/>
          <a:cs typeface="+mn-cs"/>
        </a:defRPr>
      </a:lvl6pPr>
      <a:lvl7pPr marL="11260138" indent="-1149350" algn="l" defTabSz="4597400" rtl="0" fontAlgn="base">
        <a:spcBef>
          <a:spcPct val="20000"/>
        </a:spcBef>
        <a:spcAft>
          <a:spcPct val="0"/>
        </a:spcAft>
        <a:buChar char="»"/>
        <a:defRPr sz="10100">
          <a:solidFill>
            <a:schemeClr val="tx1"/>
          </a:solidFill>
          <a:latin typeface="+mn-lt"/>
          <a:cs typeface="+mn-cs"/>
        </a:defRPr>
      </a:lvl7pPr>
      <a:lvl8pPr marL="11717338" indent="-1149350" algn="l" defTabSz="4597400" rtl="0" fontAlgn="base">
        <a:spcBef>
          <a:spcPct val="20000"/>
        </a:spcBef>
        <a:spcAft>
          <a:spcPct val="0"/>
        </a:spcAft>
        <a:buChar char="»"/>
        <a:defRPr sz="10100">
          <a:solidFill>
            <a:schemeClr val="tx1"/>
          </a:solidFill>
          <a:latin typeface="+mn-lt"/>
          <a:cs typeface="+mn-cs"/>
        </a:defRPr>
      </a:lvl8pPr>
      <a:lvl9pPr marL="12174538" indent="-1149350" algn="l" defTabSz="4597400" rtl="0" fontAlgn="base">
        <a:spcBef>
          <a:spcPct val="20000"/>
        </a:spcBef>
        <a:spcAft>
          <a:spcPct val="0"/>
        </a:spcAft>
        <a:buChar char="»"/>
        <a:defRPr sz="101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03438" y="1538288"/>
            <a:ext cx="37855525" cy="64008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103438" y="8961438"/>
            <a:ext cx="37855525" cy="2534443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03438" y="35594925"/>
            <a:ext cx="9813925" cy="2044700"/>
          </a:xfrm>
          <a:prstGeom prst="rect">
            <a:avLst/>
          </a:prstGeom>
        </p:spPr>
        <p:txBody>
          <a:bodyPr vert="horz" lIns="91440" tIns="45720" rIns="91440" bIns="45720" rtlCol="0" anchor="ctr"/>
          <a:lstStyle>
            <a:lvl1pPr algn="l">
              <a:defRPr sz="1200">
                <a:solidFill>
                  <a:schemeClr val="tx1">
                    <a:tint val="75000"/>
                  </a:schemeClr>
                </a:solidFill>
              </a:defRPr>
            </a:lvl1pPr>
          </a:lstStyle>
          <a:p>
            <a:fld id="{CF10888E-93BC-461A-BC7F-1655CB434C9F}" type="datetimeFigureOut">
              <a:rPr lang="en-US" smtClean="0"/>
              <a:pPr/>
              <a:t>5/15/2020</a:t>
            </a:fld>
            <a:endParaRPr lang="en-US"/>
          </a:p>
        </p:txBody>
      </p:sp>
      <p:sp>
        <p:nvSpPr>
          <p:cNvPr id="5" name="Footer Placeholder 4"/>
          <p:cNvSpPr>
            <a:spLocks noGrp="1"/>
          </p:cNvSpPr>
          <p:nvPr>
            <p:ph type="ftr" sz="quarter" idx="3"/>
          </p:nvPr>
        </p:nvSpPr>
        <p:spPr>
          <a:xfrm>
            <a:off x="14371638" y="35594925"/>
            <a:ext cx="13319125" cy="20447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145038" y="35594925"/>
            <a:ext cx="9813925" cy="2044700"/>
          </a:xfrm>
          <a:prstGeom prst="rect">
            <a:avLst/>
          </a:prstGeom>
        </p:spPr>
        <p:txBody>
          <a:bodyPr vert="horz" lIns="91440" tIns="45720" rIns="91440" bIns="45720" rtlCol="0" anchor="ctr"/>
          <a:lstStyle>
            <a:lvl1pPr algn="r">
              <a:defRPr sz="1200">
                <a:solidFill>
                  <a:schemeClr val="tx1">
                    <a:tint val="75000"/>
                  </a:schemeClr>
                </a:solidFill>
              </a:defRPr>
            </a:lvl1pPr>
          </a:lstStyle>
          <a:p>
            <a:fld id="{FC8F9455-959A-4B4A-B12F-A670D786051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jpe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3" name="Picture 16" descr="exlogo"/>
          <p:cNvPicPr>
            <a:picLocks noChangeAspect="1" noChangeArrowheads="1"/>
          </p:cNvPicPr>
          <p:nvPr/>
        </p:nvPicPr>
        <p:blipFill>
          <a:blip r:embed="rId3" cstate="print"/>
          <a:srcRect/>
          <a:stretch>
            <a:fillRect/>
          </a:stretch>
        </p:blipFill>
        <p:spPr bwMode="auto">
          <a:xfrm>
            <a:off x="38633400" y="1295400"/>
            <a:ext cx="2590800" cy="2586038"/>
          </a:xfrm>
          <a:prstGeom prst="rect">
            <a:avLst/>
          </a:prstGeom>
          <a:noFill/>
          <a:ln w="9525">
            <a:noFill/>
            <a:miter lim="800000"/>
            <a:headEnd/>
            <a:tailEnd/>
          </a:ln>
        </p:spPr>
      </p:pic>
      <p:sp>
        <p:nvSpPr>
          <p:cNvPr id="1165" name="Rectangle 141"/>
          <p:cNvSpPr>
            <a:spLocks noChangeArrowheads="1"/>
          </p:cNvSpPr>
          <p:nvPr/>
        </p:nvSpPr>
        <p:spPr bwMode="auto">
          <a:xfrm>
            <a:off x="0" y="0"/>
            <a:ext cx="420624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 name="Title 15"/>
          <p:cNvSpPr>
            <a:spLocks noGrp="1"/>
          </p:cNvSpPr>
          <p:nvPr>
            <p:ph type="title"/>
          </p:nvPr>
        </p:nvSpPr>
        <p:spPr>
          <a:xfrm>
            <a:off x="-86806" y="-1452223"/>
            <a:ext cx="42155407" cy="7440971"/>
          </a:xfrm>
        </p:spPr>
        <p:txBody>
          <a:bodyPr/>
          <a:lstStyle/>
          <a:p>
            <a:br>
              <a:rPr lang="en-US" sz="8800" b="1"/>
            </a:br>
            <a:r>
              <a:rPr lang="en-US" sz="8800" b="1">
                <a:solidFill>
                  <a:schemeClr val="tx1"/>
                </a:solidFill>
              </a:rPr>
              <a:t>An Analysis of Black Business Ownership in England</a:t>
            </a:r>
            <a:br>
              <a:rPr lang="en-US" sz="10000" b="1"/>
            </a:br>
            <a:br>
              <a:rPr lang="en-US" sz="6600"/>
            </a:br>
            <a:r>
              <a:rPr lang="en-US" sz="6600" b="1">
                <a:solidFill>
                  <a:schemeClr val="tx1"/>
                </a:solidFill>
              </a:rPr>
              <a:t>Student Researchers: Lewis </a:t>
            </a:r>
            <a:r>
              <a:rPr lang="en-US" sz="6600" b="1" err="1">
                <a:solidFill>
                  <a:schemeClr val="tx1"/>
                </a:solidFill>
              </a:rPr>
              <a:t>Balom</a:t>
            </a:r>
            <a:r>
              <a:rPr lang="en-US" sz="6600" b="1">
                <a:solidFill>
                  <a:schemeClr val="tx1"/>
                </a:solidFill>
              </a:rPr>
              <a:t>, </a:t>
            </a:r>
            <a:r>
              <a:rPr lang="en-US" sz="6600" b="1" err="1">
                <a:solidFill>
                  <a:schemeClr val="tx1"/>
                </a:solidFill>
              </a:rPr>
              <a:t>Leeshaun</a:t>
            </a:r>
            <a:r>
              <a:rPr lang="en-US" sz="6600" b="1">
                <a:solidFill>
                  <a:schemeClr val="tx1"/>
                </a:solidFill>
              </a:rPr>
              <a:t> Evans, </a:t>
            </a:r>
            <a:br>
              <a:rPr lang="en-US" sz="6600" b="1"/>
            </a:br>
            <a:r>
              <a:rPr lang="en-US" sz="6600" b="1">
                <a:solidFill>
                  <a:schemeClr val="tx1"/>
                </a:solidFill>
              </a:rPr>
              <a:t>Collis McCloud Jr, Zach </a:t>
            </a:r>
            <a:r>
              <a:rPr lang="en-US" sz="6600" b="1" err="1">
                <a:solidFill>
                  <a:schemeClr val="tx1"/>
                </a:solidFill>
              </a:rPr>
              <a:t>Zilm</a:t>
            </a:r>
            <a:r>
              <a:rPr lang="en-US" sz="6600" b="1">
                <a:solidFill>
                  <a:schemeClr val="tx1"/>
                </a:solidFill>
              </a:rPr>
              <a:t> Jr.</a:t>
            </a:r>
            <a:br>
              <a:rPr lang="en-US" sz="10000" b="1"/>
            </a:br>
            <a:r>
              <a:rPr lang="en-US" sz="6000" b="1">
                <a:solidFill>
                  <a:schemeClr val="tx1"/>
                </a:solidFill>
              </a:rPr>
              <a:t>Faculty Mentors: Jodi Thesing-Ritter, Nancy Hanson-Rasmussen, Dennis Beale</a:t>
            </a:r>
            <a:br>
              <a:rPr lang="en-US" sz="6000" b="1"/>
            </a:br>
            <a:r>
              <a:rPr lang="en-US" sz="4800" b="1">
                <a:solidFill>
                  <a:schemeClr val="tx1"/>
                </a:solidFill>
              </a:rPr>
              <a:t>IRB #: MCCLOUDS121202018</a:t>
            </a:r>
            <a:br>
              <a:rPr lang="en-US" sz="4800" b="1"/>
            </a:br>
            <a:endParaRPr lang="en-US" sz="4400" b="1">
              <a:solidFill>
                <a:schemeClr val="tx1"/>
              </a:solidFill>
            </a:endParaRPr>
          </a:p>
        </p:txBody>
      </p:sp>
      <p:sp>
        <p:nvSpPr>
          <p:cNvPr id="7" name="TextBox 6"/>
          <p:cNvSpPr txBox="1"/>
          <p:nvPr/>
        </p:nvSpPr>
        <p:spPr>
          <a:xfrm>
            <a:off x="388018" y="6037057"/>
            <a:ext cx="12894707" cy="32066912"/>
          </a:xfrm>
          <a:prstGeom prst="rect">
            <a:avLst/>
          </a:prstGeom>
          <a:solidFill>
            <a:schemeClr val="accent2">
              <a:lumMod val="20000"/>
              <a:lumOff val="80000"/>
            </a:schemeClr>
          </a:solidFill>
        </p:spPr>
        <p:txBody>
          <a:bodyPr wrap="square" rtlCol="0" anchor="t">
            <a:noAutofit/>
          </a:bodyPr>
          <a:lstStyle/>
          <a:p>
            <a:endParaRPr lang="en-US" sz="5400"/>
          </a:p>
          <a:p>
            <a:endParaRPr lang="en-US" sz="5400"/>
          </a:p>
          <a:p>
            <a:endParaRPr lang="en-US" sz="3600">
              <a:latin typeface="Arial"/>
              <a:cs typeface="Arial"/>
            </a:endParaRPr>
          </a:p>
          <a:p>
            <a:endParaRPr lang="en-US" sz="4400"/>
          </a:p>
          <a:p>
            <a:br>
              <a:rPr lang="en-US" sz="4000" b="1"/>
            </a:br>
            <a:br>
              <a:rPr lang="en-US" sz="4000" b="1"/>
            </a:br>
            <a:endParaRPr lang="en-US" sz="4000" b="1">
              <a:latin typeface="Arial"/>
              <a:cs typeface="Arial"/>
            </a:endParaRPr>
          </a:p>
          <a:p>
            <a:endParaRPr lang="en-US" sz="4000" b="1">
              <a:latin typeface="Arial"/>
              <a:cs typeface="Arial"/>
            </a:endParaRPr>
          </a:p>
          <a:p>
            <a:endParaRPr lang="en-US" sz="4000" b="1">
              <a:latin typeface="Arial"/>
              <a:cs typeface="Arial"/>
            </a:endParaRPr>
          </a:p>
          <a:p>
            <a:endParaRPr lang="en-US" sz="4000" b="1">
              <a:latin typeface="Arial"/>
              <a:cs typeface="Arial"/>
            </a:endParaRPr>
          </a:p>
          <a:p>
            <a:endParaRPr lang="en-US" sz="4000" b="1">
              <a:latin typeface="Arial"/>
              <a:cs typeface="Arial"/>
            </a:endParaRPr>
          </a:p>
          <a:p>
            <a:endParaRPr lang="en-US" sz="4000" b="1">
              <a:latin typeface="Arial"/>
              <a:cs typeface="Arial"/>
            </a:endParaRPr>
          </a:p>
          <a:p>
            <a:endParaRPr lang="en-US" sz="4000" b="1">
              <a:latin typeface="Arial"/>
              <a:cs typeface="Arial"/>
            </a:endParaRPr>
          </a:p>
          <a:p>
            <a:endParaRPr lang="en-US" sz="4000" b="1">
              <a:latin typeface="Arial"/>
              <a:cs typeface="Arial"/>
            </a:endParaRPr>
          </a:p>
          <a:p>
            <a:endParaRPr lang="en-US" sz="4000" b="1">
              <a:latin typeface="Arial"/>
              <a:cs typeface="Arial"/>
            </a:endParaRPr>
          </a:p>
          <a:p>
            <a:endParaRPr lang="en-US" sz="4000" b="1">
              <a:latin typeface="Arial"/>
              <a:cs typeface="Arial"/>
            </a:endParaRPr>
          </a:p>
        </p:txBody>
      </p:sp>
      <p:sp>
        <p:nvSpPr>
          <p:cNvPr id="14" name="TextBox 13"/>
          <p:cNvSpPr txBox="1"/>
          <p:nvPr/>
        </p:nvSpPr>
        <p:spPr>
          <a:xfrm>
            <a:off x="28678089" y="6311312"/>
            <a:ext cx="13075920" cy="32080200"/>
          </a:xfrm>
          <a:prstGeom prst="rect">
            <a:avLst/>
          </a:prstGeom>
          <a:solidFill>
            <a:schemeClr val="accent2">
              <a:lumMod val="20000"/>
              <a:lumOff val="80000"/>
            </a:schemeClr>
          </a:solidFill>
        </p:spPr>
        <p:txBody>
          <a:bodyPr wrap="square" rtlCol="0">
            <a:noAutofit/>
          </a:bodyPr>
          <a:lstStyle/>
          <a:p>
            <a:endParaRPr lang="en-US" sz="3200"/>
          </a:p>
          <a:p>
            <a:endParaRPr lang="en-US" sz="3200"/>
          </a:p>
          <a:p>
            <a:endParaRPr lang="en-US" sz="3200"/>
          </a:p>
          <a:p>
            <a:r>
              <a:rPr lang="en-US" sz="3200"/>
              <a:t>	</a:t>
            </a:r>
          </a:p>
          <a:p>
            <a:endParaRPr lang="en-US" sz="3200"/>
          </a:p>
          <a:p>
            <a:endParaRPr lang="en-US" sz="3200"/>
          </a:p>
          <a:p>
            <a:endParaRPr lang="en-US" sz="3200"/>
          </a:p>
          <a:p>
            <a:endParaRPr lang="en-US" sz="3200"/>
          </a:p>
          <a:p>
            <a:endParaRPr lang="en-US" sz="3200"/>
          </a:p>
          <a:p>
            <a:endParaRPr lang="en-US" sz="3200"/>
          </a:p>
          <a:p>
            <a:endParaRPr lang="en-US" sz="3200"/>
          </a:p>
          <a:p>
            <a:endParaRPr lang="en-US" sz="3200"/>
          </a:p>
          <a:p>
            <a:endParaRPr lang="en-US" sz="3200"/>
          </a:p>
          <a:p>
            <a:endParaRPr lang="en-US" sz="3200"/>
          </a:p>
          <a:p>
            <a:endParaRPr lang="en-US" sz="3200"/>
          </a:p>
          <a:p>
            <a:endParaRPr lang="en-US" sz="3200"/>
          </a:p>
          <a:p>
            <a:endParaRPr lang="en-US" sz="3200"/>
          </a:p>
          <a:p>
            <a:endParaRPr lang="en-US" sz="3200"/>
          </a:p>
          <a:p>
            <a:endParaRPr lang="en-US" sz="3200"/>
          </a:p>
          <a:p>
            <a:endParaRPr lang="en-US" sz="3200"/>
          </a:p>
          <a:p>
            <a:endParaRPr lang="en-US" sz="3200"/>
          </a:p>
          <a:p>
            <a:endParaRPr lang="en-US" sz="3200"/>
          </a:p>
          <a:p>
            <a:endParaRPr lang="en-US" sz="3200"/>
          </a:p>
          <a:p>
            <a:r>
              <a:rPr lang="en-US" sz="3200"/>
              <a:t>	</a:t>
            </a:r>
          </a:p>
          <a:p>
            <a:endParaRPr lang="en-US" sz="3200"/>
          </a:p>
          <a:p>
            <a:endParaRPr lang="en-US" sz="3200"/>
          </a:p>
          <a:p>
            <a:endParaRPr lang="en-US" sz="3200"/>
          </a:p>
        </p:txBody>
      </p:sp>
      <p:sp>
        <p:nvSpPr>
          <p:cNvPr id="15" name="TextBox 14"/>
          <p:cNvSpPr txBox="1"/>
          <p:nvPr/>
        </p:nvSpPr>
        <p:spPr>
          <a:xfrm>
            <a:off x="13889327" y="5987843"/>
            <a:ext cx="14325600" cy="32080200"/>
          </a:xfrm>
          <a:prstGeom prst="rect">
            <a:avLst/>
          </a:prstGeom>
          <a:solidFill>
            <a:schemeClr val="bg1">
              <a:lumMod val="20000"/>
              <a:lumOff val="80000"/>
            </a:schemeClr>
          </a:solidFill>
        </p:spPr>
        <p:txBody>
          <a:bodyPr wrap="square" rtlCol="0">
            <a:noAutofit/>
          </a:bodyPr>
          <a:lstStyle/>
          <a:p>
            <a:endParaRPr lang="en-US" sz="3200"/>
          </a:p>
          <a:p>
            <a:endParaRPr lang="en-US" sz="3200"/>
          </a:p>
          <a:p>
            <a:endParaRPr lang="en-US" sz="3200"/>
          </a:p>
          <a:p>
            <a:r>
              <a:rPr lang="en-US" sz="3200"/>
              <a:t>	</a:t>
            </a:r>
          </a:p>
        </p:txBody>
      </p:sp>
      <p:sp>
        <p:nvSpPr>
          <p:cNvPr id="19" name="TextBox 18"/>
          <p:cNvSpPr txBox="1"/>
          <p:nvPr/>
        </p:nvSpPr>
        <p:spPr>
          <a:xfrm>
            <a:off x="403762" y="5980497"/>
            <a:ext cx="12878965" cy="1371807"/>
          </a:xfrm>
          <a:prstGeom prst="rect">
            <a:avLst/>
          </a:prstGeom>
          <a:solidFill>
            <a:schemeClr val="accent2">
              <a:lumMod val="40000"/>
              <a:lumOff val="60000"/>
            </a:schemeClr>
          </a:solidFill>
        </p:spPr>
        <p:txBody>
          <a:bodyPr wrap="square" rtlCol="0">
            <a:spAutoFit/>
          </a:bodyPr>
          <a:lstStyle/>
          <a:p>
            <a:pPr algn="ctr"/>
            <a:r>
              <a:rPr lang="en-US" sz="8000" b="1"/>
              <a:t>INTRODUCTION</a:t>
            </a:r>
          </a:p>
        </p:txBody>
      </p:sp>
      <p:sp>
        <p:nvSpPr>
          <p:cNvPr id="20" name="TextBox 19"/>
          <p:cNvSpPr txBox="1"/>
          <p:nvPr/>
        </p:nvSpPr>
        <p:spPr>
          <a:xfrm>
            <a:off x="28682549" y="5941740"/>
            <a:ext cx="13081140" cy="1323439"/>
          </a:xfrm>
          <a:prstGeom prst="rect">
            <a:avLst/>
          </a:prstGeom>
          <a:solidFill>
            <a:schemeClr val="accent2">
              <a:lumMod val="40000"/>
              <a:lumOff val="60000"/>
            </a:schemeClr>
          </a:solidFill>
        </p:spPr>
        <p:txBody>
          <a:bodyPr wrap="square" rtlCol="0">
            <a:spAutoFit/>
          </a:bodyPr>
          <a:lstStyle/>
          <a:p>
            <a:pPr algn="ctr"/>
            <a:r>
              <a:rPr lang="en-US" sz="8000" b="1"/>
              <a:t>METHODS</a:t>
            </a:r>
          </a:p>
        </p:txBody>
      </p:sp>
      <p:sp>
        <p:nvSpPr>
          <p:cNvPr id="22" name="TextBox 21"/>
          <p:cNvSpPr txBox="1"/>
          <p:nvPr/>
        </p:nvSpPr>
        <p:spPr>
          <a:xfrm>
            <a:off x="13889325" y="5941741"/>
            <a:ext cx="14325600" cy="1323439"/>
          </a:xfrm>
          <a:prstGeom prst="rect">
            <a:avLst/>
          </a:prstGeom>
          <a:solidFill>
            <a:schemeClr val="accent2">
              <a:lumMod val="40000"/>
              <a:lumOff val="60000"/>
            </a:schemeClr>
          </a:solidFill>
        </p:spPr>
        <p:txBody>
          <a:bodyPr wrap="square" rtlCol="0">
            <a:spAutoFit/>
          </a:bodyPr>
          <a:lstStyle/>
          <a:p>
            <a:pPr algn="ctr"/>
            <a:r>
              <a:rPr lang="en-US" sz="8000" b="1"/>
              <a:t>RESULTS</a:t>
            </a:r>
          </a:p>
        </p:txBody>
      </p:sp>
      <p:sp>
        <p:nvSpPr>
          <p:cNvPr id="23" name="TextBox 22"/>
          <p:cNvSpPr txBox="1"/>
          <p:nvPr/>
        </p:nvSpPr>
        <p:spPr>
          <a:xfrm>
            <a:off x="387408" y="31369817"/>
            <a:ext cx="12930877" cy="1323439"/>
          </a:xfrm>
          <a:prstGeom prst="rect">
            <a:avLst/>
          </a:prstGeom>
          <a:solidFill>
            <a:schemeClr val="accent2">
              <a:lumMod val="40000"/>
              <a:lumOff val="60000"/>
            </a:schemeClr>
          </a:solidFill>
        </p:spPr>
        <p:txBody>
          <a:bodyPr wrap="square" rtlCol="0">
            <a:spAutoFit/>
          </a:bodyPr>
          <a:lstStyle/>
          <a:p>
            <a:pPr algn="ctr"/>
            <a:r>
              <a:rPr lang="en-US" sz="8000" b="1"/>
              <a:t>ADDITIONAL RESEARCH</a:t>
            </a:r>
          </a:p>
        </p:txBody>
      </p:sp>
      <p:sp>
        <p:nvSpPr>
          <p:cNvPr id="25" name="TextBox 24"/>
          <p:cNvSpPr txBox="1"/>
          <p:nvPr/>
        </p:nvSpPr>
        <p:spPr>
          <a:xfrm>
            <a:off x="28678089" y="21753603"/>
            <a:ext cx="13020865" cy="1323439"/>
          </a:xfrm>
          <a:prstGeom prst="rect">
            <a:avLst/>
          </a:prstGeom>
          <a:solidFill>
            <a:schemeClr val="accent2">
              <a:lumMod val="40000"/>
              <a:lumOff val="60000"/>
            </a:schemeClr>
          </a:solidFill>
        </p:spPr>
        <p:txBody>
          <a:bodyPr wrap="square" rtlCol="0">
            <a:spAutoFit/>
          </a:bodyPr>
          <a:lstStyle/>
          <a:p>
            <a:pPr algn="ctr"/>
            <a:r>
              <a:rPr lang="en-US" sz="8000" b="1"/>
              <a:t>RECOMMENDATIONS</a:t>
            </a:r>
          </a:p>
        </p:txBody>
      </p:sp>
      <p:sp>
        <p:nvSpPr>
          <p:cNvPr id="27" name="TextBox 26"/>
          <p:cNvSpPr txBox="1"/>
          <p:nvPr/>
        </p:nvSpPr>
        <p:spPr>
          <a:xfrm>
            <a:off x="28460876" y="36983730"/>
            <a:ext cx="13182600" cy="830997"/>
          </a:xfrm>
          <a:prstGeom prst="rect">
            <a:avLst/>
          </a:prstGeom>
          <a:noFill/>
        </p:spPr>
        <p:txBody>
          <a:bodyPr wrap="square" rtlCol="0" anchor="t">
            <a:spAutoFit/>
          </a:bodyPr>
          <a:lstStyle/>
          <a:p>
            <a:pPr algn="ctr"/>
            <a:r>
              <a:rPr lang="en-US" sz="2400" i="1">
                <a:latin typeface="Arial"/>
                <a:cs typeface="Arial"/>
              </a:rPr>
              <a:t>Funding Support for this project came from student differential tuition funds through the University of Wisconsin-</a:t>
            </a:r>
            <a:r>
              <a:rPr lang="en-US" sz="2400" i="1" err="1">
                <a:latin typeface="Arial"/>
                <a:cs typeface="Arial"/>
              </a:rPr>
              <a:t>Eau</a:t>
            </a:r>
            <a:r>
              <a:rPr lang="en-US" sz="2400" i="1">
                <a:latin typeface="Arial"/>
                <a:cs typeface="Arial"/>
              </a:rPr>
              <a:t> Claire International Fellows Program Differential Tuition Program. </a:t>
            </a:r>
          </a:p>
        </p:txBody>
      </p:sp>
      <p:sp>
        <p:nvSpPr>
          <p:cNvPr id="28" name="TextBox 27"/>
          <p:cNvSpPr txBox="1"/>
          <p:nvPr/>
        </p:nvSpPr>
        <p:spPr>
          <a:xfrm>
            <a:off x="687480" y="30814743"/>
            <a:ext cx="12217668" cy="523220"/>
          </a:xfrm>
          <a:prstGeom prst="rect">
            <a:avLst/>
          </a:prstGeom>
          <a:noFill/>
        </p:spPr>
        <p:txBody>
          <a:bodyPr wrap="square" rtlCol="0" anchor="t">
            <a:spAutoFit/>
          </a:bodyPr>
          <a:lstStyle/>
          <a:p>
            <a:pPr algn="ctr"/>
            <a:r>
              <a:rPr lang="en-US" sz="1400" i="1">
                <a:solidFill>
                  <a:schemeClr val="bg1"/>
                </a:solidFill>
                <a:latin typeface="Arial"/>
                <a:cs typeface="Arial"/>
              </a:rPr>
              <a:t>Student researchers touring sites of historical significance during travels to England. </a:t>
            </a:r>
            <a:endParaRPr lang="en-US" sz="8800">
              <a:solidFill>
                <a:schemeClr val="bg1"/>
              </a:solidFill>
            </a:endParaRPr>
          </a:p>
          <a:p>
            <a:pPr algn="ctr"/>
            <a:r>
              <a:rPr lang="en-US" sz="1400" i="1">
                <a:solidFill>
                  <a:schemeClr val="bg1"/>
                </a:solidFill>
                <a:latin typeface="Arial"/>
                <a:cs typeface="Arial"/>
              </a:rPr>
              <a:t>Photo courtesy of Jodi Thesing-Ritter. Used with permission.</a:t>
            </a:r>
            <a:endParaRPr lang="en-US" sz="1400">
              <a:solidFill>
                <a:schemeClr val="bg1"/>
              </a:solidFill>
            </a:endParaRPr>
          </a:p>
        </p:txBody>
      </p:sp>
      <p:sp>
        <p:nvSpPr>
          <p:cNvPr id="17" name="Rectangle 16"/>
          <p:cNvSpPr/>
          <p:nvPr/>
        </p:nvSpPr>
        <p:spPr bwMode="auto">
          <a:xfrm>
            <a:off x="169470" y="23051194"/>
            <a:ext cx="13164881" cy="624776"/>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97400" rtl="0" eaLnBrk="1" fontAlgn="base" latinLnBrk="0" hangingPunct="1">
              <a:lnSpc>
                <a:spcPct val="100000"/>
              </a:lnSpc>
              <a:spcBef>
                <a:spcPct val="0"/>
              </a:spcBef>
              <a:spcAft>
                <a:spcPct val="0"/>
              </a:spcAft>
              <a:buClrTx/>
              <a:buSzTx/>
              <a:buFontTx/>
              <a:buNone/>
              <a:tabLst/>
            </a:pPr>
            <a:endParaRPr kumimoji="0" lang="en-US" sz="9100" b="0" i="0" u="none" strike="noStrike" cap="none" normalizeH="0" baseline="0">
              <a:ln>
                <a:noFill/>
              </a:ln>
              <a:solidFill>
                <a:schemeClr val="tx1"/>
              </a:solidFill>
              <a:effectLst/>
              <a:latin typeface="Arial" charset="0"/>
              <a:cs typeface="Arial" charset="0"/>
            </a:endParaRPr>
          </a:p>
        </p:txBody>
      </p:sp>
      <p:sp>
        <p:nvSpPr>
          <p:cNvPr id="21" name="Rectangle 20"/>
          <p:cNvSpPr/>
          <p:nvPr/>
        </p:nvSpPr>
        <p:spPr bwMode="auto">
          <a:xfrm>
            <a:off x="28522425" y="21219539"/>
            <a:ext cx="13258800" cy="53340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97400" rtl="0" eaLnBrk="1" fontAlgn="base" latinLnBrk="0" hangingPunct="1">
              <a:lnSpc>
                <a:spcPct val="100000"/>
              </a:lnSpc>
              <a:spcBef>
                <a:spcPct val="0"/>
              </a:spcBef>
              <a:spcAft>
                <a:spcPct val="0"/>
              </a:spcAft>
              <a:buClrTx/>
              <a:buSzTx/>
              <a:buFontTx/>
              <a:buNone/>
              <a:tabLst/>
            </a:pPr>
            <a:endParaRPr kumimoji="0" lang="en-US" sz="9100" b="0" i="0" u="none" strike="noStrike" cap="none" normalizeH="0" baseline="0">
              <a:ln>
                <a:noFill/>
              </a:ln>
              <a:solidFill>
                <a:schemeClr val="tx1"/>
              </a:solidFill>
              <a:effectLst/>
              <a:latin typeface="Arial" charset="0"/>
              <a:cs typeface="Arial" charset="0"/>
            </a:endParaRPr>
          </a:p>
        </p:txBody>
      </p:sp>
      <p:sp>
        <p:nvSpPr>
          <p:cNvPr id="29" name="TextBox 28"/>
          <p:cNvSpPr txBox="1"/>
          <p:nvPr/>
        </p:nvSpPr>
        <p:spPr>
          <a:xfrm>
            <a:off x="28666267" y="31701949"/>
            <a:ext cx="13075920" cy="1323439"/>
          </a:xfrm>
          <a:prstGeom prst="rect">
            <a:avLst/>
          </a:prstGeom>
          <a:solidFill>
            <a:schemeClr val="accent2">
              <a:lumMod val="40000"/>
              <a:lumOff val="60000"/>
            </a:schemeClr>
          </a:solidFill>
        </p:spPr>
        <p:txBody>
          <a:bodyPr wrap="square" rtlCol="0" anchor="t">
            <a:spAutoFit/>
          </a:bodyPr>
          <a:lstStyle/>
          <a:p>
            <a:pPr algn="ctr"/>
            <a:r>
              <a:rPr lang="en-US" sz="8000" b="1">
                <a:latin typeface="Arial"/>
                <a:cs typeface="Arial"/>
              </a:rPr>
              <a:t>ACKNOWLEDGEMENTS</a:t>
            </a:r>
            <a:endParaRPr lang="en-US" sz="8000" b="1"/>
          </a:p>
        </p:txBody>
      </p:sp>
      <p:sp>
        <p:nvSpPr>
          <p:cNvPr id="30" name="Rectangle 29"/>
          <p:cNvSpPr/>
          <p:nvPr/>
        </p:nvSpPr>
        <p:spPr bwMode="auto">
          <a:xfrm>
            <a:off x="28675947" y="29789961"/>
            <a:ext cx="13282531" cy="1911988"/>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97400" rtl="0" eaLnBrk="1" fontAlgn="base" latinLnBrk="0" hangingPunct="1">
              <a:lnSpc>
                <a:spcPct val="100000"/>
              </a:lnSpc>
              <a:spcBef>
                <a:spcPct val="0"/>
              </a:spcBef>
              <a:spcAft>
                <a:spcPct val="0"/>
              </a:spcAft>
              <a:buClrTx/>
              <a:buSzTx/>
              <a:buFontTx/>
              <a:buNone/>
              <a:tabLst/>
            </a:pPr>
            <a:endParaRPr kumimoji="0" lang="en-US" sz="9100" b="0" i="0" u="none" strike="noStrike" cap="none" normalizeH="0" baseline="0">
              <a:ln>
                <a:noFill/>
              </a:ln>
              <a:solidFill>
                <a:schemeClr val="tx1"/>
              </a:solidFill>
              <a:effectLst/>
              <a:latin typeface="Arial" charset="0"/>
              <a:cs typeface="Arial" charset="0"/>
            </a:endParaRPr>
          </a:p>
        </p:txBody>
      </p:sp>
      <p:sp>
        <p:nvSpPr>
          <p:cNvPr id="32" name="Rectangle 31"/>
          <p:cNvSpPr/>
          <p:nvPr/>
        </p:nvSpPr>
        <p:spPr bwMode="auto">
          <a:xfrm>
            <a:off x="28493159" y="38039214"/>
            <a:ext cx="13282530" cy="352298"/>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97400" rtl="0" eaLnBrk="1" fontAlgn="base" latinLnBrk="0" hangingPunct="1">
              <a:lnSpc>
                <a:spcPct val="100000"/>
              </a:lnSpc>
              <a:spcBef>
                <a:spcPct val="0"/>
              </a:spcBef>
              <a:spcAft>
                <a:spcPct val="0"/>
              </a:spcAft>
              <a:buClrTx/>
              <a:buSzTx/>
              <a:buFontTx/>
              <a:buNone/>
              <a:tabLst/>
            </a:pPr>
            <a:endParaRPr kumimoji="0" lang="en-US" sz="9100" b="0" i="0" u="none" strike="noStrike" cap="none" normalizeH="0" baseline="0">
              <a:ln>
                <a:noFill/>
              </a:ln>
              <a:solidFill>
                <a:schemeClr val="tx1"/>
              </a:solidFill>
              <a:effectLst/>
              <a:latin typeface="Arial" charset="0"/>
              <a:cs typeface="Arial" charset="0"/>
            </a:endParaRPr>
          </a:p>
        </p:txBody>
      </p:sp>
      <p:sp>
        <p:nvSpPr>
          <p:cNvPr id="33" name="TextBox 32"/>
          <p:cNvSpPr txBox="1"/>
          <p:nvPr/>
        </p:nvSpPr>
        <p:spPr>
          <a:xfrm>
            <a:off x="13905393" y="25491790"/>
            <a:ext cx="14305474" cy="1323439"/>
          </a:xfrm>
          <a:prstGeom prst="rect">
            <a:avLst/>
          </a:prstGeom>
          <a:solidFill>
            <a:schemeClr val="accent2">
              <a:lumMod val="40000"/>
              <a:lumOff val="60000"/>
            </a:schemeClr>
          </a:solidFill>
        </p:spPr>
        <p:txBody>
          <a:bodyPr wrap="square" rtlCol="0" anchor="t">
            <a:spAutoFit/>
          </a:bodyPr>
          <a:lstStyle/>
          <a:p>
            <a:pPr algn="ctr"/>
            <a:r>
              <a:rPr lang="en-US" sz="8000" b="1">
                <a:latin typeface="Arial"/>
                <a:cs typeface="Arial"/>
              </a:rPr>
              <a:t>MAKING CONNECTIONS</a:t>
            </a:r>
            <a:endParaRPr lang="en-US"/>
          </a:p>
        </p:txBody>
      </p:sp>
      <p:sp>
        <p:nvSpPr>
          <p:cNvPr id="34" name="Rectangle 33"/>
          <p:cNvSpPr/>
          <p:nvPr/>
        </p:nvSpPr>
        <p:spPr bwMode="auto">
          <a:xfrm>
            <a:off x="13611095" y="25011846"/>
            <a:ext cx="14478000" cy="53340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97400" rtl="0" eaLnBrk="1" fontAlgn="base" latinLnBrk="0" hangingPunct="1">
              <a:lnSpc>
                <a:spcPct val="100000"/>
              </a:lnSpc>
              <a:spcBef>
                <a:spcPct val="0"/>
              </a:spcBef>
              <a:spcAft>
                <a:spcPct val="0"/>
              </a:spcAft>
              <a:buClrTx/>
              <a:buSzTx/>
              <a:buFontTx/>
              <a:buNone/>
              <a:tabLst/>
            </a:pPr>
            <a:endParaRPr kumimoji="0" lang="en-US" sz="9100" b="0" i="0" u="none" strike="noStrike" cap="none" normalizeH="0" baseline="0">
              <a:ln>
                <a:noFill/>
              </a:ln>
              <a:solidFill>
                <a:schemeClr val="tx1"/>
              </a:solidFill>
              <a:effectLst/>
              <a:latin typeface="Arial" charset="0"/>
              <a:cs typeface="Arial" charset="0"/>
            </a:endParaRPr>
          </a:p>
        </p:txBody>
      </p:sp>
      <p:sp>
        <p:nvSpPr>
          <p:cNvPr id="8" name="TextBox 7">
            <a:extLst>
              <a:ext uri="{FF2B5EF4-FFF2-40B4-BE49-F238E27FC236}">
                <a16:creationId xmlns:a16="http://schemas.microsoft.com/office/drawing/2014/main" id="{9D291E6F-9A8B-4729-A75A-8BF1F34968DA}"/>
              </a:ext>
            </a:extLst>
          </p:cNvPr>
          <p:cNvSpPr txBox="1"/>
          <p:nvPr/>
        </p:nvSpPr>
        <p:spPr>
          <a:xfrm>
            <a:off x="28870941" y="7323565"/>
            <a:ext cx="12704356" cy="15916787"/>
          </a:xfrm>
          <a:prstGeom prst="rect">
            <a:avLst/>
          </a:prstGeom>
          <a:noFill/>
        </p:spPr>
        <p:txBody>
          <a:bodyPr wrap="square" rtlCol="0" anchor="t">
            <a:spAutoFit/>
          </a:bodyPr>
          <a:lstStyle/>
          <a:p>
            <a:r>
              <a:rPr lang="en-US" sz="3600">
                <a:latin typeface="Arial"/>
                <a:cs typeface="Arial"/>
              </a:rPr>
              <a:t>Student researchers conducted a qualitative research study by interviewing six black owned businesses in London. Interview recordings were transcribed and coded to compare the results received from each interview. Codes are ‘‘tags or labels for assigning units of meaning to the descriptive or inferential information compiled during a study’’ (Miles and Huberman 1994: 56). Potential codes were assigned to each interview question by three independent parties after they reviewed the researcher developed questions. These codes were then used to create a codebook. A codebook is a set of codes, definitions, and examples used as a guide to help analyze interview data. Codebooks are essential to analyzing qualitative  research because they provide a formalized operationalization of the codes (MacQueen et al. 1998; Crabtree and Miller 1999; </a:t>
            </a:r>
            <a:r>
              <a:rPr lang="en-US" sz="3600" err="1">
                <a:latin typeface="Arial"/>
                <a:cs typeface="Arial"/>
              </a:rPr>
              <a:t>Fereday</a:t>
            </a:r>
            <a:r>
              <a:rPr lang="en-US" sz="3600">
                <a:latin typeface="Arial"/>
                <a:cs typeface="Arial"/>
              </a:rPr>
              <a:t> and Muir-Cochrane 2006; Fonteyn et al. 2008).  Researchers then read each interview transcript and assigned a code(s) to each answer. Answers were then entered into an excel spreadsheet. This process allowed researchers to engage in data simplification. According to Coffey and </a:t>
            </a:r>
            <a:r>
              <a:rPr lang="en-US" sz="3600" err="1">
                <a:latin typeface="Arial"/>
                <a:cs typeface="Arial"/>
              </a:rPr>
              <a:t>Attkinson</a:t>
            </a:r>
            <a:r>
              <a:rPr lang="en-US" sz="3600">
                <a:latin typeface="Arial"/>
                <a:cs typeface="Arial"/>
              </a:rPr>
              <a:t>, this allows researchers to make new connections between concepts and convert data into meaningful </a:t>
            </a:r>
            <a:r>
              <a:rPr lang="en-US" sz="3600" err="1">
                <a:latin typeface="Arial"/>
                <a:cs typeface="Arial"/>
              </a:rPr>
              <a:t>units,and</a:t>
            </a:r>
            <a:r>
              <a:rPr lang="en-US" sz="3600">
                <a:latin typeface="Arial"/>
                <a:cs typeface="Arial"/>
              </a:rPr>
              <a:t> rethinking theoretical associations. (1996). Codes were then converted to graphs for visual representation of key themes.</a:t>
            </a:r>
            <a:endParaRPr lang="en-US" sz="3600"/>
          </a:p>
          <a:p>
            <a:endParaRPr lang="en-US"/>
          </a:p>
          <a:p>
            <a:endParaRPr lang="en-US" sz="3600"/>
          </a:p>
        </p:txBody>
      </p:sp>
      <p:sp>
        <p:nvSpPr>
          <p:cNvPr id="9" name="TextBox 8">
            <a:extLst>
              <a:ext uri="{FF2B5EF4-FFF2-40B4-BE49-F238E27FC236}">
                <a16:creationId xmlns:a16="http://schemas.microsoft.com/office/drawing/2014/main" id="{C0D84F67-23D7-483C-8B46-BDCB85E522F4}"/>
              </a:ext>
            </a:extLst>
          </p:cNvPr>
          <p:cNvSpPr txBox="1"/>
          <p:nvPr/>
        </p:nvSpPr>
        <p:spPr>
          <a:xfrm>
            <a:off x="762255" y="32960901"/>
            <a:ext cx="12635248" cy="5078313"/>
          </a:xfrm>
          <a:prstGeom prst="rect">
            <a:avLst/>
          </a:prstGeom>
          <a:noFill/>
        </p:spPr>
        <p:txBody>
          <a:bodyPr wrap="square" rtlCol="0" anchor="t">
            <a:spAutoFit/>
          </a:bodyPr>
          <a:lstStyle/>
          <a:p>
            <a:r>
              <a:rPr lang="en-US" sz="3600">
                <a:latin typeface="Arial"/>
                <a:cs typeface="Arial"/>
              </a:rPr>
              <a:t>Researchers intended to conduct comparison research with similar businesses in Milwaukee to understand differences between England and the United States. The interviews in the U.S. will be conducted in the summer of 2019. These interviews will provide insight into similarities and differences in business development and sustainability. Further analysis of the factors leading to successful business ownership by Blacks will offer young Black entrepreneurs with roadmaps for success. </a:t>
            </a:r>
            <a:endParaRPr lang="en-US" sz="3600"/>
          </a:p>
        </p:txBody>
      </p:sp>
      <p:sp>
        <p:nvSpPr>
          <p:cNvPr id="10" name="TextBox 9">
            <a:extLst>
              <a:ext uri="{FF2B5EF4-FFF2-40B4-BE49-F238E27FC236}">
                <a16:creationId xmlns:a16="http://schemas.microsoft.com/office/drawing/2014/main" id="{7D4B4116-4B46-421D-A4C7-D493D563FEEF}"/>
              </a:ext>
            </a:extLst>
          </p:cNvPr>
          <p:cNvSpPr txBox="1"/>
          <p:nvPr/>
        </p:nvSpPr>
        <p:spPr>
          <a:xfrm>
            <a:off x="588320" y="7405406"/>
            <a:ext cx="11898500" cy="16096714"/>
          </a:xfrm>
          <a:prstGeom prst="rect">
            <a:avLst/>
          </a:prstGeom>
          <a:noFill/>
        </p:spPr>
        <p:txBody>
          <a:bodyPr wrap="square" rtlCol="0" anchor="t">
            <a:spAutoFit/>
          </a:bodyPr>
          <a:lstStyle/>
          <a:p>
            <a:r>
              <a:rPr lang="en-US" sz="3600">
                <a:latin typeface="Arial"/>
                <a:cs typeface="Arial"/>
              </a:rPr>
              <a:t>Of the forty million businesses in the world, only 2.6 million of those businesses are Black owned. To understand the barriers and opportunities for business ownership for Black entrepreneurs. Researchers conducted a qualitative interviews with six Black owned businesses in London, England and will conduct interviews with six similar businesses throughout Wisconsin. Through face to face interviews, researchers asked business owners twenty questions about the process of beginning, financing, and sustaining a business. Business owners shared their most significant challenges and opportunities. </a:t>
            </a:r>
            <a:endParaRPr lang="en-US"/>
          </a:p>
          <a:p>
            <a:endParaRPr lang="en-US" sz="3600"/>
          </a:p>
          <a:p>
            <a:r>
              <a:rPr lang="en-US" sz="3600">
                <a:latin typeface="Arial"/>
                <a:cs typeface="Arial"/>
              </a:rPr>
              <a:t>According to the African American Population Report, between 2007 and 2012 Black owned businesses in the United States increased 34.5% to 2.6 million Black firms. Yet, more than 95% of these businesses are sole proprietorship or partnerships with no paid employees. This study helped researchers to understand how black owned businesses are able to overcome barriers to establish themselves and grow. Upon return to UW-</a:t>
            </a:r>
            <a:r>
              <a:rPr lang="en-US" sz="3600" err="1">
                <a:latin typeface="Arial"/>
                <a:cs typeface="Arial"/>
              </a:rPr>
              <a:t>Eau</a:t>
            </a:r>
            <a:r>
              <a:rPr lang="en-US" sz="3600">
                <a:latin typeface="Arial"/>
                <a:cs typeface="Arial"/>
              </a:rPr>
              <a:t> Claire, student research teams participated in a one credit independent study in their major to complete the analysis of their research data collection. Data gleaned from this study will inform African Americans, seeking to start a business, about the experiences of established Black business owners in developing their respective businesses.</a:t>
            </a:r>
          </a:p>
        </p:txBody>
      </p:sp>
      <p:sp>
        <p:nvSpPr>
          <p:cNvPr id="11" name="TextBox 10">
            <a:extLst>
              <a:ext uri="{FF2B5EF4-FFF2-40B4-BE49-F238E27FC236}">
                <a16:creationId xmlns:a16="http://schemas.microsoft.com/office/drawing/2014/main" id="{6C30359D-0599-44E6-85CA-60664BF11DA9}"/>
              </a:ext>
            </a:extLst>
          </p:cNvPr>
          <p:cNvSpPr txBox="1"/>
          <p:nvPr/>
        </p:nvSpPr>
        <p:spPr>
          <a:xfrm>
            <a:off x="28769903" y="33238754"/>
            <a:ext cx="12806128" cy="2554545"/>
          </a:xfrm>
          <a:prstGeom prst="rect">
            <a:avLst/>
          </a:prstGeom>
          <a:noFill/>
        </p:spPr>
        <p:txBody>
          <a:bodyPr wrap="square" rtlCol="0" anchor="t">
            <a:spAutoFit/>
          </a:bodyPr>
          <a:lstStyle/>
          <a:p>
            <a:r>
              <a:rPr lang="en-US" sz="3200">
                <a:latin typeface="Arial"/>
                <a:cs typeface="Arial"/>
              </a:rPr>
              <a:t>Thank you to UW </a:t>
            </a:r>
            <a:r>
              <a:rPr lang="en-US" sz="3200" err="1">
                <a:latin typeface="Arial"/>
                <a:cs typeface="Arial"/>
              </a:rPr>
              <a:t>Eau</a:t>
            </a:r>
            <a:r>
              <a:rPr lang="en-US" sz="3200">
                <a:latin typeface="Arial"/>
                <a:cs typeface="Arial"/>
              </a:rPr>
              <a:t>-Claire faculty and staff members- Jodi </a:t>
            </a:r>
            <a:r>
              <a:rPr lang="en-US" sz="3200" err="1">
                <a:latin typeface="Arial"/>
                <a:cs typeface="Arial"/>
              </a:rPr>
              <a:t>Thesing</a:t>
            </a:r>
            <a:r>
              <a:rPr lang="en-US" sz="3200">
                <a:latin typeface="Arial"/>
                <a:cs typeface="Arial"/>
              </a:rPr>
              <a:t>-Ritter, Dennis Beale, and Dr. Nancy Hanson-Rasmussen, Winchester faculty, Carol Smith, and all the business owners that participated in this project. Additionally, </a:t>
            </a:r>
            <a:r>
              <a:rPr lang="en-US" sz="3200" err="1">
                <a:latin typeface="Arial"/>
                <a:cs typeface="Arial"/>
              </a:rPr>
              <a:t>Kimera</a:t>
            </a:r>
            <a:r>
              <a:rPr lang="en-US" sz="3200">
                <a:latin typeface="Arial"/>
                <a:cs typeface="Arial"/>
              </a:rPr>
              <a:t> Way, Executive Director of the UW-</a:t>
            </a:r>
            <a:r>
              <a:rPr lang="en-US" sz="3200" err="1">
                <a:latin typeface="Arial"/>
                <a:cs typeface="Arial"/>
              </a:rPr>
              <a:t>Eau</a:t>
            </a:r>
            <a:r>
              <a:rPr lang="en-US" sz="3200">
                <a:latin typeface="Arial"/>
                <a:cs typeface="Arial"/>
              </a:rPr>
              <a:t> Claire Foundation provided valuable support for this project. </a:t>
            </a:r>
            <a:endParaRPr lang="en-US" sz="3600" i="1"/>
          </a:p>
        </p:txBody>
      </p:sp>
      <p:pic>
        <p:nvPicPr>
          <p:cNvPr id="2" name="Picture 2" descr="A group of people standing in front of a building&#10;&#10;Description generated with very high confidence">
            <a:extLst>
              <a:ext uri="{FF2B5EF4-FFF2-40B4-BE49-F238E27FC236}">
                <a16:creationId xmlns:a16="http://schemas.microsoft.com/office/drawing/2014/main" id="{93659576-CB98-4AD9-9D9F-65AFE72FDD98}"/>
              </a:ext>
            </a:extLst>
          </p:cNvPr>
          <p:cNvPicPr>
            <a:picLocks noChangeAspect="1"/>
          </p:cNvPicPr>
          <p:nvPr/>
        </p:nvPicPr>
        <p:blipFill rotWithShape="1">
          <a:blip r:embed="rId4"/>
          <a:srcRect l="-561" t="11050" r="291" b="12988"/>
          <a:stretch/>
        </p:blipFill>
        <p:spPr>
          <a:xfrm>
            <a:off x="751766" y="23963028"/>
            <a:ext cx="12201718" cy="6641272"/>
          </a:xfrm>
          <a:prstGeom prst="rect">
            <a:avLst/>
          </a:prstGeom>
        </p:spPr>
      </p:pic>
      <p:pic>
        <p:nvPicPr>
          <p:cNvPr id="3" name="Picture 3" descr="A group of people sitting at a table&#10;&#10;Description generated with very high confidence">
            <a:extLst>
              <a:ext uri="{FF2B5EF4-FFF2-40B4-BE49-F238E27FC236}">
                <a16:creationId xmlns:a16="http://schemas.microsoft.com/office/drawing/2014/main" id="{8723333D-D6D5-4D26-AF3A-41E3478FEF5A}"/>
              </a:ext>
            </a:extLst>
          </p:cNvPr>
          <p:cNvPicPr>
            <a:picLocks noChangeAspect="1"/>
          </p:cNvPicPr>
          <p:nvPr/>
        </p:nvPicPr>
        <p:blipFill>
          <a:blip r:embed="rId5"/>
          <a:stretch>
            <a:fillRect/>
          </a:stretch>
        </p:blipFill>
        <p:spPr>
          <a:xfrm>
            <a:off x="14417771" y="27303031"/>
            <a:ext cx="13308913" cy="9903021"/>
          </a:xfrm>
          <a:prstGeom prst="rect">
            <a:avLst/>
          </a:prstGeom>
        </p:spPr>
      </p:pic>
      <p:sp>
        <p:nvSpPr>
          <p:cNvPr id="35" name="TextBox 34">
            <a:extLst>
              <a:ext uri="{FF2B5EF4-FFF2-40B4-BE49-F238E27FC236}">
                <a16:creationId xmlns:a16="http://schemas.microsoft.com/office/drawing/2014/main" id="{909606B1-4449-439B-AD21-D9DBDA66C38F}"/>
              </a:ext>
            </a:extLst>
          </p:cNvPr>
          <p:cNvSpPr txBox="1"/>
          <p:nvPr/>
        </p:nvSpPr>
        <p:spPr>
          <a:xfrm>
            <a:off x="14407353" y="37398250"/>
            <a:ext cx="13324572" cy="584775"/>
          </a:xfrm>
          <a:prstGeom prst="rect">
            <a:avLst/>
          </a:prstGeom>
          <a:noFill/>
        </p:spPr>
        <p:txBody>
          <a:bodyPr wrap="square" rtlCol="0" anchor="t">
            <a:spAutoFit/>
          </a:bodyPr>
          <a:lstStyle/>
          <a:p>
            <a:pPr algn="ctr"/>
            <a:r>
              <a:rPr lang="en-US" sz="1600" i="1">
                <a:solidFill>
                  <a:schemeClr val="bg1"/>
                </a:solidFill>
                <a:latin typeface="Arial"/>
                <a:cs typeface="Arial"/>
              </a:rPr>
              <a:t>Students researchers learning from Romeo Effs, Executive Coach and Author of </a:t>
            </a:r>
            <a:r>
              <a:rPr lang="en-US" sz="1600" i="1" u="sng">
                <a:solidFill>
                  <a:schemeClr val="bg1"/>
                </a:solidFill>
                <a:latin typeface="Arial"/>
                <a:cs typeface="Arial"/>
              </a:rPr>
              <a:t>Enthusiasm Unchained</a:t>
            </a:r>
            <a:r>
              <a:rPr lang="en-US" sz="1600" i="1">
                <a:solidFill>
                  <a:schemeClr val="bg1"/>
                </a:solidFill>
                <a:latin typeface="Arial"/>
                <a:cs typeface="Arial"/>
              </a:rPr>
              <a:t> </a:t>
            </a:r>
            <a:endParaRPr lang="en-US">
              <a:solidFill>
                <a:schemeClr val="bg1"/>
              </a:solidFill>
            </a:endParaRPr>
          </a:p>
          <a:p>
            <a:pPr algn="ctr"/>
            <a:r>
              <a:rPr lang="en-US" sz="1600" i="1">
                <a:solidFill>
                  <a:schemeClr val="bg1"/>
                </a:solidFill>
                <a:latin typeface="Arial"/>
                <a:cs typeface="Arial"/>
              </a:rPr>
              <a:t>Photo courtesy of Jodi Thesing-Ritter. Used with permission.</a:t>
            </a:r>
            <a:endParaRPr lang="en-US">
              <a:solidFill>
                <a:schemeClr val="bg1"/>
              </a:solidFill>
            </a:endParaRPr>
          </a:p>
        </p:txBody>
      </p:sp>
      <p:pic>
        <p:nvPicPr>
          <p:cNvPr id="5" name="Picture 5" descr="A picture containing text&#10;&#10;Description generated with high confidence">
            <a:extLst>
              <a:ext uri="{FF2B5EF4-FFF2-40B4-BE49-F238E27FC236}">
                <a16:creationId xmlns:a16="http://schemas.microsoft.com/office/drawing/2014/main" id="{BE97E563-BDF3-4F3E-81D6-C37BC11A17F8}"/>
              </a:ext>
            </a:extLst>
          </p:cNvPr>
          <p:cNvPicPr>
            <a:picLocks noChangeAspect="1"/>
          </p:cNvPicPr>
          <p:nvPr/>
        </p:nvPicPr>
        <p:blipFill>
          <a:blip r:embed="rId6"/>
          <a:stretch>
            <a:fillRect/>
          </a:stretch>
        </p:blipFill>
        <p:spPr>
          <a:xfrm>
            <a:off x="403762" y="-472262"/>
            <a:ext cx="5167582" cy="5168765"/>
          </a:xfrm>
          <a:prstGeom prst="rect">
            <a:avLst/>
          </a:prstGeom>
        </p:spPr>
      </p:pic>
      <p:pic>
        <p:nvPicPr>
          <p:cNvPr id="39" name="Picture 5" descr="A picture containing text&#10;&#10;Description generated with high confidence">
            <a:extLst>
              <a:ext uri="{FF2B5EF4-FFF2-40B4-BE49-F238E27FC236}">
                <a16:creationId xmlns:a16="http://schemas.microsoft.com/office/drawing/2014/main" id="{D5861D63-1883-4CE0-8975-7B86537389EE}"/>
              </a:ext>
            </a:extLst>
          </p:cNvPr>
          <p:cNvPicPr>
            <a:picLocks noChangeAspect="1"/>
          </p:cNvPicPr>
          <p:nvPr/>
        </p:nvPicPr>
        <p:blipFill>
          <a:blip r:embed="rId6"/>
          <a:stretch>
            <a:fillRect/>
          </a:stretch>
        </p:blipFill>
        <p:spPr>
          <a:xfrm>
            <a:off x="36337705" y="-472229"/>
            <a:ext cx="5167582" cy="5168765"/>
          </a:xfrm>
          <a:prstGeom prst="rect">
            <a:avLst/>
          </a:prstGeom>
        </p:spPr>
      </p:pic>
      <p:sp>
        <p:nvSpPr>
          <p:cNvPr id="4" name="TextBox 3">
            <a:extLst>
              <a:ext uri="{FF2B5EF4-FFF2-40B4-BE49-F238E27FC236}">
                <a16:creationId xmlns:a16="http://schemas.microsoft.com/office/drawing/2014/main" id="{A93ECCCC-83A8-47E7-B02C-8AD99128D6D2}"/>
              </a:ext>
            </a:extLst>
          </p:cNvPr>
          <p:cNvSpPr txBox="1"/>
          <p:nvPr/>
        </p:nvSpPr>
        <p:spPr>
          <a:xfrm>
            <a:off x="28963724" y="23090330"/>
            <a:ext cx="12144243" cy="5509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a:latin typeface="Arial"/>
                <a:cs typeface="Arial"/>
              </a:rPr>
              <a:t>To conclude our interviews, we asked each business owner for some advice that they would give to future minority business owners. The most popular answers were connecting with people who will help you and keep you motivated, go to programs that will help you learn more about business and be prepared to sacrifice your time and money.</a:t>
            </a:r>
            <a:endParaRPr lang="en-US" sz="4400"/>
          </a:p>
        </p:txBody>
      </p:sp>
      <p:pic>
        <p:nvPicPr>
          <p:cNvPr id="12" name="Picture 11">
            <a:extLst>
              <a:ext uri="{FF2B5EF4-FFF2-40B4-BE49-F238E27FC236}">
                <a16:creationId xmlns:a16="http://schemas.microsoft.com/office/drawing/2014/main" id="{22AD91CF-0F6D-488F-8737-758EDDA547F7}"/>
              </a:ext>
            </a:extLst>
          </p:cNvPr>
          <p:cNvPicPr>
            <a:picLocks noChangeAspect="1"/>
          </p:cNvPicPr>
          <p:nvPr/>
        </p:nvPicPr>
        <p:blipFill>
          <a:blip r:embed="rId7"/>
          <a:stretch>
            <a:fillRect/>
          </a:stretch>
        </p:blipFill>
        <p:spPr>
          <a:xfrm>
            <a:off x="21471619" y="7326008"/>
            <a:ext cx="6722680" cy="8574421"/>
          </a:xfrm>
          <a:prstGeom prst="rect">
            <a:avLst/>
          </a:prstGeom>
        </p:spPr>
      </p:pic>
      <p:pic>
        <p:nvPicPr>
          <p:cNvPr id="13" name="Picture 12">
            <a:extLst>
              <a:ext uri="{FF2B5EF4-FFF2-40B4-BE49-F238E27FC236}">
                <a16:creationId xmlns:a16="http://schemas.microsoft.com/office/drawing/2014/main" id="{B5DE87EE-C95F-43F3-A5F0-D6F0E5E4C623}"/>
              </a:ext>
            </a:extLst>
          </p:cNvPr>
          <p:cNvPicPr>
            <a:picLocks noChangeAspect="1"/>
          </p:cNvPicPr>
          <p:nvPr/>
        </p:nvPicPr>
        <p:blipFill>
          <a:blip r:embed="rId8"/>
          <a:stretch>
            <a:fillRect/>
          </a:stretch>
        </p:blipFill>
        <p:spPr>
          <a:xfrm>
            <a:off x="13905393" y="16417212"/>
            <a:ext cx="7076699" cy="8594634"/>
          </a:xfrm>
          <a:prstGeom prst="rect">
            <a:avLst/>
          </a:prstGeom>
        </p:spPr>
      </p:pic>
      <p:pic>
        <p:nvPicPr>
          <p:cNvPr id="18" name="Picture 17">
            <a:extLst>
              <a:ext uri="{FF2B5EF4-FFF2-40B4-BE49-F238E27FC236}">
                <a16:creationId xmlns:a16="http://schemas.microsoft.com/office/drawing/2014/main" id="{C3527CA6-F867-48AD-B500-5CC9C3AF9A73}"/>
              </a:ext>
            </a:extLst>
          </p:cNvPr>
          <p:cNvPicPr>
            <a:picLocks noChangeAspect="1"/>
          </p:cNvPicPr>
          <p:nvPr/>
        </p:nvPicPr>
        <p:blipFill>
          <a:blip r:embed="rId9"/>
          <a:stretch>
            <a:fillRect/>
          </a:stretch>
        </p:blipFill>
        <p:spPr>
          <a:xfrm>
            <a:off x="21471620" y="16412753"/>
            <a:ext cx="6764234" cy="8574421"/>
          </a:xfrm>
          <a:prstGeom prst="rect">
            <a:avLst/>
          </a:prstGeom>
        </p:spPr>
      </p:pic>
      <p:pic>
        <p:nvPicPr>
          <p:cNvPr id="24" name="Picture 23">
            <a:extLst>
              <a:ext uri="{FF2B5EF4-FFF2-40B4-BE49-F238E27FC236}">
                <a16:creationId xmlns:a16="http://schemas.microsoft.com/office/drawing/2014/main" id="{A87B5510-7ACD-4D42-A988-8BE704175F91}"/>
              </a:ext>
            </a:extLst>
          </p:cNvPr>
          <p:cNvPicPr>
            <a:picLocks noChangeAspect="1"/>
          </p:cNvPicPr>
          <p:nvPr/>
        </p:nvPicPr>
        <p:blipFill>
          <a:blip r:embed="rId10"/>
          <a:stretch>
            <a:fillRect/>
          </a:stretch>
        </p:blipFill>
        <p:spPr>
          <a:xfrm>
            <a:off x="13905393" y="7265179"/>
            <a:ext cx="6959624" cy="8620523"/>
          </a:xfrm>
          <a:prstGeom prst="rect">
            <a:avLst/>
          </a:prstGeom>
        </p:spPr>
      </p:pic>
    </p:spTree>
  </p:cSld>
  <p:clrMapOvr>
    <a:masterClrMapping/>
  </p:clrMapOvr>
</p:sld>
</file>

<file path=ppt/theme/theme1.xml><?xml version="1.0" encoding="utf-8"?>
<a:theme xmlns:a="http://schemas.openxmlformats.org/drawingml/2006/main" name="Default Design">
  <a:themeElements>
    <a:clrScheme name="Custom 4">
      <a:dk1>
        <a:srgbClr val="002060"/>
      </a:dk1>
      <a:lt1>
        <a:srgbClr val="2F75FF"/>
      </a:lt1>
      <a:dk2>
        <a:srgbClr val="FFFFFF"/>
      </a:dk2>
      <a:lt2>
        <a:srgbClr val="FFFFFF"/>
      </a:lt2>
      <a:accent1>
        <a:srgbClr val="002060"/>
      </a:accent1>
      <a:accent2>
        <a:srgbClr val="2F75FF"/>
      </a:accent2>
      <a:accent3>
        <a:srgbClr val="FFFFFF"/>
      </a:accent3>
      <a:accent4>
        <a:srgbClr val="FFFFFF"/>
      </a:accent4>
      <a:accent5>
        <a:srgbClr val="002060"/>
      </a:accent5>
      <a:accent6>
        <a:srgbClr val="2F75FF"/>
      </a:accent6>
      <a:hlink>
        <a:srgbClr val="FFFFFF"/>
      </a:hlink>
      <a:folHlink>
        <a:srgbClr val="FFFFFF"/>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97400" rtl="0" eaLnBrk="1" fontAlgn="base" latinLnBrk="0" hangingPunct="1">
          <a:lnSpc>
            <a:spcPct val="100000"/>
          </a:lnSpc>
          <a:spcBef>
            <a:spcPct val="0"/>
          </a:spcBef>
          <a:spcAft>
            <a:spcPct val="0"/>
          </a:spcAft>
          <a:buClrTx/>
          <a:buSzTx/>
          <a:buFontTx/>
          <a:buNone/>
          <a:tabLst/>
          <a:defRPr kumimoji="0" lang="en-US" sz="91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97400" rtl="0" eaLnBrk="1" fontAlgn="base" latinLnBrk="0" hangingPunct="1">
          <a:lnSpc>
            <a:spcPct val="100000"/>
          </a:lnSpc>
          <a:spcBef>
            <a:spcPct val="0"/>
          </a:spcBef>
          <a:spcAft>
            <a:spcPct val="0"/>
          </a:spcAft>
          <a:buClrTx/>
          <a:buSzTx/>
          <a:buFontTx/>
          <a:buNone/>
          <a:tabLst/>
          <a:defRPr kumimoji="0" lang="en-US" sz="91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TotalTime>
  <Words>774</Words>
  <Application>Microsoft Office PowerPoint</Application>
  <PresentationFormat>Custom</PresentationFormat>
  <Paragraphs>62</Paragraphs>
  <Slides>1</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vt:i4>
      </vt:variant>
    </vt:vector>
  </HeadingPairs>
  <TitlesOfParts>
    <vt:vector size="5" baseType="lpstr">
      <vt:lpstr>Arial</vt:lpstr>
      <vt:lpstr>Calibri</vt:lpstr>
      <vt:lpstr>Default Design</vt:lpstr>
      <vt:lpstr>Custom Design</vt:lpstr>
      <vt:lpstr> An Analysis of Black Business Ownership in England  Student Researchers: Lewis Balom, Leeshaun Evans,  Collis McCloud Jr, Zach Zilm Jr. Faculty Mentors: Jodi Thesing-Ritter, Nancy Hanson-Rasmussen, Dennis Beale IRB #: MCCLOUDS121202018 </vt:lpstr>
    </vt:vector>
  </TitlesOfParts>
  <Company>UWEC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CNS</dc:creator>
  <cp:lastModifiedBy>Roach, Laurie M.</cp:lastModifiedBy>
  <cp:revision>3</cp:revision>
  <dcterms:created xsi:type="dcterms:W3CDTF">2006-04-13T19:13:21Z</dcterms:created>
  <dcterms:modified xsi:type="dcterms:W3CDTF">2020-05-15T13:38:21Z</dcterms:modified>
</cp:coreProperties>
</file>