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0" autoAdjust="0"/>
    <p:restoredTop sz="96405" autoAdjust="0"/>
  </p:normalViewPr>
  <p:slideViewPr>
    <p:cSldViewPr snapToGrid="0">
      <p:cViewPr>
        <p:scale>
          <a:sx n="17" d="100"/>
          <a:sy n="17" d="100"/>
        </p:scale>
        <p:origin x="1560" y="153"/>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04-21T18:32:04.852" idx="1">
    <p:pos x="19669" y="6566"/>
    <p:text>Consider making a flow chart that describes the integration plan. Right now the HMP60 and POM could be logged together on the Raspberry Pi. The harder step is to integrate the 5 hole probe. (which is also size prohibitive in the payload area of the RV Jet</p:text>
    <p:extLst>
      <p:ext uri="{C676402C-5697-4E1C-873F-D02D1690AC5C}">
        <p15:threadingInfo xmlns:p15="http://schemas.microsoft.com/office/powerpoint/2012/main" timeZoneBias="300"/>
      </p:ext>
    </p:extLst>
  </p:cm>
  <p:cm authorId="2" dt="2019-04-21T18:33:18.137" idx="2">
    <p:pos x="10" y="10"/>
    <p:text/>
    <p:extLst mod="1">
      <p:ext uri="{C676402C-5697-4E1C-873F-D02D1690AC5C}">
        <p15:threadingInfo xmlns:p15="http://schemas.microsoft.com/office/powerpoint/2012/main" timeZoneBias="300"/>
      </p:ext>
    </p:extLst>
  </p:cm>
  <p:cm authorId="2" dt="2019-04-21T18:34:27.251" idx="3">
    <p:pos x="10" y="106"/>
    <p:text>YOu can make a list of possible drones to use and why or why not they are good enough</p:text>
    <p:extLst>
      <p:ext uri="{C676402C-5697-4E1C-873F-D02D1690AC5C}">
        <p15:threadingInfo xmlns:p15="http://schemas.microsoft.com/office/powerpoint/2012/main" timeZoneBias="300">
          <p15:parentCm authorId="2" idx="2"/>
        </p15:threadingInfo>
      </p:ext>
    </p:extLst>
  </p:cm>
  <p:cm authorId="2" dt="2019-04-21T18:35:27.207" idx="4">
    <p:pos x="10" y="202"/>
    <p:text>Spectra, RV Jet, Typhoon H  with a table with what we could get in each. I think the Spectra is the only one that can hold the 5 hole probe and Raspberry Pi with HMP60 and POM, but to mount stuff to the fusilage is difficult.</p:text>
    <p:extLst>
      <p:ext uri="{C676402C-5697-4E1C-873F-D02D1690AC5C}">
        <p15:threadingInfo xmlns:p15="http://schemas.microsoft.com/office/powerpoint/2012/main" timeZoneBias="300">
          <p15:parentCm authorId="2" idx="2"/>
        </p15:threadingInfo>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4/22/2019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2057400"/>
            <a:ext cx="26725999" cy="3657599"/>
          </a:xfrm>
        </p:spPr>
        <p:txBody>
          <a:bodyPr>
            <a:normAutofit/>
          </a:bodyPr>
          <a:lstStyle/>
          <a:p>
            <a:pPr algn="l"/>
            <a:r>
              <a:rPr lang="en-US" sz="12800" dirty="0">
                <a:latin typeface="Minion Pro" panose="02040503050306020203" pitchFamily="18" charset="0"/>
              </a:rPr>
              <a:t>Integration of a 5-Hole Probe onto Unmanned Aerial System (UAS)</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Justin Anderson, Caitlin Hedberg, Faculty Mentor: Dr. Patricia Cleary   |   Department of Chemistry</a:t>
            </a:r>
          </a:p>
        </p:txBody>
      </p:sp>
      <p:sp>
        <p:nvSpPr>
          <p:cNvPr id="8" name="Subtitle 2"/>
          <p:cNvSpPr txBox="1">
            <a:spLocks/>
          </p:cNvSpPr>
          <p:nvPr/>
        </p:nvSpPr>
        <p:spPr>
          <a:xfrm>
            <a:off x="1740025" y="9285128"/>
            <a:ext cx="11442873" cy="41210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The goal of this project is to integrate sensors onto an unmanned aerial system (UAS) to better profile meteorology and composition of the atmosphere. Specifically, we have focused on a five-hole probe with the intent of collecting air velocity vectors while mounted to a fixed-wing UAS. A LABVIEW program was written to record data from the microcomputer and was tested in a wind tunnel. This probe will be used in conjunction with a Personal Ozone Monitor and an HMP60 probe to study ozone levels on the shoreline of Lake Michigan.</a:t>
            </a:r>
          </a:p>
        </p:txBody>
      </p:sp>
      <p:sp>
        <p:nvSpPr>
          <p:cNvPr id="3" name="TextBox 2"/>
          <p:cNvSpPr txBox="1"/>
          <p:nvPr/>
        </p:nvSpPr>
        <p:spPr>
          <a:xfrm>
            <a:off x="1721179" y="8161238"/>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19" name="TextBox 18"/>
          <p:cNvSpPr txBox="1"/>
          <p:nvPr/>
        </p:nvSpPr>
        <p:spPr>
          <a:xfrm>
            <a:off x="1740025" y="26565280"/>
            <a:ext cx="523678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Personal Ozone Monitor</a:t>
            </a:r>
          </a:p>
        </p:txBody>
      </p:sp>
      <p:sp>
        <p:nvSpPr>
          <p:cNvPr id="30" name="TextBox 29"/>
          <p:cNvSpPr txBox="1"/>
          <p:nvPr/>
        </p:nvSpPr>
        <p:spPr>
          <a:xfrm>
            <a:off x="15280914" y="8271000"/>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5-Hole Probe</a:t>
            </a:r>
          </a:p>
        </p:txBody>
      </p:sp>
      <p:sp>
        <p:nvSpPr>
          <p:cNvPr id="31" name="TextBox 30"/>
          <p:cNvSpPr txBox="1"/>
          <p:nvPr/>
        </p:nvSpPr>
        <p:spPr>
          <a:xfrm>
            <a:off x="15280914" y="9591373"/>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Description</a:t>
            </a:r>
          </a:p>
        </p:txBody>
      </p:sp>
      <p:sp>
        <p:nvSpPr>
          <p:cNvPr id="37" name="TextBox 36"/>
          <p:cNvSpPr txBox="1"/>
          <p:nvPr/>
        </p:nvSpPr>
        <p:spPr>
          <a:xfrm>
            <a:off x="1800225" y="25515857"/>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Other Sensors</a:t>
            </a:r>
          </a:p>
        </p:txBody>
      </p:sp>
      <p:sp>
        <p:nvSpPr>
          <p:cNvPr id="40" name="TextBox 39"/>
          <p:cNvSpPr txBox="1"/>
          <p:nvPr/>
        </p:nvSpPr>
        <p:spPr>
          <a:xfrm>
            <a:off x="28387169" y="8230004"/>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Drone Integration</a:t>
            </a:r>
          </a:p>
        </p:txBody>
      </p:sp>
      <p:sp>
        <p:nvSpPr>
          <p:cNvPr id="42" name="TextBox 41">
            <a:extLst>
              <a:ext uri="{FF2B5EF4-FFF2-40B4-BE49-F238E27FC236}">
                <a16:creationId xmlns:a16="http://schemas.microsoft.com/office/drawing/2014/main" id="{20524247-7777-4BA1-A4C9-49B994C97DF5}"/>
              </a:ext>
            </a:extLst>
          </p:cNvPr>
          <p:cNvSpPr txBox="1"/>
          <p:nvPr/>
        </p:nvSpPr>
        <p:spPr>
          <a:xfrm>
            <a:off x="1675058" y="13520304"/>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43" name="TextBox 42">
            <a:extLst>
              <a:ext uri="{FF2B5EF4-FFF2-40B4-BE49-F238E27FC236}">
                <a16:creationId xmlns:a16="http://schemas.microsoft.com/office/drawing/2014/main" id="{43EC0964-7473-4987-A3BF-99F0BC7B1967}"/>
              </a:ext>
            </a:extLst>
          </p:cNvPr>
          <p:cNvSpPr txBox="1"/>
          <p:nvPr/>
        </p:nvSpPr>
        <p:spPr>
          <a:xfrm>
            <a:off x="8008341" y="35299026"/>
            <a:ext cx="523678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HMP60</a:t>
            </a:r>
          </a:p>
        </p:txBody>
      </p:sp>
      <p:sp>
        <p:nvSpPr>
          <p:cNvPr id="44" name="TextBox 43">
            <a:extLst>
              <a:ext uri="{FF2B5EF4-FFF2-40B4-BE49-F238E27FC236}">
                <a16:creationId xmlns:a16="http://schemas.microsoft.com/office/drawing/2014/main" id="{397E50BA-2B8C-43B5-B7AB-A8924D24EBCA}"/>
              </a:ext>
            </a:extLst>
          </p:cNvPr>
          <p:cNvSpPr txBox="1"/>
          <p:nvPr/>
        </p:nvSpPr>
        <p:spPr>
          <a:xfrm>
            <a:off x="15280914" y="18513880"/>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Connection</a:t>
            </a:r>
          </a:p>
        </p:txBody>
      </p:sp>
      <p:sp>
        <p:nvSpPr>
          <p:cNvPr id="46" name="TextBox 45">
            <a:extLst>
              <a:ext uri="{FF2B5EF4-FFF2-40B4-BE49-F238E27FC236}">
                <a16:creationId xmlns:a16="http://schemas.microsoft.com/office/drawing/2014/main" id="{B3E8F7F0-F266-4A52-A378-14CB4BA8DADF}"/>
              </a:ext>
            </a:extLst>
          </p:cNvPr>
          <p:cNvSpPr txBox="1"/>
          <p:nvPr/>
        </p:nvSpPr>
        <p:spPr>
          <a:xfrm>
            <a:off x="15294449" y="28000684"/>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5-hole probe testing: Wind Tunnel</a:t>
            </a:r>
          </a:p>
        </p:txBody>
      </p:sp>
      <p:sp>
        <p:nvSpPr>
          <p:cNvPr id="49" name="TextBox 48">
            <a:extLst>
              <a:ext uri="{FF2B5EF4-FFF2-40B4-BE49-F238E27FC236}">
                <a16:creationId xmlns:a16="http://schemas.microsoft.com/office/drawing/2014/main" id="{EAECC774-93D8-4A84-BD15-E3F41470BB77}"/>
              </a:ext>
            </a:extLst>
          </p:cNvPr>
          <p:cNvSpPr txBox="1"/>
          <p:nvPr/>
        </p:nvSpPr>
        <p:spPr>
          <a:xfrm>
            <a:off x="28438303" y="32918094"/>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Acknowledgements</a:t>
            </a:r>
          </a:p>
        </p:txBody>
      </p:sp>
      <p:sp>
        <p:nvSpPr>
          <p:cNvPr id="50" name="Subtitle 2">
            <a:extLst>
              <a:ext uri="{FF2B5EF4-FFF2-40B4-BE49-F238E27FC236}">
                <a16:creationId xmlns:a16="http://schemas.microsoft.com/office/drawing/2014/main" id="{4ABA5C2A-7E1B-4055-A0CF-15A5107D2AEA}"/>
              </a:ext>
            </a:extLst>
          </p:cNvPr>
          <p:cNvSpPr txBox="1">
            <a:spLocks/>
          </p:cNvSpPr>
          <p:nvPr/>
        </p:nvSpPr>
        <p:spPr>
          <a:xfrm>
            <a:off x="28438303" y="34381791"/>
            <a:ext cx="11442873" cy="179940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We would like to thank ORSP Faculty/Student Research Collaboration, the Department of Chemistry, and Learning and Technology Services for supporting this research.</a:t>
            </a:r>
          </a:p>
        </p:txBody>
      </p:sp>
      <p:pic>
        <p:nvPicPr>
          <p:cNvPr id="7" name="Picture 6" descr="A picture containing indoor, wall, floor, clothing&#10;&#10;Description automatically generated">
            <a:extLst>
              <a:ext uri="{FF2B5EF4-FFF2-40B4-BE49-F238E27FC236}">
                <a16:creationId xmlns:a16="http://schemas.microsoft.com/office/drawing/2014/main" id="{641C27D5-FE65-4280-A165-9654672E70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0217" y="17876920"/>
            <a:ext cx="9161045" cy="5628813"/>
          </a:xfrm>
          <a:prstGeom prst="rect">
            <a:avLst/>
          </a:prstGeom>
        </p:spPr>
      </p:pic>
      <p:pic>
        <p:nvPicPr>
          <p:cNvPr id="15" name="Picture 14">
            <a:extLst>
              <a:ext uri="{FF2B5EF4-FFF2-40B4-BE49-F238E27FC236}">
                <a16:creationId xmlns:a16="http://schemas.microsoft.com/office/drawing/2014/main" id="{649CA588-7143-40D5-8AD9-AB93ED4499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166687" y="27693503"/>
            <a:ext cx="7131719" cy="5348789"/>
          </a:xfrm>
          <a:prstGeom prst="rect">
            <a:avLst/>
          </a:prstGeom>
        </p:spPr>
      </p:pic>
      <p:pic>
        <p:nvPicPr>
          <p:cNvPr id="22" name="Picture 21" descr="A close up of a device&#10;&#10;Description automatically generated">
            <a:extLst>
              <a:ext uri="{FF2B5EF4-FFF2-40B4-BE49-F238E27FC236}">
                <a16:creationId xmlns:a16="http://schemas.microsoft.com/office/drawing/2014/main" id="{1BD70301-5A17-457B-84B1-D3635DCE36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031204" y="30099500"/>
            <a:ext cx="6789823" cy="5092367"/>
          </a:xfrm>
          <a:prstGeom prst="rect">
            <a:avLst/>
          </a:prstGeom>
        </p:spPr>
      </p:pic>
      <p:sp>
        <p:nvSpPr>
          <p:cNvPr id="25" name="TextBox 24">
            <a:extLst>
              <a:ext uri="{FF2B5EF4-FFF2-40B4-BE49-F238E27FC236}">
                <a16:creationId xmlns:a16="http://schemas.microsoft.com/office/drawing/2014/main" id="{02512B5A-E140-48A8-A8F6-D00E6CACDE2C}"/>
              </a:ext>
            </a:extLst>
          </p:cNvPr>
          <p:cNvSpPr txBox="1"/>
          <p:nvPr/>
        </p:nvSpPr>
        <p:spPr>
          <a:xfrm>
            <a:off x="1757362" y="14644194"/>
            <a:ext cx="11515725" cy="3046988"/>
          </a:xfrm>
          <a:prstGeom prst="rect">
            <a:avLst/>
          </a:prstGeom>
          <a:noFill/>
        </p:spPr>
        <p:txBody>
          <a:bodyPr wrap="square" rtlCol="0">
            <a:spAutoFit/>
          </a:bodyPr>
          <a:lstStyle/>
          <a:p>
            <a:pPr algn="just"/>
            <a:r>
              <a:rPr lang="en-US" sz="3200" dirty="0"/>
              <a:t>These sensors will be integrated onto a fixed-wing drone used in the continuation of the 2017 Lake Michigan Ozone Study (LMOS), a collaborative, multiagency field campaign that ran from May 22, 2017 through June 22, 2017 in eastern Wisconsin and northeastern Illinois. The Eau Claire team collected ozone data through a Personal Ozone Monitor (POM) on the ground to investigate ozone gradients. </a:t>
            </a:r>
          </a:p>
        </p:txBody>
      </p:sp>
      <p:sp>
        <p:nvSpPr>
          <p:cNvPr id="26" name="TextBox 25">
            <a:extLst>
              <a:ext uri="{FF2B5EF4-FFF2-40B4-BE49-F238E27FC236}">
                <a16:creationId xmlns:a16="http://schemas.microsoft.com/office/drawing/2014/main" id="{50DC3E52-B95A-4A08-BEFD-D7AF77A66D24}"/>
              </a:ext>
            </a:extLst>
          </p:cNvPr>
          <p:cNvSpPr txBox="1"/>
          <p:nvPr/>
        </p:nvSpPr>
        <p:spPr>
          <a:xfrm>
            <a:off x="1879932" y="23944763"/>
            <a:ext cx="11395408" cy="1569660"/>
          </a:xfrm>
          <a:prstGeom prst="rect">
            <a:avLst/>
          </a:prstGeom>
          <a:noFill/>
        </p:spPr>
        <p:txBody>
          <a:bodyPr wrap="square" rtlCol="0">
            <a:spAutoFit/>
          </a:bodyPr>
          <a:lstStyle/>
          <a:p>
            <a:pPr algn="just"/>
            <a:r>
              <a:rPr lang="en-US" sz="3200" dirty="0"/>
              <a:t>To further this research, the Eau Claire team moved to integrate the POM, HMP60, and 5-hole probe onto a fixed-wing drone to enhance air data collection.</a:t>
            </a:r>
          </a:p>
        </p:txBody>
      </p:sp>
      <p:sp>
        <p:nvSpPr>
          <p:cNvPr id="4" name="TextBox 3">
            <a:extLst>
              <a:ext uri="{FF2B5EF4-FFF2-40B4-BE49-F238E27FC236}">
                <a16:creationId xmlns:a16="http://schemas.microsoft.com/office/drawing/2014/main" id="{8AA4EAD1-8AD3-4367-AEE9-7320C890F297}"/>
              </a:ext>
            </a:extLst>
          </p:cNvPr>
          <p:cNvSpPr txBox="1"/>
          <p:nvPr/>
        </p:nvSpPr>
        <p:spPr>
          <a:xfrm>
            <a:off x="1800225" y="27374850"/>
            <a:ext cx="5543550" cy="1569660"/>
          </a:xfrm>
          <a:prstGeom prst="rect">
            <a:avLst/>
          </a:prstGeom>
          <a:noFill/>
        </p:spPr>
        <p:txBody>
          <a:bodyPr wrap="square" rtlCol="0">
            <a:spAutoFit/>
          </a:bodyPr>
          <a:lstStyle/>
          <a:p>
            <a:r>
              <a:rPr lang="en-US" sz="3200" dirty="0"/>
              <a:t>The Personal Ozone Monitor (POM) collects and records ozone  in parts per billion (ppb)</a:t>
            </a:r>
          </a:p>
        </p:txBody>
      </p:sp>
      <p:sp>
        <p:nvSpPr>
          <p:cNvPr id="5" name="TextBox 4">
            <a:extLst>
              <a:ext uri="{FF2B5EF4-FFF2-40B4-BE49-F238E27FC236}">
                <a16:creationId xmlns:a16="http://schemas.microsoft.com/office/drawing/2014/main" id="{4558BDE7-ABAC-4C93-BC7F-3D372A3E8530}"/>
              </a:ext>
            </a:extLst>
          </p:cNvPr>
          <p:cNvSpPr txBox="1"/>
          <p:nvPr/>
        </p:nvSpPr>
        <p:spPr>
          <a:xfrm>
            <a:off x="8029576" y="34204275"/>
            <a:ext cx="5686424" cy="1077218"/>
          </a:xfrm>
          <a:prstGeom prst="rect">
            <a:avLst/>
          </a:prstGeom>
          <a:noFill/>
        </p:spPr>
        <p:txBody>
          <a:bodyPr wrap="square" rtlCol="0">
            <a:spAutoFit/>
          </a:bodyPr>
          <a:lstStyle/>
          <a:p>
            <a:r>
              <a:rPr lang="en-US" sz="3200" dirty="0"/>
              <a:t>The HMP60 is a relative temperature and humidity probe</a:t>
            </a:r>
          </a:p>
        </p:txBody>
      </p:sp>
      <p:cxnSp>
        <p:nvCxnSpPr>
          <p:cNvPr id="10" name="Straight Connector 9">
            <a:extLst>
              <a:ext uri="{FF2B5EF4-FFF2-40B4-BE49-F238E27FC236}">
                <a16:creationId xmlns:a16="http://schemas.microsoft.com/office/drawing/2014/main" id="{047B0020-5C76-40FB-BEA6-0A40662BE022}"/>
              </a:ext>
            </a:extLst>
          </p:cNvPr>
          <p:cNvCxnSpPr>
            <a:cxnSpLocks/>
          </p:cNvCxnSpPr>
          <p:nvPr/>
        </p:nvCxnSpPr>
        <p:spPr>
          <a:xfrm>
            <a:off x="7515225" y="27317700"/>
            <a:ext cx="0" cy="8172450"/>
          </a:xfrm>
          <a:prstGeom prst="line">
            <a:avLst/>
          </a:prstGeom>
          <a:effectLst>
            <a:outerShdw blurRad="50800" dist="38100" dir="18900000" algn="bl" rotWithShape="0">
              <a:prstClr val="black">
                <a:alpha val="40000"/>
              </a:prstClr>
            </a:outerShdw>
          </a:effectLst>
        </p:spPr>
        <p:style>
          <a:lnRef idx="1">
            <a:schemeClr val="accent3"/>
          </a:lnRef>
          <a:fillRef idx="0">
            <a:schemeClr val="accent3"/>
          </a:fillRef>
          <a:effectRef idx="0">
            <a:schemeClr val="accent3"/>
          </a:effectRef>
          <a:fontRef idx="minor">
            <a:schemeClr val="tx1"/>
          </a:fontRef>
        </p:style>
      </p:cxnSp>
      <p:pic>
        <p:nvPicPr>
          <p:cNvPr id="13" name="Picture 12">
            <a:extLst>
              <a:ext uri="{FF2B5EF4-FFF2-40B4-BE49-F238E27FC236}">
                <a16:creationId xmlns:a16="http://schemas.microsoft.com/office/drawing/2014/main" id="{249ABFF9-CB95-41B4-9358-92895B54F4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806862" y="12731938"/>
            <a:ext cx="8448676" cy="5203951"/>
          </a:xfrm>
          <a:prstGeom prst="rect">
            <a:avLst/>
          </a:prstGeom>
        </p:spPr>
      </p:pic>
      <p:sp>
        <p:nvSpPr>
          <p:cNvPr id="9" name="TextBox 8">
            <a:extLst>
              <a:ext uri="{FF2B5EF4-FFF2-40B4-BE49-F238E27FC236}">
                <a16:creationId xmlns:a16="http://schemas.microsoft.com/office/drawing/2014/main" id="{687E228F-C57D-7C41-8D31-E47E4473F769}"/>
              </a:ext>
            </a:extLst>
          </p:cNvPr>
          <p:cNvSpPr txBox="1"/>
          <p:nvPr/>
        </p:nvSpPr>
        <p:spPr>
          <a:xfrm>
            <a:off x="15280914" y="10468847"/>
            <a:ext cx="11144884" cy="2062103"/>
          </a:xfrm>
          <a:prstGeom prst="rect">
            <a:avLst/>
          </a:prstGeom>
          <a:noFill/>
        </p:spPr>
        <p:txBody>
          <a:bodyPr wrap="square" rtlCol="0">
            <a:spAutoFit/>
          </a:bodyPr>
          <a:lstStyle/>
          <a:p>
            <a:pPr algn="just"/>
            <a:r>
              <a:rPr lang="en-US" sz="3200" dirty="0"/>
              <a:t>The five-hole probe is connected to a micro air data computer (</a:t>
            </a:r>
            <a:r>
              <a:rPr lang="en-US" sz="3200" dirty="0" err="1"/>
              <a:t>uADC</a:t>
            </a:r>
            <a:r>
              <a:rPr lang="en-US" sz="3200" dirty="0"/>
              <a:t>) which reads and store air velocity data was well as angle of attack and the angle of side slip. The </a:t>
            </a:r>
            <a:r>
              <a:rPr lang="en-US" sz="3200" dirty="0" err="1"/>
              <a:t>uADC</a:t>
            </a:r>
            <a:r>
              <a:rPr lang="en-US" sz="3200" dirty="0"/>
              <a:t> is the connected to the onboard Raspberry Pi to store data to export for data analysis.</a:t>
            </a:r>
          </a:p>
        </p:txBody>
      </p:sp>
      <p:sp>
        <p:nvSpPr>
          <p:cNvPr id="16" name="TextBox 15">
            <a:extLst>
              <a:ext uri="{FF2B5EF4-FFF2-40B4-BE49-F238E27FC236}">
                <a16:creationId xmlns:a16="http://schemas.microsoft.com/office/drawing/2014/main" id="{DFEDD4A4-D6AA-46B6-B5F8-ECF6677CBE92}"/>
              </a:ext>
            </a:extLst>
          </p:cNvPr>
          <p:cNvSpPr txBox="1"/>
          <p:nvPr/>
        </p:nvSpPr>
        <p:spPr>
          <a:xfrm>
            <a:off x="15287626" y="19516725"/>
            <a:ext cx="11087099" cy="3539430"/>
          </a:xfrm>
          <a:prstGeom prst="rect">
            <a:avLst/>
          </a:prstGeom>
          <a:noFill/>
        </p:spPr>
        <p:txBody>
          <a:bodyPr wrap="square" rtlCol="0">
            <a:spAutoFit/>
          </a:bodyPr>
          <a:lstStyle/>
          <a:p>
            <a:pPr algn="just"/>
            <a:r>
              <a:rPr lang="en-US" sz="3200" dirty="0"/>
              <a:t>The connection between the </a:t>
            </a:r>
            <a:r>
              <a:rPr lang="en-US" sz="3200" dirty="0" err="1"/>
              <a:t>uADC</a:t>
            </a:r>
            <a:r>
              <a:rPr lang="en-US" sz="3200" dirty="0"/>
              <a:t> and the USB connector to the computer running its LABVIEW program was previously run through a breadboard. Onboard the UAS, the </a:t>
            </a:r>
            <a:r>
              <a:rPr lang="en-US" sz="3200" dirty="0" err="1"/>
              <a:t>uADC</a:t>
            </a:r>
            <a:r>
              <a:rPr lang="en-US" sz="3200" dirty="0"/>
              <a:t> will use the USB cord to connect to the Raspberry Pi. To increase the durability of this connection, the breadboard was replaced with an RS232 connector port with a specified pinout for the </a:t>
            </a:r>
            <a:r>
              <a:rPr lang="en-US" sz="3200" dirty="0" err="1"/>
              <a:t>uADC</a:t>
            </a:r>
            <a:r>
              <a:rPr lang="en-US" sz="3200" dirty="0"/>
              <a:t>.</a:t>
            </a:r>
          </a:p>
          <a:p>
            <a:pPr algn="just"/>
            <a:endParaRPr lang="en-US" sz="3200" dirty="0"/>
          </a:p>
        </p:txBody>
      </p:sp>
      <p:graphicFrame>
        <p:nvGraphicFramePr>
          <p:cNvPr id="18" name="Table 17">
            <a:extLst>
              <a:ext uri="{FF2B5EF4-FFF2-40B4-BE49-F238E27FC236}">
                <a16:creationId xmlns:a16="http://schemas.microsoft.com/office/drawing/2014/main" id="{CDDE06A7-C30A-4760-AEA1-2F5BFEFF2CB9}"/>
              </a:ext>
            </a:extLst>
          </p:cNvPr>
          <p:cNvGraphicFramePr>
            <a:graphicFrameLocks noGrp="1"/>
          </p:cNvGraphicFramePr>
          <p:nvPr>
            <p:extLst>
              <p:ext uri="{D42A27DB-BD31-4B8C-83A1-F6EECF244321}">
                <p14:modId xmlns:p14="http://schemas.microsoft.com/office/powerpoint/2010/main" val="309864194"/>
              </p:ext>
            </p:extLst>
          </p:nvPr>
        </p:nvGraphicFramePr>
        <p:xfrm>
          <a:off x="15182850" y="22890480"/>
          <a:ext cx="11563350" cy="4632960"/>
        </p:xfrm>
        <a:graphic>
          <a:graphicData uri="http://schemas.openxmlformats.org/drawingml/2006/table">
            <a:tbl>
              <a:tblPr firstRow="1" bandRow="1">
                <a:tableStyleId>{00A15C55-8517-42AA-B614-E9B94910E393}</a:tableStyleId>
              </a:tblPr>
              <a:tblGrid>
                <a:gridCol w="1865468">
                  <a:extLst>
                    <a:ext uri="{9D8B030D-6E8A-4147-A177-3AD203B41FA5}">
                      <a16:colId xmlns:a16="http://schemas.microsoft.com/office/drawing/2014/main" val="1570246159"/>
                    </a:ext>
                  </a:extLst>
                </a:gridCol>
                <a:gridCol w="2798203">
                  <a:extLst>
                    <a:ext uri="{9D8B030D-6E8A-4147-A177-3AD203B41FA5}">
                      <a16:colId xmlns:a16="http://schemas.microsoft.com/office/drawing/2014/main" val="1381416170"/>
                    </a:ext>
                  </a:extLst>
                </a:gridCol>
                <a:gridCol w="6899679">
                  <a:extLst>
                    <a:ext uri="{9D8B030D-6E8A-4147-A177-3AD203B41FA5}">
                      <a16:colId xmlns:a16="http://schemas.microsoft.com/office/drawing/2014/main" val="263155274"/>
                    </a:ext>
                  </a:extLst>
                </a:gridCol>
              </a:tblGrid>
              <a:tr h="0">
                <a:tc>
                  <a:txBody>
                    <a:bodyPr/>
                    <a:lstStyle/>
                    <a:p>
                      <a:r>
                        <a:rPr lang="en-US" sz="3200" dirty="0"/>
                        <a:t>Pin</a:t>
                      </a:r>
                    </a:p>
                  </a:txBody>
                  <a:tcPr/>
                </a:tc>
                <a:tc>
                  <a:txBody>
                    <a:bodyPr/>
                    <a:lstStyle/>
                    <a:p>
                      <a:r>
                        <a:rPr lang="en-US" sz="3200" dirty="0"/>
                        <a:t>Name</a:t>
                      </a:r>
                    </a:p>
                  </a:txBody>
                  <a:tcPr/>
                </a:tc>
                <a:tc>
                  <a:txBody>
                    <a:bodyPr/>
                    <a:lstStyle/>
                    <a:p>
                      <a:r>
                        <a:rPr lang="en-US" sz="3200" dirty="0"/>
                        <a:t>Description</a:t>
                      </a:r>
                    </a:p>
                  </a:txBody>
                  <a:tcPr/>
                </a:tc>
                <a:extLst>
                  <a:ext uri="{0D108BD9-81ED-4DB2-BD59-A6C34878D82A}">
                    <a16:rowId xmlns:a16="http://schemas.microsoft.com/office/drawing/2014/main" val="734979939"/>
                  </a:ext>
                </a:extLst>
              </a:tr>
              <a:tr h="370840">
                <a:tc>
                  <a:txBody>
                    <a:bodyPr/>
                    <a:lstStyle/>
                    <a:p>
                      <a:r>
                        <a:rPr lang="en-US" sz="3200" dirty="0"/>
                        <a:t>3</a:t>
                      </a:r>
                    </a:p>
                  </a:txBody>
                  <a:tcPr/>
                </a:tc>
                <a:tc>
                  <a:txBody>
                    <a:bodyPr/>
                    <a:lstStyle/>
                    <a:p>
                      <a:r>
                        <a:rPr lang="en-US" sz="3200" dirty="0"/>
                        <a:t>DGND</a:t>
                      </a:r>
                    </a:p>
                  </a:txBody>
                  <a:tcPr/>
                </a:tc>
                <a:tc>
                  <a:txBody>
                    <a:bodyPr/>
                    <a:lstStyle/>
                    <a:p>
                      <a:r>
                        <a:rPr lang="en-US" sz="3200" dirty="0"/>
                        <a:t>Signal (Digital) Ground</a:t>
                      </a:r>
                    </a:p>
                  </a:txBody>
                  <a:tcPr/>
                </a:tc>
                <a:extLst>
                  <a:ext uri="{0D108BD9-81ED-4DB2-BD59-A6C34878D82A}">
                    <a16:rowId xmlns:a16="http://schemas.microsoft.com/office/drawing/2014/main" val="2812767675"/>
                  </a:ext>
                </a:extLst>
              </a:tr>
              <a:tr h="370840">
                <a:tc>
                  <a:txBody>
                    <a:bodyPr/>
                    <a:lstStyle/>
                    <a:p>
                      <a:r>
                        <a:rPr lang="en-US" sz="3200" dirty="0"/>
                        <a:t>5</a:t>
                      </a:r>
                    </a:p>
                  </a:txBody>
                  <a:tcPr/>
                </a:tc>
                <a:tc>
                  <a:txBody>
                    <a:bodyPr/>
                    <a:lstStyle/>
                    <a:p>
                      <a:r>
                        <a:rPr lang="en-US" sz="3200" dirty="0"/>
                        <a:t>TX+</a:t>
                      </a:r>
                    </a:p>
                  </a:txBody>
                  <a:tcPr/>
                </a:tc>
                <a:tc>
                  <a:txBody>
                    <a:bodyPr/>
                    <a:lstStyle/>
                    <a:p>
                      <a:r>
                        <a:rPr lang="en-US" sz="3200" dirty="0"/>
                        <a:t>RS232 Output Data</a:t>
                      </a:r>
                    </a:p>
                  </a:txBody>
                  <a:tcPr/>
                </a:tc>
                <a:extLst>
                  <a:ext uri="{0D108BD9-81ED-4DB2-BD59-A6C34878D82A}">
                    <a16:rowId xmlns:a16="http://schemas.microsoft.com/office/drawing/2014/main" val="2107479688"/>
                  </a:ext>
                </a:extLst>
              </a:tr>
              <a:tr h="370840">
                <a:tc>
                  <a:txBody>
                    <a:bodyPr/>
                    <a:lstStyle/>
                    <a:p>
                      <a:r>
                        <a:rPr lang="en-US" sz="3200" dirty="0"/>
                        <a:t>6</a:t>
                      </a:r>
                    </a:p>
                  </a:txBody>
                  <a:tcPr/>
                </a:tc>
                <a:tc>
                  <a:txBody>
                    <a:bodyPr/>
                    <a:lstStyle/>
                    <a:p>
                      <a:r>
                        <a:rPr lang="en-US" sz="3200" dirty="0"/>
                        <a:t>RX+</a:t>
                      </a:r>
                    </a:p>
                  </a:txBody>
                  <a:tcPr/>
                </a:tc>
                <a:tc>
                  <a:txBody>
                    <a:bodyPr/>
                    <a:lstStyle/>
                    <a:p>
                      <a:r>
                        <a:rPr lang="en-US" sz="3200" dirty="0"/>
                        <a:t>RS232 Input Data</a:t>
                      </a:r>
                    </a:p>
                  </a:txBody>
                  <a:tcPr/>
                </a:tc>
                <a:extLst>
                  <a:ext uri="{0D108BD9-81ED-4DB2-BD59-A6C34878D82A}">
                    <a16:rowId xmlns:a16="http://schemas.microsoft.com/office/drawing/2014/main" val="1168943234"/>
                  </a:ext>
                </a:extLst>
              </a:tr>
              <a:tr h="370840">
                <a:tc>
                  <a:txBody>
                    <a:bodyPr/>
                    <a:lstStyle/>
                    <a:p>
                      <a:r>
                        <a:rPr lang="en-US" sz="3200" dirty="0"/>
                        <a:t>12</a:t>
                      </a:r>
                    </a:p>
                  </a:txBody>
                  <a:tcPr/>
                </a:tc>
                <a:tc>
                  <a:txBody>
                    <a:bodyPr/>
                    <a:lstStyle/>
                    <a:p>
                      <a:r>
                        <a:rPr lang="en-US" sz="3200" dirty="0"/>
                        <a:t>VCC+</a:t>
                      </a:r>
                    </a:p>
                  </a:txBody>
                  <a:tcPr/>
                </a:tc>
                <a:tc>
                  <a:txBody>
                    <a:bodyPr/>
                    <a:lstStyle/>
                    <a:p>
                      <a:r>
                        <a:rPr lang="en-US" sz="3200" dirty="0" err="1"/>
                        <a:t>uADC</a:t>
                      </a:r>
                      <a:r>
                        <a:rPr lang="en-US" sz="3200" dirty="0"/>
                        <a:t> 12-15 VDC Power +</a:t>
                      </a:r>
                    </a:p>
                  </a:txBody>
                  <a:tcPr/>
                </a:tc>
                <a:extLst>
                  <a:ext uri="{0D108BD9-81ED-4DB2-BD59-A6C34878D82A}">
                    <a16:rowId xmlns:a16="http://schemas.microsoft.com/office/drawing/2014/main" val="3545212439"/>
                  </a:ext>
                </a:extLst>
              </a:tr>
              <a:tr h="370840">
                <a:tc>
                  <a:txBody>
                    <a:bodyPr/>
                    <a:lstStyle/>
                    <a:p>
                      <a:r>
                        <a:rPr lang="en-US" sz="3200" dirty="0"/>
                        <a:t>13</a:t>
                      </a:r>
                    </a:p>
                  </a:txBody>
                  <a:tcPr/>
                </a:tc>
                <a:tc>
                  <a:txBody>
                    <a:bodyPr/>
                    <a:lstStyle/>
                    <a:p>
                      <a:r>
                        <a:rPr lang="en-US" sz="3200" dirty="0"/>
                        <a:t>SW1</a:t>
                      </a:r>
                    </a:p>
                  </a:txBody>
                  <a:tcPr/>
                </a:tc>
                <a:tc>
                  <a:txBody>
                    <a:bodyPr/>
                    <a:lstStyle/>
                    <a:p>
                      <a:r>
                        <a:rPr lang="en-US" sz="3200" dirty="0"/>
                        <a:t>External Switch Contact 1</a:t>
                      </a:r>
                    </a:p>
                  </a:txBody>
                  <a:tcPr/>
                </a:tc>
                <a:extLst>
                  <a:ext uri="{0D108BD9-81ED-4DB2-BD59-A6C34878D82A}">
                    <a16:rowId xmlns:a16="http://schemas.microsoft.com/office/drawing/2014/main" val="306904269"/>
                  </a:ext>
                </a:extLst>
              </a:tr>
              <a:tr h="370840">
                <a:tc>
                  <a:txBody>
                    <a:bodyPr/>
                    <a:lstStyle/>
                    <a:p>
                      <a:r>
                        <a:rPr lang="en-US" sz="3200" dirty="0"/>
                        <a:t>14</a:t>
                      </a:r>
                    </a:p>
                  </a:txBody>
                  <a:tcPr/>
                </a:tc>
                <a:tc>
                  <a:txBody>
                    <a:bodyPr/>
                    <a:lstStyle/>
                    <a:p>
                      <a:r>
                        <a:rPr lang="en-US" sz="3200" dirty="0"/>
                        <a:t>SW2</a:t>
                      </a:r>
                    </a:p>
                  </a:txBody>
                  <a:tcPr/>
                </a:tc>
                <a:tc>
                  <a:txBody>
                    <a:bodyPr/>
                    <a:lstStyle/>
                    <a:p>
                      <a:r>
                        <a:rPr lang="en-US" sz="3200" dirty="0"/>
                        <a:t>External Switch Contact 2</a:t>
                      </a:r>
                    </a:p>
                  </a:txBody>
                  <a:tcPr/>
                </a:tc>
                <a:extLst>
                  <a:ext uri="{0D108BD9-81ED-4DB2-BD59-A6C34878D82A}">
                    <a16:rowId xmlns:a16="http://schemas.microsoft.com/office/drawing/2014/main" val="3767410557"/>
                  </a:ext>
                </a:extLst>
              </a:tr>
              <a:tr h="370840">
                <a:tc>
                  <a:txBody>
                    <a:bodyPr/>
                    <a:lstStyle/>
                    <a:p>
                      <a:r>
                        <a:rPr lang="en-US" sz="3200" dirty="0"/>
                        <a:t>15</a:t>
                      </a:r>
                    </a:p>
                  </a:txBody>
                  <a:tcPr/>
                </a:tc>
                <a:tc>
                  <a:txBody>
                    <a:bodyPr/>
                    <a:lstStyle/>
                    <a:p>
                      <a:r>
                        <a:rPr lang="en-US" sz="3200" dirty="0"/>
                        <a:t>AGND</a:t>
                      </a:r>
                    </a:p>
                  </a:txBody>
                  <a:tcPr/>
                </a:tc>
                <a:tc>
                  <a:txBody>
                    <a:bodyPr/>
                    <a:lstStyle/>
                    <a:p>
                      <a:r>
                        <a:rPr lang="en-US" sz="3200" dirty="0"/>
                        <a:t>Analog/Power Ground</a:t>
                      </a:r>
                    </a:p>
                  </a:txBody>
                  <a:tcPr/>
                </a:tc>
                <a:extLst>
                  <a:ext uri="{0D108BD9-81ED-4DB2-BD59-A6C34878D82A}">
                    <a16:rowId xmlns:a16="http://schemas.microsoft.com/office/drawing/2014/main" val="671409572"/>
                  </a:ext>
                </a:extLst>
              </a:tr>
            </a:tbl>
          </a:graphicData>
        </a:graphic>
      </p:graphicFrame>
      <p:sp>
        <p:nvSpPr>
          <p:cNvPr id="17" name="TextBox 16">
            <a:extLst>
              <a:ext uri="{FF2B5EF4-FFF2-40B4-BE49-F238E27FC236}">
                <a16:creationId xmlns:a16="http://schemas.microsoft.com/office/drawing/2014/main" id="{64AA4794-E6FB-46BA-9865-5C61F377E73E}"/>
              </a:ext>
            </a:extLst>
          </p:cNvPr>
          <p:cNvSpPr txBox="1"/>
          <p:nvPr/>
        </p:nvSpPr>
        <p:spPr>
          <a:xfrm>
            <a:off x="15036466" y="28871277"/>
            <a:ext cx="12106776" cy="7478970"/>
          </a:xfrm>
          <a:prstGeom prst="rect">
            <a:avLst/>
          </a:prstGeom>
          <a:noFill/>
        </p:spPr>
        <p:txBody>
          <a:bodyPr wrap="square" rtlCol="0">
            <a:spAutoFit/>
          </a:bodyPr>
          <a:lstStyle/>
          <a:p>
            <a:pPr algn="just"/>
            <a:r>
              <a:rPr lang="en-US" sz="3200" dirty="0"/>
              <a:t>Our goal was to be able to evaluate and test the effectiveness of the 5-hole probe with the long-term goal being to be able to implement the 5-hole probe onto our UAS. In order to accomplish this we have been constructing a cost-effective wind tunnel designed at the NASA Glenn Research Center. This wind tunnel is a simple yet efficient design created from everyday construction materials. We utilized construction grade wood, different sizes of plywood as well as a clear sheet of Plexiglas in order to construct the main body of this wind tunnel. Our probe will then be secured into the testing portion of the tunnel where it will be able to measure the different variables such as air velocity, angle of attack and angle of sideslip. Our wind tunnel is powered through a 4 inch 110 volt AC cooling fan that will provide us with the necessary wind flow needed in order to test the effectiveness of the probe The Plexiglas will then be sealed tightly to the wood frame of the tunnel in order to create an air tight space perfect for testing our probe.</a:t>
            </a:r>
          </a:p>
        </p:txBody>
      </p:sp>
      <p:graphicFrame>
        <p:nvGraphicFramePr>
          <p:cNvPr id="27" name="Table 26">
            <a:extLst>
              <a:ext uri="{FF2B5EF4-FFF2-40B4-BE49-F238E27FC236}">
                <a16:creationId xmlns:a16="http://schemas.microsoft.com/office/drawing/2014/main" id="{8FCD3FFD-4F11-451A-A98A-75A3E30A183B}"/>
              </a:ext>
            </a:extLst>
          </p:cNvPr>
          <p:cNvGraphicFramePr>
            <a:graphicFrameLocks noGrp="1"/>
          </p:cNvGraphicFramePr>
          <p:nvPr>
            <p:extLst>
              <p:ext uri="{D42A27DB-BD31-4B8C-83A1-F6EECF244321}">
                <p14:modId xmlns:p14="http://schemas.microsoft.com/office/powerpoint/2010/main" val="3866995808"/>
              </p:ext>
            </p:extLst>
          </p:nvPr>
        </p:nvGraphicFramePr>
        <p:xfrm>
          <a:off x="28872946" y="25747579"/>
          <a:ext cx="10759075" cy="5991768"/>
        </p:xfrm>
        <a:graphic>
          <a:graphicData uri="http://schemas.openxmlformats.org/drawingml/2006/table">
            <a:tbl>
              <a:tblPr firstRow="1" bandRow="1">
                <a:tableStyleId>{00A15C55-8517-42AA-B614-E9B94910E393}</a:tableStyleId>
              </a:tblPr>
              <a:tblGrid>
                <a:gridCol w="2689769">
                  <a:extLst>
                    <a:ext uri="{9D8B030D-6E8A-4147-A177-3AD203B41FA5}">
                      <a16:colId xmlns:a16="http://schemas.microsoft.com/office/drawing/2014/main" val="4047538000"/>
                    </a:ext>
                  </a:extLst>
                </a:gridCol>
                <a:gridCol w="3274980">
                  <a:extLst>
                    <a:ext uri="{9D8B030D-6E8A-4147-A177-3AD203B41FA5}">
                      <a16:colId xmlns:a16="http://schemas.microsoft.com/office/drawing/2014/main" val="995770112"/>
                    </a:ext>
                  </a:extLst>
                </a:gridCol>
                <a:gridCol w="2104557">
                  <a:extLst>
                    <a:ext uri="{9D8B030D-6E8A-4147-A177-3AD203B41FA5}">
                      <a16:colId xmlns:a16="http://schemas.microsoft.com/office/drawing/2014/main" val="3068767472"/>
                    </a:ext>
                  </a:extLst>
                </a:gridCol>
                <a:gridCol w="2689769">
                  <a:extLst>
                    <a:ext uri="{9D8B030D-6E8A-4147-A177-3AD203B41FA5}">
                      <a16:colId xmlns:a16="http://schemas.microsoft.com/office/drawing/2014/main" val="2373765847"/>
                    </a:ext>
                  </a:extLst>
                </a:gridCol>
              </a:tblGrid>
              <a:tr h="653076">
                <a:tc gridSpan="4">
                  <a:txBody>
                    <a:bodyPr/>
                    <a:lstStyle/>
                    <a:p>
                      <a:pPr algn="ctr"/>
                      <a:r>
                        <a:rPr lang="en-US" sz="3200" dirty="0"/>
                        <a:t>Future Drone Options</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153251628"/>
                  </a:ext>
                </a:extLst>
              </a:tr>
              <a:tr h="653076">
                <a:tc gridSpan="2">
                  <a:txBody>
                    <a:bodyPr/>
                    <a:lstStyle/>
                    <a:p>
                      <a:pPr algn="ctr"/>
                      <a:r>
                        <a:rPr lang="en-US" sz="3200" b="1" dirty="0"/>
                        <a:t>Fixed Wing Jet</a:t>
                      </a:r>
                    </a:p>
                  </a:txBody>
                  <a:tcPr/>
                </a:tc>
                <a:tc hMerge="1">
                  <a:txBody>
                    <a:bodyPr/>
                    <a:lstStyle/>
                    <a:p>
                      <a:endParaRPr lang="en-US" dirty="0"/>
                    </a:p>
                  </a:txBody>
                  <a:tcPr/>
                </a:tc>
                <a:tc gridSpan="2">
                  <a:txBody>
                    <a:bodyPr/>
                    <a:lstStyle/>
                    <a:p>
                      <a:pPr algn="ctr"/>
                      <a:r>
                        <a:rPr lang="en-US" sz="3200" b="1" dirty="0" err="1"/>
                        <a:t>Hexacopter</a:t>
                      </a:r>
                      <a:endParaRPr lang="en-US" sz="3200" b="1" dirty="0"/>
                    </a:p>
                  </a:txBody>
                  <a:tcPr/>
                </a:tc>
                <a:tc hMerge="1">
                  <a:txBody>
                    <a:bodyPr/>
                    <a:lstStyle/>
                    <a:p>
                      <a:endParaRPr lang="en-US" dirty="0"/>
                    </a:p>
                  </a:txBody>
                  <a:tcPr/>
                </a:tc>
                <a:extLst>
                  <a:ext uri="{0D108BD9-81ED-4DB2-BD59-A6C34878D82A}">
                    <a16:rowId xmlns:a16="http://schemas.microsoft.com/office/drawing/2014/main" val="4282394422"/>
                  </a:ext>
                </a:extLst>
              </a:tr>
              <a:tr h="653076">
                <a:tc>
                  <a:txBody>
                    <a:bodyPr/>
                    <a:lstStyle/>
                    <a:p>
                      <a:pPr algn="ctr"/>
                      <a:r>
                        <a:rPr lang="en-US" sz="3200" b="1" dirty="0"/>
                        <a:t>Spectra</a:t>
                      </a:r>
                    </a:p>
                  </a:txBody>
                  <a:tcPr/>
                </a:tc>
                <a:tc>
                  <a:txBody>
                    <a:bodyPr/>
                    <a:lstStyle/>
                    <a:p>
                      <a:pPr algn="ctr"/>
                      <a:r>
                        <a:rPr lang="en-US" sz="3200" b="1" dirty="0"/>
                        <a:t>RV Jet</a:t>
                      </a:r>
                    </a:p>
                  </a:txBody>
                  <a:tcPr/>
                </a:tc>
                <a:tc gridSpan="2">
                  <a:txBody>
                    <a:bodyPr/>
                    <a:lstStyle/>
                    <a:p>
                      <a:pPr algn="ctr"/>
                      <a:r>
                        <a:rPr lang="en-US" sz="3200" b="1" dirty="0"/>
                        <a:t>Typhoon H</a:t>
                      </a:r>
                    </a:p>
                  </a:txBody>
                  <a:tcPr/>
                </a:tc>
                <a:tc hMerge="1">
                  <a:txBody>
                    <a:bodyPr/>
                    <a:lstStyle/>
                    <a:p>
                      <a:endParaRPr lang="en-US" dirty="0"/>
                    </a:p>
                  </a:txBody>
                  <a:tcPr/>
                </a:tc>
                <a:extLst>
                  <a:ext uri="{0D108BD9-81ED-4DB2-BD59-A6C34878D82A}">
                    <a16:rowId xmlns:a16="http://schemas.microsoft.com/office/drawing/2014/main" val="2442301933"/>
                  </a:ext>
                </a:extLst>
              </a:tr>
              <a:tr h="653076">
                <a:tc>
                  <a:txBody>
                    <a:bodyPr/>
                    <a:lstStyle/>
                    <a:p>
                      <a:pPr algn="ctr"/>
                      <a:r>
                        <a:rPr lang="en-US" sz="3200" i="1" dirty="0"/>
                        <a:t>Pros</a:t>
                      </a:r>
                    </a:p>
                  </a:txBody>
                  <a:tcPr/>
                </a:tc>
                <a:tc>
                  <a:txBody>
                    <a:bodyPr/>
                    <a:lstStyle/>
                    <a:p>
                      <a:pPr algn="ctr"/>
                      <a:r>
                        <a:rPr lang="en-US" sz="3200" i="1" dirty="0"/>
                        <a:t>Cons</a:t>
                      </a:r>
                    </a:p>
                  </a:txBody>
                  <a:tcPr/>
                </a:tc>
                <a:tc>
                  <a:txBody>
                    <a:bodyPr/>
                    <a:lstStyle/>
                    <a:p>
                      <a:pPr algn="ctr"/>
                      <a:r>
                        <a:rPr lang="en-US" sz="3200" i="1" dirty="0"/>
                        <a:t>Pros</a:t>
                      </a:r>
                    </a:p>
                  </a:txBody>
                  <a:tcPr/>
                </a:tc>
                <a:tc>
                  <a:txBody>
                    <a:bodyPr/>
                    <a:lstStyle/>
                    <a:p>
                      <a:pPr algn="ctr"/>
                      <a:r>
                        <a:rPr lang="en-US" sz="3200" i="1" dirty="0"/>
                        <a:t>Cons</a:t>
                      </a:r>
                    </a:p>
                  </a:txBody>
                  <a:tcPr/>
                </a:tc>
                <a:extLst>
                  <a:ext uri="{0D108BD9-81ED-4DB2-BD59-A6C34878D82A}">
                    <a16:rowId xmlns:a16="http://schemas.microsoft.com/office/drawing/2014/main" val="3152086614"/>
                  </a:ext>
                </a:extLst>
              </a:tr>
              <a:tr h="1262025">
                <a:tc>
                  <a:txBody>
                    <a:bodyPr/>
                    <a:lstStyle/>
                    <a:p>
                      <a:pPr algn="ctr"/>
                      <a:r>
                        <a:rPr lang="en-US" sz="3200" dirty="0"/>
                        <a:t>Higher Battery Life</a:t>
                      </a:r>
                    </a:p>
                  </a:txBody>
                  <a:tcPr/>
                </a:tc>
                <a:tc>
                  <a:txBody>
                    <a:bodyPr/>
                    <a:lstStyle/>
                    <a:p>
                      <a:pPr algn="ctr"/>
                      <a:r>
                        <a:rPr lang="en-US" sz="3200" dirty="0"/>
                        <a:t>Maneuverability</a:t>
                      </a:r>
                    </a:p>
                  </a:txBody>
                  <a:tcPr/>
                </a:tc>
                <a:tc>
                  <a:txBody>
                    <a:bodyPr/>
                    <a:lstStyle/>
                    <a:p>
                      <a:pPr algn="ctr"/>
                      <a:r>
                        <a:rPr lang="en-US" sz="3200" dirty="0"/>
                        <a:t>Easier to Control</a:t>
                      </a:r>
                    </a:p>
                  </a:txBody>
                  <a:tcPr/>
                </a:tc>
                <a:tc>
                  <a:txBody>
                    <a:bodyPr/>
                    <a:lstStyle/>
                    <a:p>
                      <a:pPr algn="ctr"/>
                      <a:r>
                        <a:rPr lang="en-US" sz="3200" dirty="0"/>
                        <a:t>Lower Battery Life</a:t>
                      </a:r>
                    </a:p>
                  </a:txBody>
                  <a:tcPr/>
                </a:tc>
                <a:extLst>
                  <a:ext uri="{0D108BD9-81ED-4DB2-BD59-A6C34878D82A}">
                    <a16:rowId xmlns:a16="http://schemas.microsoft.com/office/drawing/2014/main" val="2240286431"/>
                  </a:ext>
                </a:extLst>
              </a:tr>
              <a:tr h="2117439">
                <a:tc>
                  <a:txBody>
                    <a:bodyPr/>
                    <a:lstStyle/>
                    <a:p>
                      <a:pPr algn="ctr"/>
                      <a:r>
                        <a:rPr lang="en-US" sz="3200" dirty="0"/>
                        <a:t>Easier Sensor Integration</a:t>
                      </a:r>
                    </a:p>
                  </a:txBody>
                  <a:tcPr/>
                </a:tc>
                <a:tc>
                  <a:txBody>
                    <a:bodyPr/>
                    <a:lstStyle/>
                    <a:p>
                      <a:pPr algn="ctr"/>
                      <a:r>
                        <a:rPr lang="en-US" sz="3200" dirty="0"/>
                        <a:t>Takeoff and Landing Difficulty</a:t>
                      </a:r>
                    </a:p>
                  </a:txBody>
                  <a:tcPr/>
                </a:tc>
                <a:tc>
                  <a:txBody>
                    <a:bodyPr/>
                    <a:lstStyle/>
                    <a:p>
                      <a:pPr algn="ctr"/>
                      <a:r>
                        <a:rPr lang="en-US" sz="3200" dirty="0"/>
                        <a:t>Vertical </a:t>
                      </a:r>
                      <a:r>
                        <a:rPr lang="en-US" sz="3200"/>
                        <a:t>Data Collection</a:t>
                      </a:r>
                      <a:endParaRPr lang="en-US" sz="3200" dirty="0"/>
                    </a:p>
                  </a:txBody>
                  <a:tcPr/>
                </a:tc>
                <a:tc>
                  <a:txBody>
                    <a:bodyPr/>
                    <a:lstStyle/>
                    <a:p>
                      <a:pPr algn="ctr"/>
                      <a:r>
                        <a:rPr lang="en-US" sz="3200" dirty="0"/>
                        <a:t>More Difficult to Integrate Sensors</a:t>
                      </a:r>
                    </a:p>
                  </a:txBody>
                  <a:tcPr/>
                </a:tc>
                <a:extLst>
                  <a:ext uri="{0D108BD9-81ED-4DB2-BD59-A6C34878D82A}">
                    <a16:rowId xmlns:a16="http://schemas.microsoft.com/office/drawing/2014/main" val="3242484328"/>
                  </a:ext>
                </a:extLst>
              </a:tr>
            </a:tbl>
          </a:graphicData>
        </a:graphic>
      </p:graphicFrame>
      <p:sp>
        <p:nvSpPr>
          <p:cNvPr id="21" name="Rectangle: Rounded Corners 20">
            <a:extLst>
              <a:ext uri="{FF2B5EF4-FFF2-40B4-BE49-F238E27FC236}">
                <a16:creationId xmlns:a16="http://schemas.microsoft.com/office/drawing/2014/main" id="{320FFBE9-7F53-406E-800D-C18BCD64B1CE}"/>
              </a:ext>
            </a:extLst>
          </p:cNvPr>
          <p:cNvSpPr/>
          <p:nvPr/>
        </p:nvSpPr>
        <p:spPr>
          <a:xfrm>
            <a:off x="28153895" y="9144000"/>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DEFE63B-5BC8-4B98-AC2D-81D4EEEA36FB}"/>
              </a:ext>
            </a:extLst>
          </p:cNvPr>
          <p:cNvSpPr txBox="1"/>
          <p:nvPr/>
        </p:nvSpPr>
        <p:spPr>
          <a:xfrm>
            <a:off x="28370463" y="9697452"/>
            <a:ext cx="4487779" cy="1077218"/>
          </a:xfrm>
          <a:prstGeom prst="rect">
            <a:avLst/>
          </a:prstGeom>
          <a:noFill/>
        </p:spPr>
        <p:txBody>
          <a:bodyPr wrap="square" rtlCol="0">
            <a:spAutoFit/>
          </a:bodyPr>
          <a:lstStyle/>
          <a:p>
            <a:pPr algn="ctr"/>
            <a:r>
              <a:rPr lang="en-US" sz="3200" dirty="0" err="1"/>
              <a:t>Callibrate</a:t>
            </a:r>
            <a:r>
              <a:rPr lang="en-US" sz="3200" dirty="0"/>
              <a:t> and test the POM and HMP60 Sensors</a:t>
            </a:r>
          </a:p>
        </p:txBody>
      </p:sp>
      <p:sp>
        <p:nvSpPr>
          <p:cNvPr id="38" name="Rectangle: Rounded Corners 37">
            <a:extLst>
              <a:ext uri="{FF2B5EF4-FFF2-40B4-BE49-F238E27FC236}">
                <a16:creationId xmlns:a16="http://schemas.microsoft.com/office/drawing/2014/main" id="{56DBDBDA-5A95-4E6A-AD40-F75059DAAC2B}"/>
              </a:ext>
            </a:extLst>
          </p:cNvPr>
          <p:cNvSpPr/>
          <p:nvPr/>
        </p:nvSpPr>
        <p:spPr>
          <a:xfrm>
            <a:off x="35356800" y="9152021"/>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28BA2D8-FD05-43D3-B2BF-7CC350F62DA9}"/>
              </a:ext>
            </a:extLst>
          </p:cNvPr>
          <p:cNvSpPr txBox="1"/>
          <p:nvPr/>
        </p:nvSpPr>
        <p:spPr>
          <a:xfrm>
            <a:off x="36046611" y="9541042"/>
            <a:ext cx="3717758" cy="1569660"/>
          </a:xfrm>
          <a:prstGeom prst="rect">
            <a:avLst/>
          </a:prstGeom>
          <a:noFill/>
        </p:spPr>
        <p:txBody>
          <a:bodyPr wrap="square" rtlCol="0">
            <a:spAutoFit/>
          </a:bodyPr>
          <a:lstStyle/>
          <a:p>
            <a:pPr algn="ctr"/>
            <a:r>
              <a:rPr lang="en-US" sz="3200" dirty="0"/>
              <a:t>Integrate POM and HMP60 sensors into Raspberry Pi system</a:t>
            </a:r>
          </a:p>
        </p:txBody>
      </p:sp>
      <p:sp>
        <p:nvSpPr>
          <p:cNvPr id="41" name="Rectangle: Rounded Corners 40">
            <a:extLst>
              <a:ext uri="{FF2B5EF4-FFF2-40B4-BE49-F238E27FC236}">
                <a16:creationId xmlns:a16="http://schemas.microsoft.com/office/drawing/2014/main" id="{17D0EDD3-4525-47A1-865C-216696589DE9}"/>
              </a:ext>
            </a:extLst>
          </p:cNvPr>
          <p:cNvSpPr/>
          <p:nvPr/>
        </p:nvSpPr>
        <p:spPr>
          <a:xfrm>
            <a:off x="35441022" y="12797590"/>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84512EFD-7929-45BE-A235-D33C83A3B760}"/>
              </a:ext>
            </a:extLst>
          </p:cNvPr>
          <p:cNvSpPr/>
          <p:nvPr/>
        </p:nvSpPr>
        <p:spPr>
          <a:xfrm>
            <a:off x="28125821" y="12785558"/>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B1F53F7B-92E9-4D38-ABC3-5653B097A599}"/>
              </a:ext>
            </a:extLst>
          </p:cNvPr>
          <p:cNvSpPr/>
          <p:nvPr/>
        </p:nvSpPr>
        <p:spPr>
          <a:xfrm>
            <a:off x="28149885" y="16443158"/>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8E855081-63C8-44D4-A6ED-902A3D040D41}"/>
              </a:ext>
            </a:extLst>
          </p:cNvPr>
          <p:cNvSpPr/>
          <p:nvPr/>
        </p:nvSpPr>
        <p:spPr>
          <a:xfrm>
            <a:off x="35404926" y="16491284"/>
            <a:ext cx="5005136" cy="23341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CDE44F09-BD30-4A06-833F-BC198E7EF9C0}"/>
              </a:ext>
            </a:extLst>
          </p:cNvPr>
          <p:cNvSpPr txBox="1"/>
          <p:nvPr/>
        </p:nvSpPr>
        <p:spPr>
          <a:xfrm>
            <a:off x="28442652" y="13174579"/>
            <a:ext cx="4211053" cy="1569660"/>
          </a:xfrm>
          <a:prstGeom prst="rect">
            <a:avLst/>
          </a:prstGeom>
          <a:noFill/>
        </p:spPr>
        <p:txBody>
          <a:bodyPr wrap="square" rtlCol="0">
            <a:spAutoFit/>
          </a:bodyPr>
          <a:lstStyle/>
          <a:p>
            <a:pPr algn="ctr"/>
            <a:r>
              <a:rPr lang="en-US" sz="3200" dirty="0"/>
              <a:t>Wire </a:t>
            </a:r>
            <a:r>
              <a:rPr lang="en-US" sz="3200" dirty="0" err="1"/>
              <a:t>uADC</a:t>
            </a:r>
            <a:r>
              <a:rPr lang="en-US" sz="3200" dirty="0"/>
              <a:t> and 5-hole probe to connect with the LabVIEW program</a:t>
            </a:r>
          </a:p>
        </p:txBody>
      </p:sp>
      <p:sp>
        <p:nvSpPr>
          <p:cNvPr id="32" name="TextBox 31">
            <a:extLst>
              <a:ext uri="{FF2B5EF4-FFF2-40B4-BE49-F238E27FC236}">
                <a16:creationId xmlns:a16="http://schemas.microsoft.com/office/drawing/2014/main" id="{240D1B9E-12F7-4E85-9732-918590995AEA}"/>
              </a:ext>
            </a:extLst>
          </p:cNvPr>
          <p:cNvSpPr txBox="1"/>
          <p:nvPr/>
        </p:nvSpPr>
        <p:spPr>
          <a:xfrm>
            <a:off x="35818011" y="13355054"/>
            <a:ext cx="4211053" cy="1077218"/>
          </a:xfrm>
          <a:prstGeom prst="rect">
            <a:avLst/>
          </a:prstGeom>
          <a:noFill/>
        </p:spPr>
        <p:txBody>
          <a:bodyPr wrap="square" rtlCol="0">
            <a:spAutoFit/>
          </a:bodyPr>
          <a:lstStyle/>
          <a:p>
            <a:pPr algn="ctr"/>
            <a:r>
              <a:rPr lang="en-US" sz="3200" dirty="0"/>
              <a:t>Integrate the Raspberry Pi system to the drone</a:t>
            </a:r>
          </a:p>
        </p:txBody>
      </p:sp>
      <p:sp>
        <p:nvSpPr>
          <p:cNvPr id="33" name="TextBox 32">
            <a:extLst>
              <a:ext uri="{FF2B5EF4-FFF2-40B4-BE49-F238E27FC236}">
                <a16:creationId xmlns:a16="http://schemas.microsoft.com/office/drawing/2014/main" id="{EF88F9C9-4084-4121-99ED-37C42515FF32}"/>
              </a:ext>
            </a:extLst>
          </p:cNvPr>
          <p:cNvSpPr txBox="1"/>
          <p:nvPr/>
        </p:nvSpPr>
        <p:spPr>
          <a:xfrm>
            <a:off x="28370464" y="17048747"/>
            <a:ext cx="4559968" cy="1077218"/>
          </a:xfrm>
          <a:prstGeom prst="rect">
            <a:avLst/>
          </a:prstGeom>
          <a:noFill/>
        </p:spPr>
        <p:txBody>
          <a:bodyPr wrap="square" rtlCol="0">
            <a:spAutoFit/>
          </a:bodyPr>
          <a:lstStyle/>
          <a:p>
            <a:pPr algn="ctr"/>
            <a:r>
              <a:rPr lang="en-US" sz="3200" dirty="0"/>
              <a:t>Wind tunnel testing of the 5-hole probe</a:t>
            </a:r>
          </a:p>
        </p:txBody>
      </p:sp>
      <p:sp>
        <p:nvSpPr>
          <p:cNvPr id="34" name="TextBox 33">
            <a:extLst>
              <a:ext uri="{FF2B5EF4-FFF2-40B4-BE49-F238E27FC236}">
                <a16:creationId xmlns:a16="http://schemas.microsoft.com/office/drawing/2014/main" id="{4E79D3B6-E7C0-4F34-B5D5-721FBC92C07F}"/>
              </a:ext>
            </a:extLst>
          </p:cNvPr>
          <p:cNvSpPr txBox="1"/>
          <p:nvPr/>
        </p:nvSpPr>
        <p:spPr>
          <a:xfrm>
            <a:off x="35914263" y="16856242"/>
            <a:ext cx="4006516" cy="1569660"/>
          </a:xfrm>
          <a:prstGeom prst="rect">
            <a:avLst/>
          </a:prstGeom>
          <a:noFill/>
        </p:spPr>
        <p:txBody>
          <a:bodyPr wrap="square" rtlCol="0">
            <a:spAutoFit/>
          </a:bodyPr>
          <a:lstStyle/>
          <a:p>
            <a:pPr algn="ctr"/>
            <a:r>
              <a:rPr lang="en-US" sz="3200" dirty="0"/>
              <a:t>Integrate the </a:t>
            </a:r>
            <a:r>
              <a:rPr lang="en-US" sz="3200" dirty="0" err="1"/>
              <a:t>uADC</a:t>
            </a:r>
            <a:r>
              <a:rPr lang="en-US" sz="3200" dirty="0"/>
              <a:t> and 5-hole probe system to the drone</a:t>
            </a:r>
          </a:p>
        </p:txBody>
      </p:sp>
      <p:sp>
        <p:nvSpPr>
          <p:cNvPr id="35" name="Arrow: Right 34">
            <a:extLst>
              <a:ext uri="{FF2B5EF4-FFF2-40B4-BE49-F238E27FC236}">
                <a16:creationId xmlns:a16="http://schemas.microsoft.com/office/drawing/2014/main" id="{BD3781D0-F59B-4B70-BA10-B3E43F9FED24}"/>
              </a:ext>
            </a:extLst>
          </p:cNvPr>
          <p:cNvSpPr/>
          <p:nvPr/>
        </p:nvSpPr>
        <p:spPr>
          <a:xfrm>
            <a:off x="33471852" y="9781673"/>
            <a:ext cx="1672390" cy="111893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03C90142-C05D-4F11-AE8A-22102C6E2731}"/>
              </a:ext>
            </a:extLst>
          </p:cNvPr>
          <p:cNvSpPr/>
          <p:nvPr/>
        </p:nvSpPr>
        <p:spPr>
          <a:xfrm>
            <a:off x="33491905" y="17116926"/>
            <a:ext cx="1672390" cy="111893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8EFE1ABF-8CCA-4634-805D-55E20A6142D0}"/>
              </a:ext>
            </a:extLst>
          </p:cNvPr>
          <p:cNvSpPr/>
          <p:nvPr/>
        </p:nvSpPr>
        <p:spPr>
          <a:xfrm rot="10800000">
            <a:off x="33359558" y="13423232"/>
            <a:ext cx="1672390" cy="111893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6" name="Arrow: Down 35">
            <a:extLst>
              <a:ext uri="{FF2B5EF4-FFF2-40B4-BE49-F238E27FC236}">
                <a16:creationId xmlns:a16="http://schemas.microsoft.com/office/drawing/2014/main" id="{926C85CD-64C1-4FC1-9035-45D4B7882F4B}"/>
              </a:ext>
            </a:extLst>
          </p:cNvPr>
          <p:cNvSpPr/>
          <p:nvPr/>
        </p:nvSpPr>
        <p:spPr>
          <a:xfrm>
            <a:off x="37382115" y="11766885"/>
            <a:ext cx="1203158" cy="914400"/>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3" name="Arrow: Down 52">
            <a:extLst>
              <a:ext uri="{FF2B5EF4-FFF2-40B4-BE49-F238E27FC236}">
                <a16:creationId xmlns:a16="http://schemas.microsoft.com/office/drawing/2014/main" id="{74B850EA-4D4B-438C-886A-70058A4272E5}"/>
              </a:ext>
            </a:extLst>
          </p:cNvPr>
          <p:cNvSpPr/>
          <p:nvPr/>
        </p:nvSpPr>
        <p:spPr>
          <a:xfrm>
            <a:off x="30050873" y="15396411"/>
            <a:ext cx="1203158" cy="914400"/>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A7AFFF6E-32A9-4236-8633-417E76B1C488}"/>
              </a:ext>
            </a:extLst>
          </p:cNvPr>
          <p:cNvSpPr txBox="1"/>
          <p:nvPr/>
        </p:nvSpPr>
        <p:spPr>
          <a:xfrm>
            <a:off x="28442653" y="19948358"/>
            <a:ext cx="11598442" cy="5016758"/>
          </a:xfrm>
          <a:prstGeom prst="rect">
            <a:avLst/>
          </a:prstGeom>
          <a:noFill/>
        </p:spPr>
        <p:txBody>
          <a:bodyPr wrap="square" rtlCol="0">
            <a:spAutoFit/>
          </a:bodyPr>
          <a:lstStyle/>
          <a:p>
            <a:r>
              <a:rPr lang="en-US" sz="3200" dirty="0"/>
              <a:t>This project will move forward into Summer 2019 and the 2019-2020 school year. The </a:t>
            </a:r>
            <a:r>
              <a:rPr lang="en-US" sz="3200" dirty="0" err="1"/>
              <a:t>uADC</a:t>
            </a:r>
            <a:r>
              <a:rPr lang="en-US" sz="3200" dirty="0"/>
              <a:t> and 5-hole probe system will continue to be tested through LabVIEW and the wind tunnel. There will be a new drone introduced to the project: Typhoon H. Instead of being a fixed wing drone </a:t>
            </a:r>
            <a:r>
              <a:rPr lang="en-US" sz="3200" dirty="0" err="1"/>
              <a:t>sich</a:t>
            </a:r>
            <a:r>
              <a:rPr lang="en-US" sz="3200" dirty="0"/>
              <a:t> as the currently used Spectra and RV Jet, Typhoon H is a </a:t>
            </a:r>
            <a:r>
              <a:rPr lang="en-US" sz="3200" dirty="0" err="1"/>
              <a:t>hexacopter</a:t>
            </a:r>
            <a:r>
              <a:rPr lang="en-US" sz="3200" dirty="0"/>
              <a:t>. The Typhoon H’s battery life, maneuverability, and payload will be tested in Summer 2019. If successful, the Raspberry Pi system and the </a:t>
            </a:r>
            <a:r>
              <a:rPr lang="en-US" sz="3200" dirty="0" err="1"/>
              <a:t>uADC</a:t>
            </a:r>
            <a:r>
              <a:rPr lang="en-US" sz="3200" dirty="0"/>
              <a:t> system will be fully integrated onto the </a:t>
            </a:r>
            <a:r>
              <a:rPr lang="en-US" sz="3200" dirty="0" err="1"/>
              <a:t>hexacopter</a:t>
            </a:r>
            <a:r>
              <a:rPr lang="en-US" sz="3200" dirty="0"/>
              <a:t> and used to collect data along the shoreline of Lake Michigan.</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875</Words>
  <Application>Microsoft Office PowerPoint</Application>
  <PresentationFormat>Custom</PresentationFormat>
  <Paragraphs>71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Minion Pro</vt:lpstr>
      <vt:lpstr>Arial</vt:lpstr>
      <vt:lpstr>Calibri</vt:lpstr>
      <vt:lpstr>Calibri Light</vt:lpstr>
      <vt:lpstr>Office Theme</vt:lpstr>
      <vt:lpstr>Integration of a 5-Hole Probe onto Unmanned Aerial System (UAS)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2019-04-22T22:19:31Z</dcterms:modified>
</cp:coreProperties>
</file>