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5422"/>
    <a:srgbClr val="538034"/>
    <a:srgbClr val="6CA644"/>
    <a:srgbClr val="7CB953"/>
    <a:srgbClr val="3D6026"/>
    <a:srgbClr val="476E2C"/>
    <a:srgbClr val="548235"/>
    <a:srgbClr val="F4B890"/>
    <a:srgbClr val="F3AF81"/>
    <a:srgbClr val="F1A0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163" autoAdjust="0"/>
    <p:restoredTop sz="94660"/>
  </p:normalViewPr>
  <p:slideViewPr>
    <p:cSldViewPr snapToGrid="0">
      <p:cViewPr varScale="1">
        <p:scale>
          <a:sx n="12" d="100"/>
          <a:sy n="12" d="100"/>
        </p:scale>
        <p:origin x="187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2">
                <a:lumMod val="40000"/>
                <a:lumOff val="60000"/>
              </a:schemeClr>
            </a:solidFill>
            <a:ln>
              <a:solidFill>
                <a:schemeClr val="accent2"/>
              </a:solidFill>
            </a:ln>
            <a:effectLst/>
          </c:spPr>
          <c:invertIfNegative val="0"/>
          <c:dPt>
            <c:idx val="0"/>
            <c:invertIfNegative val="0"/>
            <c:bubble3D val="0"/>
            <c:spPr>
              <a:solidFill>
                <a:schemeClr val="accent2">
                  <a:lumMod val="40000"/>
                  <a:lumOff val="60000"/>
                </a:schemeClr>
              </a:solidFill>
              <a:ln>
                <a:solidFill>
                  <a:schemeClr val="accent2"/>
                </a:solidFill>
              </a:ln>
              <a:effectLst/>
            </c:spPr>
            <c:extLst>
              <c:ext xmlns:c16="http://schemas.microsoft.com/office/drawing/2014/chart" uri="{C3380CC4-5D6E-409C-BE32-E72D297353CC}">
                <c16:uniqueId val="{00000004-606C-423D-8649-91CA540C94EB}"/>
              </c:ext>
            </c:extLst>
          </c:dPt>
          <c:dPt>
            <c:idx val="1"/>
            <c:invertIfNegative val="0"/>
            <c:bubble3D val="0"/>
            <c:spPr>
              <a:solidFill>
                <a:schemeClr val="accent2">
                  <a:lumMod val="40000"/>
                  <a:lumOff val="60000"/>
                </a:schemeClr>
              </a:solidFill>
              <a:ln>
                <a:solidFill>
                  <a:schemeClr val="accent2"/>
                </a:solidFill>
              </a:ln>
              <a:effectLst/>
            </c:spPr>
            <c:extLst>
              <c:ext xmlns:c16="http://schemas.microsoft.com/office/drawing/2014/chart" uri="{C3380CC4-5D6E-409C-BE32-E72D297353CC}">
                <c16:uniqueId val="{00000003-606C-423D-8649-91CA540C94EB}"/>
              </c:ext>
            </c:extLst>
          </c:dPt>
          <c:errBars>
            <c:errBarType val="both"/>
            <c:errValType val="cust"/>
            <c:noEndCap val="0"/>
            <c:plus>
              <c:numRef>
                <c:f>Sheet1!$C$2:$C$3</c:f>
                <c:numCache>
                  <c:formatCode>General</c:formatCode>
                  <c:ptCount val="2"/>
                  <c:pt idx="0">
                    <c:v>0.22</c:v>
                  </c:pt>
                  <c:pt idx="1">
                    <c:v>0.41</c:v>
                  </c:pt>
                </c:numCache>
              </c:numRef>
            </c:plus>
            <c:minus>
              <c:numRef>
                <c:f>Sheet1!$C$2:$C$3</c:f>
                <c:numCache>
                  <c:formatCode>General</c:formatCode>
                  <c:ptCount val="2"/>
                  <c:pt idx="0">
                    <c:v>0.22</c:v>
                  </c:pt>
                  <c:pt idx="1">
                    <c:v>0.41</c:v>
                  </c:pt>
                </c:numCache>
              </c:numRef>
            </c:minus>
            <c:spPr>
              <a:noFill/>
              <a:ln w="9525" cap="flat" cmpd="sng" algn="ctr">
                <a:solidFill>
                  <a:schemeClr val="tx1">
                    <a:lumMod val="65000"/>
                    <a:lumOff val="35000"/>
                  </a:schemeClr>
                </a:solidFill>
                <a:round/>
              </a:ln>
              <a:effectLst/>
            </c:spPr>
          </c:errBars>
          <c:cat>
            <c:strRef>
              <c:f>Sheet1!$A$2:$A$3</c:f>
              <c:strCache>
                <c:ptCount val="2"/>
                <c:pt idx="0">
                  <c:v>Correct</c:v>
                </c:pt>
                <c:pt idx="1">
                  <c:v>Incorrect</c:v>
                </c:pt>
              </c:strCache>
            </c:strRef>
          </c:cat>
          <c:val>
            <c:numRef>
              <c:f>Sheet1!$B$2:$B$3</c:f>
              <c:numCache>
                <c:formatCode>General</c:formatCode>
                <c:ptCount val="2"/>
                <c:pt idx="0">
                  <c:v>9.4499999999999993</c:v>
                </c:pt>
                <c:pt idx="1">
                  <c:v>8.23</c:v>
                </c:pt>
              </c:numCache>
            </c:numRef>
          </c:val>
          <c:extLst>
            <c:ext xmlns:c16="http://schemas.microsoft.com/office/drawing/2014/chart" uri="{C3380CC4-5D6E-409C-BE32-E72D297353CC}">
              <c16:uniqueId val="{00000000-606C-423D-8649-91CA540C94EB}"/>
            </c:ext>
          </c:extLst>
        </c:ser>
        <c:dLbls>
          <c:showLegendKey val="0"/>
          <c:showVal val="0"/>
          <c:showCatName val="0"/>
          <c:showSerName val="0"/>
          <c:showPercent val="0"/>
          <c:showBubbleSize val="0"/>
        </c:dLbls>
        <c:gapWidth val="150"/>
        <c:overlap val="-27"/>
        <c:axId val="265451952"/>
        <c:axId val="407554952"/>
      </c:barChart>
      <c:catAx>
        <c:axId val="265451952"/>
        <c:scaling>
          <c:orientation val="minMax"/>
        </c:scaling>
        <c:delete val="0"/>
        <c:axPos val="b"/>
        <c:title>
          <c:tx>
            <c:rich>
              <a:bodyPr rot="0" spcFirstLastPara="1" vertOverflow="ellipsis" vert="horz" wrap="square" anchor="ctr" anchorCtr="1"/>
              <a:lstStyle/>
              <a:p>
                <a:pPr>
                  <a:defRPr sz="2100" b="1" i="0" u="none" strike="noStrike" kern="1200" baseline="0">
                    <a:solidFill>
                      <a:schemeClr val="tx1"/>
                    </a:solidFill>
                    <a:latin typeface="Corbel" panose="020B0503020204020204" pitchFamily="34" charset="0"/>
                    <a:ea typeface="+mn-ea"/>
                    <a:cs typeface="+mn-cs"/>
                  </a:defRPr>
                </a:pPr>
                <a:r>
                  <a:rPr lang="en-US" b="1" dirty="0"/>
                  <a:t>Performance on the 2x2 Matrix Task</a:t>
                </a:r>
              </a:p>
            </c:rich>
          </c:tx>
          <c:overlay val="0"/>
          <c:spPr>
            <a:noFill/>
            <a:ln>
              <a:noFill/>
            </a:ln>
            <a:effectLst/>
          </c:spPr>
          <c:txPr>
            <a:bodyPr rot="0" spcFirstLastPara="1" vertOverflow="ellipsis" vert="horz" wrap="square" anchor="ctr" anchorCtr="1"/>
            <a:lstStyle/>
            <a:p>
              <a:pPr>
                <a:defRPr sz="2100" b="1" i="0" u="none" strike="noStrike" kern="1200" baseline="0">
                  <a:solidFill>
                    <a:schemeClr val="tx1"/>
                  </a:solidFill>
                  <a:latin typeface="Corbel" panose="020B0503020204020204" pitchFamily="34" charset="0"/>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100" b="0" i="0" u="none" strike="noStrike" kern="1200" baseline="0">
                <a:solidFill>
                  <a:schemeClr val="tx1"/>
                </a:solidFill>
                <a:latin typeface="Corbel" panose="020B0503020204020204" pitchFamily="34" charset="0"/>
                <a:ea typeface="+mn-ea"/>
                <a:cs typeface="+mn-cs"/>
              </a:defRPr>
            </a:pPr>
            <a:endParaRPr lang="en-US"/>
          </a:p>
        </c:txPr>
        <c:crossAx val="407554952"/>
        <c:crosses val="autoZero"/>
        <c:auto val="1"/>
        <c:lblAlgn val="ctr"/>
        <c:lblOffset val="100"/>
        <c:noMultiLvlLbl val="0"/>
      </c:catAx>
      <c:valAx>
        <c:axId val="407554952"/>
        <c:scaling>
          <c:orientation val="minMax"/>
          <c:max val="11"/>
          <c:min val="0"/>
        </c:scaling>
        <c:delete val="0"/>
        <c:axPos val="l"/>
        <c:title>
          <c:tx>
            <c:rich>
              <a:bodyPr rot="-5400000" spcFirstLastPara="1" vertOverflow="ellipsis" vert="horz" wrap="square" anchor="ctr" anchorCtr="1"/>
              <a:lstStyle/>
              <a:p>
                <a:pPr>
                  <a:defRPr sz="2100" b="1" i="0" u="none" strike="noStrike" kern="1200" baseline="0">
                    <a:solidFill>
                      <a:schemeClr val="tx1"/>
                    </a:solidFill>
                    <a:latin typeface="Corbel" panose="020B0503020204020204" pitchFamily="34" charset="0"/>
                    <a:ea typeface="+mn-ea"/>
                    <a:cs typeface="+mn-cs"/>
                  </a:defRPr>
                </a:pPr>
                <a:r>
                  <a:rPr lang="en-US" b="1"/>
                  <a:t>General Numeracy Score</a:t>
                </a:r>
              </a:p>
            </c:rich>
          </c:tx>
          <c:overlay val="0"/>
          <c:spPr>
            <a:noFill/>
            <a:ln>
              <a:noFill/>
            </a:ln>
            <a:effectLst/>
          </c:spPr>
          <c:txPr>
            <a:bodyPr rot="-5400000" spcFirstLastPara="1" vertOverflow="ellipsis" vert="horz" wrap="square" anchor="ctr" anchorCtr="1"/>
            <a:lstStyle/>
            <a:p>
              <a:pPr>
                <a:defRPr sz="2100" b="1" i="0" u="none" strike="noStrike" kern="1200" baseline="0">
                  <a:solidFill>
                    <a:schemeClr val="tx1"/>
                  </a:solidFill>
                  <a:latin typeface="Corbel" panose="020B0503020204020204" pitchFamily="34" charset="0"/>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100" b="0" i="0" u="none" strike="noStrike" kern="1200" baseline="0">
                <a:solidFill>
                  <a:schemeClr val="tx1"/>
                </a:solidFill>
                <a:latin typeface="Corbel" panose="020B0503020204020204" pitchFamily="34" charset="0"/>
                <a:ea typeface="+mn-ea"/>
                <a:cs typeface="+mn-cs"/>
              </a:defRPr>
            </a:pPr>
            <a:endParaRPr lang="en-US"/>
          </a:p>
        </c:txPr>
        <c:crossAx val="265451952"/>
        <c:crosses val="autoZero"/>
        <c:crossBetween val="between"/>
        <c:majorUnit val="1"/>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100">
          <a:solidFill>
            <a:schemeClr val="tx1"/>
          </a:solidFill>
          <a:latin typeface="Corbel" panose="020B0503020204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barChart>
        <c:barDir val="col"/>
        <c:grouping val="percentStacked"/>
        <c:varyColors val="0"/>
        <c:ser>
          <c:idx val="0"/>
          <c:order val="0"/>
          <c:tx>
            <c:strRef>
              <c:f>Sheet1!$B$1</c:f>
              <c:strCache>
                <c:ptCount val="1"/>
                <c:pt idx="0">
                  <c:v>% Correct</c:v>
                </c:pt>
              </c:strCache>
            </c:strRef>
          </c:tx>
          <c:spPr>
            <a:solidFill>
              <a:schemeClr val="accent2">
                <a:lumMod val="40000"/>
                <a:lumOff val="60000"/>
              </a:schemeClr>
            </a:solidFill>
            <a:ln>
              <a:solidFill>
                <a:schemeClr val="accent2"/>
              </a:solidFill>
            </a:ln>
            <a:effectLst/>
          </c:spPr>
          <c:invertIfNegative val="0"/>
          <c:cat>
            <c:strRef>
              <c:f>Sheet1!$A$2:$A$3</c:f>
              <c:strCache>
                <c:ptCount val="2"/>
                <c:pt idx="0">
                  <c:v>Intuitive Response Matches Stereotypes</c:v>
                </c:pt>
                <c:pt idx="1">
                  <c:v>Intuitive Response Does Not Match Stereotypes</c:v>
                </c:pt>
              </c:strCache>
            </c:strRef>
          </c:cat>
          <c:val>
            <c:numRef>
              <c:f>Sheet1!$B$2:$B$3</c:f>
              <c:numCache>
                <c:formatCode>General</c:formatCode>
                <c:ptCount val="2"/>
                <c:pt idx="0">
                  <c:v>63</c:v>
                </c:pt>
                <c:pt idx="1">
                  <c:v>65</c:v>
                </c:pt>
              </c:numCache>
            </c:numRef>
          </c:val>
          <c:extLst>
            <c:ext xmlns:c16="http://schemas.microsoft.com/office/drawing/2014/chart" uri="{C3380CC4-5D6E-409C-BE32-E72D297353CC}">
              <c16:uniqueId val="{00000000-F543-49D7-B124-4A5A004F75A6}"/>
            </c:ext>
          </c:extLst>
        </c:ser>
        <c:ser>
          <c:idx val="1"/>
          <c:order val="1"/>
          <c:tx>
            <c:strRef>
              <c:f>Sheet1!$C$1</c:f>
              <c:strCache>
                <c:ptCount val="1"/>
                <c:pt idx="0">
                  <c:v>% Incorrect</c:v>
                </c:pt>
              </c:strCache>
            </c:strRef>
          </c:tx>
          <c:spPr>
            <a:solidFill>
              <a:schemeClr val="accent2"/>
            </a:solidFill>
            <a:ln>
              <a:solidFill>
                <a:schemeClr val="accent2"/>
              </a:solidFill>
            </a:ln>
            <a:effectLst/>
          </c:spPr>
          <c:invertIfNegative val="0"/>
          <c:cat>
            <c:strRef>
              <c:f>Sheet1!$A$2:$A$3</c:f>
              <c:strCache>
                <c:ptCount val="2"/>
                <c:pt idx="0">
                  <c:v>Intuitive Response Matches Stereotypes</c:v>
                </c:pt>
                <c:pt idx="1">
                  <c:v>Intuitive Response Does Not Match Stereotypes</c:v>
                </c:pt>
              </c:strCache>
            </c:strRef>
          </c:cat>
          <c:val>
            <c:numRef>
              <c:f>Sheet1!$C$2:$C$3</c:f>
              <c:numCache>
                <c:formatCode>General</c:formatCode>
                <c:ptCount val="2"/>
                <c:pt idx="0">
                  <c:v>37</c:v>
                </c:pt>
                <c:pt idx="1">
                  <c:v>35</c:v>
                </c:pt>
              </c:numCache>
            </c:numRef>
          </c:val>
          <c:extLst>
            <c:ext xmlns:c16="http://schemas.microsoft.com/office/drawing/2014/chart" uri="{C3380CC4-5D6E-409C-BE32-E72D297353CC}">
              <c16:uniqueId val="{00000001-F543-49D7-B124-4A5A004F75A6}"/>
            </c:ext>
          </c:extLst>
        </c:ser>
        <c:dLbls>
          <c:showLegendKey val="0"/>
          <c:showVal val="0"/>
          <c:showCatName val="0"/>
          <c:showSerName val="0"/>
          <c:showPercent val="0"/>
          <c:showBubbleSize val="0"/>
        </c:dLbls>
        <c:gapWidth val="150"/>
        <c:overlap val="100"/>
        <c:axId val="576176480"/>
        <c:axId val="576175168"/>
      </c:barChart>
      <c:catAx>
        <c:axId val="5761764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Corbel" panose="020B0503020204020204" pitchFamily="34" charset="0"/>
                <a:ea typeface="+mn-ea"/>
                <a:cs typeface="+mn-cs"/>
              </a:defRPr>
            </a:pPr>
            <a:endParaRPr lang="en-US"/>
          </a:p>
        </c:txPr>
        <c:crossAx val="576175168"/>
        <c:crosses val="autoZero"/>
        <c:auto val="1"/>
        <c:lblAlgn val="ctr"/>
        <c:lblOffset val="100"/>
        <c:noMultiLvlLbl val="0"/>
      </c:catAx>
      <c:valAx>
        <c:axId val="576175168"/>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Corbel" panose="020B0503020204020204" pitchFamily="34" charset="0"/>
                <a:ea typeface="+mn-ea"/>
                <a:cs typeface="+mn-cs"/>
              </a:defRPr>
            </a:pPr>
            <a:endParaRPr lang="en-US"/>
          </a:p>
        </c:txPr>
        <c:crossAx val="576176480"/>
        <c:crosses val="autoZero"/>
        <c:crossBetween val="between"/>
      </c:valAx>
      <c:spPr>
        <a:noFill/>
        <a:ln>
          <a:noFill/>
        </a:ln>
        <a:effectLst/>
      </c:spPr>
    </c:plotArea>
    <c:legend>
      <c:legendPos val="b"/>
      <c:layout>
        <c:manualLayout>
          <c:xMode val="edge"/>
          <c:yMode val="edge"/>
          <c:x val="0.43366086943398829"/>
          <c:y val="0.1877041940190036"/>
          <c:w val="0.24149214684373041"/>
          <c:h val="0.15155868969450773"/>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Corbel" panose="020B0503020204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400">
          <a:latin typeface="Corbel" panose="020B0503020204020204"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001038325757402"/>
          <c:y val="3.8733487104214717E-2"/>
          <c:w val="0.67119455394671224"/>
          <c:h val="0.78713682327617562"/>
        </c:manualLayout>
      </c:layout>
      <c:barChart>
        <c:barDir val="col"/>
        <c:grouping val="clustered"/>
        <c:varyColors val="0"/>
        <c:ser>
          <c:idx val="0"/>
          <c:order val="0"/>
          <c:tx>
            <c:strRef>
              <c:f>Sheet1!$B$1</c:f>
              <c:strCache>
                <c:ptCount val="1"/>
                <c:pt idx="0">
                  <c:v>Intuitive Response Matches Stereotypes</c:v>
                </c:pt>
              </c:strCache>
            </c:strRef>
          </c:tx>
          <c:spPr>
            <a:solidFill>
              <a:schemeClr val="accent2">
                <a:lumMod val="40000"/>
                <a:lumOff val="60000"/>
              </a:schemeClr>
            </a:solidFill>
            <a:ln>
              <a:solidFill>
                <a:schemeClr val="accent2"/>
              </a:solidFill>
            </a:ln>
            <a:effectLst/>
          </c:spPr>
          <c:invertIfNegative val="0"/>
          <c:dPt>
            <c:idx val="0"/>
            <c:invertIfNegative val="0"/>
            <c:bubble3D val="0"/>
            <c:spPr>
              <a:solidFill>
                <a:schemeClr val="accent2">
                  <a:lumMod val="40000"/>
                  <a:lumOff val="60000"/>
                </a:schemeClr>
              </a:solidFill>
              <a:ln>
                <a:solidFill>
                  <a:schemeClr val="accent2"/>
                </a:solidFill>
              </a:ln>
              <a:effectLst/>
            </c:spPr>
            <c:extLst>
              <c:ext xmlns:c16="http://schemas.microsoft.com/office/drawing/2014/chart" uri="{C3380CC4-5D6E-409C-BE32-E72D297353CC}">
                <c16:uniqueId val="{00000001-9A23-4741-AC06-70B238F132F6}"/>
              </c:ext>
            </c:extLst>
          </c:dPt>
          <c:dPt>
            <c:idx val="1"/>
            <c:invertIfNegative val="0"/>
            <c:bubble3D val="0"/>
            <c:spPr>
              <a:solidFill>
                <a:schemeClr val="accent2">
                  <a:lumMod val="40000"/>
                  <a:lumOff val="60000"/>
                </a:schemeClr>
              </a:solidFill>
              <a:ln>
                <a:solidFill>
                  <a:schemeClr val="accent2"/>
                </a:solidFill>
              </a:ln>
              <a:effectLst/>
            </c:spPr>
            <c:extLst>
              <c:ext xmlns:c16="http://schemas.microsoft.com/office/drawing/2014/chart" uri="{C3380CC4-5D6E-409C-BE32-E72D297353CC}">
                <c16:uniqueId val="{00000003-9A23-4741-AC06-70B238F132F6}"/>
              </c:ext>
            </c:extLst>
          </c:dPt>
          <c:errBars>
            <c:errBarType val="both"/>
            <c:errValType val="cust"/>
            <c:noEndCap val="0"/>
            <c:plus>
              <c:numRef>
                <c:f>Sheet1!$E$2:$E$3</c:f>
                <c:numCache>
                  <c:formatCode>General</c:formatCode>
                  <c:ptCount val="2"/>
                  <c:pt idx="0">
                    <c:v>0.33</c:v>
                  </c:pt>
                  <c:pt idx="1">
                    <c:v>0.55000000000000004</c:v>
                  </c:pt>
                </c:numCache>
              </c:numRef>
            </c:plus>
            <c:minus>
              <c:numRef>
                <c:f>Sheet1!$E$2:$E$3</c:f>
                <c:numCache>
                  <c:formatCode>General</c:formatCode>
                  <c:ptCount val="2"/>
                  <c:pt idx="0">
                    <c:v>0.33</c:v>
                  </c:pt>
                  <c:pt idx="1">
                    <c:v>0.55000000000000004</c:v>
                  </c:pt>
                </c:numCache>
              </c:numRef>
            </c:minus>
            <c:spPr>
              <a:noFill/>
              <a:ln w="9525" cap="flat" cmpd="sng" algn="ctr">
                <a:solidFill>
                  <a:schemeClr val="tx1">
                    <a:lumMod val="65000"/>
                    <a:lumOff val="35000"/>
                  </a:schemeClr>
                </a:solidFill>
                <a:round/>
              </a:ln>
              <a:effectLst/>
            </c:spPr>
          </c:errBars>
          <c:cat>
            <c:strRef>
              <c:f>Sheet1!$A$2:$A$3</c:f>
              <c:strCache>
                <c:ptCount val="2"/>
                <c:pt idx="0">
                  <c:v>Correct</c:v>
                </c:pt>
                <c:pt idx="1">
                  <c:v>Incorrect</c:v>
                </c:pt>
              </c:strCache>
            </c:strRef>
          </c:cat>
          <c:val>
            <c:numRef>
              <c:f>Sheet1!$B$2:$B$3</c:f>
              <c:numCache>
                <c:formatCode>General</c:formatCode>
                <c:ptCount val="2"/>
                <c:pt idx="0">
                  <c:v>9.3800000000000008</c:v>
                </c:pt>
                <c:pt idx="1">
                  <c:v>8.2799999999999994</c:v>
                </c:pt>
              </c:numCache>
            </c:numRef>
          </c:val>
          <c:extLst>
            <c:ext xmlns:c16="http://schemas.microsoft.com/office/drawing/2014/chart" uri="{C3380CC4-5D6E-409C-BE32-E72D297353CC}">
              <c16:uniqueId val="{00000004-9A23-4741-AC06-70B238F132F6}"/>
            </c:ext>
          </c:extLst>
        </c:ser>
        <c:ser>
          <c:idx val="1"/>
          <c:order val="1"/>
          <c:tx>
            <c:strRef>
              <c:f>Sheet1!$C$1</c:f>
              <c:strCache>
                <c:ptCount val="1"/>
                <c:pt idx="0">
                  <c:v>Intuitive Response Does Not Match Stereotypes</c:v>
                </c:pt>
              </c:strCache>
            </c:strRef>
          </c:tx>
          <c:spPr>
            <a:solidFill>
              <a:schemeClr val="accent2"/>
            </a:solidFill>
            <a:ln>
              <a:noFill/>
            </a:ln>
            <a:effectLst/>
          </c:spPr>
          <c:invertIfNegative val="0"/>
          <c:errBars>
            <c:errBarType val="both"/>
            <c:errValType val="cust"/>
            <c:noEndCap val="0"/>
            <c:plus>
              <c:numRef>
                <c:f>Sheet1!$F$2:$F$3</c:f>
                <c:numCache>
                  <c:formatCode>General</c:formatCode>
                  <c:ptCount val="2"/>
                  <c:pt idx="0">
                    <c:v>0.32</c:v>
                  </c:pt>
                  <c:pt idx="1">
                    <c:v>0.62</c:v>
                  </c:pt>
                </c:numCache>
              </c:numRef>
            </c:plus>
            <c:minus>
              <c:numRef>
                <c:f>Sheet1!$F$2:$F$3</c:f>
                <c:numCache>
                  <c:formatCode>General</c:formatCode>
                  <c:ptCount val="2"/>
                  <c:pt idx="0">
                    <c:v>0.32</c:v>
                  </c:pt>
                  <c:pt idx="1">
                    <c:v>0.62</c:v>
                  </c:pt>
                </c:numCache>
              </c:numRef>
            </c:minus>
            <c:spPr>
              <a:noFill/>
              <a:ln w="9525" cap="flat" cmpd="sng" algn="ctr">
                <a:solidFill>
                  <a:schemeClr val="tx1">
                    <a:lumMod val="65000"/>
                    <a:lumOff val="35000"/>
                  </a:schemeClr>
                </a:solidFill>
                <a:round/>
              </a:ln>
              <a:effectLst/>
            </c:spPr>
          </c:errBars>
          <c:cat>
            <c:strRef>
              <c:f>Sheet1!$A$2:$A$3</c:f>
              <c:strCache>
                <c:ptCount val="2"/>
                <c:pt idx="0">
                  <c:v>Correct</c:v>
                </c:pt>
                <c:pt idx="1">
                  <c:v>Incorrect</c:v>
                </c:pt>
              </c:strCache>
            </c:strRef>
          </c:cat>
          <c:val>
            <c:numRef>
              <c:f>Sheet1!$C$2:$C$3</c:f>
              <c:numCache>
                <c:formatCode>General</c:formatCode>
                <c:ptCount val="2"/>
                <c:pt idx="0">
                  <c:v>9.52</c:v>
                </c:pt>
                <c:pt idx="1">
                  <c:v>8.2799999999999994</c:v>
                </c:pt>
              </c:numCache>
            </c:numRef>
          </c:val>
          <c:extLst>
            <c:ext xmlns:c16="http://schemas.microsoft.com/office/drawing/2014/chart" uri="{C3380CC4-5D6E-409C-BE32-E72D297353CC}">
              <c16:uniqueId val="{00000005-9A23-4741-AC06-70B238F132F6}"/>
            </c:ext>
          </c:extLst>
        </c:ser>
        <c:dLbls>
          <c:showLegendKey val="0"/>
          <c:showVal val="0"/>
          <c:showCatName val="0"/>
          <c:showSerName val="0"/>
          <c:showPercent val="0"/>
          <c:showBubbleSize val="0"/>
        </c:dLbls>
        <c:gapWidth val="150"/>
        <c:overlap val="-27"/>
        <c:axId val="265451952"/>
        <c:axId val="407554952"/>
      </c:barChart>
      <c:catAx>
        <c:axId val="265451952"/>
        <c:scaling>
          <c:orientation val="minMax"/>
        </c:scaling>
        <c:delete val="0"/>
        <c:axPos val="b"/>
        <c:title>
          <c:tx>
            <c:rich>
              <a:bodyPr rot="0" spcFirstLastPara="1" vertOverflow="ellipsis" vert="horz" wrap="square" anchor="ctr" anchorCtr="1"/>
              <a:lstStyle/>
              <a:p>
                <a:pPr>
                  <a:defRPr sz="2100" b="1" i="0" u="none" strike="noStrike" kern="1200" baseline="0">
                    <a:solidFill>
                      <a:schemeClr val="tx1"/>
                    </a:solidFill>
                    <a:latin typeface="Corbel" panose="020B0503020204020204" pitchFamily="34" charset="0"/>
                    <a:ea typeface="+mn-ea"/>
                    <a:cs typeface="+mn-cs"/>
                  </a:defRPr>
                </a:pPr>
                <a:r>
                  <a:rPr lang="en-US" b="1"/>
                  <a:t>Performance on the 2x2 Matrix Task</a:t>
                </a:r>
              </a:p>
            </c:rich>
          </c:tx>
          <c:overlay val="0"/>
          <c:spPr>
            <a:noFill/>
            <a:ln>
              <a:noFill/>
            </a:ln>
            <a:effectLst/>
          </c:spPr>
          <c:txPr>
            <a:bodyPr rot="0" spcFirstLastPara="1" vertOverflow="ellipsis" vert="horz" wrap="square" anchor="ctr" anchorCtr="1"/>
            <a:lstStyle/>
            <a:p>
              <a:pPr>
                <a:defRPr sz="2100" b="1" i="0" u="none" strike="noStrike" kern="1200" baseline="0">
                  <a:solidFill>
                    <a:schemeClr val="tx1"/>
                  </a:solidFill>
                  <a:latin typeface="Corbel" panose="020B0503020204020204" pitchFamily="34" charset="0"/>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100" b="0" i="0" u="none" strike="noStrike" kern="1200" baseline="0">
                <a:solidFill>
                  <a:schemeClr val="tx1"/>
                </a:solidFill>
                <a:latin typeface="Corbel" panose="020B0503020204020204" pitchFamily="34" charset="0"/>
                <a:ea typeface="+mn-ea"/>
                <a:cs typeface="+mn-cs"/>
              </a:defRPr>
            </a:pPr>
            <a:endParaRPr lang="en-US"/>
          </a:p>
        </c:txPr>
        <c:crossAx val="407554952"/>
        <c:crosses val="autoZero"/>
        <c:auto val="1"/>
        <c:lblAlgn val="ctr"/>
        <c:lblOffset val="100"/>
        <c:noMultiLvlLbl val="0"/>
      </c:catAx>
      <c:valAx>
        <c:axId val="407554952"/>
        <c:scaling>
          <c:orientation val="minMax"/>
          <c:max val="11"/>
          <c:min val="0"/>
        </c:scaling>
        <c:delete val="0"/>
        <c:axPos val="l"/>
        <c:title>
          <c:tx>
            <c:rich>
              <a:bodyPr rot="-5400000" spcFirstLastPara="1" vertOverflow="ellipsis" vert="horz" wrap="square" anchor="ctr" anchorCtr="1"/>
              <a:lstStyle/>
              <a:p>
                <a:pPr>
                  <a:defRPr sz="2100" b="1" i="0" u="none" strike="noStrike" kern="1200" baseline="0">
                    <a:solidFill>
                      <a:schemeClr val="tx1"/>
                    </a:solidFill>
                    <a:latin typeface="Corbel" panose="020B0503020204020204" pitchFamily="34" charset="0"/>
                    <a:ea typeface="+mn-ea"/>
                    <a:cs typeface="+mn-cs"/>
                  </a:defRPr>
                </a:pPr>
                <a:r>
                  <a:rPr lang="en-US" b="1"/>
                  <a:t>General Numeracy Score</a:t>
                </a:r>
              </a:p>
            </c:rich>
          </c:tx>
          <c:overlay val="0"/>
          <c:spPr>
            <a:noFill/>
            <a:ln>
              <a:noFill/>
            </a:ln>
            <a:effectLst/>
          </c:spPr>
          <c:txPr>
            <a:bodyPr rot="-5400000" spcFirstLastPara="1" vertOverflow="ellipsis" vert="horz" wrap="square" anchor="ctr" anchorCtr="1"/>
            <a:lstStyle/>
            <a:p>
              <a:pPr>
                <a:defRPr sz="2100" b="1" i="0" u="none" strike="noStrike" kern="1200" baseline="0">
                  <a:solidFill>
                    <a:schemeClr val="tx1"/>
                  </a:solidFill>
                  <a:latin typeface="Corbel" panose="020B0503020204020204" pitchFamily="34" charset="0"/>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100" b="0" i="0" u="none" strike="noStrike" kern="1200" baseline="0">
                <a:solidFill>
                  <a:schemeClr val="tx1"/>
                </a:solidFill>
                <a:latin typeface="Corbel" panose="020B0503020204020204" pitchFamily="34" charset="0"/>
                <a:ea typeface="+mn-ea"/>
                <a:cs typeface="+mn-cs"/>
              </a:defRPr>
            </a:pPr>
            <a:endParaRPr lang="en-US"/>
          </a:p>
        </c:txPr>
        <c:crossAx val="265451952"/>
        <c:crosses val="autoZero"/>
        <c:crossBetween val="between"/>
        <c:majorUnit val="1"/>
      </c:valAx>
      <c:spPr>
        <a:noFill/>
        <a:ln>
          <a:noFill/>
        </a:ln>
        <a:effectLst/>
      </c:spPr>
    </c:plotArea>
    <c:legend>
      <c:legendPos val="r"/>
      <c:layout>
        <c:manualLayout>
          <c:xMode val="edge"/>
          <c:yMode val="edge"/>
          <c:x val="0.73989127645158825"/>
          <c:y val="5.8402361921142398E-2"/>
          <c:w val="0.25876297770533591"/>
          <c:h val="0.35493657677544632"/>
        </c:manualLayout>
      </c:layout>
      <c:overlay val="0"/>
      <c:spPr>
        <a:noFill/>
        <a:ln>
          <a:noFill/>
        </a:ln>
        <a:effectLst/>
      </c:spPr>
      <c:txPr>
        <a:bodyPr rot="0" spcFirstLastPara="1" vertOverflow="ellipsis" vert="horz" wrap="square" anchor="ctr" anchorCtr="1"/>
        <a:lstStyle/>
        <a:p>
          <a:pPr>
            <a:defRPr sz="2100" b="0" i="0" u="none" strike="noStrike" kern="1200" baseline="0">
              <a:solidFill>
                <a:schemeClr val="tx1"/>
              </a:solidFill>
              <a:latin typeface="Corbel" panose="020B0503020204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100">
          <a:solidFill>
            <a:schemeClr val="tx1"/>
          </a:solidFill>
          <a:latin typeface="Corbel" panose="020B0503020204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Reversed" id="22">
  <a:schemeClr val="accent2"/>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949BDE-548F-40AD-A9A9-F195CBF230E0}" type="datetimeFigureOut">
              <a:rPr lang="en-US" smtClean="0"/>
              <a:t>4/26/2019</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A19392-4BB9-4CEA-8D84-E16717B4FF58}" type="slidenum">
              <a:rPr lang="en-US" smtClean="0"/>
              <a:t>‹#›</a:t>
            </a:fld>
            <a:endParaRPr lang="en-US"/>
          </a:p>
        </p:txBody>
      </p:sp>
    </p:spTree>
    <p:extLst>
      <p:ext uri="{BB962C8B-B14F-4D97-AF65-F5344CB8AC3E}">
        <p14:creationId xmlns:p14="http://schemas.microsoft.com/office/powerpoint/2010/main" val="328671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A19392-4BB9-4CEA-8D84-E16717B4FF58}" type="slidenum">
              <a:rPr lang="en-US" smtClean="0"/>
              <a:t>1</a:t>
            </a:fld>
            <a:endParaRPr lang="en-US"/>
          </a:p>
        </p:txBody>
      </p:sp>
    </p:spTree>
    <p:extLst>
      <p:ext uri="{BB962C8B-B14F-4D97-AF65-F5344CB8AC3E}">
        <p14:creationId xmlns:p14="http://schemas.microsoft.com/office/powerpoint/2010/main" val="1331523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01EFA00-BDBD-4F29-802E-54D34D48F1F6}"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BE525-5352-44A7-BA6C-CA784FC2825A}" type="slidenum">
              <a:rPr lang="en-US" smtClean="0"/>
              <a:t>‹#›</a:t>
            </a:fld>
            <a:endParaRPr lang="en-US"/>
          </a:p>
        </p:txBody>
      </p:sp>
    </p:spTree>
    <p:extLst>
      <p:ext uri="{BB962C8B-B14F-4D97-AF65-F5344CB8AC3E}">
        <p14:creationId xmlns:p14="http://schemas.microsoft.com/office/powerpoint/2010/main" val="2790259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01EFA00-BDBD-4F29-802E-54D34D48F1F6}"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BE525-5352-44A7-BA6C-CA784FC2825A}" type="slidenum">
              <a:rPr lang="en-US" smtClean="0"/>
              <a:t>‹#›</a:t>
            </a:fld>
            <a:endParaRPr lang="en-US"/>
          </a:p>
        </p:txBody>
      </p:sp>
    </p:spTree>
    <p:extLst>
      <p:ext uri="{BB962C8B-B14F-4D97-AF65-F5344CB8AC3E}">
        <p14:creationId xmlns:p14="http://schemas.microsoft.com/office/powerpoint/2010/main" val="1728591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01EFA00-BDBD-4F29-802E-54D34D48F1F6}"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BE525-5352-44A7-BA6C-CA784FC2825A}" type="slidenum">
              <a:rPr lang="en-US" smtClean="0"/>
              <a:t>‹#›</a:t>
            </a:fld>
            <a:endParaRPr lang="en-US"/>
          </a:p>
        </p:txBody>
      </p:sp>
    </p:spTree>
    <p:extLst>
      <p:ext uri="{BB962C8B-B14F-4D97-AF65-F5344CB8AC3E}">
        <p14:creationId xmlns:p14="http://schemas.microsoft.com/office/powerpoint/2010/main" val="2832640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01EFA00-BDBD-4F29-802E-54D34D48F1F6}"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BE525-5352-44A7-BA6C-CA784FC2825A}" type="slidenum">
              <a:rPr lang="en-US" smtClean="0"/>
              <a:t>‹#›</a:t>
            </a:fld>
            <a:endParaRPr lang="en-US"/>
          </a:p>
        </p:txBody>
      </p:sp>
    </p:spTree>
    <p:extLst>
      <p:ext uri="{BB962C8B-B14F-4D97-AF65-F5344CB8AC3E}">
        <p14:creationId xmlns:p14="http://schemas.microsoft.com/office/powerpoint/2010/main" val="3156136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01EFA00-BDBD-4F29-802E-54D34D48F1F6}"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BE525-5352-44A7-BA6C-CA784FC2825A}" type="slidenum">
              <a:rPr lang="en-US" smtClean="0"/>
              <a:t>‹#›</a:t>
            </a:fld>
            <a:endParaRPr lang="en-US"/>
          </a:p>
        </p:txBody>
      </p:sp>
    </p:spTree>
    <p:extLst>
      <p:ext uri="{BB962C8B-B14F-4D97-AF65-F5344CB8AC3E}">
        <p14:creationId xmlns:p14="http://schemas.microsoft.com/office/powerpoint/2010/main" val="515058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01EFA00-BDBD-4F29-802E-54D34D48F1F6}" type="datetimeFigureOut">
              <a:rPr lang="en-US" smtClean="0"/>
              <a:t>4/26/2019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BE525-5352-44A7-BA6C-CA784FC2825A}" type="slidenum">
              <a:rPr lang="en-US" smtClean="0"/>
              <a:t>‹#›</a:t>
            </a:fld>
            <a:endParaRPr lang="en-US"/>
          </a:p>
        </p:txBody>
      </p:sp>
    </p:spTree>
    <p:extLst>
      <p:ext uri="{BB962C8B-B14F-4D97-AF65-F5344CB8AC3E}">
        <p14:creationId xmlns:p14="http://schemas.microsoft.com/office/powerpoint/2010/main" val="26572599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01EFA00-BDBD-4F29-802E-54D34D48F1F6}" type="datetimeFigureOut">
              <a:rPr lang="en-US" smtClean="0"/>
              <a:t>4/26/2019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9BE525-5352-44A7-BA6C-CA784FC2825A}" type="slidenum">
              <a:rPr lang="en-US" smtClean="0"/>
              <a:t>‹#›</a:t>
            </a:fld>
            <a:endParaRPr lang="en-US"/>
          </a:p>
        </p:txBody>
      </p:sp>
    </p:spTree>
    <p:extLst>
      <p:ext uri="{BB962C8B-B14F-4D97-AF65-F5344CB8AC3E}">
        <p14:creationId xmlns:p14="http://schemas.microsoft.com/office/powerpoint/2010/main" val="1768093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01EFA00-BDBD-4F29-802E-54D34D48F1F6}" type="datetimeFigureOut">
              <a:rPr lang="en-US" smtClean="0"/>
              <a:t>4/26/2019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9BE525-5352-44A7-BA6C-CA784FC2825A}" type="slidenum">
              <a:rPr lang="en-US" smtClean="0"/>
              <a:t>‹#›</a:t>
            </a:fld>
            <a:endParaRPr lang="en-US"/>
          </a:p>
        </p:txBody>
      </p:sp>
    </p:spTree>
    <p:extLst>
      <p:ext uri="{BB962C8B-B14F-4D97-AF65-F5344CB8AC3E}">
        <p14:creationId xmlns:p14="http://schemas.microsoft.com/office/powerpoint/2010/main" val="1969955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1EFA00-BDBD-4F29-802E-54D34D48F1F6}" type="datetimeFigureOut">
              <a:rPr lang="en-US" smtClean="0"/>
              <a:t>4/26/2019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9BE525-5352-44A7-BA6C-CA784FC2825A}" type="slidenum">
              <a:rPr lang="en-US" smtClean="0"/>
              <a:t>‹#›</a:t>
            </a:fld>
            <a:endParaRPr lang="en-US"/>
          </a:p>
        </p:txBody>
      </p:sp>
    </p:spTree>
    <p:extLst>
      <p:ext uri="{BB962C8B-B14F-4D97-AF65-F5344CB8AC3E}">
        <p14:creationId xmlns:p14="http://schemas.microsoft.com/office/powerpoint/2010/main" val="4215690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B01EFA00-BDBD-4F29-802E-54D34D48F1F6}" type="datetimeFigureOut">
              <a:rPr lang="en-US" smtClean="0"/>
              <a:t>4/26/2019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BE525-5352-44A7-BA6C-CA784FC2825A}" type="slidenum">
              <a:rPr lang="en-US" smtClean="0"/>
              <a:t>‹#›</a:t>
            </a:fld>
            <a:endParaRPr lang="en-US"/>
          </a:p>
        </p:txBody>
      </p:sp>
    </p:spTree>
    <p:extLst>
      <p:ext uri="{BB962C8B-B14F-4D97-AF65-F5344CB8AC3E}">
        <p14:creationId xmlns:p14="http://schemas.microsoft.com/office/powerpoint/2010/main" val="51679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B01EFA00-BDBD-4F29-802E-54D34D48F1F6}" type="datetimeFigureOut">
              <a:rPr lang="en-US" smtClean="0"/>
              <a:t>4/26/2019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BE525-5352-44A7-BA6C-CA784FC2825A}" type="slidenum">
              <a:rPr lang="en-US" smtClean="0"/>
              <a:t>‹#›</a:t>
            </a:fld>
            <a:endParaRPr lang="en-US"/>
          </a:p>
        </p:txBody>
      </p:sp>
    </p:spTree>
    <p:extLst>
      <p:ext uri="{BB962C8B-B14F-4D97-AF65-F5344CB8AC3E}">
        <p14:creationId xmlns:p14="http://schemas.microsoft.com/office/powerpoint/2010/main" val="239786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B01EFA00-BDBD-4F29-802E-54D34D48F1F6}" type="datetimeFigureOut">
              <a:rPr lang="en-US" smtClean="0"/>
              <a:t>4/26/2019</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C99BE525-5352-44A7-BA6C-CA784FC2825A}" type="slidenum">
              <a:rPr lang="en-US" smtClean="0"/>
              <a:t>‹#›</a:t>
            </a:fld>
            <a:endParaRPr lang="en-US"/>
          </a:p>
        </p:txBody>
      </p:sp>
    </p:spTree>
    <p:extLst>
      <p:ext uri="{BB962C8B-B14F-4D97-AF65-F5344CB8AC3E}">
        <p14:creationId xmlns:p14="http://schemas.microsoft.com/office/powerpoint/2010/main" val="12746432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chart" Target="../charts/chart3.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BE48303B-6B42-4D3C-8E73-9C53527B5499}"/>
              </a:ext>
            </a:extLst>
          </p:cNvPr>
          <p:cNvSpPr/>
          <p:nvPr/>
        </p:nvSpPr>
        <p:spPr>
          <a:xfrm>
            <a:off x="14899" y="-8360"/>
            <a:ext cx="42062400" cy="38404800"/>
          </a:xfrm>
          <a:prstGeom prst="rect">
            <a:avLst/>
          </a:prstGeom>
          <a:solidFill>
            <a:schemeClr val="accent2"/>
          </a:solidFill>
          <a:ln>
            <a:solidFill>
              <a:schemeClr val="accent2"/>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2" name="Rectangle 1"/>
          <p:cNvSpPr/>
          <p:nvPr/>
        </p:nvSpPr>
        <p:spPr>
          <a:xfrm>
            <a:off x="303657" y="4942874"/>
            <a:ext cx="8549640" cy="29608272"/>
          </a:xfrm>
          <a:prstGeom prst="rect">
            <a:avLst/>
          </a:prstGeom>
          <a:solidFill>
            <a:schemeClr val="accent2">
              <a:lumMod val="20000"/>
              <a:lumOff val="80000"/>
            </a:schemeClr>
          </a:solidFill>
          <a:ln w="762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a:off x="532257" y="5171474"/>
            <a:ext cx="8092440" cy="29151072"/>
          </a:xfrm>
          <a:prstGeom prst="rect">
            <a:avLst/>
          </a:prstGeom>
          <a:solidFill>
            <a:schemeClr val="bg1"/>
          </a:solidFill>
          <a:ln w="762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07162" y="5392772"/>
            <a:ext cx="7542630" cy="879087"/>
          </a:xfrm>
          <a:prstGeom prst="rect">
            <a:avLst/>
          </a:prstGeom>
          <a:noFill/>
          <a:ln w="76200">
            <a:noFill/>
          </a:ln>
        </p:spPr>
        <p:txBody>
          <a:bodyPr wrap="square" rtlCol="0">
            <a:spAutoFit/>
          </a:bodyPr>
          <a:lstStyle/>
          <a:p>
            <a:pPr algn="ctr">
              <a:lnSpc>
                <a:spcPct val="107000"/>
              </a:lnSpc>
              <a:spcAft>
                <a:spcPts val="800"/>
              </a:spcAft>
            </a:pPr>
            <a:r>
              <a:rPr lang="en-US" sz="5000" b="1" cap="small" dirty="0">
                <a:effectLst/>
                <a:latin typeface="Corbel" panose="020B0503020204020204" pitchFamily="34" charset="0"/>
                <a:ea typeface="Calibri" panose="020F0502020204030204" pitchFamily="34" charset="0"/>
                <a:cs typeface="Times New Roman" panose="02020603050405020304" pitchFamily="18" charset="0"/>
              </a:rPr>
              <a:t>Background</a:t>
            </a:r>
          </a:p>
        </p:txBody>
      </p:sp>
      <p:sp>
        <p:nvSpPr>
          <p:cNvPr id="12" name="Rectangle 11"/>
          <p:cNvSpPr/>
          <p:nvPr/>
        </p:nvSpPr>
        <p:spPr>
          <a:xfrm>
            <a:off x="9049795" y="4942873"/>
            <a:ext cx="24037408" cy="29608272"/>
          </a:xfrm>
          <a:prstGeom prst="rect">
            <a:avLst/>
          </a:prstGeom>
          <a:solidFill>
            <a:schemeClr val="accent2">
              <a:lumMod val="20000"/>
              <a:lumOff val="80000"/>
            </a:schemeClr>
          </a:solidFill>
          <a:ln w="762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Corbel" panose="020B0503020204020204" pitchFamily="34" charset="0"/>
            </a:endParaRPr>
          </a:p>
        </p:txBody>
      </p:sp>
      <p:sp>
        <p:nvSpPr>
          <p:cNvPr id="13" name="Rectangle 12"/>
          <p:cNvSpPr/>
          <p:nvPr/>
        </p:nvSpPr>
        <p:spPr>
          <a:xfrm>
            <a:off x="9277311" y="5171473"/>
            <a:ext cx="23582376" cy="29151072"/>
          </a:xfrm>
          <a:prstGeom prst="rect">
            <a:avLst/>
          </a:prstGeom>
          <a:solidFill>
            <a:schemeClr val="bg1"/>
          </a:solidFill>
          <a:ln w="762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Corbel" panose="020B0503020204020204" pitchFamily="34" charset="0"/>
            </a:endParaRPr>
          </a:p>
        </p:txBody>
      </p:sp>
      <p:sp>
        <p:nvSpPr>
          <p:cNvPr id="11" name="TextBox 10"/>
          <p:cNvSpPr txBox="1"/>
          <p:nvPr/>
        </p:nvSpPr>
        <p:spPr>
          <a:xfrm>
            <a:off x="17333314" y="5392772"/>
            <a:ext cx="7369494" cy="914042"/>
          </a:xfrm>
          <a:prstGeom prst="rect">
            <a:avLst/>
          </a:prstGeom>
          <a:solidFill>
            <a:schemeClr val="bg1"/>
          </a:solidFill>
          <a:ln w="76200">
            <a:noFill/>
          </a:ln>
        </p:spPr>
        <p:txBody>
          <a:bodyPr wrap="square" rtlCol="0">
            <a:spAutoFit/>
          </a:bodyPr>
          <a:lstStyle>
            <a:defPPr>
              <a:defRPr lang="en-US"/>
            </a:defPPr>
            <a:lvl1pPr algn="ctr">
              <a:lnSpc>
                <a:spcPct val="107000"/>
              </a:lnSpc>
              <a:spcAft>
                <a:spcPts val="800"/>
              </a:spcAft>
              <a:defRPr sz="5000" b="1">
                <a:effectLst/>
                <a:latin typeface="Calibri" panose="020F0502020204030204" pitchFamily="34" charset="0"/>
                <a:ea typeface="Calibri" panose="020F0502020204030204" pitchFamily="34" charset="0"/>
                <a:cs typeface="Times New Roman" panose="02020603050405020304" pitchFamily="18" charset="0"/>
              </a:defRPr>
            </a:lvl1pPr>
          </a:lstStyle>
          <a:p>
            <a:r>
              <a:rPr lang="en-US" cap="small" dirty="0">
                <a:latin typeface="Corbel" panose="020B0503020204020204" pitchFamily="34" charset="0"/>
              </a:rPr>
              <a:t>Method</a:t>
            </a:r>
          </a:p>
        </p:txBody>
      </p:sp>
      <p:sp>
        <p:nvSpPr>
          <p:cNvPr id="14" name="Rectangle 13"/>
          <p:cNvSpPr/>
          <p:nvPr/>
        </p:nvSpPr>
        <p:spPr>
          <a:xfrm>
            <a:off x="33278626" y="4942874"/>
            <a:ext cx="8549640" cy="29604341"/>
          </a:xfrm>
          <a:prstGeom prst="rect">
            <a:avLst/>
          </a:prstGeom>
          <a:solidFill>
            <a:schemeClr val="accent2">
              <a:lumMod val="20000"/>
              <a:lumOff val="80000"/>
            </a:schemeClr>
          </a:solidFill>
          <a:ln w="762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33507226" y="5169508"/>
            <a:ext cx="8092440" cy="29151072"/>
          </a:xfrm>
          <a:prstGeom prst="rect">
            <a:avLst/>
          </a:prstGeom>
          <a:solidFill>
            <a:schemeClr val="bg1"/>
          </a:solidFill>
          <a:ln w="762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33967479" y="5392772"/>
            <a:ext cx="7440764" cy="879087"/>
          </a:xfrm>
          <a:prstGeom prst="rect">
            <a:avLst/>
          </a:prstGeom>
          <a:noFill/>
        </p:spPr>
        <p:txBody>
          <a:bodyPr wrap="square" rtlCol="0">
            <a:spAutoFit/>
          </a:bodyPr>
          <a:lstStyle/>
          <a:p>
            <a:pPr algn="ctr">
              <a:lnSpc>
                <a:spcPct val="107000"/>
              </a:lnSpc>
              <a:spcAft>
                <a:spcPts val="800"/>
              </a:spcAft>
            </a:pPr>
            <a:r>
              <a:rPr lang="en-US" sz="5000" b="1" cap="small" dirty="0">
                <a:latin typeface="Corbel" panose="020B0503020204020204" pitchFamily="34" charset="0"/>
                <a:ea typeface="Calibri" panose="020F0502020204030204" pitchFamily="34" charset="0"/>
                <a:cs typeface="Times New Roman" panose="02020603050405020304" pitchFamily="18" charset="0"/>
              </a:rPr>
              <a:t>Discussion</a:t>
            </a:r>
          </a:p>
        </p:txBody>
      </p:sp>
      <p:sp>
        <p:nvSpPr>
          <p:cNvPr id="16" name="Rectangle 15"/>
          <p:cNvSpPr/>
          <p:nvPr/>
        </p:nvSpPr>
        <p:spPr>
          <a:xfrm>
            <a:off x="25155861" y="34746455"/>
            <a:ext cx="16672405" cy="3372580"/>
          </a:xfrm>
          <a:prstGeom prst="rect">
            <a:avLst/>
          </a:prstGeom>
          <a:solidFill>
            <a:schemeClr val="accent2">
              <a:lumMod val="20000"/>
              <a:lumOff val="80000"/>
            </a:schemeClr>
          </a:solidFill>
          <a:ln w="762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25385907" y="34974277"/>
            <a:ext cx="16212312" cy="2916936"/>
          </a:xfrm>
          <a:prstGeom prst="rect">
            <a:avLst/>
          </a:prstGeom>
          <a:solidFill>
            <a:schemeClr val="bg1"/>
          </a:solidFill>
          <a:ln w="762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29359181" y="35042212"/>
            <a:ext cx="8265764" cy="879087"/>
          </a:xfrm>
          <a:prstGeom prst="rect">
            <a:avLst/>
          </a:prstGeom>
          <a:noFill/>
        </p:spPr>
        <p:txBody>
          <a:bodyPr wrap="square" rtlCol="0">
            <a:spAutoFit/>
          </a:bodyPr>
          <a:lstStyle/>
          <a:p>
            <a:pPr algn="ctr">
              <a:lnSpc>
                <a:spcPct val="107000"/>
              </a:lnSpc>
              <a:spcAft>
                <a:spcPts val="800"/>
              </a:spcAft>
            </a:pPr>
            <a:r>
              <a:rPr lang="en-US" sz="5000" b="1" cap="small" dirty="0">
                <a:latin typeface="Corbel" panose="020B0503020204020204" pitchFamily="34" charset="0"/>
                <a:ea typeface="Calibri" panose="020F0502020204030204" pitchFamily="34" charset="0"/>
                <a:cs typeface="Times New Roman" panose="02020603050405020304" pitchFamily="18" charset="0"/>
              </a:rPr>
              <a:t>Acknowledgements</a:t>
            </a:r>
          </a:p>
        </p:txBody>
      </p:sp>
      <p:sp>
        <p:nvSpPr>
          <p:cNvPr id="19" name="Rectangle 18"/>
          <p:cNvSpPr/>
          <p:nvPr/>
        </p:nvSpPr>
        <p:spPr>
          <a:xfrm>
            <a:off x="303657" y="34746455"/>
            <a:ext cx="24563446" cy="3378040"/>
          </a:xfrm>
          <a:prstGeom prst="rect">
            <a:avLst/>
          </a:prstGeom>
          <a:solidFill>
            <a:schemeClr val="accent2">
              <a:lumMod val="20000"/>
              <a:lumOff val="80000"/>
            </a:schemeClr>
          </a:solidFill>
          <a:ln w="762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33588" y="34977007"/>
            <a:ext cx="24103584" cy="2916936"/>
          </a:xfrm>
          <a:prstGeom prst="rect">
            <a:avLst/>
          </a:prstGeom>
          <a:solidFill>
            <a:schemeClr val="bg1"/>
          </a:solidFill>
          <a:ln w="762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4478848" y="35042212"/>
            <a:ext cx="16213064" cy="879087"/>
          </a:xfrm>
          <a:prstGeom prst="rect">
            <a:avLst/>
          </a:prstGeom>
          <a:noFill/>
        </p:spPr>
        <p:txBody>
          <a:bodyPr wrap="square" rtlCol="0">
            <a:spAutoFit/>
          </a:bodyPr>
          <a:lstStyle/>
          <a:p>
            <a:pPr algn="ctr">
              <a:lnSpc>
                <a:spcPct val="107000"/>
              </a:lnSpc>
              <a:spcAft>
                <a:spcPts val="800"/>
              </a:spcAft>
            </a:pPr>
            <a:r>
              <a:rPr lang="en-US" sz="5000" b="1" cap="small" dirty="0">
                <a:latin typeface="Corbel" panose="020B0503020204020204" pitchFamily="34" charset="0"/>
                <a:ea typeface="Calibri" panose="020F0502020204030204" pitchFamily="34" charset="0"/>
                <a:cs typeface="Times New Roman" panose="02020603050405020304" pitchFamily="18" charset="0"/>
              </a:rPr>
              <a:t>References</a:t>
            </a:r>
          </a:p>
        </p:txBody>
      </p:sp>
      <p:sp>
        <p:nvSpPr>
          <p:cNvPr id="7" name="Rectangle 6"/>
          <p:cNvSpPr/>
          <p:nvPr/>
        </p:nvSpPr>
        <p:spPr>
          <a:xfrm>
            <a:off x="303656" y="263024"/>
            <a:ext cx="41524609" cy="4479672"/>
          </a:xfrm>
          <a:prstGeom prst="rect">
            <a:avLst/>
          </a:prstGeom>
          <a:solidFill>
            <a:schemeClr val="accent2">
              <a:lumMod val="20000"/>
              <a:lumOff val="80000"/>
            </a:schemeClr>
          </a:solidFill>
          <a:ln w="762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533108" y="491180"/>
            <a:ext cx="41065704" cy="4023360"/>
          </a:xfrm>
          <a:prstGeom prst="rect">
            <a:avLst/>
          </a:prstGeom>
          <a:solidFill>
            <a:schemeClr val="bg1"/>
          </a:solidFill>
          <a:ln w="7620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b</a:t>
            </a:r>
          </a:p>
        </p:txBody>
      </p:sp>
      <p:sp>
        <p:nvSpPr>
          <p:cNvPr id="4" name="TextBox 3"/>
          <p:cNvSpPr txBox="1"/>
          <p:nvPr/>
        </p:nvSpPr>
        <p:spPr>
          <a:xfrm>
            <a:off x="7594968" y="671590"/>
            <a:ext cx="26897736" cy="3662541"/>
          </a:xfrm>
          <a:prstGeom prst="rect">
            <a:avLst/>
          </a:prstGeom>
          <a:noFill/>
          <a:ln>
            <a:noFill/>
          </a:ln>
        </p:spPr>
        <p:txBody>
          <a:bodyPr wrap="square" rtlCol="0">
            <a:spAutoFit/>
          </a:bodyPr>
          <a:lstStyle/>
          <a:p>
            <a:pPr algn="ctr"/>
            <a:r>
              <a:rPr lang="en-US" sz="8000" b="1" cap="small" dirty="0">
                <a:latin typeface="Corbel" panose="020B0503020204020204" pitchFamily="34" charset="0"/>
              </a:rPr>
              <a:t>Motivated Numeracy: </a:t>
            </a:r>
          </a:p>
          <a:p>
            <a:pPr algn="ctr"/>
            <a:r>
              <a:rPr lang="en-US" sz="8000" b="1" cap="small" dirty="0">
                <a:latin typeface="Corbel" panose="020B0503020204020204" pitchFamily="34" charset="0"/>
              </a:rPr>
              <a:t>How People Interpret Statistics about Gender Differences</a:t>
            </a:r>
          </a:p>
          <a:p>
            <a:pPr algn="ctr"/>
            <a:r>
              <a:rPr lang="en-US" sz="3200" dirty="0">
                <a:solidFill>
                  <a:prstClr val="black"/>
                </a:solidFill>
                <a:latin typeface="Corbel" panose="020B0503020204020204" pitchFamily="34" charset="0"/>
                <a:sym typeface="Wingdings 2" panose="05020102010507070707" pitchFamily="18" charset="2"/>
              </a:rPr>
              <a:t>Rian Drexler, Keith Jorgensen, and Katie Paulich  Faculty Mentor: April Bleske-Rechek</a:t>
            </a:r>
          </a:p>
          <a:p>
            <a:pPr algn="ctr"/>
            <a:r>
              <a:rPr lang="en-US" sz="3200" dirty="0">
                <a:solidFill>
                  <a:prstClr val="black"/>
                </a:solidFill>
                <a:latin typeface="Corbel" panose="020B0503020204020204" pitchFamily="34" charset="0"/>
                <a:sym typeface="Wingdings 2" panose="05020102010507070707" pitchFamily="18" charset="2"/>
              </a:rPr>
              <a:t>Department of Psychology  University of Wisconsin-Eau Claire</a:t>
            </a:r>
            <a:endParaRPr lang="en-US" sz="3200" dirty="0">
              <a:latin typeface="Corbel" panose="020B0503020204020204" pitchFamily="34" charset="0"/>
            </a:endParaRPr>
          </a:p>
        </p:txBody>
      </p:sp>
      <p:pic>
        <p:nvPicPr>
          <p:cNvPr id="6" name="Picture 5"/>
          <p:cNvPicPr>
            <a:picLocks noChangeAspect="1"/>
          </p:cNvPicPr>
          <p:nvPr/>
        </p:nvPicPr>
        <p:blipFill rotWithShape="1">
          <a:blip r:embed="rId3"/>
          <a:srcRect l="4577" t="3898" r="11650" b="8465"/>
          <a:stretch/>
        </p:blipFill>
        <p:spPr>
          <a:xfrm>
            <a:off x="37800448" y="905506"/>
            <a:ext cx="3179638" cy="3194708"/>
          </a:xfrm>
          <a:prstGeom prst="rect">
            <a:avLst/>
          </a:prstGeom>
          <a:ln>
            <a:noFill/>
          </a:ln>
        </p:spPr>
      </p:pic>
      <p:sp>
        <p:nvSpPr>
          <p:cNvPr id="72" name="TextBox 71"/>
          <p:cNvSpPr txBox="1"/>
          <p:nvPr/>
        </p:nvSpPr>
        <p:spPr>
          <a:xfrm>
            <a:off x="17168692" y="19124783"/>
            <a:ext cx="7111261" cy="879086"/>
          </a:xfrm>
          <a:prstGeom prst="rect">
            <a:avLst/>
          </a:prstGeom>
          <a:solidFill>
            <a:schemeClr val="bg1"/>
          </a:solidFill>
          <a:ln w="76200">
            <a:noFill/>
          </a:ln>
        </p:spPr>
        <p:txBody>
          <a:bodyPr wrap="square" rtlCol="0">
            <a:spAutoFit/>
          </a:bodyPr>
          <a:lstStyle>
            <a:defPPr>
              <a:defRPr lang="en-US"/>
            </a:defPPr>
            <a:lvl1pPr algn="ctr">
              <a:lnSpc>
                <a:spcPct val="107000"/>
              </a:lnSpc>
              <a:spcAft>
                <a:spcPts val="800"/>
              </a:spcAft>
              <a:defRPr sz="5000" b="1">
                <a:effectLst/>
                <a:latin typeface="Calibri" panose="020F0502020204030204" pitchFamily="34" charset="0"/>
                <a:ea typeface="Calibri" panose="020F0502020204030204" pitchFamily="34" charset="0"/>
                <a:cs typeface="Times New Roman" panose="02020603050405020304" pitchFamily="18" charset="0"/>
              </a:defRPr>
            </a:lvl1pPr>
          </a:lstStyle>
          <a:p>
            <a:r>
              <a:rPr lang="en-US" cap="small" dirty="0">
                <a:latin typeface="Corbel" panose="020B0503020204020204" pitchFamily="34" charset="0"/>
              </a:rPr>
              <a:t>Results</a:t>
            </a:r>
          </a:p>
        </p:txBody>
      </p:sp>
      <p:sp>
        <p:nvSpPr>
          <p:cNvPr id="61" name="TextBox 60"/>
          <p:cNvSpPr txBox="1"/>
          <p:nvPr/>
        </p:nvSpPr>
        <p:spPr>
          <a:xfrm>
            <a:off x="25805760" y="35786374"/>
            <a:ext cx="15372606" cy="1815882"/>
          </a:xfrm>
          <a:prstGeom prst="rect">
            <a:avLst/>
          </a:prstGeom>
          <a:noFill/>
        </p:spPr>
        <p:txBody>
          <a:bodyPr wrap="square" rtlCol="0">
            <a:spAutoFit/>
          </a:bodyPr>
          <a:lstStyle/>
          <a:p>
            <a:pPr algn="just"/>
            <a:r>
              <a:rPr lang="en-US" sz="2800" dirty="0">
                <a:solidFill>
                  <a:prstClr val="black"/>
                </a:solidFill>
                <a:latin typeface="Corbel" panose="020B0503020204020204" pitchFamily="34" charset="0"/>
              </a:rPr>
              <a:t>This research is supported by the Office of Research and Sponsored Programs at UWEC. We thank LTS for printing this poster, the many students across campus who participated in this research, and the faculty and staff who invited us into their classrooms for student participation: Dr. Jonathan Rylander, Dr. Stephanie Turner, Dr. Daniel </a:t>
            </a:r>
            <a:r>
              <a:rPr lang="en-US" sz="2800" dirty="0" err="1">
                <a:solidFill>
                  <a:prstClr val="black"/>
                </a:solidFill>
                <a:latin typeface="Corbel" panose="020B0503020204020204" pitchFamily="34" charset="0"/>
              </a:rPr>
              <a:t>Janik</a:t>
            </a:r>
            <a:r>
              <a:rPr lang="en-US" sz="2800" dirty="0">
                <a:solidFill>
                  <a:prstClr val="black"/>
                </a:solidFill>
                <a:latin typeface="Corbel" panose="020B0503020204020204" pitchFamily="34" charset="0"/>
              </a:rPr>
              <a:t>, and Dr. Stacy Thompson.</a:t>
            </a:r>
          </a:p>
        </p:txBody>
      </p:sp>
      <p:pic>
        <p:nvPicPr>
          <p:cNvPr id="77" name="Picture 76">
            <a:extLst>
              <a:ext uri="{FF2B5EF4-FFF2-40B4-BE49-F238E27FC236}">
                <a16:creationId xmlns:a16="http://schemas.microsoft.com/office/drawing/2014/main" id="{22D2C960-69C6-46AD-B4AC-DB7AC5F6047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87649" y="879995"/>
            <a:ext cx="3061475" cy="3245731"/>
          </a:xfrm>
          <a:prstGeom prst="rect">
            <a:avLst/>
          </a:prstGeom>
        </p:spPr>
      </p:pic>
      <p:sp>
        <p:nvSpPr>
          <p:cNvPr id="84" name="Rectangle 83">
            <a:extLst>
              <a:ext uri="{FF2B5EF4-FFF2-40B4-BE49-F238E27FC236}">
                <a16:creationId xmlns:a16="http://schemas.microsoft.com/office/drawing/2014/main" id="{16337155-4D0E-4869-9FC6-7AAB47A95B43}"/>
              </a:ext>
            </a:extLst>
          </p:cNvPr>
          <p:cNvSpPr/>
          <p:nvPr/>
        </p:nvSpPr>
        <p:spPr>
          <a:xfrm>
            <a:off x="798796" y="6317534"/>
            <a:ext cx="7559362" cy="12413655"/>
          </a:xfrm>
          <a:prstGeom prst="rect">
            <a:avLst/>
          </a:prstGeom>
        </p:spPr>
        <p:txBody>
          <a:bodyPr wrap="square">
            <a:spAutoFit/>
          </a:bodyPr>
          <a:lstStyle/>
          <a:p>
            <a:pPr algn="just"/>
            <a:r>
              <a:rPr lang="en-US" sz="2800" dirty="0">
                <a:latin typeface="Corbel" panose="020B0503020204020204" pitchFamily="34" charset="0"/>
              </a:rPr>
              <a:t>Numeric problems, like those shown in the 2x2 matrices to the right, require people to calculate two proportions and then compare the proportions in order to get the correct answer. In general, thinking in terms of proportions and probabilities tends to be difficult for people, so problems that require calculation and comparison of two proportions tend to be even more difficult. They often evoke an automatic, heuristic-based (“Type I”) – but incorrect – response that must be overridden in order to answer correctly. </a:t>
            </a:r>
          </a:p>
          <a:p>
            <a:pPr algn="just"/>
            <a:r>
              <a:rPr lang="en-US" sz="1000" dirty="0">
                <a:latin typeface="Corbel" panose="020B0503020204020204" pitchFamily="34" charset="0"/>
              </a:rPr>
              <a:t> </a:t>
            </a:r>
          </a:p>
          <a:p>
            <a:pPr algn="just"/>
            <a:r>
              <a:rPr lang="en-US" sz="2800" dirty="0">
                <a:latin typeface="Corbel" panose="020B0503020204020204" pitchFamily="34" charset="0"/>
              </a:rPr>
              <a:t>Typically, people who score higher on general numeracy problems are better able to reason analytically, and override their Type I processing response, to get the correct response in these 2x2 matrices.</a:t>
            </a:r>
            <a:r>
              <a:rPr lang="en-US" sz="2800" baseline="30000" dirty="0">
                <a:latin typeface="Corbel" panose="020B0503020204020204" pitchFamily="34" charset="0"/>
              </a:rPr>
              <a:t>1</a:t>
            </a:r>
          </a:p>
          <a:p>
            <a:pPr algn="just"/>
            <a:endParaRPr lang="en-US" sz="1000" baseline="30000" dirty="0">
              <a:latin typeface="Corbel" panose="020B0503020204020204" pitchFamily="34" charset="0"/>
            </a:endParaRPr>
          </a:p>
          <a:p>
            <a:pPr algn="just"/>
            <a:r>
              <a:rPr lang="en-US" sz="2800" dirty="0">
                <a:latin typeface="Corbel" panose="020B0503020204020204" pitchFamily="34" charset="0"/>
              </a:rPr>
              <a:t>However, research has shown that when people interpret numbers on topics they have a strong bias about, their ideological bias can trump their ability to reason carefully about the data.</a:t>
            </a:r>
            <a:r>
              <a:rPr lang="en-US" sz="2800" baseline="30000" dirty="0">
                <a:latin typeface="Corbel" panose="020B0503020204020204" pitchFamily="34" charset="0"/>
              </a:rPr>
              <a:t> 1, 2</a:t>
            </a:r>
            <a:r>
              <a:rPr lang="en-US" sz="2800" dirty="0">
                <a:latin typeface="Corbel" panose="020B0503020204020204" pitchFamily="34" charset="0"/>
              </a:rPr>
              <a:t> That is, general numeracy abilities only predict people’s ability to inhibit their intuitive response to a 2x2 matrix problem when the actual correct answer fits their beliefs about how the world works.</a:t>
            </a:r>
            <a:r>
              <a:rPr lang="en-US" sz="2800" baseline="30000" dirty="0">
                <a:latin typeface="Corbel" panose="020B0503020204020204" pitchFamily="34" charset="0"/>
              </a:rPr>
              <a:t>1</a:t>
            </a:r>
            <a:r>
              <a:rPr lang="en-US" sz="2800" dirty="0">
                <a:latin typeface="Corbel" panose="020B0503020204020204" pitchFamily="34" charset="0"/>
              </a:rPr>
              <a:t> In the current study, we investigate this phenomenon in the context of a 2x2 matrix with numbers about men’s and women’s preferred work-family roles.</a:t>
            </a:r>
          </a:p>
        </p:txBody>
      </p:sp>
      <p:sp>
        <p:nvSpPr>
          <p:cNvPr id="43" name="TextBox 42">
            <a:extLst>
              <a:ext uri="{FF2B5EF4-FFF2-40B4-BE49-F238E27FC236}">
                <a16:creationId xmlns:a16="http://schemas.microsoft.com/office/drawing/2014/main" id="{8667375A-0BA2-4A28-A4CD-40B5DA5B4DDB}"/>
              </a:ext>
            </a:extLst>
          </p:cNvPr>
          <p:cNvSpPr txBox="1"/>
          <p:nvPr/>
        </p:nvSpPr>
        <p:spPr>
          <a:xfrm>
            <a:off x="1022847" y="30283328"/>
            <a:ext cx="7111261" cy="879086"/>
          </a:xfrm>
          <a:prstGeom prst="rect">
            <a:avLst/>
          </a:prstGeom>
          <a:solidFill>
            <a:schemeClr val="bg1"/>
          </a:solidFill>
          <a:ln w="76200">
            <a:noFill/>
          </a:ln>
        </p:spPr>
        <p:txBody>
          <a:bodyPr wrap="square" rtlCol="0">
            <a:spAutoFit/>
          </a:bodyPr>
          <a:lstStyle>
            <a:defPPr>
              <a:defRPr lang="en-US"/>
            </a:defPPr>
            <a:lvl1pPr algn="ctr">
              <a:lnSpc>
                <a:spcPct val="107000"/>
              </a:lnSpc>
              <a:spcAft>
                <a:spcPts val="800"/>
              </a:spcAft>
              <a:defRPr sz="5000" b="1">
                <a:effectLst/>
                <a:latin typeface="Calibri" panose="020F0502020204030204" pitchFamily="34" charset="0"/>
                <a:ea typeface="Calibri" panose="020F0502020204030204" pitchFamily="34" charset="0"/>
                <a:cs typeface="Times New Roman" panose="02020603050405020304" pitchFamily="18" charset="0"/>
              </a:defRPr>
            </a:lvl1pPr>
          </a:lstStyle>
          <a:p>
            <a:r>
              <a:rPr lang="en-US" cap="small" dirty="0">
                <a:latin typeface="Corbel" panose="020B0503020204020204" pitchFamily="34" charset="0"/>
              </a:rPr>
              <a:t>Participants</a:t>
            </a:r>
          </a:p>
        </p:txBody>
      </p:sp>
      <p:sp>
        <p:nvSpPr>
          <p:cNvPr id="47" name="TextBox 46">
            <a:extLst>
              <a:ext uri="{FF2B5EF4-FFF2-40B4-BE49-F238E27FC236}">
                <a16:creationId xmlns:a16="http://schemas.microsoft.com/office/drawing/2014/main" id="{A28165FE-E304-443B-B173-3F60CE20DC83}"/>
              </a:ext>
            </a:extLst>
          </p:cNvPr>
          <p:cNvSpPr txBox="1"/>
          <p:nvPr/>
        </p:nvSpPr>
        <p:spPr>
          <a:xfrm>
            <a:off x="756663" y="31232398"/>
            <a:ext cx="7643628" cy="2985433"/>
          </a:xfrm>
          <a:prstGeom prst="rect">
            <a:avLst/>
          </a:prstGeom>
          <a:noFill/>
        </p:spPr>
        <p:txBody>
          <a:bodyPr wrap="square" rtlCol="0">
            <a:spAutoFit/>
          </a:bodyPr>
          <a:lstStyle/>
          <a:p>
            <a:pPr algn="just"/>
            <a:r>
              <a:rPr lang="en-US" sz="2800" dirty="0">
                <a:solidFill>
                  <a:prstClr val="black"/>
                </a:solidFill>
                <a:latin typeface="Corbel" panose="020B0503020204020204" pitchFamily="34" charset="0"/>
                <a:cs typeface="Times New Roman" panose="02020603050405020304" pitchFamily="18" charset="0"/>
              </a:rPr>
              <a:t>Participants were recruited from high-traffic areas around the UWEC campus; they completed the 10-minute questionnaire voluntarily. </a:t>
            </a:r>
            <a:r>
              <a:rPr lang="en-US" sz="2800" dirty="0">
                <a:latin typeface="Corbel" panose="020B0503020204020204" pitchFamily="34" charset="0"/>
              </a:rPr>
              <a:t>  </a:t>
            </a:r>
          </a:p>
          <a:p>
            <a:pPr algn="just"/>
            <a:endParaRPr lang="en-US" sz="1000" dirty="0">
              <a:latin typeface="Corbel" panose="020B0503020204020204" pitchFamily="34" charset="0"/>
            </a:endParaRPr>
          </a:p>
          <a:p>
            <a:pPr algn="just"/>
            <a:r>
              <a:rPr lang="en-US" sz="2800" dirty="0">
                <a:latin typeface="Corbel" panose="020B0503020204020204" pitchFamily="34" charset="0"/>
              </a:rPr>
              <a:t>A total of 319 UWEC students (231 women, 81 men, 7 no answer/other; </a:t>
            </a:r>
            <a:r>
              <a:rPr lang="en-US" sz="2800" i="1" dirty="0">
                <a:solidFill>
                  <a:prstClr val="black"/>
                </a:solidFill>
                <a:latin typeface="Corbel" panose="020B0503020204020204" pitchFamily="34" charset="0"/>
                <a:ea typeface="Calibri" panose="020F0502020204030204" pitchFamily="34" charset="0"/>
                <a:cs typeface="Times New Roman" panose="02020603050405020304" pitchFamily="18" charset="0"/>
              </a:rPr>
              <a:t>M</a:t>
            </a:r>
            <a:r>
              <a:rPr lang="en-US" sz="2800" baseline="-25000" dirty="0">
                <a:solidFill>
                  <a:prstClr val="black"/>
                </a:solidFill>
                <a:latin typeface="Corbel" panose="020B0503020204020204" pitchFamily="34" charset="0"/>
                <a:ea typeface="Calibri" panose="020F0502020204030204" pitchFamily="34" charset="0"/>
                <a:cs typeface="Times New Roman" panose="02020603050405020304" pitchFamily="18" charset="0"/>
              </a:rPr>
              <a:t>age</a:t>
            </a:r>
            <a:r>
              <a:rPr lang="en-US" sz="2800" dirty="0">
                <a:solidFill>
                  <a:prstClr val="black"/>
                </a:solidFill>
                <a:latin typeface="Corbel" panose="020B0503020204020204" pitchFamily="34" charset="0"/>
                <a:ea typeface="Calibri" panose="020F0502020204030204" pitchFamily="34" charset="0"/>
                <a:cs typeface="Times New Roman" panose="02020603050405020304" pitchFamily="18" charset="0"/>
              </a:rPr>
              <a:t> = 20.61 </a:t>
            </a:r>
            <a:r>
              <a:rPr lang="en-US" sz="2800" dirty="0" err="1">
                <a:solidFill>
                  <a:prstClr val="black"/>
                </a:solidFill>
                <a:latin typeface="Corbel" panose="020B0503020204020204" pitchFamily="34" charset="0"/>
                <a:ea typeface="Calibri" panose="020F0502020204030204" pitchFamily="34" charset="0"/>
                <a:cs typeface="Times New Roman" panose="02020603050405020304" pitchFamily="18" charset="0"/>
              </a:rPr>
              <a:t>yrs</a:t>
            </a:r>
            <a:r>
              <a:rPr lang="en-US" sz="2800" dirty="0">
                <a:solidFill>
                  <a:prstClr val="black"/>
                </a:solidFill>
                <a:latin typeface="Corbel" panose="020B0503020204020204" pitchFamily="34" charset="0"/>
                <a:ea typeface="Calibri" panose="020F0502020204030204" pitchFamily="34" charset="0"/>
                <a:cs typeface="Times New Roman" panose="02020603050405020304" pitchFamily="18" charset="0"/>
              </a:rPr>
              <a:t>; SEM =</a:t>
            </a:r>
            <a:r>
              <a:rPr lang="en-US" sz="2800" dirty="0">
                <a:latin typeface="Corbel" panose="020B0503020204020204" pitchFamily="34" charset="0"/>
              </a:rPr>
              <a:t> .20 yrs.</a:t>
            </a:r>
            <a:r>
              <a:rPr lang="en-US" sz="2800" dirty="0">
                <a:solidFill>
                  <a:prstClr val="black"/>
                </a:solidFill>
                <a:latin typeface="Corbel" panose="020B0503020204020204" pitchFamily="34" charset="0"/>
                <a:ea typeface="Calibri" panose="020F0502020204030204" pitchFamily="34" charset="0"/>
                <a:cs typeface="Times New Roman" panose="02020603050405020304" pitchFamily="18" charset="0"/>
              </a:rPr>
              <a:t>) participated. </a:t>
            </a:r>
          </a:p>
          <a:p>
            <a:pPr algn="just"/>
            <a:endParaRPr lang="en-US" sz="1000" dirty="0">
              <a:solidFill>
                <a:prstClr val="black"/>
              </a:solidFill>
              <a:latin typeface="Corbel" panose="020B0503020204020204" pitchFamily="34" charset="0"/>
              <a:cs typeface="Times New Roman" panose="02020603050405020304" pitchFamily="18" charset="0"/>
            </a:endParaRPr>
          </a:p>
        </p:txBody>
      </p:sp>
      <p:sp>
        <p:nvSpPr>
          <p:cNvPr id="49" name="TextBox 48">
            <a:extLst>
              <a:ext uri="{FF2B5EF4-FFF2-40B4-BE49-F238E27FC236}">
                <a16:creationId xmlns:a16="http://schemas.microsoft.com/office/drawing/2014/main" id="{C351D721-268F-414D-809C-8E7132429530}"/>
              </a:ext>
            </a:extLst>
          </p:cNvPr>
          <p:cNvSpPr txBox="1"/>
          <p:nvPr/>
        </p:nvSpPr>
        <p:spPr>
          <a:xfrm>
            <a:off x="9728185" y="6174462"/>
            <a:ext cx="22680628" cy="954107"/>
          </a:xfrm>
          <a:prstGeom prst="rect">
            <a:avLst/>
          </a:prstGeom>
          <a:noFill/>
        </p:spPr>
        <p:txBody>
          <a:bodyPr wrap="square" rtlCol="0">
            <a:spAutoFit/>
          </a:bodyPr>
          <a:lstStyle/>
          <a:p>
            <a:pPr algn="just"/>
            <a:r>
              <a:rPr lang="en-US" sz="2800" b="1" dirty="0">
                <a:latin typeface="Corbel" panose="020B0503020204020204" pitchFamily="34" charset="0"/>
              </a:rPr>
              <a:t>Participants completed a general numeracy scale of 11 items.</a:t>
            </a:r>
            <a:r>
              <a:rPr lang="en-US" sz="2800" b="1" baseline="30000" dirty="0">
                <a:latin typeface="Corbel" panose="020B0503020204020204" pitchFamily="34" charset="0"/>
              </a:rPr>
              <a:t>3</a:t>
            </a:r>
            <a:r>
              <a:rPr lang="en-US" sz="2800" b="1" dirty="0">
                <a:latin typeface="Corbel" panose="020B0503020204020204" pitchFamily="34" charset="0"/>
              </a:rPr>
              <a:t> </a:t>
            </a:r>
            <a:r>
              <a:rPr lang="en-US" sz="2800" dirty="0">
                <a:latin typeface="Corbel" panose="020B0503020204020204" pitchFamily="34" charset="0"/>
              </a:rPr>
              <a:t>These items assess how well people 1) assess risk using percentages and proportions,       2) convert percentages to proportions, 3) convert proportions to percentages, and 4) convert probabilities to proportions. Sample items are shown below:</a:t>
            </a:r>
          </a:p>
        </p:txBody>
      </p:sp>
      <p:sp>
        <p:nvSpPr>
          <p:cNvPr id="38" name="TextBox 37">
            <a:extLst>
              <a:ext uri="{FF2B5EF4-FFF2-40B4-BE49-F238E27FC236}">
                <a16:creationId xmlns:a16="http://schemas.microsoft.com/office/drawing/2014/main" id="{A316CFB9-ECA3-48E0-9A11-59E555FA181B}"/>
              </a:ext>
            </a:extLst>
          </p:cNvPr>
          <p:cNvSpPr txBox="1"/>
          <p:nvPr/>
        </p:nvSpPr>
        <p:spPr>
          <a:xfrm>
            <a:off x="9728186" y="9986846"/>
            <a:ext cx="22680628" cy="3539430"/>
          </a:xfrm>
          <a:prstGeom prst="rect">
            <a:avLst/>
          </a:prstGeom>
          <a:noFill/>
        </p:spPr>
        <p:txBody>
          <a:bodyPr wrap="square" rtlCol="0">
            <a:spAutoFit/>
          </a:bodyPr>
          <a:lstStyle/>
          <a:p>
            <a:pPr algn="just"/>
            <a:r>
              <a:rPr lang="en-US" sz="2800" b="1" dirty="0">
                <a:latin typeface="Corbel" panose="020B0503020204020204" pitchFamily="34" charset="0"/>
              </a:rPr>
              <a:t>Then, participants were given the following information:</a:t>
            </a:r>
          </a:p>
          <a:p>
            <a:pPr algn="just"/>
            <a:r>
              <a:rPr lang="en-US" sz="2800" dirty="0">
                <a:latin typeface="Corbel" panose="020B0503020204020204" pitchFamily="34" charset="0"/>
              </a:rPr>
              <a:t>Imagine that you are a researcher interested in men’s and women’s plans for balancing work and family. You know that some people lean toward prioritizing their career, some people lean toward prioritizing their family and career equally, and some people lean toward prioritizing their family.  To understand people’s views, you conduct a study. In this study, you ask men and women to report which one they would choose if they were forced to choose just one option: would they be the breadwinner of their household or the homemaker of their household?  In the table below, the number of men who chose each option is recorded and the number of women who chose each option is recorded. The total number of men and women in the study is not exactly the same, but this does not prevent assessment of the results. </a:t>
            </a:r>
          </a:p>
          <a:p>
            <a:pPr algn="just"/>
            <a:r>
              <a:rPr lang="en-US" sz="2800" dirty="0">
                <a:latin typeface="Corbel" panose="020B0503020204020204" pitchFamily="34" charset="0"/>
              </a:rPr>
              <a:t>Participants were presented with one of four possible versions of this 2x2 matrix. </a:t>
            </a:r>
          </a:p>
        </p:txBody>
      </p:sp>
      <p:sp>
        <p:nvSpPr>
          <p:cNvPr id="51" name="TextBox 50">
            <a:extLst>
              <a:ext uri="{FF2B5EF4-FFF2-40B4-BE49-F238E27FC236}">
                <a16:creationId xmlns:a16="http://schemas.microsoft.com/office/drawing/2014/main" id="{567E4294-1FBD-4D61-BE79-3BD6CE6A355A}"/>
              </a:ext>
            </a:extLst>
          </p:cNvPr>
          <p:cNvSpPr txBox="1"/>
          <p:nvPr/>
        </p:nvSpPr>
        <p:spPr>
          <a:xfrm>
            <a:off x="1022847" y="18852221"/>
            <a:ext cx="7111261" cy="879086"/>
          </a:xfrm>
          <a:prstGeom prst="rect">
            <a:avLst/>
          </a:prstGeom>
          <a:noFill/>
          <a:ln w="76200">
            <a:noFill/>
          </a:ln>
        </p:spPr>
        <p:txBody>
          <a:bodyPr wrap="square" rtlCol="0">
            <a:spAutoFit/>
          </a:bodyPr>
          <a:lstStyle>
            <a:defPPr>
              <a:defRPr lang="en-US"/>
            </a:defPPr>
            <a:lvl1pPr algn="ctr">
              <a:lnSpc>
                <a:spcPct val="107000"/>
              </a:lnSpc>
              <a:spcAft>
                <a:spcPts val="800"/>
              </a:spcAft>
              <a:defRPr sz="5000" b="1">
                <a:effectLst/>
                <a:latin typeface="Calibri" panose="020F0502020204030204" pitchFamily="34" charset="0"/>
                <a:ea typeface="Calibri" panose="020F0502020204030204" pitchFamily="34" charset="0"/>
                <a:cs typeface="Times New Roman" panose="02020603050405020304" pitchFamily="18" charset="0"/>
              </a:defRPr>
            </a:lvl1pPr>
          </a:lstStyle>
          <a:p>
            <a:r>
              <a:rPr lang="en-US" cap="small" dirty="0">
                <a:latin typeface="Corbel" panose="020B0503020204020204" pitchFamily="34" charset="0"/>
              </a:rPr>
              <a:t>Hypotheses</a:t>
            </a:r>
          </a:p>
        </p:txBody>
      </p:sp>
      <p:sp>
        <p:nvSpPr>
          <p:cNvPr id="52" name="TextBox 51">
            <a:extLst>
              <a:ext uri="{FF2B5EF4-FFF2-40B4-BE49-F238E27FC236}">
                <a16:creationId xmlns:a16="http://schemas.microsoft.com/office/drawing/2014/main" id="{764209D6-2610-4600-A42D-70E1F25B23B6}"/>
              </a:ext>
            </a:extLst>
          </p:cNvPr>
          <p:cNvSpPr txBox="1"/>
          <p:nvPr/>
        </p:nvSpPr>
        <p:spPr>
          <a:xfrm>
            <a:off x="699079" y="19874022"/>
            <a:ext cx="7758796" cy="10310515"/>
          </a:xfrm>
          <a:prstGeom prst="rect">
            <a:avLst/>
          </a:prstGeom>
          <a:noFill/>
        </p:spPr>
        <p:txBody>
          <a:bodyPr wrap="square" rtlCol="0">
            <a:spAutoFit/>
          </a:bodyPr>
          <a:lstStyle/>
          <a:p>
            <a:pPr marL="514350" indent="-514350" algn="just">
              <a:buFont typeface="+mj-lt"/>
              <a:buAutoNum type="arabicPeriod"/>
            </a:pPr>
            <a:r>
              <a:rPr lang="en-US" sz="2800" dirty="0">
                <a:latin typeface="Corbel" panose="020B0503020204020204" pitchFamily="34" charset="0"/>
              </a:rPr>
              <a:t>We predict that participants who answer the matrix problem correctly will score higher in general numeracy than will those who give the heuristic-driven, but incorrect answer to the matrix problem.</a:t>
            </a:r>
          </a:p>
          <a:p>
            <a:pPr marL="228600" indent="-228600" algn="just">
              <a:buFont typeface="+mj-lt"/>
              <a:buAutoNum type="arabicPeriod"/>
            </a:pPr>
            <a:endParaRPr lang="en-US" sz="1000" dirty="0">
              <a:latin typeface="Corbel" panose="020B0503020204020204" pitchFamily="34" charset="0"/>
            </a:endParaRPr>
          </a:p>
          <a:p>
            <a:pPr marL="514350" indent="-514350" algn="just">
              <a:buFont typeface="+mj-lt"/>
              <a:buAutoNum type="arabicPeriod"/>
            </a:pPr>
            <a:r>
              <a:rPr lang="en-US" sz="2800" dirty="0">
                <a:latin typeface="Corbel" panose="020B0503020204020204" pitchFamily="34" charset="0"/>
              </a:rPr>
              <a:t>We predict that participants will be more likely to succumb to the Type I, heuristic-driven response (and hence </a:t>
            </a:r>
            <a:r>
              <a:rPr lang="en-US" sz="2800" i="1" u="sng" dirty="0">
                <a:latin typeface="Corbel" panose="020B0503020204020204" pitchFamily="34" charset="0"/>
              </a:rPr>
              <a:t>less</a:t>
            </a:r>
            <a:r>
              <a:rPr lang="en-US" sz="2800" dirty="0">
                <a:latin typeface="Corbel" panose="020B0503020204020204" pitchFamily="34" charset="0"/>
              </a:rPr>
              <a:t> likely to come to the correct answer) when the heuristic-driven response </a:t>
            </a:r>
            <a:r>
              <a:rPr lang="en-US" sz="2800" i="1" u="sng" dirty="0">
                <a:latin typeface="Corbel" panose="020B0503020204020204" pitchFamily="34" charset="0"/>
              </a:rPr>
              <a:t>matches</a:t>
            </a:r>
            <a:r>
              <a:rPr lang="en-US" sz="2800" dirty="0">
                <a:latin typeface="Corbel" panose="020B0503020204020204" pitchFamily="34" charset="0"/>
              </a:rPr>
              <a:t> the historically-prevalent pattern of gender differences (i.e., that men are more likely than women to choose the breadwinner role and women more likely than men to choose the homemaker role).</a:t>
            </a:r>
          </a:p>
          <a:p>
            <a:pPr marL="514350" indent="-514350" algn="just">
              <a:buFont typeface="+mj-lt"/>
              <a:buAutoNum type="arabicPeriod"/>
            </a:pPr>
            <a:endParaRPr lang="en-US" sz="1000" dirty="0">
              <a:latin typeface="Corbel" panose="020B0503020204020204" pitchFamily="34" charset="0"/>
            </a:endParaRPr>
          </a:p>
          <a:p>
            <a:pPr marL="514350" indent="-514350" algn="just">
              <a:buFont typeface="+mj-lt"/>
              <a:buAutoNum type="arabicPeriod"/>
            </a:pPr>
            <a:r>
              <a:rPr lang="en-US" sz="2800" dirty="0">
                <a:latin typeface="Corbel" panose="020B0503020204020204" pitchFamily="34" charset="0"/>
              </a:rPr>
              <a:t>We predict that the link between general numeracy and success with the matrix problem will only occur when the matrix problem is set up so that a heuristic-driven interpretation of the numbers goes </a:t>
            </a:r>
            <a:r>
              <a:rPr lang="en-US" sz="2800" i="1" u="sng" dirty="0">
                <a:latin typeface="Corbel" panose="020B0503020204020204" pitchFamily="34" charset="0"/>
              </a:rPr>
              <a:t>against</a:t>
            </a:r>
            <a:r>
              <a:rPr lang="en-US" sz="2800" dirty="0">
                <a:latin typeface="Corbel" panose="020B0503020204020204" pitchFamily="34" charset="0"/>
              </a:rPr>
              <a:t> the historically-prevalent pattern of gender differences (i.e., that men are more likely than women to choose the breadwinner role and women more likely than men to choose the homemaker role).</a:t>
            </a:r>
          </a:p>
        </p:txBody>
      </p:sp>
      <p:sp>
        <p:nvSpPr>
          <p:cNvPr id="36" name="TextBox 35">
            <a:extLst>
              <a:ext uri="{FF2B5EF4-FFF2-40B4-BE49-F238E27FC236}">
                <a16:creationId xmlns:a16="http://schemas.microsoft.com/office/drawing/2014/main" id="{8CBE234C-828E-4BF5-8E1B-ADB40AB6537B}"/>
              </a:ext>
            </a:extLst>
          </p:cNvPr>
          <p:cNvSpPr txBox="1"/>
          <p:nvPr/>
        </p:nvSpPr>
        <p:spPr>
          <a:xfrm>
            <a:off x="23622521" y="13450459"/>
            <a:ext cx="8786292" cy="2308324"/>
          </a:xfrm>
          <a:prstGeom prst="rect">
            <a:avLst/>
          </a:prstGeom>
          <a:noFill/>
        </p:spPr>
        <p:txBody>
          <a:bodyPr wrap="square" rtlCol="0">
            <a:spAutoFit/>
          </a:bodyPr>
          <a:lstStyle/>
          <a:p>
            <a:pPr algn="just"/>
            <a:r>
              <a:rPr lang="en-US" sz="2400" dirty="0">
                <a:latin typeface="Corbel" panose="020B0503020204020204" pitchFamily="34" charset="0"/>
              </a:rPr>
              <a:t>Participants in these two conditions were then asked report the results of the study (order of options was counterbalanced):</a:t>
            </a:r>
          </a:p>
          <a:p>
            <a:pPr marL="457200" indent="-457200" algn="just">
              <a:buFont typeface="Courier New" panose="02070309020205020404" pitchFamily="49" charset="0"/>
              <a:buChar char="o"/>
            </a:pPr>
            <a:r>
              <a:rPr lang="en-US" sz="2400" dirty="0">
                <a:latin typeface="Corbel" panose="020B0503020204020204" pitchFamily="34" charset="0"/>
              </a:rPr>
              <a:t>Men were more likely to choose the breadwinner role than women were.</a:t>
            </a:r>
          </a:p>
          <a:p>
            <a:pPr marL="457200" indent="-457200" algn="just">
              <a:buFont typeface="Courier New" panose="02070309020205020404" pitchFamily="49" charset="0"/>
              <a:buChar char="o"/>
            </a:pPr>
            <a:r>
              <a:rPr lang="en-US" sz="2400" dirty="0">
                <a:latin typeface="Corbel" panose="020B0503020204020204" pitchFamily="34" charset="0"/>
              </a:rPr>
              <a:t>Men were more likely to choose the homemaker role than women were.</a:t>
            </a:r>
          </a:p>
        </p:txBody>
      </p:sp>
      <p:graphicFrame>
        <p:nvGraphicFramePr>
          <p:cNvPr id="39" name="Table 38">
            <a:extLst>
              <a:ext uri="{FF2B5EF4-FFF2-40B4-BE49-F238E27FC236}">
                <a16:creationId xmlns:a16="http://schemas.microsoft.com/office/drawing/2014/main" id="{47C70614-78B9-4150-BFAF-4F6F0D93312F}"/>
              </a:ext>
            </a:extLst>
          </p:cNvPr>
          <p:cNvGraphicFramePr>
            <a:graphicFrameLocks noGrp="1"/>
          </p:cNvGraphicFramePr>
          <p:nvPr>
            <p:extLst>
              <p:ext uri="{D42A27DB-BD31-4B8C-83A1-F6EECF244321}">
                <p14:modId xmlns:p14="http://schemas.microsoft.com/office/powerpoint/2010/main" val="4177407873"/>
              </p:ext>
            </p:extLst>
          </p:nvPr>
        </p:nvGraphicFramePr>
        <p:xfrm>
          <a:off x="9805901" y="13809331"/>
          <a:ext cx="6120755" cy="1639218"/>
        </p:xfrm>
        <a:graphic>
          <a:graphicData uri="http://schemas.openxmlformats.org/drawingml/2006/table">
            <a:tbl>
              <a:tblPr firstRow="1" firstCol="1" bandRow="1">
                <a:tableStyleId>{8A107856-5554-42FB-B03E-39F5DBC370BA}</a:tableStyleId>
              </a:tblPr>
              <a:tblGrid>
                <a:gridCol w="1681901">
                  <a:extLst>
                    <a:ext uri="{9D8B030D-6E8A-4147-A177-3AD203B41FA5}">
                      <a16:colId xmlns:a16="http://schemas.microsoft.com/office/drawing/2014/main" val="2917626546"/>
                    </a:ext>
                  </a:extLst>
                </a:gridCol>
                <a:gridCol w="2283701">
                  <a:extLst>
                    <a:ext uri="{9D8B030D-6E8A-4147-A177-3AD203B41FA5}">
                      <a16:colId xmlns:a16="http://schemas.microsoft.com/office/drawing/2014/main" val="716714956"/>
                    </a:ext>
                  </a:extLst>
                </a:gridCol>
                <a:gridCol w="2155153">
                  <a:extLst>
                    <a:ext uri="{9D8B030D-6E8A-4147-A177-3AD203B41FA5}">
                      <a16:colId xmlns:a16="http://schemas.microsoft.com/office/drawing/2014/main" val="3565374527"/>
                    </a:ext>
                  </a:extLst>
                </a:gridCol>
              </a:tblGrid>
              <a:tr h="546406">
                <a:tc>
                  <a:txBody>
                    <a:bodyPr/>
                    <a:lstStyle/>
                    <a:p>
                      <a:pPr marL="0" marR="0" algn="ctr">
                        <a:spcBef>
                          <a:spcPts val="0"/>
                        </a:spcBef>
                        <a:spcAft>
                          <a:spcPts val="0"/>
                        </a:spcAft>
                      </a:pPr>
                      <a:r>
                        <a:rPr lang="en-US" sz="2400" dirty="0">
                          <a:effectLst/>
                          <a:latin typeface="Corbel" panose="020B0503020204020204" pitchFamily="34" charset="0"/>
                        </a:rPr>
                        <a:t> </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spcBef>
                          <a:spcPts val="0"/>
                        </a:spcBef>
                        <a:spcAft>
                          <a:spcPts val="0"/>
                        </a:spcAft>
                      </a:pPr>
                      <a:r>
                        <a:rPr lang="en-US" sz="2400" dirty="0">
                          <a:effectLst/>
                          <a:latin typeface="Corbel" panose="020B0503020204020204" pitchFamily="34" charset="0"/>
                        </a:rPr>
                        <a:t>Breadwinner</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spcBef>
                          <a:spcPts val="0"/>
                        </a:spcBef>
                        <a:spcAft>
                          <a:spcPts val="0"/>
                        </a:spcAft>
                      </a:pPr>
                      <a:r>
                        <a:rPr lang="en-US" sz="2400" dirty="0">
                          <a:effectLst/>
                          <a:latin typeface="Corbel" panose="020B0503020204020204" pitchFamily="34" charset="0"/>
                        </a:rPr>
                        <a:t>Homemaker</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3418272409"/>
                  </a:ext>
                </a:extLst>
              </a:tr>
              <a:tr h="546406">
                <a:tc>
                  <a:txBody>
                    <a:bodyPr/>
                    <a:lstStyle/>
                    <a:p>
                      <a:pPr marL="0" marR="0" algn="ctr">
                        <a:spcBef>
                          <a:spcPts val="0"/>
                        </a:spcBef>
                        <a:spcAft>
                          <a:spcPts val="0"/>
                        </a:spcAft>
                      </a:pPr>
                      <a:r>
                        <a:rPr lang="en-US" sz="2400" dirty="0">
                          <a:effectLst/>
                          <a:latin typeface="Corbel" panose="020B0503020204020204" pitchFamily="34" charset="0"/>
                        </a:rPr>
                        <a:t>Men</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spcBef>
                          <a:spcPts val="0"/>
                        </a:spcBef>
                        <a:spcAft>
                          <a:spcPts val="0"/>
                        </a:spcAft>
                      </a:pPr>
                      <a:r>
                        <a:rPr lang="en-US" sz="2400" dirty="0">
                          <a:effectLst/>
                          <a:latin typeface="Corbel" panose="020B0503020204020204" pitchFamily="34" charset="0"/>
                        </a:rPr>
                        <a:t>110</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marL="0" marR="0" algn="ctr">
                        <a:spcBef>
                          <a:spcPts val="0"/>
                        </a:spcBef>
                        <a:spcAft>
                          <a:spcPts val="0"/>
                        </a:spcAft>
                      </a:pPr>
                      <a:r>
                        <a:rPr lang="en-US" sz="2400" dirty="0">
                          <a:effectLst/>
                          <a:latin typeface="Corbel" panose="020B0503020204020204" pitchFamily="34" charset="0"/>
                        </a:rPr>
                        <a:t>90</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28397172"/>
                  </a:ext>
                </a:extLst>
              </a:tr>
              <a:tr h="546406">
                <a:tc>
                  <a:txBody>
                    <a:bodyPr/>
                    <a:lstStyle/>
                    <a:p>
                      <a:pPr marL="0" marR="0" algn="ctr">
                        <a:spcBef>
                          <a:spcPts val="0"/>
                        </a:spcBef>
                        <a:spcAft>
                          <a:spcPts val="0"/>
                        </a:spcAft>
                      </a:pPr>
                      <a:r>
                        <a:rPr lang="en-US" sz="2400" dirty="0">
                          <a:effectLst/>
                          <a:latin typeface="Corbel" panose="020B0503020204020204" pitchFamily="34" charset="0"/>
                        </a:rPr>
                        <a:t>Women</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spcBef>
                          <a:spcPts val="0"/>
                        </a:spcBef>
                        <a:spcAft>
                          <a:spcPts val="0"/>
                        </a:spcAft>
                      </a:pPr>
                      <a:r>
                        <a:rPr lang="en-US" sz="2400" dirty="0">
                          <a:effectLst/>
                          <a:latin typeface="Corbel" panose="020B0503020204020204" pitchFamily="34" charset="0"/>
                        </a:rPr>
                        <a:t>80</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marL="0" marR="0" algn="ctr">
                        <a:spcBef>
                          <a:spcPts val="0"/>
                        </a:spcBef>
                        <a:spcAft>
                          <a:spcPts val="0"/>
                        </a:spcAft>
                      </a:pPr>
                      <a:r>
                        <a:rPr lang="en-US" sz="2400" dirty="0">
                          <a:effectLst/>
                          <a:latin typeface="Corbel" panose="020B0503020204020204" pitchFamily="34" charset="0"/>
                        </a:rPr>
                        <a:t>40</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427120074"/>
                  </a:ext>
                </a:extLst>
              </a:tr>
            </a:tbl>
          </a:graphicData>
        </a:graphic>
      </p:graphicFrame>
      <p:graphicFrame>
        <p:nvGraphicFramePr>
          <p:cNvPr id="60" name="Table 59">
            <a:extLst>
              <a:ext uri="{FF2B5EF4-FFF2-40B4-BE49-F238E27FC236}">
                <a16:creationId xmlns:a16="http://schemas.microsoft.com/office/drawing/2014/main" id="{2A4F16A0-9F5A-41ED-A9B9-BEAE38CCE211}"/>
              </a:ext>
            </a:extLst>
          </p:cNvPr>
          <p:cNvGraphicFramePr>
            <a:graphicFrameLocks noGrp="1"/>
          </p:cNvGraphicFramePr>
          <p:nvPr>
            <p:extLst>
              <p:ext uri="{D42A27DB-BD31-4B8C-83A1-F6EECF244321}">
                <p14:modId xmlns:p14="http://schemas.microsoft.com/office/powerpoint/2010/main" val="1052254362"/>
              </p:ext>
            </p:extLst>
          </p:nvPr>
        </p:nvGraphicFramePr>
        <p:xfrm>
          <a:off x="16497382" y="13818789"/>
          <a:ext cx="6229826" cy="1629759"/>
        </p:xfrm>
        <a:graphic>
          <a:graphicData uri="http://schemas.openxmlformats.org/drawingml/2006/table">
            <a:tbl>
              <a:tblPr firstRow="1" firstCol="1" bandRow="1">
                <a:tableStyleId>{8A107856-5554-42FB-B03E-39F5DBC370BA}</a:tableStyleId>
              </a:tblPr>
              <a:tblGrid>
                <a:gridCol w="1711872">
                  <a:extLst>
                    <a:ext uri="{9D8B030D-6E8A-4147-A177-3AD203B41FA5}">
                      <a16:colId xmlns:a16="http://schemas.microsoft.com/office/drawing/2014/main" val="2917626546"/>
                    </a:ext>
                  </a:extLst>
                </a:gridCol>
                <a:gridCol w="2324396">
                  <a:extLst>
                    <a:ext uri="{9D8B030D-6E8A-4147-A177-3AD203B41FA5}">
                      <a16:colId xmlns:a16="http://schemas.microsoft.com/office/drawing/2014/main" val="716714956"/>
                    </a:ext>
                  </a:extLst>
                </a:gridCol>
                <a:gridCol w="2193558">
                  <a:extLst>
                    <a:ext uri="{9D8B030D-6E8A-4147-A177-3AD203B41FA5}">
                      <a16:colId xmlns:a16="http://schemas.microsoft.com/office/drawing/2014/main" val="3565374527"/>
                    </a:ext>
                  </a:extLst>
                </a:gridCol>
              </a:tblGrid>
              <a:tr h="543253">
                <a:tc>
                  <a:txBody>
                    <a:bodyPr/>
                    <a:lstStyle/>
                    <a:p>
                      <a:pPr marL="0" marR="0" algn="ctr">
                        <a:spcBef>
                          <a:spcPts val="0"/>
                        </a:spcBef>
                        <a:spcAft>
                          <a:spcPts val="0"/>
                        </a:spcAft>
                      </a:pPr>
                      <a:r>
                        <a:rPr lang="en-US" sz="2400" dirty="0">
                          <a:effectLst/>
                          <a:latin typeface="Corbel" panose="020B0503020204020204" pitchFamily="34" charset="0"/>
                        </a:rPr>
                        <a:t> </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spcBef>
                          <a:spcPts val="0"/>
                        </a:spcBef>
                        <a:spcAft>
                          <a:spcPts val="0"/>
                        </a:spcAft>
                      </a:pPr>
                      <a:r>
                        <a:rPr lang="en-US" sz="2400" dirty="0">
                          <a:effectLst/>
                          <a:latin typeface="Corbel" panose="020B0503020204020204" pitchFamily="34" charset="0"/>
                        </a:rPr>
                        <a:t>Homemaker</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spcBef>
                          <a:spcPts val="0"/>
                        </a:spcBef>
                        <a:spcAft>
                          <a:spcPts val="0"/>
                        </a:spcAft>
                      </a:pPr>
                      <a:r>
                        <a:rPr lang="en-US" sz="2400" dirty="0">
                          <a:effectLst/>
                          <a:latin typeface="Corbel" panose="020B0503020204020204" pitchFamily="34" charset="0"/>
                        </a:rPr>
                        <a:t>Breadwinner</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3418272409"/>
                  </a:ext>
                </a:extLst>
              </a:tr>
              <a:tr h="543253">
                <a:tc>
                  <a:txBody>
                    <a:bodyPr/>
                    <a:lstStyle/>
                    <a:p>
                      <a:pPr marL="0" marR="0" algn="ctr">
                        <a:spcBef>
                          <a:spcPts val="0"/>
                        </a:spcBef>
                        <a:spcAft>
                          <a:spcPts val="0"/>
                        </a:spcAft>
                      </a:pPr>
                      <a:r>
                        <a:rPr lang="en-US" sz="2400" dirty="0">
                          <a:effectLst/>
                          <a:latin typeface="Corbel" panose="020B0503020204020204" pitchFamily="34" charset="0"/>
                        </a:rPr>
                        <a:t>Men</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spcBef>
                          <a:spcPts val="0"/>
                        </a:spcBef>
                        <a:spcAft>
                          <a:spcPts val="0"/>
                        </a:spcAft>
                      </a:pPr>
                      <a:r>
                        <a:rPr lang="en-US" sz="2400" dirty="0">
                          <a:effectLst/>
                          <a:latin typeface="Corbel" panose="020B0503020204020204" pitchFamily="34" charset="0"/>
                        </a:rPr>
                        <a:t>110</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marL="0" marR="0" algn="ctr">
                        <a:spcBef>
                          <a:spcPts val="0"/>
                        </a:spcBef>
                        <a:spcAft>
                          <a:spcPts val="0"/>
                        </a:spcAft>
                      </a:pPr>
                      <a:r>
                        <a:rPr lang="en-US" sz="2400" dirty="0">
                          <a:effectLst/>
                          <a:latin typeface="Corbel" panose="020B0503020204020204" pitchFamily="34" charset="0"/>
                        </a:rPr>
                        <a:t>90</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28397172"/>
                  </a:ext>
                </a:extLst>
              </a:tr>
              <a:tr h="543253">
                <a:tc>
                  <a:txBody>
                    <a:bodyPr/>
                    <a:lstStyle/>
                    <a:p>
                      <a:pPr marL="0" marR="0" algn="ctr">
                        <a:spcBef>
                          <a:spcPts val="0"/>
                        </a:spcBef>
                        <a:spcAft>
                          <a:spcPts val="0"/>
                        </a:spcAft>
                      </a:pPr>
                      <a:r>
                        <a:rPr lang="en-US" sz="2400" dirty="0">
                          <a:effectLst/>
                          <a:latin typeface="Corbel" panose="020B0503020204020204" pitchFamily="34" charset="0"/>
                        </a:rPr>
                        <a:t>Women</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spcBef>
                          <a:spcPts val="0"/>
                        </a:spcBef>
                        <a:spcAft>
                          <a:spcPts val="0"/>
                        </a:spcAft>
                      </a:pPr>
                      <a:r>
                        <a:rPr lang="en-US" sz="2400">
                          <a:effectLst/>
                          <a:latin typeface="Corbel" panose="020B0503020204020204" pitchFamily="34" charset="0"/>
                        </a:rPr>
                        <a:t>80</a:t>
                      </a:r>
                      <a:endParaRPr lang="en-US" sz="240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marL="0" marR="0" algn="ctr">
                        <a:spcBef>
                          <a:spcPts val="0"/>
                        </a:spcBef>
                        <a:spcAft>
                          <a:spcPts val="0"/>
                        </a:spcAft>
                      </a:pPr>
                      <a:r>
                        <a:rPr lang="en-US" sz="2400" dirty="0">
                          <a:effectLst/>
                          <a:latin typeface="Corbel" panose="020B0503020204020204" pitchFamily="34" charset="0"/>
                        </a:rPr>
                        <a:t>40</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427120074"/>
                  </a:ext>
                </a:extLst>
              </a:tr>
            </a:tbl>
          </a:graphicData>
        </a:graphic>
      </p:graphicFrame>
      <p:graphicFrame>
        <p:nvGraphicFramePr>
          <p:cNvPr id="64" name="Table 63">
            <a:extLst>
              <a:ext uri="{FF2B5EF4-FFF2-40B4-BE49-F238E27FC236}">
                <a16:creationId xmlns:a16="http://schemas.microsoft.com/office/drawing/2014/main" id="{B2A74D0C-17D6-40C6-A452-AE5DA17957EB}"/>
              </a:ext>
            </a:extLst>
          </p:cNvPr>
          <p:cNvGraphicFramePr>
            <a:graphicFrameLocks noGrp="1"/>
          </p:cNvGraphicFramePr>
          <p:nvPr>
            <p:extLst>
              <p:ext uri="{D42A27DB-BD31-4B8C-83A1-F6EECF244321}">
                <p14:modId xmlns:p14="http://schemas.microsoft.com/office/powerpoint/2010/main" val="2708809432"/>
              </p:ext>
            </p:extLst>
          </p:nvPr>
        </p:nvGraphicFramePr>
        <p:xfrm>
          <a:off x="16593960" y="16558453"/>
          <a:ext cx="6120755" cy="1639218"/>
        </p:xfrm>
        <a:graphic>
          <a:graphicData uri="http://schemas.openxmlformats.org/drawingml/2006/table">
            <a:tbl>
              <a:tblPr firstRow="1" firstCol="1" bandRow="1">
                <a:tableStyleId>{8A107856-5554-42FB-B03E-39F5DBC370BA}</a:tableStyleId>
              </a:tblPr>
              <a:tblGrid>
                <a:gridCol w="1681901">
                  <a:extLst>
                    <a:ext uri="{9D8B030D-6E8A-4147-A177-3AD203B41FA5}">
                      <a16:colId xmlns:a16="http://schemas.microsoft.com/office/drawing/2014/main" val="2917626546"/>
                    </a:ext>
                  </a:extLst>
                </a:gridCol>
                <a:gridCol w="2283701">
                  <a:extLst>
                    <a:ext uri="{9D8B030D-6E8A-4147-A177-3AD203B41FA5}">
                      <a16:colId xmlns:a16="http://schemas.microsoft.com/office/drawing/2014/main" val="716714956"/>
                    </a:ext>
                  </a:extLst>
                </a:gridCol>
                <a:gridCol w="2155153">
                  <a:extLst>
                    <a:ext uri="{9D8B030D-6E8A-4147-A177-3AD203B41FA5}">
                      <a16:colId xmlns:a16="http://schemas.microsoft.com/office/drawing/2014/main" val="3565374527"/>
                    </a:ext>
                  </a:extLst>
                </a:gridCol>
              </a:tblGrid>
              <a:tr h="546406">
                <a:tc>
                  <a:txBody>
                    <a:bodyPr/>
                    <a:lstStyle/>
                    <a:p>
                      <a:pPr marL="0" marR="0" algn="ctr">
                        <a:spcBef>
                          <a:spcPts val="0"/>
                        </a:spcBef>
                        <a:spcAft>
                          <a:spcPts val="0"/>
                        </a:spcAft>
                      </a:pPr>
                      <a:r>
                        <a:rPr lang="en-US" sz="2400" dirty="0">
                          <a:effectLst/>
                          <a:latin typeface="Corbel" panose="020B0503020204020204" pitchFamily="34" charset="0"/>
                        </a:rPr>
                        <a:t> </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spcBef>
                          <a:spcPts val="0"/>
                        </a:spcBef>
                        <a:spcAft>
                          <a:spcPts val="0"/>
                        </a:spcAft>
                      </a:pPr>
                      <a:r>
                        <a:rPr lang="en-US" sz="2400" dirty="0">
                          <a:effectLst/>
                          <a:latin typeface="Corbel" panose="020B0503020204020204" pitchFamily="34" charset="0"/>
                        </a:rPr>
                        <a:t>Breadwinner</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spcBef>
                          <a:spcPts val="0"/>
                        </a:spcBef>
                        <a:spcAft>
                          <a:spcPts val="0"/>
                        </a:spcAft>
                      </a:pPr>
                      <a:r>
                        <a:rPr lang="en-US" sz="2400" dirty="0">
                          <a:effectLst/>
                          <a:latin typeface="Corbel" panose="020B0503020204020204" pitchFamily="34" charset="0"/>
                        </a:rPr>
                        <a:t>Homemaker</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3418272409"/>
                  </a:ext>
                </a:extLst>
              </a:tr>
              <a:tr h="546406">
                <a:tc>
                  <a:txBody>
                    <a:bodyPr/>
                    <a:lstStyle/>
                    <a:p>
                      <a:pPr marL="0" marR="0" algn="ctr">
                        <a:spcBef>
                          <a:spcPts val="0"/>
                        </a:spcBef>
                        <a:spcAft>
                          <a:spcPts val="0"/>
                        </a:spcAft>
                      </a:pPr>
                      <a:r>
                        <a:rPr lang="en-US" sz="2400" dirty="0">
                          <a:effectLst/>
                          <a:latin typeface="Corbel" panose="020B0503020204020204" pitchFamily="34" charset="0"/>
                        </a:rPr>
                        <a:t>Women</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spcBef>
                          <a:spcPts val="0"/>
                        </a:spcBef>
                        <a:spcAft>
                          <a:spcPts val="0"/>
                        </a:spcAft>
                      </a:pPr>
                      <a:r>
                        <a:rPr lang="en-US" sz="2400" dirty="0">
                          <a:effectLst/>
                          <a:latin typeface="Corbel" panose="020B0503020204020204" pitchFamily="34" charset="0"/>
                        </a:rPr>
                        <a:t>110</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marL="0" marR="0" algn="ctr">
                        <a:spcBef>
                          <a:spcPts val="0"/>
                        </a:spcBef>
                        <a:spcAft>
                          <a:spcPts val="0"/>
                        </a:spcAft>
                      </a:pPr>
                      <a:r>
                        <a:rPr lang="en-US" sz="2400" dirty="0">
                          <a:effectLst/>
                          <a:latin typeface="Corbel" panose="020B0503020204020204" pitchFamily="34" charset="0"/>
                        </a:rPr>
                        <a:t>90</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28397172"/>
                  </a:ext>
                </a:extLst>
              </a:tr>
              <a:tr h="546406">
                <a:tc>
                  <a:txBody>
                    <a:bodyPr/>
                    <a:lstStyle/>
                    <a:p>
                      <a:pPr marL="0" marR="0" algn="ctr">
                        <a:spcBef>
                          <a:spcPts val="0"/>
                        </a:spcBef>
                        <a:spcAft>
                          <a:spcPts val="0"/>
                        </a:spcAft>
                      </a:pPr>
                      <a:r>
                        <a:rPr lang="en-US" sz="2400" dirty="0">
                          <a:effectLst/>
                          <a:latin typeface="Corbel" panose="020B0503020204020204" pitchFamily="34" charset="0"/>
                        </a:rPr>
                        <a:t>Men</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spcBef>
                          <a:spcPts val="0"/>
                        </a:spcBef>
                        <a:spcAft>
                          <a:spcPts val="0"/>
                        </a:spcAft>
                      </a:pPr>
                      <a:r>
                        <a:rPr lang="en-US" sz="2400">
                          <a:effectLst/>
                          <a:latin typeface="Corbel" panose="020B0503020204020204" pitchFamily="34" charset="0"/>
                        </a:rPr>
                        <a:t>80</a:t>
                      </a:r>
                      <a:endParaRPr lang="en-US" sz="240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marL="0" marR="0" algn="ctr">
                        <a:spcBef>
                          <a:spcPts val="0"/>
                        </a:spcBef>
                        <a:spcAft>
                          <a:spcPts val="0"/>
                        </a:spcAft>
                      </a:pPr>
                      <a:r>
                        <a:rPr lang="en-US" sz="2400" dirty="0">
                          <a:effectLst/>
                          <a:latin typeface="Corbel" panose="020B0503020204020204" pitchFamily="34" charset="0"/>
                        </a:rPr>
                        <a:t>40</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427120074"/>
                  </a:ext>
                </a:extLst>
              </a:tr>
            </a:tbl>
          </a:graphicData>
        </a:graphic>
      </p:graphicFrame>
      <p:graphicFrame>
        <p:nvGraphicFramePr>
          <p:cNvPr id="65" name="Table 64">
            <a:extLst>
              <a:ext uri="{FF2B5EF4-FFF2-40B4-BE49-F238E27FC236}">
                <a16:creationId xmlns:a16="http://schemas.microsoft.com/office/drawing/2014/main" id="{24869779-B996-44EE-97CD-12CFE2C7052A}"/>
              </a:ext>
            </a:extLst>
          </p:cNvPr>
          <p:cNvGraphicFramePr>
            <a:graphicFrameLocks noGrp="1"/>
          </p:cNvGraphicFramePr>
          <p:nvPr>
            <p:extLst>
              <p:ext uri="{D42A27DB-BD31-4B8C-83A1-F6EECF244321}">
                <p14:modId xmlns:p14="http://schemas.microsoft.com/office/powerpoint/2010/main" val="1552899397"/>
              </p:ext>
            </p:extLst>
          </p:nvPr>
        </p:nvGraphicFramePr>
        <p:xfrm>
          <a:off x="9804711" y="16594982"/>
          <a:ext cx="6229826" cy="1629759"/>
        </p:xfrm>
        <a:graphic>
          <a:graphicData uri="http://schemas.openxmlformats.org/drawingml/2006/table">
            <a:tbl>
              <a:tblPr firstRow="1" firstCol="1" bandRow="1">
                <a:tableStyleId>{8A107856-5554-42FB-B03E-39F5DBC370BA}</a:tableStyleId>
              </a:tblPr>
              <a:tblGrid>
                <a:gridCol w="1711872">
                  <a:extLst>
                    <a:ext uri="{9D8B030D-6E8A-4147-A177-3AD203B41FA5}">
                      <a16:colId xmlns:a16="http://schemas.microsoft.com/office/drawing/2014/main" val="2917626546"/>
                    </a:ext>
                  </a:extLst>
                </a:gridCol>
                <a:gridCol w="2324396">
                  <a:extLst>
                    <a:ext uri="{9D8B030D-6E8A-4147-A177-3AD203B41FA5}">
                      <a16:colId xmlns:a16="http://schemas.microsoft.com/office/drawing/2014/main" val="716714956"/>
                    </a:ext>
                  </a:extLst>
                </a:gridCol>
                <a:gridCol w="2193558">
                  <a:extLst>
                    <a:ext uri="{9D8B030D-6E8A-4147-A177-3AD203B41FA5}">
                      <a16:colId xmlns:a16="http://schemas.microsoft.com/office/drawing/2014/main" val="3565374527"/>
                    </a:ext>
                  </a:extLst>
                </a:gridCol>
              </a:tblGrid>
              <a:tr h="543253">
                <a:tc>
                  <a:txBody>
                    <a:bodyPr/>
                    <a:lstStyle/>
                    <a:p>
                      <a:pPr marL="0" marR="0" algn="ctr">
                        <a:spcBef>
                          <a:spcPts val="0"/>
                        </a:spcBef>
                        <a:spcAft>
                          <a:spcPts val="0"/>
                        </a:spcAft>
                      </a:pPr>
                      <a:r>
                        <a:rPr lang="en-US" sz="2400" dirty="0">
                          <a:effectLst/>
                          <a:latin typeface="Corbel" panose="020B0503020204020204" pitchFamily="34" charset="0"/>
                        </a:rPr>
                        <a:t> </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spcBef>
                          <a:spcPts val="0"/>
                        </a:spcBef>
                        <a:spcAft>
                          <a:spcPts val="0"/>
                        </a:spcAft>
                      </a:pPr>
                      <a:r>
                        <a:rPr lang="en-US" sz="2400" dirty="0">
                          <a:effectLst/>
                          <a:latin typeface="Corbel" panose="020B0503020204020204" pitchFamily="34" charset="0"/>
                        </a:rPr>
                        <a:t>Homemaker</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spcBef>
                          <a:spcPts val="0"/>
                        </a:spcBef>
                        <a:spcAft>
                          <a:spcPts val="0"/>
                        </a:spcAft>
                      </a:pPr>
                      <a:r>
                        <a:rPr lang="en-US" sz="2400" dirty="0">
                          <a:effectLst/>
                          <a:latin typeface="Corbel" panose="020B0503020204020204" pitchFamily="34" charset="0"/>
                        </a:rPr>
                        <a:t>Breadwinner</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3418272409"/>
                  </a:ext>
                </a:extLst>
              </a:tr>
              <a:tr h="543253">
                <a:tc>
                  <a:txBody>
                    <a:bodyPr/>
                    <a:lstStyle/>
                    <a:p>
                      <a:pPr marL="0" marR="0" algn="ctr">
                        <a:spcBef>
                          <a:spcPts val="0"/>
                        </a:spcBef>
                        <a:spcAft>
                          <a:spcPts val="0"/>
                        </a:spcAft>
                      </a:pPr>
                      <a:r>
                        <a:rPr lang="en-US" sz="2400" dirty="0">
                          <a:effectLst/>
                          <a:latin typeface="Corbel" panose="020B0503020204020204" pitchFamily="34" charset="0"/>
                        </a:rPr>
                        <a:t>Women</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spcBef>
                          <a:spcPts val="0"/>
                        </a:spcBef>
                        <a:spcAft>
                          <a:spcPts val="0"/>
                        </a:spcAft>
                      </a:pPr>
                      <a:r>
                        <a:rPr lang="en-US" sz="2400" dirty="0">
                          <a:effectLst/>
                          <a:latin typeface="Corbel" panose="020B0503020204020204" pitchFamily="34" charset="0"/>
                        </a:rPr>
                        <a:t>110</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marL="0" marR="0" algn="ctr">
                        <a:spcBef>
                          <a:spcPts val="0"/>
                        </a:spcBef>
                        <a:spcAft>
                          <a:spcPts val="0"/>
                        </a:spcAft>
                      </a:pPr>
                      <a:r>
                        <a:rPr lang="en-US" sz="2400" dirty="0">
                          <a:effectLst/>
                          <a:latin typeface="Corbel" panose="020B0503020204020204" pitchFamily="34" charset="0"/>
                        </a:rPr>
                        <a:t>90</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28397172"/>
                  </a:ext>
                </a:extLst>
              </a:tr>
              <a:tr h="543253">
                <a:tc>
                  <a:txBody>
                    <a:bodyPr/>
                    <a:lstStyle/>
                    <a:p>
                      <a:pPr marL="0" marR="0" algn="ctr">
                        <a:spcBef>
                          <a:spcPts val="0"/>
                        </a:spcBef>
                        <a:spcAft>
                          <a:spcPts val="0"/>
                        </a:spcAft>
                      </a:pPr>
                      <a:r>
                        <a:rPr lang="en-US" sz="2400" dirty="0">
                          <a:effectLst/>
                          <a:latin typeface="Corbel" panose="020B0503020204020204" pitchFamily="34" charset="0"/>
                        </a:rPr>
                        <a:t>Men</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spcBef>
                          <a:spcPts val="0"/>
                        </a:spcBef>
                        <a:spcAft>
                          <a:spcPts val="0"/>
                        </a:spcAft>
                      </a:pPr>
                      <a:r>
                        <a:rPr lang="en-US" sz="2400" dirty="0">
                          <a:effectLst/>
                          <a:latin typeface="Corbel" panose="020B0503020204020204" pitchFamily="34" charset="0"/>
                        </a:rPr>
                        <a:t>80</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marL="0" marR="0" algn="ctr">
                        <a:spcBef>
                          <a:spcPts val="0"/>
                        </a:spcBef>
                        <a:spcAft>
                          <a:spcPts val="0"/>
                        </a:spcAft>
                      </a:pPr>
                      <a:r>
                        <a:rPr lang="en-US" sz="2400" dirty="0">
                          <a:effectLst/>
                          <a:latin typeface="Corbel" panose="020B0503020204020204" pitchFamily="34" charset="0"/>
                        </a:rPr>
                        <a:t>40</a:t>
                      </a:r>
                      <a:endParaRPr lang="en-US" sz="2400" dirty="0">
                        <a:effectLst/>
                        <a:latin typeface="Corbel" panose="020B050302020402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427120074"/>
                  </a:ext>
                </a:extLst>
              </a:tr>
            </a:tbl>
          </a:graphicData>
        </a:graphic>
      </p:graphicFrame>
      <p:sp>
        <p:nvSpPr>
          <p:cNvPr id="66" name="TextBox 65">
            <a:extLst>
              <a:ext uri="{FF2B5EF4-FFF2-40B4-BE49-F238E27FC236}">
                <a16:creationId xmlns:a16="http://schemas.microsoft.com/office/drawing/2014/main" id="{BCFD38E4-5C3B-4B3D-B822-E1692DFCD705}"/>
              </a:ext>
            </a:extLst>
          </p:cNvPr>
          <p:cNvSpPr txBox="1"/>
          <p:nvPr/>
        </p:nvSpPr>
        <p:spPr>
          <a:xfrm>
            <a:off x="23622521" y="16238273"/>
            <a:ext cx="8786292" cy="2308324"/>
          </a:xfrm>
          <a:prstGeom prst="rect">
            <a:avLst/>
          </a:prstGeom>
          <a:noFill/>
        </p:spPr>
        <p:txBody>
          <a:bodyPr wrap="square" rtlCol="0">
            <a:spAutoFit/>
          </a:bodyPr>
          <a:lstStyle/>
          <a:p>
            <a:pPr algn="just"/>
            <a:r>
              <a:rPr lang="en-US" sz="2400" dirty="0">
                <a:latin typeface="Corbel" panose="020B0503020204020204" pitchFamily="34" charset="0"/>
              </a:rPr>
              <a:t>Participants in the two conditions were then asked report the results of the study (order of options was counterbalanced):</a:t>
            </a:r>
          </a:p>
          <a:p>
            <a:pPr marL="457200" indent="-457200" algn="just">
              <a:buFont typeface="Courier New" panose="02070309020205020404" pitchFamily="49" charset="0"/>
              <a:buChar char="o"/>
            </a:pPr>
            <a:r>
              <a:rPr lang="en-US" sz="2400" dirty="0">
                <a:latin typeface="Corbel" panose="020B0503020204020204" pitchFamily="34" charset="0"/>
              </a:rPr>
              <a:t>Women were more likely to choose the breadwinner role than men were.</a:t>
            </a:r>
          </a:p>
          <a:p>
            <a:pPr marL="457200" indent="-457200" algn="just">
              <a:buFont typeface="Courier New" panose="02070309020205020404" pitchFamily="49" charset="0"/>
              <a:buChar char="o"/>
            </a:pPr>
            <a:r>
              <a:rPr lang="en-US" sz="2400" dirty="0">
                <a:latin typeface="Corbel" panose="020B0503020204020204" pitchFamily="34" charset="0"/>
              </a:rPr>
              <a:t>Women were more likely to choose the homemaker role than men were.</a:t>
            </a:r>
          </a:p>
        </p:txBody>
      </p:sp>
      <p:sp>
        <p:nvSpPr>
          <p:cNvPr id="44" name="TextBox 43">
            <a:extLst>
              <a:ext uri="{FF2B5EF4-FFF2-40B4-BE49-F238E27FC236}">
                <a16:creationId xmlns:a16="http://schemas.microsoft.com/office/drawing/2014/main" id="{2F3ABB9E-DEF3-4BDF-BD2B-B19AD8B7218E}"/>
              </a:ext>
            </a:extLst>
          </p:cNvPr>
          <p:cNvSpPr txBox="1"/>
          <p:nvPr/>
        </p:nvSpPr>
        <p:spPr>
          <a:xfrm>
            <a:off x="9634117" y="19995001"/>
            <a:ext cx="13421729" cy="2677656"/>
          </a:xfrm>
          <a:prstGeom prst="rect">
            <a:avLst/>
          </a:prstGeom>
          <a:noFill/>
        </p:spPr>
        <p:txBody>
          <a:bodyPr wrap="square" rtlCol="0">
            <a:spAutoFit/>
          </a:bodyPr>
          <a:lstStyle/>
          <a:p>
            <a:pPr algn="just"/>
            <a:r>
              <a:rPr lang="en-US" sz="2800" dirty="0">
                <a:latin typeface="Corbel" panose="020B0503020204020204" pitchFamily="34" charset="0"/>
              </a:rPr>
              <a:t>1. Students’ performance on the general numeracy scale was impressive, at least compared to reasonably educated community samples.</a:t>
            </a:r>
            <a:r>
              <a:rPr lang="en-US" sz="2800" baseline="30000" dirty="0">
                <a:latin typeface="Corbel" panose="020B0503020204020204" pitchFamily="34" charset="0"/>
              </a:rPr>
              <a:t>3</a:t>
            </a:r>
            <a:r>
              <a:rPr lang="en-US" sz="2800" dirty="0">
                <a:latin typeface="Corbel" panose="020B0503020204020204" pitchFamily="34" charset="0"/>
              </a:rPr>
              <a:t> The typical student answered 9 of 11 questions correctly, with 24% of the sample answering all 11 correctly. In confirmation of our first prediction, general numeracy was tied to performance on the 2x2 matrix task: those who answered it correctly had higher general numeracy scores than those who answered incorrectly.   </a:t>
            </a:r>
          </a:p>
        </p:txBody>
      </p:sp>
      <p:graphicFrame>
        <p:nvGraphicFramePr>
          <p:cNvPr id="50" name="Chart 49">
            <a:extLst>
              <a:ext uri="{FF2B5EF4-FFF2-40B4-BE49-F238E27FC236}">
                <a16:creationId xmlns:a16="http://schemas.microsoft.com/office/drawing/2014/main" id="{55F09E47-95A5-4FF0-867C-EDD208A23589}"/>
              </a:ext>
            </a:extLst>
          </p:cNvPr>
          <p:cNvGraphicFramePr/>
          <p:nvPr>
            <p:extLst>
              <p:ext uri="{D42A27DB-BD31-4B8C-83A1-F6EECF244321}">
                <p14:modId xmlns:p14="http://schemas.microsoft.com/office/powerpoint/2010/main" val="234610752"/>
              </p:ext>
            </p:extLst>
          </p:nvPr>
        </p:nvGraphicFramePr>
        <p:xfrm>
          <a:off x="23916383" y="19391401"/>
          <a:ext cx="8103074" cy="5091482"/>
        </p:xfrm>
        <a:graphic>
          <a:graphicData uri="http://schemas.openxmlformats.org/drawingml/2006/chart">
            <c:chart xmlns:c="http://schemas.openxmlformats.org/drawingml/2006/chart" xmlns:r="http://schemas.openxmlformats.org/officeDocument/2006/relationships" r:id="rId5"/>
          </a:graphicData>
        </a:graphic>
      </p:graphicFrame>
      <p:sp>
        <p:nvSpPr>
          <p:cNvPr id="56" name="TextBox 55">
            <a:extLst>
              <a:ext uri="{FF2B5EF4-FFF2-40B4-BE49-F238E27FC236}">
                <a16:creationId xmlns:a16="http://schemas.microsoft.com/office/drawing/2014/main" id="{C6194AE1-9785-445B-B4E4-7DA1D8D507A1}"/>
              </a:ext>
            </a:extLst>
          </p:cNvPr>
          <p:cNvSpPr txBox="1"/>
          <p:nvPr/>
        </p:nvSpPr>
        <p:spPr>
          <a:xfrm>
            <a:off x="10309366" y="15743650"/>
            <a:ext cx="6229826" cy="461665"/>
          </a:xfrm>
          <a:prstGeom prst="rect">
            <a:avLst/>
          </a:prstGeom>
          <a:noFill/>
        </p:spPr>
        <p:txBody>
          <a:bodyPr wrap="square" rtlCol="0">
            <a:spAutoFit/>
          </a:bodyPr>
          <a:lstStyle/>
          <a:p>
            <a:r>
              <a:rPr lang="en-US" sz="2400" dirty="0">
                <a:latin typeface="Corbel" panose="020B0503020204020204" pitchFamily="34" charset="0"/>
              </a:rPr>
              <a:t>Intuitive response matches stereotypes</a:t>
            </a:r>
          </a:p>
        </p:txBody>
      </p:sp>
      <p:sp>
        <p:nvSpPr>
          <p:cNvPr id="69" name="TextBox 68">
            <a:extLst>
              <a:ext uri="{FF2B5EF4-FFF2-40B4-BE49-F238E27FC236}">
                <a16:creationId xmlns:a16="http://schemas.microsoft.com/office/drawing/2014/main" id="{4D1CD0FF-C054-4BD8-B3C9-687B1E567EA2}"/>
              </a:ext>
            </a:extLst>
          </p:cNvPr>
          <p:cNvSpPr txBox="1"/>
          <p:nvPr/>
        </p:nvSpPr>
        <p:spPr>
          <a:xfrm>
            <a:off x="16721591" y="15735783"/>
            <a:ext cx="6229826" cy="461665"/>
          </a:xfrm>
          <a:prstGeom prst="rect">
            <a:avLst/>
          </a:prstGeom>
          <a:noFill/>
        </p:spPr>
        <p:txBody>
          <a:bodyPr wrap="square" rtlCol="0">
            <a:spAutoFit/>
          </a:bodyPr>
          <a:lstStyle/>
          <a:p>
            <a:r>
              <a:rPr lang="en-US" sz="2400" dirty="0">
                <a:latin typeface="Corbel" panose="020B0503020204020204" pitchFamily="34" charset="0"/>
              </a:rPr>
              <a:t>Intuitive response does not match stereotypes</a:t>
            </a:r>
          </a:p>
        </p:txBody>
      </p:sp>
      <p:cxnSp>
        <p:nvCxnSpPr>
          <p:cNvPr id="70" name="Straight Arrow Connector 69">
            <a:extLst>
              <a:ext uri="{FF2B5EF4-FFF2-40B4-BE49-F238E27FC236}">
                <a16:creationId xmlns:a16="http://schemas.microsoft.com/office/drawing/2014/main" id="{898DE9BC-EF28-4561-B6F0-AB6102A3291B}"/>
              </a:ext>
            </a:extLst>
          </p:cNvPr>
          <p:cNvCxnSpPr>
            <a:cxnSpLocks/>
          </p:cNvCxnSpPr>
          <p:nvPr/>
        </p:nvCxnSpPr>
        <p:spPr>
          <a:xfrm flipV="1">
            <a:off x="12621759" y="15576885"/>
            <a:ext cx="0" cy="266600"/>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cxnSp>
        <p:nvCxnSpPr>
          <p:cNvPr id="73" name="Straight Arrow Connector 72">
            <a:extLst>
              <a:ext uri="{FF2B5EF4-FFF2-40B4-BE49-F238E27FC236}">
                <a16:creationId xmlns:a16="http://schemas.microsoft.com/office/drawing/2014/main" id="{0A85F456-05C6-4F66-9B18-3D2A5DF899ED}"/>
              </a:ext>
            </a:extLst>
          </p:cNvPr>
          <p:cNvCxnSpPr/>
          <p:nvPr/>
        </p:nvCxnSpPr>
        <p:spPr>
          <a:xfrm>
            <a:off x="12623800" y="16170795"/>
            <a:ext cx="0" cy="265176"/>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cxnSp>
        <p:nvCxnSpPr>
          <p:cNvPr id="80" name="Straight Arrow Connector 79">
            <a:extLst>
              <a:ext uri="{FF2B5EF4-FFF2-40B4-BE49-F238E27FC236}">
                <a16:creationId xmlns:a16="http://schemas.microsoft.com/office/drawing/2014/main" id="{AE2A82E4-C321-4B17-8703-3CA601BAC2C3}"/>
              </a:ext>
            </a:extLst>
          </p:cNvPr>
          <p:cNvCxnSpPr>
            <a:cxnSpLocks/>
          </p:cNvCxnSpPr>
          <p:nvPr/>
        </p:nvCxnSpPr>
        <p:spPr>
          <a:xfrm flipV="1">
            <a:off x="19403032" y="15576884"/>
            <a:ext cx="0" cy="266601"/>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cxnSp>
        <p:nvCxnSpPr>
          <p:cNvPr id="83" name="Straight Arrow Connector 82">
            <a:extLst>
              <a:ext uri="{FF2B5EF4-FFF2-40B4-BE49-F238E27FC236}">
                <a16:creationId xmlns:a16="http://schemas.microsoft.com/office/drawing/2014/main" id="{B5042062-BB71-4680-8E6A-9C213D1A85E3}"/>
              </a:ext>
            </a:extLst>
          </p:cNvPr>
          <p:cNvCxnSpPr/>
          <p:nvPr/>
        </p:nvCxnSpPr>
        <p:spPr>
          <a:xfrm>
            <a:off x="19403032" y="16170795"/>
            <a:ext cx="0" cy="265176"/>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sp>
        <p:nvSpPr>
          <p:cNvPr id="85" name="TextBox 84">
            <a:extLst>
              <a:ext uri="{FF2B5EF4-FFF2-40B4-BE49-F238E27FC236}">
                <a16:creationId xmlns:a16="http://schemas.microsoft.com/office/drawing/2014/main" id="{5AF88271-3835-42BA-8107-623F8EF7904E}"/>
              </a:ext>
            </a:extLst>
          </p:cNvPr>
          <p:cNvSpPr txBox="1"/>
          <p:nvPr/>
        </p:nvSpPr>
        <p:spPr>
          <a:xfrm>
            <a:off x="17936374" y="24898142"/>
            <a:ext cx="14083083" cy="2677656"/>
          </a:xfrm>
          <a:prstGeom prst="rect">
            <a:avLst/>
          </a:prstGeom>
          <a:noFill/>
        </p:spPr>
        <p:txBody>
          <a:bodyPr wrap="square" rtlCol="0">
            <a:spAutoFit/>
          </a:bodyPr>
          <a:lstStyle/>
          <a:p>
            <a:pPr algn="just"/>
            <a:r>
              <a:rPr lang="en-US" sz="2800" dirty="0">
                <a:latin typeface="Corbel" panose="020B0503020204020204" pitchFamily="34" charset="0"/>
              </a:rPr>
              <a:t>2. Our second prediction was that participants would be more likely to succumb to the Type I, heuristic-driven response (and hence </a:t>
            </a:r>
            <a:r>
              <a:rPr lang="en-US" sz="2800" i="1" u="sng" dirty="0">
                <a:latin typeface="Corbel" panose="020B0503020204020204" pitchFamily="34" charset="0"/>
              </a:rPr>
              <a:t>less</a:t>
            </a:r>
            <a:r>
              <a:rPr lang="en-US" sz="2800" dirty="0">
                <a:latin typeface="Corbel" panose="020B0503020204020204" pitchFamily="34" charset="0"/>
              </a:rPr>
              <a:t> likely to come to the correct answer) when the heuristic-driven response </a:t>
            </a:r>
            <a:r>
              <a:rPr lang="en-US" sz="2800" i="1" u="sng" dirty="0">
                <a:latin typeface="Corbel" panose="020B0503020204020204" pitchFamily="34" charset="0"/>
              </a:rPr>
              <a:t>matched</a:t>
            </a:r>
            <a:r>
              <a:rPr lang="en-US" sz="2800" dirty="0">
                <a:latin typeface="Corbel" panose="020B0503020204020204" pitchFamily="34" charset="0"/>
              </a:rPr>
              <a:t> the historically-prevalent pattern of gender differences. This prediction was not confirmed. A similar percentage of participants answered the matrix question correctly, regardless of whether the presentation of the data matched historic sex differences and stereotypes about work-family roles (i.e., breadwinner  and homemaker roles).</a:t>
            </a:r>
          </a:p>
        </p:txBody>
      </p:sp>
      <p:graphicFrame>
        <p:nvGraphicFramePr>
          <p:cNvPr id="88" name="Chart 87">
            <a:extLst>
              <a:ext uri="{FF2B5EF4-FFF2-40B4-BE49-F238E27FC236}">
                <a16:creationId xmlns:a16="http://schemas.microsoft.com/office/drawing/2014/main" id="{6C90D71D-FD1A-456A-BE83-CF8E213D5EDC}"/>
              </a:ext>
            </a:extLst>
          </p:cNvPr>
          <p:cNvGraphicFramePr/>
          <p:nvPr>
            <p:extLst>
              <p:ext uri="{D42A27DB-BD31-4B8C-83A1-F6EECF244321}">
                <p14:modId xmlns:p14="http://schemas.microsoft.com/office/powerpoint/2010/main" val="2413503896"/>
              </p:ext>
            </p:extLst>
          </p:nvPr>
        </p:nvGraphicFramePr>
        <p:xfrm>
          <a:off x="9989717" y="23460343"/>
          <a:ext cx="7421472" cy="6490457"/>
        </p:xfrm>
        <a:graphic>
          <a:graphicData uri="http://schemas.openxmlformats.org/drawingml/2006/chart">
            <c:chart xmlns:c="http://schemas.openxmlformats.org/drawingml/2006/chart" xmlns:r="http://schemas.openxmlformats.org/officeDocument/2006/relationships" r:id="rId6"/>
          </a:graphicData>
        </a:graphic>
      </p:graphicFrame>
      <p:sp>
        <p:nvSpPr>
          <p:cNvPr id="93" name="TextBox 92">
            <a:extLst>
              <a:ext uri="{FF2B5EF4-FFF2-40B4-BE49-F238E27FC236}">
                <a16:creationId xmlns:a16="http://schemas.microsoft.com/office/drawing/2014/main" id="{2277CD72-E942-4D64-AF57-D228891EAB65}"/>
              </a:ext>
            </a:extLst>
          </p:cNvPr>
          <p:cNvSpPr txBox="1"/>
          <p:nvPr/>
        </p:nvSpPr>
        <p:spPr>
          <a:xfrm>
            <a:off x="9634117" y="31052900"/>
            <a:ext cx="12579313" cy="2677656"/>
          </a:xfrm>
          <a:prstGeom prst="rect">
            <a:avLst/>
          </a:prstGeom>
          <a:noFill/>
        </p:spPr>
        <p:txBody>
          <a:bodyPr wrap="square" rtlCol="0">
            <a:spAutoFit/>
          </a:bodyPr>
          <a:lstStyle/>
          <a:p>
            <a:pPr algn="just"/>
            <a:r>
              <a:rPr lang="en-US" sz="2800" dirty="0">
                <a:latin typeface="Corbel" panose="020B0503020204020204" pitchFamily="34" charset="0"/>
              </a:rPr>
              <a:t>3. Our third prediction was that the link between general numeracy and success with the matrix problem would only occur when the matrix problem is set up so a heuristic-driven interpretation of the numbers goes </a:t>
            </a:r>
            <a:r>
              <a:rPr lang="en-US" sz="2800" i="1" u="sng" dirty="0">
                <a:latin typeface="Corbel" panose="020B0503020204020204" pitchFamily="34" charset="0"/>
              </a:rPr>
              <a:t>against</a:t>
            </a:r>
            <a:r>
              <a:rPr lang="en-US" sz="2800" dirty="0">
                <a:latin typeface="Corbel" panose="020B0503020204020204" pitchFamily="34" charset="0"/>
              </a:rPr>
              <a:t> the historically-prevalent pattern of gender differences. We did not find support for this prediction. General numeracy was tied to better performance on the task, regardless of the setup of the task.</a:t>
            </a:r>
          </a:p>
        </p:txBody>
      </p:sp>
      <p:graphicFrame>
        <p:nvGraphicFramePr>
          <p:cNvPr id="94" name="Chart 93">
            <a:extLst>
              <a:ext uri="{FF2B5EF4-FFF2-40B4-BE49-F238E27FC236}">
                <a16:creationId xmlns:a16="http://schemas.microsoft.com/office/drawing/2014/main" id="{6204DB54-2A6C-484E-8B6B-9EB4F212545B}"/>
              </a:ext>
            </a:extLst>
          </p:cNvPr>
          <p:cNvGraphicFramePr/>
          <p:nvPr>
            <p:extLst>
              <p:ext uri="{D42A27DB-BD31-4B8C-83A1-F6EECF244321}">
                <p14:modId xmlns:p14="http://schemas.microsoft.com/office/powerpoint/2010/main" val="819096397"/>
              </p:ext>
            </p:extLst>
          </p:nvPr>
        </p:nvGraphicFramePr>
        <p:xfrm>
          <a:off x="22582311" y="27773506"/>
          <a:ext cx="9437146" cy="5842024"/>
        </p:xfrm>
        <a:graphic>
          <a:graphicData uri="http://schemas.openxmlformats.org/drawingml/2006/chart">
            <c:chart xmlns:c="http://schemas.openxmlformats.org/drawingml/2006/chart" xmlns:r="http://schemas.openxmlformats.org/officeDocument/2006/relationships" r:id="rId7"/>
          </a:graphicData>
        </a:graphic>
      </p:graphicFrame>
      <p:grpSp>
        <p:nvGrpSpPr>
          <p:cNvPr id="32" name="Group 31">
            <a:extLst>
              <a:ext uri="{FF2B5EF4-FFF2-40B4-BE49-F238E27FC236}">
                <a16:creationId xmlns:a16="http://schemas.microsoft.com/office/drawing/2014/main" id="{BEDD38F4-071B-47C2-8408-086F4E19DA24}"/>
              </a:ext>
            </a:extLst>
          </p:cNvPr>
          <p:cNvGrpSpPr/>
          <p:nvPr/>
        </p:nvGrpSpPr>
        <p:grpSpPr>
          <a:xfrm>
            <a:off x="10904156" y="7516022"/>
            <a:ext cx="19943812" cy="2086917"/>
            <a:chOff x="11059294" y="7668422"/>
            <a:chExt cx="19943812" cy="2086917"/>
          </a:xfrm>
        </p:grpSpPr>
        <p:sp>
          <p:nvSpPr>
            <p:cNvPr id="31" name="TextBox 30">
              <a:extLst>
                <a:ext uri="{FF2B5EF4-FFF2-40B4-BE49-F238E27FC236}">
                  <a16:creationId xmlns:a16="http://schemas.microsoft.com/office/drawing/2014/main" id="{61333A2D-193E-4621-A87F-E33465AD6AC0}"/>
                </a:ext>
              </a:extLst>
            </p:cNvPr>
            <p:cNvSpPr txBox="1"/>
            <p:nvPr/>
          </p:nvSpPr>
          <p:spPr>
            <a:xfrm>
              <a:off x="11203470" y="7750713"/>
              <a:ext cx="6905492" cy="1815882"/>
            </a:xfrm>
            <a:prstGeom prst="rect">
              <a:avLst/>
            </a:prstGeom>
            <a:noFill/>
          </p:spPr>
          <p:txBody>
            <a:bodyPr wrap="square" rtlCol="0">
              <a:spAutoFit/>
            </a:bodyPr>
            <a:lstStyle/>
            <a:p>
              <a:pPr algn="just"/>
              <a:r>
                <a:rPr lang="en-US" sz="2800" dirty="0">
                  <a:latin typeface="Corbel" panose="020B0503020204020204" pitchFamily="34" charset="0"/>
                </a:rPr>
                <a:t>In the ACME PUBLISHING SWEEPSTAKES, the chance of winning a car is 1 in 1,000. What percent of tickets to ACME PUBLISHING SWEEPSTAKES win a car?  </a:t>
              </a:r>
              <a:r>
                <a:rPr lang="en-US" sz="1400" dirty="0"/>
                <a:t>(Answer: .1%)</a:t>
              </a:r>
            </a:p>
          </p:txBody>
        </p:sp>
        <p:sp>
          <p:nvSpPr>
            <p:cNvPr id="53" name="TextBox 52">
              <a:extLst>
                <a:ext uri="{FF2B5EF4-FFF2-40B4-BE49-F238E27FC236}">
                  <a16:creationId xmlns:a16="http://schemas.microsoft.com/office/drawing/2014/main" id="{243406CB-0647-45B9-AC60-31EF3886D22E}"/>
                </a:ext>
              </a:extLst>
            </p:cNvPr>
            <p:cNvSpPr txBox="1"/>
            <p:nvPr/>
          </p:nvSpPr>
          <p:spPr>
            <a:xfrm>
              <a:off x="18436894" y="7705437"/>
              <a:ext cx="6107672" cy="1600438"/>
            </a:xfrm>
            <a:prstGeom prst="rect">
              <a:avLst/>
            </a:prstGeom>
            <a:noFill/>
          </p:spPr>
          <p:txBody>
            <a:bodyPr wrap="square" rtlCol="0">
              <a:spAutoFit/>
            </a:bodyPr>
            <a:lstStyle/>
            <a:p>
              <a:pPr algn="just"/>
              <a:r>
                <a:rPr lang="en-US" sz="2800" dirty="0">
                  <a:latin typeface="Corbel" panose="020B0503020204020204" pitchFamily="34" charset="0"/>
                </a:rPr>
                <a:t>If the chance of getting a disease is 10%, how many people our of 1000 would be expected to get the disease?</a:t>
              </a:r>
            </a:p>
            <a:p>
              <a:pPr algn="just"/>
              <a:r>
                <a:rPr lang="en-US" sz="1400" dirty="0"/>
                <a:t>(Answer: 100)</a:t>
              </a:r>
            </a:p>
          </p:txBody>
        </p:sp>
        <p:sp>
          <p:nvSpPr>
            <p:cNvPr id="55" name="TextBox 54">
              <a:extLst>
                <a:ext uri="{FF2B5EF4-FFF2-40B4-BE49-F238E27FC236}">
                  <a16:creationId xmlns:a16="http://schemas.microsoft.com/office/drawing/2014/main" id="{1AEA7DDF-8EE5-45C5-A6ED-ABA88388D634}"/>
                </a:ext>
              </a:extLst>
            </p:cNvPr>
            <p:cNvSpPr txBox="1"/>
            <p:nvPr/>
          </p:nvSpPr>
          <p:spPr>
            <a:xfrm>
              <a:off x="25205711" y="7723320"/>
              <a:ext cx="5607220" cy="2031325"/>
            </a:xfrm>
            <a:prstGeom prst="rect">
              <a:avLst/>
            </a:prstGeom>
            <a:noFill/>
          </p:spPr>
          <p:txBody>
            <a:bodyPr wrap="square" rtlCol="0">
              <a:spAutoFit/>
            </a:bodyPr>
            <a:lstStyle/>
            <a:p>
              <a:pPr algn="just"/>
              <a:r>
                <a:rPr lang="en-US" sz="2800" dirty="0">
                  <a:latin typeface="Corbel" panose="020B0503020204020204" pitchFamily="34" charset="0"/>
                </a:rPr>
                <a:t>If the chance of getting a disease is 20 out of 100, this would be the same as having a ____% chance of getting the disease. </a:t>
              </a:r>
            </a:p>
            <a:p>
              <a:pPr algn="just"/>
              <a:r>
                <a:rPr lang="en-US" sz="1400" dirty="0"/>
                <a:t>(Answer: 20)</a:t>
              </a:r>
            </a:p>
          </p:txBody>
        </p:sp>
        <p:sp>
          <p:nvSpPr>
            <p:cNvPr id="33" name="Rectangle 32">
              <a:extLst>
                <a:ext uri="{FF2B5EF4-FFF2-40B4-BE49-F238E27FC236}">
                  <a16:creationId xmlns:a16="http://schemas.microsoft.com/office/drawing/2014/main" id="{82F90010-D3CC-4E30-BCF0-07AA19EE7099}"/>
                </a:ext>
              </a:extLst>
            </p:cNvPr>
            <p:cNvSpPr/>
            <p:nvPr/>
          </p:nvSpPr>
          <p:spPr>
            <a:xfrm>
              <a:off x="11059294" y="7668422"/>
              <a:ext cx="19943812" cy="2079155"/>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72D2C8C0-D6A4-40BE-A1D6-5BB6A3D36EF5}"/>
                </a:ext>
              </a:extLst>
            </p:cNvPr>
            <p:cNvCxnSpPr/>
            <p:nvPr/>
          </p:nvCxnSpPr>
          <p:spPr>
            <a:xfrm>
              <a:off x="18152782" y="7688455"/>
              <a:ext cx="0" cy="2039087"/>
            </a:xfrm>
            <a:prstGeom prst="line">
              <a:avLst/>
            </a:prstGeom>
            <a:ln w="57150">
              <a:solidFill>
                <a:schemeClr val="accent2"/>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A4149CB1-1F2E-4E3D-B990-602ABFACB668}"/>
                </a:ext>
              </a:extLst>
            </p:cNvPr>
            <p:cNvCxnSpPr/>
            <p:nvPr/>
          </p:nvCxnSpPr>
          <p:spPr>
            <a:xfrm>
              <a:off x="24860123" y="7716252"/>
              <a:ext cx="0" cy="2039087"/>
            </a:xfrm>
            <a:prstGeom prst="line">
              <a:avLst/>
            </a:prstGeom>
            <a:ln w="57150">
              <a:solidFill>
                <a:schemeClr val="accent2"/>
              </a:solidFill>
              <a:prstDash val="dashDot"/>
            </a:ln>
          </p:spPr>
          <p:style>
            <a:lnRef idx="1">
              <a:schemeClr val="accent1"/>
            </a:lnRef>
            <a:fillRef idx="0">
              <a:schemeClr val="accent1"/>
            </a:fillRef>
            <a:effectRef idx="0">
              <a:schemeClr val="accent1"/>
            </a:effectRef>
            <a:fontRef idx="minor">
              <a:schemeClr val="tx1"/>
            </a:fontRef>
          </p:style>
        </p:cxnSp>
      </p:grpSp>
      <p:sp>
        <p:nvSpPr>
          <p:cNvPr id="28" name="TextBox 27">
            <a:extLst>
              <a:ext uri="{FF2B5EF4-FFF2-40B4-BE49-F238E27FC236}">
                <a16:creationId xmlns:a16="http://schemas.microsoft.com/office/drawing/2014/main" id="{8CAFDD79-86C5-45BE-8A53-4516B5FE183F}"/>
              </a:ext>
            </a:extLst>
          </p:cNvPr>
          <p:cNvSpPr txBox="1"/>
          <p:nvPr/>
        </p:nvSpPr>
        <p:spPr>
          <a:xfrm>
            <a:off x="1006097" y="35712059"/>
            <a:ext cx="23158566" cy="1964512"/>
          </a:xfrm>
          <a:prstGeom prst="rect">
            <a:avLst/>
          </a:prstGeom>
          <a:noFill/>
        </p:spPr>
        <p:txBody>
          <a:bodyPr wrap="square" rtlCol="0">
            <a:spAutoFit/>
          </a:bodyPr>
          <a:lstStyle/>
          <a:p>
            <a:pPr>
              <a:lnSpc>
                <a:spcPct val="150000"/>
              </a:lnSpc>
            </a:pPr>
            <a:r>
              <a:rPr lang="en-US" sz="2800" dirty="0">
                <a:latin typeface="Corbel" panose="020B0503020204020204" pitchFamily="34" charset="0"/>
              </a:rPr>
              <a:t>1. Kahan, D. M., Peters, E., Dawson, E. C., &amp; </a:t>
            </a:r>
            <a:r>
              <a:rPr lang="en-US" sz="2800" dirty="0" err="1">
                <a:latin typeface="Corbel" panose="020B0503020204020204" pitchFamily="34" charset="0"/>
              </a:rPr>
              <a:t>Slovic</a:t>
            </a:r>
            <a:r>
              <a:rPr lang="en-US" sz="2800" dirty="0">
                <a:latin typeface="Corbel" panose="020B0503020204020204" pitchFamily="34" charset="0"/>
              </a:rPr>
              <a:t>, P. (2017). Motivated numeracy and enlightened self-government. </a:t>
            </a:r>
            <a:r>
              <a:rPr lang="en-US" sz="2800" i="1" dirty="0" err="1">
                <a:latin typeface="Corbel" panose="020B0503020204020204" pitchFamily="34" charset="0"/>
              </a:rPr>
              <a:t>Behavioural</a:t>
            </a:r>
            <a:r>
              <a:rPr lang="en-US" sz="2800" i="1" dirty="0">
                <a:latin typeface="Corbel" panose="020B0503020204020204" pitchFamily="34" charset="0"/>
              </a:rPr>
              <a:t> Public Policy, 1, </a:t>
            </a:r>
            <a:r>
              <a:rPr lang="en-US" sz="2800" dirty="0">
                <a:latin typeface="Corbel" panose="020B0503020204020204" pitchFamily="34" charset="0"/>
              </a:rPr>
              <a:t>54-86.</a:t>
            </a:r>
          </a:p>
          <a:p>
            <a:pPr>
              <a:lnSpc>
                <a:spcPct val="150000"/>
              </a:lnSpc>
            </a:pPr>
            <a:r>
              <a:rPr lang="en-US" sz="2800" dirty="0">
                <a:latin typeface="Corbel" panose="020B0503020204020204" pitchFamily="34" charset="0"/>
              </a:rPr>
              <a:t>2. Lewandowsky, S., &amp; </a:t>
            </a:r>
            <a:r>
              <a:rPr lang="en-US" sz="2800" dirty="0" err="1">
                <a:latin typeface="Corbel" panose="020B0503020204020204" pitchFamily="34" charset="0"/>
              </a:rPr>
              <a:t>Oberauer</a:t>
            </a:r>
            <a:r>
              <a:rPr lang="en-US" sz="2800" dirty="0">
                <a:latin typeface="Corbel" panose="020B0503020204020204" pitchFamily="34" charset="0"/>
              </a:rPr>
              <a:t>, K. (2016). Motivated rejection of science. </a:t>
            </a:r>
            <a:r>
              <a:rPr lang="en-US" sz="2800" i="1" dirty="0">
                <a:latin typeface="Corbel" panose="020B0503020204020204" pitchFamily="34" charset="0"/>
              </a:rPr>
              <a:t>Current Directions in Psychological Science, 25, </a:t>
            </a:r>
            <a:r>
              <a:rPr lang="en-US" sz="2800" dirty="0">
                <a:latin typeface="Corbel" panose="020B0503020204020204" pitchFamily="34" charset="0"/>
              </a:rPr>
              <a:t>217-222.</a:t>
            </a:r>
          </a:p>
          <a:p>
            <a:pPr>
              <a:lnSpc>
                <a:spcPct val="150000"/>
              </a:lnSpc>
            </a:pPr>
            <a:r>
              <a:rPr lang="en-US" sz="2800" dirty="0">
                <a:latin typeface="Corbel" panose="020B0503020204020204" pitchFamily="34" charset="0"/>
              </a:rPr>
              <a:t>3. </a:t>
            </a:r>
            <a:r>
              <a:rPr lang="en-US" sz="2800" dirty="0" err="1">
                <a:latin typeface="Corbel" panose="020B0503020204020204" pitchFamily="34" charset="0"/>
              </a:rPr>
              <a:t>Lipkus</a:t>
            </a:r>
            <a:r>
              <a:rPr lang="en-US" sz="2800" dirty="0">
                <a:latin typeface="Corbel" panose="020B0503020204020204" pitchFamily="34" charset="0"/>
              </a:rPr>
              <a:t>, I. M., </a:t>
            </a:r>
            <a:r>
              <a:rPr lang="en-US" sz="2800" dirty="0" err="1">
                <a:latin typeface="Corbel" panose="020B0503020204020204" pitchFamily="34" charset="0"/>
              </a:rPr>
              <a:t>Samsa</a:t>
            </a:r>
            <a:r>
              <a:rPr lang="en-US" sz="2800" dirty="0">
                <a:latin typeface="Corbel" panose="020B0503020204020204" pitchFamily="34" charset="0"/>
              </a:rPr>
              <a:t>, G., </a:t>
            </a:r>
            <a:r>
              <a:rPr lang="en-US" sz="2800" dirty="0" err="1">
                <a:latin typeface="Corbel" panose="020B0503020204020204" pitchFamily="34" charset="0"/>
              </a:rPr>
              <a:t>Rimer</a:t>
            </a:r>
            <a:r>
              <a:rPr lang="en-US" sz="2800" dirty="0">
                <a:latin typeface="Corbel" panose="020B0503020204020204" pitchFamily="34" charset="0"/>
              </a:rPr>
              <a:t>, B. K. (2001). General performance on a numeracy scale among high educated samples. </a:t>
            </a:r>
            <a:r>
              <a:rPr lang="en-US" sz="2800" i="1" dirty="0">
                <a:latin typeface="Corbel" panose="020B0503020204020204" pitchFamily="34" charset="0"/>
              </a:rPr>
              <a:t>Medical Decision Making</a:t>
            </a:r>
            <a:r>
              <a:rPr lang="en-US" sz="2800" dirty="0">
                <a:latin typeface="Corbel" panose="020B0503020204020204" pitchFamily="34" charset="0"/>
              </a:rPr>
              <a:t>, </a:t>
            </a:r>
            <a:r>
              <a:rPr lang="en-US" sz="2800" i="1" dirty="0">
                <a:latin typeface="Corbel" panose="020B0503020204020204" pitchFamily="34" charset="0"/>
              </a:rPr>
              <a:t>21</a:t>
            </a:r>
            <a:r>
              <a:rPr lang="en-US" sz="2800" dirty="0">
                <a:latin typeface="Corbel" panose="020B0503020204020204" pitchFamily="34" charset="0"/>
              </a:rPr>
              <a:t>, 37-44. </a:t>
            </a:r>
          </a:p>
        </p:txBody>
      </p:sp>
      <p:sp>
        <p:nvSpPr>
          <p:cNvPr id="30" name="TextBox 29">
            <a:extLst>
              <a:ext uri="{FF2B5EF4-FFF2-40B4-BE49-F238E27FC236}">
                <a16:creationId xmlns:a16="http://schemas.microsoft.com/office/drawing/2014/main" id="{3991437D-815C-45A9-B261-E3B67759F7FA}"/>
              </a:ext>
            </a:extLst>
          </p:cNvPr>
          <p:cNvSpPr txBox="1"/>
          <p:nvPr/>
        </p:nvSpPr>
        <p:spPr>
          <a:xfrm>
            <a:off x="33734309" y="6317534"/>
            <a:ext cx="7508032" cy="28746331"/>
          </a:xfrm>
          <a:prstGeom prst="rect">
            <a:avLst/>
          </a:prstGeom>
          <a:noFill/>
        </p:spPr>
        <p:txBody>
          <a:bodyPr wrap="square" rtlCol="0">
            <a:spAutoFit/>
          </a:bodyPr>
          <a:lstStyle/>
          <a:p>
            <a:pPr algn="just"/>
            <a:r>
              <a:rPr lang="en-US" sz="2800" dirty="0">
                <a:latin typeface="Corbel" panose="020B0503020204020204" pitchFamily="34" charset="0"/>
              </a:rPr>
              <a:t>We designed this study to determine if people’s numeracy abilities predicted their ability to override their Type I, heuristic-based processing response and use analytical reasoning to get the correct response in 2x2 matrices problems. We specifically provided fabricated data about historically-prevalent patterns of gender differences (i.e., men prefer the breadwinner role while women prefer the  homemaker role in the family). </a:t>
            </a:r>
          </a:p>
          <a:p>
            <a:pPr algn="just"/>
            <a:endParaRPr lang="en-US" sz="2400" dirty="0">
              <a:latin typeface="Corbel" panose="020B0503020204020204" pitchFamily="34" charset="0"/>
            </a:endParaRPr>
          </a:p>
          <a:p>
            <a:pPr algn="just"/>
            <a:r>
              <a:rPr lang="en-US" sz="2800" dirty="0">
                <a:latin typeface="Corbel" panose="020B0503020204020204" pitchFamily="34" charset="0"/>
              </a:rPr>
              <a:t>In terms of general numeracy abilities, our participants (students at UWEC) performed better than what has been documented among educated, middle-aged adults.</a:t>
            </a:r>
            <a:r>
              <a:rPr lang="en-US" sz="2800" baseline="30000" dirty="0">
                <a:latin typeface="Corbel" panose="020B0503020204020204" pitchFamily="34" charset="0"/>
              </a:rPr>
              <a:t>3  </a:t>
            </a:r>
            <a:r>
              <a:rPr lang="en-US" sz="2800" dirty="0">
                <a:latin typeface="Corbel" panose="020B0503020204020204" pitchFamily="34" charset="0"/>
              </a:rPr>
              <a:t>Over 25% of students answered all but 1 question correctly, and another 24% answered all 11 correctly.</a:t>
            </a:r>
          </a:p>
          <a:p>
            <a:pPr algn="just"/>
            <a:endParaRPr lang="en-US" sz="1000" dirty="0">
              <a:latin typeface="Corbel" panose="020B0503020204020204" pitchFamily="34" charset="0"/>
            </a:endParaRPr>
          </a:p>
          <a:p>
            <a:pPr algn="just"/>
            <a:r>
              <a:rPr lang="en-US" sz="2800" dirty="0">
                <a:latin typeface="Corbel" panose="020B0503020204020204" pitchFamily="34" charset="0"/>
              </a:rPr>
              <a:t>In terms of the primary task, 64% of participants correctly answered the 2x2 matrix problem (62% of women and 71% of men). When it comes to considerations of liberal arts goals for quantitative literacy, we wonder: Is 64% good…or bad?</a:t>
            </a:r>
          </a:p>
          <a:p>
            <a:pPr algn="just"/>
            <a:endParaRPr lang="en-US" sz="2400" baseline="30000" dirty="0">
              <a:latin typeface="Corbel" panose="020B0503020204020204" pitchFamily="34" charset="0"/>
            </a:endParaRPr>
          </a:p>
          <a:p>
            <a:pPr algn="just"/>
            <a:r>
              <a:rPr lang="en-US" sz="2800" dirty="0">
                <a:latin typeface="Corbel" panose="020B0503020204020204" pitchFamily="34" charset="0"/>
              </a:rPr>
              <a:t>As expected, participants with higher general numeracy skills were also more likely to answer the 2x2 matrix problem correctly. Contrary to expectation, however, general numeracy helped regardless of whether or not the matrix was set up to reinforce historically-prevalent gender differences in work-family roles.</a:t>
            </a:r>
          </a:p>
          <a:p>
            <a:pPr algn="just"/>
            <a:endParaRPr lang="en-US" sz="2400" dirty="0">
              <a:latin typeface="Corbel" panose="020B0503020204020204" pitchFamily="34" charset="0"/>
            </a:endParaRPr>
          </a:p>
          <a:p>
            <a:pPr algn="just"/>
            <a:r>
              <a:rPr lang="en-US" sz="2800" dirty="0">
                <a:latin typeface="Corbel" panose="020B0503020204020204" pitchFamily="34" charset="0"/>
              </a:rPr>
              <a:t>We initially asked participants to fill out a questionnaire to assess their attitudes about gender differences (i.e., they were asked how much they agreed with statements such as, “Some types of work are just not appropriate for women.”). We wanted to investigate if people with stronger gendered ideologies would have a more difficult time with the 2x2 matrix problem when it was set up in such a way that the heuristic-driven response coincided with the historically-prevalent pattern of gender differences. However, data were strongly skewed toward low-gendered ideology scores. In other words, the vast majority of participants were highly gender egalitarian. Because of the low variability in gender attitudes, we could not further investigate the issue. </a:t>
            </a:r>
          </a:p>
          <a:p>
            <a:pPr algn="just"/>
            <a:endParaRPr lang="en-US" sz="2400" dirty="0">
              <a:latin typeface="Corbel" panose="020B0503020204020204" pitchFamily="34" charset="0"/>
            </a:endParaRPr>
          </a:p>
          <a:p>
            <a:pPr algn="just"/>
            <a:r>
              <a:rPr lang="en-US" sz="2800" dirty="0">
                <a:latin typeface="Corbel" panose="020B0503020204020204" pitchFamily="34" charset="0"/>
              </a:rPr>
              <a:t>In the future, we would like to study motivated numeracy in the context of mate preferences. Previous research has indicated persistent and cross cultural sex differences in prioritization of certain mate characteristics. For example, men tend to place more emphasis than women do on physical characteristics and outward appearance, whereas women tend to prioritize ambition and potential for financial success. We suspect that men and women might have a difficult time with the matrix task when the numbers that reflect the traits men and women differentially prioritize are set up in such a way that coincides with the automatic, heuristic-based response.  </a:t>
            </a:r>
          </a:p>
          <a:p>
            <a:pPr algn="just"/>
            <a:r>
              <a:rPr lang="en-US" sz="2800" dirty="0">
                <a:latin typeface="Corbel" panose="020B0503020204020204" pitchFamily="34" charset="0"/>
              </a:rPr>
              <a:t> </a:t>
            </a:r>
          </a:p>
        </p:txBody>
      </p:sp>
      <p:cxnSp>
        <p:nvCxnSpPr>
          <p:cNvPr id="34" name="Straight Connector 33">
            <a:extLst>
              <a:ext uri="{FF2B5EF4-FFF2-40B4-BE49-F238E27FC236}">
                <a16:creationId xmlns:a16="http://schemas.microsoft.com/office/drawing/2014/main" id="{32EBD6F2-9B74-4038-9F8C-3D87742C2BC4}"/>
              </a:ext>
            </a:extLst>
          </p:cNvPr>
          <p:cNvCxnSpPr>
            <a:cxnSpLocks/>
          </p:cNvCxnSpPr>
          <p:nvPr/>
        </p:nvCxnSpPr>
        <p:spPr>
          <a:xfrm>
            <a:off x="9485206" y="18916986"/>
            <a:ext cx="23166586" cy="0"/>
          </a:xfrm>
          <a:prstGeom prst="line">
            <a:avLst/>
          </a:prstGeom>
          <a:ln w="38100"/>
        </p:spPr>
        <p:style>
          <a:lnRef idx="1">
            <a:schemeClr val="accent2"/>
          </a:lnRef>
          <a:fillRef idx="0">
            <a:schemeClr val="accent2"/>
          </a:fillRef>
          <a:effectRef idx="0">
            <a:schemeClr val="accent2"/>
          </a:effectRef>
          <a:fontRef idx="minor">
            <a:schemeClr val="tx1"/>
          </a:fontRef>
        </p:style>
      </p:cxnSp>
      <p:sp>
        <p:nvSpPr>
          <p:cNvPr id="35" name="Arrow: Right 34">
            <a:extLst>
              <a:ext uri="{FF2B5EF4-FFF2-40B4-BE49-F238E27FC236}">
                <a16:creationId xmlns:a16="http://schemas.microsoft.com/office/drawing/2014/main" id="{227BC01B-2395-4D16-A1C5-8C8E468304F4}"/>
              </a:ext>
            </a:extLst>
          </p:cNvPr>
          <p:cNvSpPr/>
          <p:nvPr/>
        </p:nvSpPr>
        <p:spPr>
          <a:xfrm>
            <a:off x="21227046" y="22313515"/>
            <a:ext cx="1828800" cy="378731"/>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Arrow: Right 70">
            <a:extLst>
              <a:ext uri="{FF2B5EF4-FFF2-40B4-BE49-F238E27FC236}">
                <a16:creationId xmlns:a16="http://schemas.microsoft.com/office/drawing/2014/main" id="{E366C209-ECBB-47DE-9DE5-00478C177108}"/>
              </a:ext>
            </a:extLst>
          </p:cNvPr>
          <p:cNvSpPr/>
          <p:nvPr/>
        </p:nvSpPr>
        <p:spPr>
          <a:xfrm>
            <a:off x="20384630" y="33309762"/>
            <a:ext cx="1828800" cy="378731"/>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Arrow: Right 73">
            <a:extLst>
              <a:ext uri="{FF2B5EF4-FFF2-40B4-BE49-F238E27FC236}">
                <a16:creationId xmlns:a16="http://schemas.microsoft.com/office/drawing/2014/main" id="{BF869B94-473F-4DBE-AFC1-924583E2FD64}"/>
              </a:ext>
            </a:extLst>
          </p:cNvPr>
          <p:cNvSpPr/>
          <p:nvPr/>
        </p:nvSpPr>
        <p:spPr>
          <a:xfrm flipH="1">
            <a:off x="17936374" y="27686908"/>
            <a:ext cx="1828800" cy="378731"/>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D4878F26-37B6-43EB-898F-70963B55C6C6}"/>
              </a:ext>
            </a:extLst>
          </p:cNvPr>
          <p:cNvSpPr txBox="1"/>
          <p:nvPr/>
        </p:nvSpPr>
        <p:spPr>
          <a:xfrm>
            <a:off x="11417722" y="29436239"/>
            <a:ext cx="4463863" cy="415498"/>
          </a:xfrm>
          <a:prstGeom prst="rect">
            <a:avLst/>
          </a:prstGeom>
          <a:noFill/>
        </p:spPr>
        <p:txBody>
          <a:bodyPr wrap="square" rtlCol="0">
            <a:spAutoFit/>
          </a:bodyPr>
          <a:lstStyle/>
          <a:p>
            <a:r>
              <a:rPr lang="en-US" sz="2100" b="1" dirty="0">
                <a:latin typeface="Corbel" panose="020B0503020204020204" pitchFamily="34" charset="0"/>
              </a:rPr>
              <a:t>Performance on the 2x2 Matrix Task</a:t>
            </a:r>
          </a:p>
        </p:txBody>
      </p:sp>
      <p:sp>
        <p:nvSpPr>
          <p:cNvPr id="67" name="TextBox 66">
            <a:extLst>
              <a:ext uri="{FF2B5EF4-FFF2-40B4-BE49-F238E27FC236}">
                <a16:creationId xmlns:a16="http://schemas.microsoft.com/office/drawing/2014/main" id="{0923A1C6-6235-433A-97D0-A7447174B0EF}"/>
              </a:ext>
            </a:extLst>
          </p:cNvPr>
          <p:cNvSpPr txBox="1"/>
          <p:nvPr/>
        </p:nvSpPr>
        <p:spPr>
          <a:xfrm rot="16200000">
            <a:off x="8258703" y="25659622"/>
            <a:ext cx="3264538" cy="415498"/>
          </a:xfrm>
          <a:prstGeom prst="rect">
            <a:avLst/>
          </a:prstGeom>
          <a:noFill/>
        </p:spPr>
        <p:txBody>
          <a:bodyPr wrap="square" rtlCol="0">
            <a:spAutoFit/>
          </a:bodyPr>
          <a:lstStyle/>
          <a:p>
            <a:r>
              <a:rPr lang="en-US" sz="2100" b="1" dirty="0">
                <a:latin typeface="Corbel" panose="020B0503020204020204" pitchFamily="34" charset="0"/>
              </a:rPr>
              <a:t>Percentage of Participants</a:t>
            </a:r>
          </a:p>
        </p:txBody>
      </p:sp>
    </p:spTree>
    <p:extLst>
      <p:ext uri="{BB962C8B-B14F-4D97-AF65-F5344CB8AC3E}">
        <p14:creationId xmlns:p14="http://schemas.microsoft.com/office/powerpoint/2010/main" val="28796412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2134</TotalTime>
  <Words>1738</Words>
  <Application>Microsoft Office PowerPoint</Application>
  <PresentationFormat>Custom</PresentationFormat>
  <Paragraphs>105</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Corbel</vt:lpstr>
      <vt:lpstr>Courier New</vt:lpstr>
      <vt:lpstr>Office Theme</vt:lpstr>
      <vt:lpstr>PowerPoint Presentation</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Richmond, Caitlin Rose</dc:creator>
  <cp:lastModifiedBy>Paulich, Katie Nicole</cp:lastModifiedBy>
  <cp:revision>197</cp:revision>
  <dcterms:created xsi:type="dcterms:W3CDTF">2017-03-31T16:13:22Z</dcterms:created>
  <dcterms:modified xsi:type="dcterms:W3CDTF">2019-04-26T17:48:39Z</dcterms:modified>
</cp:coreProperties>
</file>