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Override PartName="/ppt/charts/style1.xml" ContentType="application/vnd.ms-office.chartstyle+xml"/>
  <Override PartName="/ppt/charts/colors1.xml" ContentType="application/vnd.ms-office.chartcolorstyle+xml"/>
  <Override PartName="/ppt/charts/style2.xml" ContentType="application/vnd.ms-office.chartstyle+xml"/>
  <Override PartName="/ppt/charts/colors2.xml" ContentType="application/vnd.ms-office.chartcolorstyle+xml"/>
  <Override PartName="/ppt/charts/style3.xml" ContentType="application/vnd.ms-office.chartstyle+xml"/>
  <Override PartName="/ppt/charts/colors3.xml" ContentType="application/vnd.ms-office.chartcolorstyle+xml"/>
  <Override PartName="/ppt/charts/style4.xml" ContentType="application/vnd.ms-office.chartstyle+xml"/>
  <Override PartName="/ppt/charts/colors4.xml" ContentType="application/vnd.ms-office.chartcolorstyl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3"/>
  </p:notesMasterIdLst>
  <p:sldIdLst>
    <p:sldId id="256" r:id="rId2"/>
  </p:sldIdLst>
  <p:sldSz cx="42062400" cy="38404800"/>
  <p:notesSz cx="6858000" cy="9144000"/>
  <p:defaultTextStyle>
    <a:defPPr>
      <a:defRPr lang="en-US"/>
    </a:defPPr>
    <a:lvl1pPr marL="0" algn="l" defTabSz="3862426" rtl="0" eaLnBrk="1" latinLnBrk="0" hangingPunct="1">
      <a:defRPr sz="7603" kern="1200">
        <a:solidFill>
          <a:schemeClr val="tx1"/>
        </a:solidFill>
        <a:latin typeface="+mn-lt"/>
        <a:ea typeface="+mn-ea"/>
        <a:cs typeface="+mn-cs"/>
      </a:defRPr>
    </a:lvl1pPr>
    <a:lvl2pPr marL="1931213" algn="l" defTabSz="3862426" rtl="0" eaLnBrk="1" latinLnBrk="0" hangingPunct="1">
      <a:defRPr sz="7603" kern="1200">
        <a:solidFill>
          <a:schemeClr val="tx1"/>
        </a:solidFill>
        <a:latin typeface="+mn-lt"/>
        <a:ea typeface="+mn-ea"/>
        <a:cs typeface="+mn-cs"/>
      </a:defRPr>
    </a:lvl2pPr>
    <a:lvl3pPr marL="3862426" algn="l" defTabSz="3862426" rtl="0" eaLnBrk="1" latinLnBrk="0" hangingPunct="1">
      <a:defRPr sz="7603" kern="1200">
        <a:solidFill>
          <a:schemeClr val="tx1"/>
        </a:solidFill>
        <a:latin typeface="+mn-lt"/>
        <a:ea typeface="+mn-ea"/>
        <a:cs typeface="+mn-cs"/>
      </a:defRPr>
    </a:lvl3pPr>
    <a:lvl4pPr marL="5793638" algn="l" defTabSz="3862426" rtl="0" eaLnBrk="1" latinLnBrk="0" hangingPunct="1">
      <a:defRPr sz="7603" kern="1200">
        <a:solidFill>
          <a:schemeClr val="tx1"/>
        </a:solidFill>
        <a:latin typeface="+mn-lt"/>
        <a:ea typeface="+mn-ea"/>
        <a:cs typeface="+mn-cs"/>
      </a:defRPr>
    </a:lvl4pPr>
    <a:lvl5pPr marL="7724851" algn="l" defTabSz="3862426" rtl="0" eaLnBrk="1" latinLnBrk="0" hangingPunct="1">
      <a:defRPr sz="7603" kern="1200">
        <a:solidFill>
          <a:schemeClr val="tx1"/>
        </a:solidFill>
        <a:latin typeface="+mn-lt"/>
        <a:ea typeface="+mn-ea"/>
        <a:cs typeface="+mn-cs"/>
      </a:defRPr>
    </a:lvl5pPr>
    <a:lvl6pPr marL="9656064" algn="l" defTabSz="3862426" rtl="0" eaLnBrk="1" latinLnBrk="0" hangingPunct="1">
      <a:defRPr sz="7603" kern="1200">
        <a:solidFill>
          <a:schemeClr val="tx1"/>
        </a:solidFill>
        <a:latin typeface="+mn-lt"/>
        <a:ea typeface="+mn-ea"/>
        <a:cs typeface="+mn-cs"/>
      </a:defRPr>
    </a:lvl6pPr>
    <a:lvl7pPr marL="11587277" algn="l" defTabSz="3862426" rtl="0" eaLnBrk="1" latinLnBrk="0" hangingPunct="1">
      <a:defRPr sz="7603" kern="1200">
        <a:solidFill>
          <a:schemeClr val="tx1"/>
        </a:solidFill>
        <a:latin typeface="+mn-lt"/>
        <a:ea typeface="+mn-ea"/>
        <a:cs typeface="+mn-cs"/>
      </a:defRPr>
    </a:lvl7pPr>
    <a:lvl8pPr marL="13518490" algn="l" defTabSz="3862426" rtl="0" eaLnBrk="1" latinLnBrk="0" hangingPunct="1">
      <a:defRPr sz="7603" kern="1200">
        <a:solidFill>
          <a:schemeClr val="tx1"/>
        </a:solidFill>
        <a:latin typeface="+mn-lt"/>
        <a:ea typeface="+mn-ea"/>
        <a:cs typeface="+mn-cs"/>
      </a:defRPr>
    </a:lvl8pPr>
    <a:lvl9pPr marL="15449702" algn="l" defTabSz="3862426" rtl="0" eaLnBrk="1" latinLnBrk="0" hangingPunct="1">
      <a:defRPr sz="7603"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12096">
          <p15:clr>
            <a:srgbClr val="A4A3A4"/>
          </p15:clr>
        </p15:guide>
        <p15:guide id="2" pos="1324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48235"/>
    <a:srgbClr val="385622"/>
    <a:srgbClr val="6EAA46"/>
    <a:srgbClr val="C5E1B5"/>
    <a:srgbClr val="FFFFFF"/>
    <a:srgbClr val="66FFCC"/>
    <a:srgbClr val="A985A3"/>
    <a:srgbClr val="6A4A65"/>
    <a:srgbClr val="B595B0"/>
    <a:srgbClr val="E1D5D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p:restoredLeft sz="8163" autoAdjust="0"/>
    <p:restoredTop sz="94687" autoAdjust="0"/>
  </p:normalViewPr>
  <p:slideViewPr>
    <p:cSldViewPr snapToGrid="0">
      <p:cViewPr>
        <p:scale>
          <a:sx n="37" d="100"/>
          <a:sy n="37" d="100"/>
        </p:scale>
        <p:origin x="-760" y="-96"/>
      </p:cViewPr>
      <p:guideLst>
        <p:guide orient="horz" pos="12096"/>
        <p:guide pos="13248"/>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4" Type="http://schemas.openxmlformats.org/officeDocument/2006/relationships/printerSettings" Target="printerSettings/printerSettings1.bin"/><Relationship Id="rId5" Type="http://schemas.openxmlformats.org/officeDocument/2006/relationships/presProps" Target="presProps.xml"/><Relationship Id="rId6" Type="http://schemas.openxmlformats.org/officeDocument/2006/relationships/viewProps" Target="viewProps.xml"/><Relationship Id="rId7" Type="http://schemas.openxmlformats.org/officeDocument/2006/relationships/theme" Target="theme/theme1.xml"/><Relationship Id="rId8" Type="http://schemas.openxmlformats.org/officeDocument/2006/relationships/tableStyles" Target="tableStyles.xml"/><Relationship Id="rId9" Type="http://schemas.microsoft.com/office/2015/10/relationships/revisionInfo" Target="revisionInfo.xml"/><Relationship Id="rId1" Type="http://schemas.openxmlformats.org/officeDocument/2006/relationships/slideMaster" Target="slideMasters/slideMaster1.xml"/><Relationship Id="rId2" Type="http://schemas.openxmlformats.org/officeDocument/2006/relationships/slide" Target="slides/slide1.xml"/></Relationships>
</file>

<file path=ppt/charts/_rels/chart1.xml.rels><?xml version="1.0" encoding="UTF-8" standalone="yes"?>
<Relationships xmlns="http://schemas.openxmlformats.org/package/2006/relationships"><Relationship Id="rId1" Type="http://schemas.openxmlformats.org/officeDocument/2006/relationships/oleObject" Target="file:///\\students.uwec.edu\deptdir\psyc\Bleske-Rechek\IDEP%20lab\Grammar%20Usage\Presentation\Grammar%20Graphs.xlsx" TargetMode="External"/><Relationship Id="rId2" Type="http://schemas.microsoft.com/office/2011/relationships/chartStyle" Target="style1.xml"/><Relationship Id="rId3" Type="http://schemas.microsoft.com/office/2011/relationships/chartColorStyle" Target="colors1.xml"/></Relationships>
</file>

<file path=ppt/charts/_rels/chart2.xml.rels><?xml version="1.0" encoding="UTF-8" standalone="yes"?>
<Relationships xmlns="http://schemas.openxmlformats.org/package/2006/relationships"><Relationship Id="rId1" Type="http://schemas.openxmlformats.org/officeDocument/2006/relationships/oleObject" Target="file:///\\students.uwec.edu\deptdir\psyc\Bleske-Rechek\IDEP%20lab\Grammar%20Usage\Presentation\Grammar%20Graphs.xlsx" TargetMode="External"/><Relationship Id="rId2" Type="http://schemas.microsoft.com/office/2011/relationships/chartStyle" Target="style2.xml"/><Relationship Id="rId3" Type="http://schemas.microsoft.com/office/2011/relationships/chartColorStyle" Target="colors2.xml"/></Relationships>
</file>

<file path=ppt/charts/_rels/chart3.xml.rels><?xml version="1.0" encoding="UTF-8" standalone="yes"?>
<Relationships xmlns="http://schemas.openxmlformats.org/package/2006/relationships"><Relationship Id="rId1" Type="http://schemas.openxmlformats.org/officeDocument/2006/relationships/oleObject" Target="file:///\\students.uwec.edu\deptdir\psyc\Bleske-Rechek\IDEP%20lab\Grammar%20Usage\Presentation\Grammar%20Graphs.xlsx" TargetMode="External"/><Relationship Id="rId2" Type="http://schemas.microsoft.com/office/2011/relationships/chartStyle" Target="style3.xml"/><Relationship Id="rId3" Type="http://schemas.microsoft.com/office/2011/relationships/chartColorStyle" Target="colors3.xml"/></Relationships>
</file>

<file path=ppt/charts/_rels/chart4.xml.rels><?xml version="1.0" encoding="UTF-8" standalone="yes"?>
<Relationships xmlns="http://schemas.openxmlformats.org/package/2006/relationships"><Relationship Id="rId1" Type="http://schemas.openxmlformats.org/officeDocument/2006/relationships/oleObject" Target="file:///\\students.uwec.edu\deptdir\psyc\Bleske-Rechek\IDEP%20lab\Grammar%20Usage\Presentation\Grammar%20Graphs.xlsx" TargetMode="External"/><Relationship Id="rId2" Type="http://schemas.microsoft.com/office/2011/relationships/chartStyle" Target="style4.xml"/><Relationship Id="rId3" Type="http://schemas.microsoft.com/office/2011/relationships/chartColorStyle" Target="colors4.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3800" b="0" i="0" u="none" strike="noStrike" kern="1200" spc="0" baseline="0">
                <a:solidFill>
                  <a:schemeClr val="tx1"/>
                </a:solidFill>
                <a:latin typeface="Candara" panose="020E0502030303020204" pitchFamily="34" charset="0"/>
                <a:ea typeface="+mn-ea"/>
                <a:cs typeface="+mn-cs"/>
              </a:defRPr>
            </a:pPr>
            <a:r>
              <a:rPr lang="en-US" sz="3800" b="1" dirty="0">
                <a:solidFill>
                  <a:schemeClr val="tx1"/>
                </a:solidFill>
              </a:rPr>
              <a:t>How Was Their</a:t>
            </a:r>
            <a:r>
              <a:rPr lang="en-US" sz="3800" b="1" baseline="0" dirty="0">
                <a:solidFill>
                  <a:schemeClr val="tx1"/>
                </a:solidFill>
              </a:rPr>
              <a:t> Overall Writing Quality?</a:t>
            </a:r>
          </a:p>
          <a:p>
            <a:pPr>
              <a:defRPr sz="3800" b="0" i="0" u="none" strike="noStrike" kern="1200" spc="0" baseline="0">
                <a:solidFill>
                  <a:schemeClr val="tx1"/>
                </a:solidFill>
                <a:latin typeface="Candara" panose="020E0502030303020204" pitchFamily="34" charset="0"/>
                <a:ea typeface="+mn-ea"/>
                <a:cs typeface="+mn-cs"/>
              </a:defRPr>
            </a:pPr>
            <a:endParaRPr lang="en-US" sz="3800" b="1" dirty="0">
              <a:solidFill>
                <a:schemeClr val="tx1"/>
              </a:solidFill>
            </a:endParaRPr>
          </a:p>
        </c:rich>
      </c:tx>
      <c:layout/>
      <c:overlay val="0"/>
      <c:spPr>
        <a:noFill/>
        <a:ln>
          <a:noFill/>
        </a:ln>
        <a:effectLst/>
      </c:spPr>
    </c:title>
    <c:autoTitleDeleted val="0"/>
    <c:plotArea>
      <c:layout/>
      <c:barChart>
        <c:barDir val="col"/>
        <c:grouping val="clustered"/>
        <c:varyColors val="0"/>
        <c:ser>
          <c:idx val="0"/>
          <c:order val="0"/>
          <c:spPr>
            <a:solidFill>
              <a:schemeClr val="accent1"/>
            </a:solidFill>
            <a:ln w="12700">
              <a:solidFill>
                <a:schemeClr val="tx1"/>
              </a:solidFill>
            </a:ln>
            <a:effectLst/>
          </c:spPr>
          <c:invertIfNegative val="0"/>
          <c:dPt>
            <c:idx val="0"/>
            <c:invertIfNegative val="0"/>
            <c:bubble3D val="0"/>
            <c:spPr>
              <a:solidFill>
                <a:schemeClr val="accent6">
                  <a:lumMod val="40000"/>
                  <a:lumOff val="60000"/>
                </a:schemeClr>
              </a:solidFill>
              <a:ln w="12700">
                <a:solidFill>
                  <a:schemeClr val="tx1"/>
                </a:solidFill>
              </a:ln>
              <a:effectLst/>
            </c:spPr>
            <c:extLst xmlns:c16r2="http://schemas.microsoft.com/office/drawing/2015/06/chart">
              <c:ext xmlns:c16="http://schemas.microsoft.com/office/drawing/2014/chart" uri="{C3380CC4-5D6E-409C-BE32-E72D297353CC}">
                <c16:uniqueId val="{00000001-C246-4B41-B78F-0641DBE989A1}"/>
              </c:ext>
            </c:extLst>
          </c:dPt>
          <c:dPt>
            <c:idx val="1"/>
            <c:invertIfNegative val="0"/>
            <c:bubble3D val="0"/>
            <c:spPr>
              <a:solidFill>
                <a:schemeClr val="accent6"/>
              </a:solidFill>
              <a:ln w="12700">
                <a:solidFill>
                  <a:schemeClr val="tx1"/>
                </a:solidFill>
              </a:ln>
              <a:effectLst/>
            </c:spPr>
            <c:extLst xmlns:c16r2="http://schemas.microsoft.com/office/drawing/2015/06/chart">
              <c:ext xmlns:c16="http://schemas.microsoft.com/office/drawing/2014/chart" uri="{C3380CC4-5D6E-409C-BE32-E72D297353CC}">
                <c16:uniqueId val="{00000003-C246-4B41-B78F-0641DBE989A1}"/>
              </c:ext>
            </c:extLst>
          </c:dPt>
          <c:dPt>
            <c:idx val="2"/>
            <c:invertIfNegative val="0"/>
            <c:bubble3D val="0"/>
            <c:spPr>
              <a:solidFill>
                <a:schemeClr val="accent6">
                  <a:lumMod val="50000"/>
                </a:schemeClr>
              </a:solidFill>
              <a:ln w="12700">
                <a:solidFill>
                  <a:schemeClr val="tx1"/>
                </a:solidFill>
              </a:ln>
              <a:effectLst/>
            </c:spPr>
            <c:extLst xmlns:c16r2="http://schemas.microsoft.com/office/drawing/2015/06/chart">
              <c:ext xmlns:c16="http://schemas.microsoft.com/office/drawing/2014/chart" uri="{C3380CC4-5D6E-409C-BE32-E72D297353CC}">
                <c16:uniqueId val="{00000005-C246-4B41-B78F-0641DBE989A1}"/>
              </c:ext>
            </c:extLst>
          </c:dPt>
          <c:errBars>
            <c:errBarType val="both"/>
            <c:errValType val="cust"/>
            <c:noEndCap val="0"/>
            <c:plus>
              <c:numRef>
                <c:f>Sheet1!$C$3:$C$5</c:f>
                <c:numCache>
                  <c:formatCode>General</c:formatCode>
                  <c:ptCount val="3"/>
                  <c:pt idx="0">
                    <c:v>0.376</c:v>
                  </c:pt>
                  <c:pt idx="1">
                    <c:v>0.42</c:v>
                  </c:pt>
                  <c:pt idx="2">
                    <c:v>0.37</c:v>
                  </c:pt>
                </c:numCache>
              </c:numRef>
            </c:plus>
            <c:minus>
              <c:numRef>
                <c:f>Sheet1!$C$3:$C$5</c:f>
                <c:numCache>
                  <c:formatCode>General</c:formatCode>
                  <c:ptCount val="3"/>
                  <c:pt idx="0">
                    <c:v>0.376</c:v>
                  </c:pt>
                  <c:pt idx="1">
                    <c:v>0.42</c:v>
                  </c:pt>
                  <c:pt idx="2">
                    <c:v>0.37</c:v>
                  </c:pt>
                </c:numCache>
              </c:numRef>
            </c:minus>
            <c:spPr>
              <a:noFill/>
              <a:ln w="19050" cap="flat" cmpd="sng" algn="ctr">
                <a:solidFill>
                  <a:schemeClr val="tx1"/>
                </a:solidFill>
                <a:round/>
              </a:ln>
              <a:effectLst/>
            </c:spPr>
          </c:errBars>
          <c:cat>
            <c:strRef>
              <c:f>Sheet1!$A$3:$A$5</c:f>
              <c:strCache>
                <c:ptCount val="3"/>
                <c:pt idx="0">
                  <c:v>The Good</c:v>
                </c:pt>
                <c:pt idx="1">
                  <c:v>The Bad</c:v>
                </c:pt>
                <c:pt idx="2">
                  <c:v>The Ugly</c:v>
                </c:pt>
              </c:strCache>
            </c:strRef>
          </c:cat>
          <c:val>
            <c:numRef>
              <c:f>Sheet1!$B$3:$B$5</c:f>
              <c:numCache>
                <c:formatCode>General</c:formatCode>
                <c:ptCount val="3"/>
                <c:pt idx="0">
                  <c:v>5.79</c:v>
                </c:pt>
                <c:pt idx="1">
                  <c:v>3.61</c:v>
                </c:pt>
                <c:pt idx="2">
                  <c:v>2.95</c:v>
                </c:pt>
              </c:numCache>
            </c:numRef>
          </c:val>
          <c:extLst xmlns:c16r2="http://schemas.microsoft.com/office/drawing/2015/06/chart">
            <c:ext xmlns:c16="http://schemas.microsoft.com/office/drawing/2014/chart" uri="{C3380CC4-5D6E-409C-BE32-E72D297353CC}">
              <c16:uniqueId val="{00000006-C246-4B41-B78F-0641DBE989A1}"/>
            </c:ext>
          </c:extLst>
        </c:ser>
        <c:dLbls>
          <c:showLegendKey val="0"/>
          <c:showVal val="0"/>
          <c:showCatName val="0"/>
          <c:showSerName val="0"/>
          <c:showPercent val="0"/>
          <c:showBubbleSize val="0"/>
        </c:dLbls>
        <c:gapWidth val="75"/>
        <c:overlap val="-27"/>
        <c:axId val="2079307512"/>
        <c:axId val="2079290440"/>
      </c:barChart>
      <c:catAx>
        <c:axId val="2079307512"/>
        <c:scaling>
          <c:orientation val="minMax"/>
        </c:scaling>
        <c:delete val="0"/>
        <c:axPos val="b"/>
        <c:numFmt formatCode="General" sourceLinked="1"/>
        <c:majorTickMark val="none"/>
        <c:minorTickMark val="none"/>
        <c:tickLblPos val="nextTo"/>
        <c:spPr>
          <a:noFill/>
          <a:ln w="9525" cap="flat" cmpd="sng" algn="ctr">
            <a:solidFill>
              <a:schemeClr val="tx1"/>
            </a:solidFill>
            <a:round/>
          </a:ln>
          <a:effectLst/>
        </c:spPr>
        <c:txPr>
          <a:bodyPr rot="-60000000" spcFirstLastPara="1" vertOverflow="ellipsis" vert="horz" wrap="square" anchor="ctr" anchorCtr="1"/>
          <a:lstStyle/>
          <a:p>
            <a:pPr>
              <a:defRPr sz="3000" b="0" i="0" u="none" strike="noStrike" kern="1200" baseline="0">
                <a:solidFill>
                  <a:schemeClr val="tx1"/>
                </a:solidFill>
                <a:latin typeface="Candara" panose="020E0502030303020204" pitchFamily="34" charset="0"/>
                <a:ea typeface="+mn-ea"/>
                <a:cs typeface="+mn-cs"/>
              </a:defRPr>
            </a:pPr>
            <a:endParaRPr lang="en-US"/>
          </a:p>
        </c:txPr>
        <c:crossAx val="2079290440"/>
        <c:crosses val="autoZero"/>
        <c:auto val="1"/>
        <c:lblAlgn val="ctr"/>
        <c:lblOffset val="100"/>
        <c:noMultiLvlLbl val="0"/>
      </c:catAx>
      <c:valAx>
        <c:axId val="2079290440"/>
        <c:scaling>
          <c:orientation val="minMax"/>
          <c:min val="1.0"/>
        </c:scaling>
        <c:delete val="1"/>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crossAx val="2079307512"/>
        <c:crosses val="autoZero"/>
        <c:crossBetween val="between"/>
      </c:valAx>
      <c:spPr>
        <a:noFill/>
        <a:ln>
          <a:noFill/>
        </a:ln>
        <a:effectLst/>
      </c:spPr>
    </c:plotArea>
    <c:plotVisOnly val="1"/>
    <c:dispBlanksAs val="gap"/>
    <c:showDLblsOverMax val="0"/>
    <c:extLst xmlns:c16r2="http://schemas.microsoft.com/office/drawing/2015/06/char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sz="3000">
          <a:latin typeface="Candara" panose="020E0502030303020204" pitchFamily="34" charset="0"/>
        </a:defRPr>
      </a:pPr>
      <a:endParaRPr lang="en-US"/>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3800" b="0" i="0" u="none" strike="noStrike" kern="1200" spc="0" baseline="0">
                <a:solidFill>
                  <a:schemeClr val="tx1"/>
                </a:solidFill>
                <a:latin typeface="Candara" panose="020E0502030303020204" pitchFamily="34" charset="0"/>
                <a:ea typeface="+mn-ea"/>
                <a:cs typeface="+mn-cs"/>
              </a:defRPr>
            </a:pPr>
            <a:r>
              <a:rPr lang="en-US" sz="3800" b="1" dirty="0">
                <a:solidFill>
                  <a:schemeClr val="tx1"/>
                </a:solidFill>
              </a:rPr>
              <a:t>How Well Did They Sell</a:t>
            </a:r>
            <a:r>
              <a:rPr lang="en-US" sz="3800" b="1" baseline="0" dirty="0">
                <a:solidFill>
                  <a:schemeClr val="tx1"/>
                </a:solidFill>
              </a:rPr>
              <a:t> Themselves (Substance of Letter)?</a:t>
            </a:r>
            <a:endParaRPr lang="en-US" sz="3800" b="1" dirty="0">
              <a:solidFill>
                <a:schemeClr val="tx1"/>
              </a:solidFill>
            </a:endParaRPr>
          </a:p>
        </c:rich>
      </c:tx>
      <c:layout/>
      <c:overlay val="0"/>
      <c:spPr>
        <a:noFill/>
        <a:ln>
          <a:noFill/>
        </a:ln>
        <a:effectLst/>
      </c:spPr>
    </c:title>
    <c:autoTitleDeleted val="0"/>
    <c:plotArea>
      <c:layout/>
      <c:barChart>
        <c:barDir val="col"/>
        <c:grouping val="clustered"/>
        <c:varyColors val="0"/>
        <c:ser>
          <c:idx val="0"/>
          <c:order val="0"/>
          <c:spPr>
            <a:solidFill>
              <a:schemeClr val="accent1"/>
            </a:solidFill>
            <a:ln w="12700">
              <a:solidFill>
                <a:schemeClr val="tx1"/>
              </a:solidFill>
            </a:ln>
            <a:effectLst/>
          </c:spPr>
          <c:invertIfNegative val="0"/>
          <c:dPt>
            <c:idx val="0"/>
            <c:invertIfNegative val="0"/>
            <c:bubble3D val="0"/>
            <c:spPr>
              <a:solidFill>
                <a:schemeClr val="accent6">
                  <a:lumMod val="40000"/>
                  <a:lumOff val="60000"/>
                </a:schemeClr>
              </a:solidFill>
              <a:ln w="12700">
                <a:solidFill>
                  <a:schemeClr val="tx1"/>
                </a:solidFill>
              </a:ln>
              <a:effectLst/>
            </c:spPr>
            <c:extLst xmlns:c16r2="http://schemas.microsoft.com/office/drawing/2015/06/chart">
              <c:ext xmlns:c16="http://schemas.microsoft.com/office/drawing/2014/chart" uri="{C3380CC4-5D6E-409C-BE32-E72D297353CC}">
                <c16:uniqueId val="{00000001-A2DC-472B-92E6-A4794C895E78}"/>
              </c:ext>
            </c:extLst>
          </c:dPt>
          <c:dPt>
            <c:idx val="1"/>
            <c:invertIfNegative val="0"/>
            <c:bubble3D val="0"/>
            <c:spPr>
              <a:solidFill>
                <a:schemeClr val="accent6"/>
              </a:solidFill>
              <a:ln w="12700">
                <a:solidFill>
                  <a:schemeClr val="tx1"/>
                </a:solidFill>
              </a:ln>
              <a:effectLst/>
            </c:spPr>
            <c:extLst xmlns:c16r2="http://schemas.microsoft.com/office/drawing/2015/06/chart">
              <c:ext xmlns:c16="http://schemas.microsoft.com/office/drawing/2014/chart" uri="{C3380CC4-5D6E-409C-BE32-E72D297353CC}">
                <c16:uniqueId val="{00000003-A2DC-472B-92E6-A4794C895E78}"/>
              </c:ext>
            </c:extLst>
          </c:dPt>
          <c:dPt>
            <c:idx val="2"/>
            <c:invertIfNegative val="0"/>
            <c:bubble3D val="0"/>
            <c:spPr>
              <a:solidFill>
                <a:schemeClr val="accent6">
                  <a:lumMod val="50000"/>
                </a:schemeClr>
              </a:solidFill>
              <a:ln w="12700">
                <a:solidFill>
                  <a:schemeClr val="tx1"/>
                </a:solidFill>
              </a:ln>
              <a:effectLst/>
            </c:spPr>
            <c:extLst xmlns:c16r2="http://schemas.microsoft.com/office/drawing/2015/06/chart">
              <c:ext xmlns:c16="http://schemas.microsoft.com/office/drawing/2014/chart" uri="{C3380CC4-5D6E-409C-BE32-E72D297353CC}">
                <c16:uniqueId val="{00000005-A2DC-472B-92E6-A4794C895E78}"/>
              </c:ext>
            </c:extLst>
          </c:dPt>
          <c:errBars>
            <c:errBarType val="both"/>
            <c:errValType val="cust"/>
            <c:noEndCap val="0"/>
            <c:plus>
              <c:numRef>
                <c:f>Sheet1!$C$9:$C$11</c:f>
                <c:numCache>
                  <c:formatCode>General</c:formatCode>
                  <c:ptCount val="3"/>
                  <c:pt idx="0">
                    <c:v>0.338</c:v>
                  </c:pt>
                  <c:pt idx="1">
                    <c:v>0.378</c:v>
                  </c:pt>
                  <c:pt idx="2">
                    <c:v>0.338</c:v>
                  </c:pt>
                </c:numCache>
              </c:numRef>
            </c:plus>
            <c:minus>
              <c:numRef>
                <c:f>Sheet1!$C$9:$C$11</c:f>
                <c:numCache>
                  <c:formatCode>General</c:formatCode>
                  <c:ptCount val="3"/>
                  <c:pt idx="0">
                    <c:v>0.338</c:v>
                  </c:pt>
                  <c:pt idx="1">
                    <c:v>0.378</c:v>
                  </c:pt>
                  <c:pt idx="2">
                    <c:v>0.338</c:v>
                  </c:pt>
                </c:numCache>
              </c:numRef>
            </c:minus>
            <c:spPr>
              <a:noFill/>
              <a:ln w="19050" cap="flat" cmpd="sng" algn="ctr">
                <a:solidFill>
                  <a:schemeClr val="tx1"/>
                </a:solidFill>
                <a:round/>
              </a:ln>
              <a:effectLst/>
            </c:spPr>
          </c:errBars>
          <c:cat>
            <c:strRef>
              <c:f>Sheet1!$A$9:$A$11</c:f>
              <c:strCache>
                <c:ptCount val="3"/>
                <c:pt idx="0">
                  <c:v>The Good</c:v>
                </c:pt>
                <c:pt idx="1">
                  <c:v>The Bad</c:v>
                </c:pt>
                <c:pt idx="2">
                  <c:v>The Ugly</c:v>
                </c:pt>
              </c:strCache>
            </c:strRef>
          </c:cat>
          <c:val>
            <c:numRef>
              <c:f>Sheet1!$B$9:$B$11</c:f>
              <c:numCache>
                <c:formatCode>General</c:formatCode>
                <c:ptCount val="3"/>
                <c:pt idx="0">
                  <c:v>5.85</c:v>
                </c:pt>
                <c:pt idx="1">
                  <c:v>4.46</c:v>
                </c:pt>
                <c:pt idx="2">
                  <c:v>4.3</c:v>
                </c:pt>
              </c:numCache>
            </c:numRef>
          </c:val>
          <c:extLst xmlns:c16r2="http://schemas.microsoft.com/office/drawing/2015/06/chart">
            <c:ext xmlns:c16="http://schemas.microsoft.com/office/drawing/2014/chart" uri="{C3380CC4-5D6E-409C-BE32-E72D297353CC}">
              <c16:uniqueId val="{00000006-A2DC-472B-92E6-A4794C895E78}"/>
            </c:ext>
          </c:extLst>
        </c:ser>
        <c:dLbls>
          <c:showLegendKey val="0"/>
          <c:showVal val="0"/>
          <c:showCatName val="0"/>
          <c:showSerName val="0"/>
          <c:showPercent val="0"/>
          <c:showBubbleSize val="0"/>
        </c:dLbls>
        <c:gapWidth val="75"/>
        <c:overlap val="-27"/>
        <c:axId val="-2117707960"/>
        <c:axId val="-2117704424"/>
      </c:barChart>
      <c:catAx>
        <c:axId val="-2117707960"/>
        <c:scaling>
          <c:orientation val="minMax"/>
        </c:scaling>
        <c:delete val="0"/>
        <c:axPos val="b"/>
        <c:numFmt formatCode="General" sourceLinked="1"/>
        <c:majorTickMark val="none"/>
        <c:minorTickMark val="none"/>
        <c:tickLblPos val="nextTo"/>
        <c:spPr>
          <a:noFill/>
          <a:ln w="9525" cap="flat" cmpd="sng" algn="ctr">
            <a:solidFill>
              <a:schemeClr val="tx1"/>
            </a:solidFill>
            <a:round/>
          </a:ln>
          <a:effectLst/>
        </c:spPr>
        <c:txPr>
          <a:bodyPr rot="-60000000" spcFirstLastPara="1" vertOverflow="ellipsis" vert="horz" wrap="square" anchor="ctr" anchorCtr="1"/>
          <a:lstStyle/>
          <a:p>
            <a:pPr>
              <a:defRPr sz="3000" b="0" i="0" u="none" strike="noStrike" kern="1200" baseline="0">
                <a:solidFill>
                  <a:schemeClr val="tx1"/>
                </a:solidFill>
                <a:latin typeface="Candara" panose="020E0502030303020204" pitchFamily="34" charset="0"/>
                <a:ea typeface="+mn-ea"/>
                <a:cs typeface="+mn-cs"/>
              </a:defRPr>
            </a:pPr>
            <a:endParaRPr lang="en-US"/>
          </a:p>
        </c:txPr>
        <c:crossAx val="-2117704424"/>
        <c:crosses val="autoZero"/>
        <c:auto val="1"/>
        <c:lblAlgn val="ctr"/>
        <c:lblOffset val="100"/>
        <c:noMultiLvlLbl val="0"/>
      </c:catAx>
      <c:valAx>
        <c:axId val="-2117704424"/>
        <c:scaling>
          <c:orientation val="minMax"/>
          <c:min val="1.0"/>
        </c:scaling>
        <c:delete val="1"/>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crossAx val="-2117707960"/>
        <c:crosses val="autoZero"/>
        <c:crossBetween val="between"/>
      </c:valAx>
      <c:spPr>
        <a:noFill/>
        <a:ln>
          <a:noFill/>
        </a:ln>
        <a:effectLst/>
      </c:spPr>
    </c:plotArea>
    <c:plotVisOnly val="1"/>
    <c:dispBlanksAs val="gap"/>
    <c:showDLblsOverMax val="0"/>
  </c:chart>
  <c:spPr>
    <a:noFill/>
    <a:ln>
      <a:noFill/>
    </a:ln>
    <a:effectLst/>
  </c:spPr>
  <c:txPr>
    <a:bodyPr/>
    <a:lstStyle/>
    <a:p>
      <a:pPr>
        <a:defRPr sz="3000">
          <a:latin typeface="Candara" panose="020E0502030303020204" pitchFamily="34" charset="0"/>
        </a:defRPr>
      </a:pPr>
      <a:endParaRPr lang="en-US"/>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3800" b="0" i="0" u="none" strike="noStrike" kern="1200" spc="0" baseline="0">
                <a:solidFill>
                  <a:schemeClr val="tx1"/>
                </a:solidFill>
                <a:latin typeface="Candara" panose="020E0502030303020204" pitchFamily="34" charset="0"/>
                <a:ea typeface="+mn-ea"/>
                <a:cs typeface="+mn-cs"/>
              </a:defRPr>
            </a:pPr>
            <a:r>
              <a:rPr lang="en-US" sz="3800" b="1" dirty="0">
                <a:solidFill>
                  <a:schemeClr val="tx1"/>
                </a:solidFill>
              </a:rPr>
              <a:t>Would You Hire Them?</a:t>
            </a:r>
          </a:p>
          <a:p>
            <a:pPr>
              <a:defRPr sz="3800" b="0" i="0" u="none" strike="noStrike" kern="1200" spc="0" baseline="0">
                <a:solidFill>
                  <a:schemeClr val="tx1"/>
                </a:solidFill>
                <a:latin typeface="Candara" panose="020E0502030303020204" pitchFamily="34" charset="0"/>
                <a:ea typeface="+mn-ea"/>
                <a:cs typeface="+mn-cs"/>
              </a:defRPr>
            </a:pPr>
            <a:endParaRPr lang="en-US" sz="3800" b="1" dirty="0">
              <a:solidFill>
                <a:schemeClr val="tx1"/>
              </a:solidFill>
            </a:endParaRPr>
          </a:p>
        </c:rich>
      </c:tx>
      <c:layout/>
      <c:overlay val="0"/>
      <c:spPr>
        <a:noFill/>
        <a:ln>
          <a:noFill/>
        </a:ln>
        <a:effectLst/>
      </c:spPr>
    </c:title>
    <c:autoTitleDeleted val="0"/>
    <c:plotArea>
      <c:layout/>
      <c:barChart>
        <c:barDir val="col"/>
        <c:grouping val="clustered"/>
        <c:varyColors val="0"/>
        <c:ser>
          <c:idx val="0"/>
          <c:order val="0"/>
          <c:spPr>
            <a:solidFill>
              <a:schemeClr val="accent1"/>
            </a:solidFill>
            <a:ln w="12700">
              <a:solidFill>
                <a:schemeClr val="tx1"/>
              </a:solidFill>
            </a:ln>
            <a:effectLst/>
          </c:spPr>
          <c:invertIfNegative val="0"/>
          <c:dPt>
            <c:idx val="0"/>
            <c:invertIfNegative val="0"/>
            <c:bubble3D val="0"/>
            <c:spPr>
              <a:solidFill>
                <a:schemeClr val="accent6">
                  <a:lumMod val="40000"/>
                  <a:lumOff val="60000"/>
                </a:schemeClr>
              </a:solidFill>
              <a:ln w="12700">
                <a:solidFill>
                  <a:schemeClr val="tx1"/>
                </a:solidFill>
              </a:ln>
              <a:effectLst/>
            </c:spPr>
            <c:extLst xmlns:c16r2="http://schemas.microsoft.com/office/drawing/2015/06/chart">
              <c:ext xmlns:c16="http://schemas.microsoft.com/office/drawing/2014/chart" uri="{C3380CC4-5D6E-409C-BE32-E72D297353CC}">
                <c16:uniqueId val="{00000001-AA8C-4EAA-B4A9-9A7110AF6891}"/>
              </c:ext>
            </c:extLst>
          </c:dPt>
          <c:dPt>
            <c:idx val="1"/>
            <c:invertIfNegative val="0"/>
            <c:bubble3D val="0"/>
            <c:spPr>
              <a:solidFill>
                <a:schemeClr val="accent6"/>
              </a:solidFill>
              <a:ln w="12700">
                <a:solidFill>
                  <a:schemeClr val="tx1"/>
                </a:solidFill>
              </a:ln>
              <a:effectLst/>
            </c:spPr>
            <c:extLst xmlns:c16r2="http://schemas.microsoft.com/office/drawing/2015/06/chart">
              <c:ext xmlns:c16="http://schemas.microsoft.com/office/drawing/2014/chart" uri="{C3380CC4-5D6E-409C-BE32-E72D297353CC}">
                <c16:uniqueId val="{00000003-AA8C-4EAA-B4A9-9A7110AF6891}"/>
              </c:ext>
            </c:extLst>
          </c:dPt>
          <c:dPt>
            <c:idx val="2"/>
            <c:invertIfNegative val="0"/>
            <c:bubble3D val="0"/>
            <c:spPr>
              <a:solidFill>
                <a:schemeClr val="accent6">
                  <a:lumMod val="50000"/>
                </a:schemeClr>
              </a:solidFill>
              <a:ln w="12700">
                <a:solidFill>
                  <a:schemeClr val="tx1"/>
                </a:solidFill>
              </a:ln>
              <a:effectLst/>
            </c:spPr>
            <c:extLst xmlns:c16r2="http://schemas.microsoft.com/office/drawing/2015/06/chart">
              <c:ext xmlns:c16="http://schemas.microsoft.com/office/drawing/2014/chart" uri="{C3380CC4-5D6E-409C-BE32-E72D297353CC}">
                <c16:uniqueId val="{00000005-AA8C-4EAA-B4A9-9A7110AF6891}"/>
              </c:ext>
            </c:extLst>
          </c:dPt>
          <c:errBars>
            <c:errBarType val="both"/>
            <c:errValType val="cust"/>
            <c:noEndCap val="0"/>
            <c:plus>
              <c:numRef>
                <c:f>Sheet1!$C$15:$C$17</c:f>
                <c:numCache>
                  <c:formatCode>General</c:formatCode>
                  <c:ptCount val="3"/>
                  <c:pt idx="0">
                    <c:v>0.396</c:v>
                  </c:pt>
                  <c:pt idx="1">
                    <c:v>0.442</c:v>
                  </c:pt>
                  <c:pt idx="2">
                    <c:v>0.39</c:v>
                  </c:pt>
                </c:numCache>
              </c:numRef>
            </c:plus>
            <c:minus>
              <c:numRef>
                <c:f>Sheet1!$C$15:$C$17</c:f>
                <c:numCache>
                  <c:formatCode>General</c:formatCode>
                  <c:ptCount val="3"/>
                  <c:pt idx="0">
                    <c:v>0.396</c:v>
                  </c:pt>
                  <c:pt idx="1">
                    <c:v>0.442</c:v>
                  </c:pt>
                  <c:pt idx="2">
                    <c:v>0.39</c:v>
                  </c:pt>
                </c:numCache>
              </c:numRef>
            </c:minus>
            <c:spPr>
              <a:noFill/>
              <a:ln w="19050" cap="flat" cmpd="sng" algn="ctr">
                <a:solidFill>
                  <a:schemeClr val="tx1"/>
                </a:solidFill>
                <a:round/>
              </a:ln>
              <a:effectLst/>
            </c:spPr>
          </c:errBars>
          <c:cat>
            <c:strRef>
              <c:f>Sheet1!$A$15:$A$17</c:f>
              <c:strCache>
                <c:ptCount val="3"/>
                <c:pt idx="0">
                  <c:v>The Good</c:v>
                </c:pt>
                <c:pt idx="1">
                  <c:v>The Bad</c:v>
                </c:pt>
                <c:pt idx="2">
                  <c:v>The Ugly</c:v>
                </c:pt>
              </c:strCache>
            </c:strRef>
          </c:cat>
          <c:val>
            <c:numRef>
              <c:f>Sheet1!$B$15:$B$17</c:f>
              <c:numCache>
                <c:formatCode>General</c:formatCode>
                <c:ptCount val="3"/>
                <c:pt idx="0">
                  <c:v>5.51</c:v>
                </c:pt>
                <c:pt idx="1">
                  <c:v>3.5</c:v>
                </c:pt>
                <c:pt idx="2">
                  <c:v>2.83</c:v>
                </c:pt>
              </c:numCache>
            </c:numRef>
          </c:val>
          <c:extLst xmlns:c16r2="http://schemas.microsoft.com/office/drawing/2015/06/chart">
            <c:ext xmlns:c16="http://schemas.microsoft.com/office/drawing/2014/chart" uri="{C3380CC4-5D6E-409C-BE32-E72D297353CC}">
              <c16:uniqueId val="{00000006-AA8C-4EAA-B4A9-9A7110AF6891}"/>
            </c:ext>
          </c:extLst>
        </c:ser>
        <c:dLbls>
          <c:showLegendKey val="0"/>
          <c:showVal val="0"/>
          <c:showCatName val="0"/>
          <c:showSerName val="0"/>
          <c:showPercent val="0"/>
          <c:showBubbleSize val="0"/>
        </c:dLbls>
        <c:gapWidth val="75"/>
        <c:overlap val="-27"/>
        <c:axId val="-2117761112"/>
        <c:axId val="-2117767880"/>
      </c:barChart>
      <c:catAx>
        <c:axId val="-2117761112"/>
        <c:scaling>
          <c:orientation val="minMax"/>
        </c:scaling>
        <c:delete val="0"/>
        <c:axPos val="b"/>
        <c:numFmt formatCode="General" sourceLinked="1"/>
        <c:majorTickMark val="none"/>
        <c:minorTickMark val="none"/>
        <c:tickLblPos val="nextTo"/>
        <c:spPr>
          <a:noFill/>
          <a:ln w="9525" cap="flat" cmpd="sng" algn="ctr">
            <a:solidFill>
              <a:schemeClr val="tx1"/>
            </a:solidFill>
            <a:round/>
          </a:ln>
          <a:effectLst/>
        </c:spPr>
        <c:txPr>
          <a:bodyPr rot="-60000000" spcFirstLastPara="1" vertOverflow="ellipsis" vert="horz" wrap="square" anchor="ctr" anchorCtr="1"/>
          <a:lstStyle/>
          <a:p>
            <a:pPr>
              <a:defRPr sz="3000" b="0" i="0" u="none" strike="noStrike" kern="1200" baseline="0">
                <a:solidFill>
                  <a:schemeClr val="tx1"/>
                </a:solidFill>
                <a:latin typeface="Candara" panose="020E0502030303020204" pitchFamily="34" charset="0"/>
                <a:ea typeface="+mn-ea"/>
                <a:cs typeface="+mn-cs"/>
              </a:defRPr>
            </a:pPr>
            <a:endParaRPr lang="en-US"/>
          </a:p>
        </c:txPr>
        <c:crossAx val="-2117767880"/>
        <c:crosses val="autoZero"/>
        <c:auto val="1"/>
        <c:lblAlgn val="ctr"/>
        <c:lblOffset val="100"/>
        <c:noMultiLvlLbl val="0"/>
      </c:catAx>
      <c:valAx>
        <c:axId val="-2117767880"/>
        <c:scaling>
          <c:orientation val="minMax"/>
          <c:min val="1.0"/>
        </c:scaling>
        <c:delete val="1"/>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crossAx val="-2117761112"/>
        <c:crosses val="autoZero"/>
        <c:crossBetween val="between"/>
      </c:valAx>
      <c:spPr>
        <a:noFill/>
        <a:ln>
          <a:noFill/>
        </a:ln>
        <a:effectLst/>
      </c:spPr>
    </c:plotArea>
    <c:plotVisOnly val="1"/>
    <c:dispBlanksAs val="gap"/>
    <c:showDLblsOverMax val="0"/>
  </c:chart>
  <c:spPr>
    <a:noFill/>
    <a:ln>
      <a:noFill/>
    </a:ln>
    <a:effectLst/>
  </c:spPr>
  <c:txPr>
    <a:bodyPr/>
    <a:lstStyle/>
    <a:p>
      <a:pPr>
        <a:defRPr sz="3000">
          <a:latin typeface="Candara" panose="020E0502030303020204" pitchFamily="34" charset="0"/>
        </a:defRPr>
      </a:pPr>
      <a:endParaRPr lang="en-US"/>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097201177816059"/>
          <c:y val="0.095097875274426"/>
          <c:w val="0.875776827942921"/>
          <c:h val="0.75799319034845"/>
        </c:manualLayout>
      </c:layout>
      <c:barChart>
        <c:barDir val="col"/>
        <c:grouping val="clustered"/>
        <c:varyColors val="0"/>
        <c:ser>
          <c:idx val="0"/>
          <c:order val="0"/>
          <c:tx>
            <c:strRef>
              <c:f>Sheet1!$B$19</c:f>
              <c:strCache>
                <c:ptCount val="1"/>
              </c:strCache>
            </c:strRef>
          </c:tx>
          <c:spPr>
            <a:gradFill rotWithShape="1">
              <a:gsLst>
                <a:gs pos="0">
                  <a:schemeClr val="accent1">
                    <a:satMod val="103000"/>
                    <a:lumMod val="102000"/>
                    <a:tint val="94000"/>
                  </a:schemeClr>
                </a:gs>
                <a:gs pos="50000">
                  <a:schemeClr val="accent1">
                    <a:satMod val="110000"/>
                    <a:lumMod val="100000"/>
                    <a:shade val="100000"/>
                  </a:schemeClr>
                </a:gs>
                <a:gs pos="100000">
                  <a:schemeClr val="accent1">
                    <a:lumMod val="99000"/>
                    <a:satMod val="120000"/>
                    <a:shade val="78000"/>
                  </a:schemeClr>
                </a:gs>
              </a:gsLst>
              <a:lin ang="5400000" scaled="0"/>
            </a:gradFill>
            <a:ln w="12700">
              <a:solidFill>
                <a:schemeClr val="tx1"/>
              </a:solidFill>
            </a:ln>
            <a:effectLst/>
          </c:spPr>
          <c:invertIfNegative val="0"/>
          <c:dPt>
            <c:idx val="0"/>
            <c:invertIfNegative val="0"/>
            <c:bubble3D val="0"/>
            <c:spPr>
              <a:solidFill>
                <a:schemeClr val="accent6">
                  <a:lumMod val="40000"/>
                  <a:lumOff val="60000"/>
                </a:schemeClr>
              </a:solidFill>
              <a:ln w="12700">
                <a:solidFill>
                  <a:schemeClr val="tx1"/>
                </a:solidFill>
              </a:ln>
              <a:effectLst/>
            </c:spPr>
            <c:extLst xmlns:c16r2="http://schemas.microsoft.com/office/drawing/2015/06/chart">
              <c:ext xmlns:c16="http://schemas.microsoft.com/office/drawing/2014/chart" uri="{C3380CC4-5D6E-409C-BE32-E72D297353CC}">
                <c16:uniqueId val="{00000001-F51C-4391-85B3-FAD9EC283DA8}"/>
              </c:ext>
            </c:extLst>
          </c:dPt>
          <c:dPt>
            <c:idx val="1"/>
            <c:invertIfNegative val="0"/>
            <c:bubble3D val="0"/>
            <c:spPr>
              <a:solidFill>
                <a:schemeClr val="accent6"/>
              </a:solidFill>
              <a:ln w="12700">
                <a:solidFill>
                  <a:schemeClr val="tx1"/>
                </a:solidFill>
              </a:ln>
              <a:effectLst/>
            </c:spPr>
            <c:extLst xmlns:c16r2="http://schemas.microsoft.com/office/drawing/2015/06/chart">
              <c:ext xmlns:c16="http://schemas.microsoft.com/office/drawing/2014/chart" uri="{C3380CC4-5D6E-409C-BE32-E72D297353CC}">
                <c16:uniqueId val="{00000003-F51C-4391-85B3-FAD9EC283DA8}"/>
              </c:ext>
            </c:extLst>
          </c:dPt>
          <c:dPt>
            <c:idx val="2"/>
            <c:invertIfNegative val="0"/>
            <c:bubble3D val="0"/>
            <c:spPr>
              <a:solidFill>
                <a:schemeClr val="accent6">
                  <a:lumMod val="50000"/>
                </a:schemeClr>
              </a:solidFill>
              <a:ln w="12700">
                <a:solidFill>
                  <a:schemeClr val="tx1"/>
                </a:solidFill>
              </a:ln>
              <a:effectLst/>
            </c:spPr>
            <c:extLst xmlns:c16r2="http://schemas.microsoft.com/office/drawing/2015/06/chart">
              <c:ext xmlns:c16="http://schemas.microsoft.com/office/drawing/2014/chart" uri="{C3380CC4-5D6E-409C-BE32-E72D297353CC}">
                <c16:uniqueId val="{00000005-F51C-4391-85B3-FAD9EC283DA8}"/>
              </c:ext>
            </c:extLst>
          </c:dPt>
          <c:dPt>
            <c:idx val="5"/>
            <c:invertIfNegative val="0"/>
            <c:bubble3D val="0"/>
            <c:spPr>
              <a:solidFill>
                <a:schemeClr val="accent6">
                  <a:lumMod val="40000"/>
                  <a:lumOff val="60000"/>
                </a:schemeClr>
              </a:solidFill>
              <a:ln w="12700">
                <a:solidFill>
                  <a:schemeClr val="tx1"/>
                </a:solidFill>
              </a:ln>
              <a:effectLst/>
            </c:spPr>
            <c:extLst xmlns:c16r2="http://schemas.microsoft.com/office/drawing/2015/06/chart">
              <c:ext xmlns:c16="http://schemas.microsoft.com/office/drawing/2014/chart" uri="{C3380CC4-5D6E-409C-BE32-E72D297353CC}">
                <c16:uniqueId val="{00000007-F51C-4391-85B3-FAD9EC283DA8}"/>
              </c:ext>
            </c:extLst>
          </c:dPt>
          <c:dPt>
            <c:idx val="6"/>
            <c:invertIfNegative val="0"/>
            <c:bubble3D val="0"/>
            <c:spPr>
              <a:solidFill>
                <a:schemeClr val="accent6"/>
              </a:solidFill>
              <a:ln w="12700">
                <a:solidFill>
                  <a:schemeClr val="tx1"/>
                </a:solidFill>
              </a:ln>
              <a:effectLst/>
            </c:spPr>
            <c:extLst xmlns:c16r2="http://schemas.microsoft.com/office/drawing/2015/06/chart">
              <c:ext xmlns:c16="http://schemas.microsoft.com/office/drawing/2014/chart" uri="{C3380CC4-5D6E-409C-BE32-E72D297353CC}">
                <c16:uniqueId val="{00000009-F51C-4391-85B3-FAD9EC283DA8}"/>
              </c:ext>
            </c:extLst>
          </c:dPt>
          <c:dPt>
            <c:idx val="7"/>
            <c:invertIfNegative val="0"/>
            <c:bubble3D val="0"/>
            <c:spPr>
              <a:solidFill>
                <a:schemeClr val="accent6">
                  <a:lumMod val="50000"/>
                </a:schemeClr>
              </a:solidFill>
              <a:ln w="12700">
                <a:solidFill>
                  <a:schemeClr val="tx1"/>
                </a:solidFill>
              </a:ln>
              <a:effectLst/>
            </c:spPr>
            <c:extLst xmlns:c16r2="http://schemas.microsoft.com/office/drawing/2015/06/chart">
              <c:ext xmlns:c16="http://schemas.microsoft.com/office/drawing/2014/chart" uri="{C3380CC4-5D6E-409C-BE32-E72D297353CC}">
                <c16:uniqueId val="{0000000B-F51C-4391-85B3-FAD9EC283DA8}"/>
              </c:ext>
            </c:extLst>
          </c:dPt>
          <c:dPt>
            <c:idx val="10"/>
            <c:invertIfNegative val="0"/>
            <c:bubble3D val="0"/>
            <c:spPr>
              <a:solidFill>
                <a:schemeClr val="accent6">
                  <a:lumMod val="40000"/>
                  <a:lumOff val="60000"/>
                </a:schemeClr>
              </a:solidFill>
              <a:ln w="12700">
                <a:solidFill>
                  <a:schemeClr val="tx1"/>
                </a:solidFill>
              </a:ln>
              <a:effectLst/>
            </c:spPr>
            <c:extLst xmlns:c16r2="http://schemas.microsoft.com/office/drawing/2015/06/chart">
              <c:ext xmlns:c16="http://schemas.microsoft.com/office/drawing/2014/chart" uri="{C3380CC4-5D6E-409C-BE32-E72D297353CC}">
                <c16:uniqueId val="{0000000D-F51C-4391-85B3-FAD9EC283DA8}"/>
              </c:ext>
            </c:extLst>
          </c:dPt>
          <c:dPt>
            <c:idx val="11"/>
            <c:invertIfNegative val="0"/>
            <c:bubble3D val="0"/>
            <c:spPr>
              <a:solidFill>
                <a:schemeClr val="accent6"/>
              </a:solidFill>
              <a:ln w="12700">
                <a:solidFill>
                  <a:schemeClr val="tx1"/>
                </a:solidFill>
              </a:ln>
              <a:effectLst/>
            </c:spPr>
            <c:extLst xmlns:c16r2="http://schemas.microsoft.com/office/drawing/2015/06/chart">
              <c:ext xmlns:c16="http://schemas.microsoft.com/office/drawing/2014/chart" uri="{C3380CC4-5D6E-409C-BE32-E72D297353CC}">
                <c16:uniqueId val="{0000000F-F51C-4391-85B3-FAD9EC283DA8}"/>
              </c:ext>
            </c:extLst>
          </c:dPt>
          <c:dPt>
            <c:idx val="12"/>
            <c:invertIfNegative val="0"/>
            <c:bubble3D val="0"/>
            <c:spPr>
              <a:solidFill>
                <a:schemeClr val="accent6">
                  <a:lumMod val="50000"/>
                </a:schemeClr>
              </a:solidFill>
              <a:ln w="12700">
                <a:solidFill>
                  <a:schemeClr val="tx1"/>
                </a:solidFill>
              </a:ln>
              <a:effectLst/>
            </c:spPr>
            <c:extLst xmlns:c16r2="http://schemas.microsoft.com/office/drawing/2015/06/chart">
              <c:ext xmlns:c16="http://schemas.microsoft.com/office/drawing/2014/chart" uri="{C3380CC4-5D6E-409C-BE32-E72D297353CC}">
                <c16:uniqueId val="{00000011-F51C-4391-85B3-FAD9EC283DA8}"/>
              </c:ext>
            </c:extLst>
          </c:dPt>
          <c:dPt>
            <c:idx val="15"/>
            <c:invertIfNegative val="0"/>
            <c:bubble3D val="0"/>
            <c:spPr>
              <a:solidFill>
                <a:schemeClr val="accent6">
                  <a:lumMod val="40000"/>
                  <a:lumOff val="60000"/>
                </a:schemeClr>
              </a:solidFill>
              <a:ln w="12700">
                <a:solidFill>
                  <a:schemeClr val="tx1"/>
                </a:solidFill>
              </a:ln>
              <a:effectLst/>
            </c:spPr>
            <c:extLst xmlns:c16r2="http://schemas.microsoft.com/office/drawing/2015/06/chart">
              <c:ext xmlns:c16="http://schemas.microsoft.com/office/drawing/2014/chart" uri="{C3380CC4-5D6E-409C-BE32-E72D297353CC}">
                <c16:uniqueId val="{00000013-F51C-4391-85B3-FAD9EC283DA8}"/>
              </c:ext>
            </c:extLst>
          </c:dPt>
          <c:dPt>
            <c:idx val="16"/>
            <c:invertIfNegative val="0"/>
            <c:bubble3D val="0"/>
            <c:spPr>
              <a:solidFill>
                <a:schemeClr val="accent6"/>
              </a:solidFill>
              <a:ln w="12700">
                <a:solidFill>
                  <a:schemeClr val="tx1"/>
                </a:solidFill>
              </a:ln>
              <a:effectLst/>
            </c:spPr>
            <c:extLst xmlns:c16r2="http://schemas.microsoft.com/office/drawing/2015/06/chart">
              <c:ext xmlns:c16="http://schemas.microsoft.com/office/drawing/2014/chart" uri="{C3380CC4-5D6E-409C-BE32-E72D297353CC}">
                <c16:uniqueId val="{00000015-F51C-4391-85B3-FAD9EC283DA8}"/>
              </c:ext>
            </c:extLst>
          </c:dPt>
          <c:dPt>
            <c:idx val="17"/>
            <c:invertIfNegative val="0"/>
            <c:bubble3D val="0"/>
            <c:spPr>
              <a:solidFill>
                <a:schemeClr val="accent6">
                  <a:lumMod val="50000"/>
                </a:schemeClr>
              </a:solidFill>
              <a:ln w="12700">
                <a:solidFill>
                  <a:schemeClr val="tx1"/>
                </a:solidFill>
              </a:ln>
              <a:effectLst/>
            </c:spPr>
            <c:extLst xmlns:c16r2="http://schemas.microsoft.com/office/drawing/2015/06/chart">
              <c:ext xmlns:c16="http://schemas.microsoft.com/office/drawing/2014/chart" uri="{C3380CC4-5D6E-409C-BE32-E72D297353CC}">
                <c16:uniqueId val="{00000017-F51C-4391-85B3-FAD9EC283DA8}"/>
              </c:ext>
            </c:extLst>
          </c:dPt>
          <c:dPt>
            <c:idx val="20"/>
            <c:invertIfNegative val="0"/>
            <c:bubble3D val="0"/>
            <c:spPr>
              <a:solidFill>
                <a:schemeClr val="accent6">
                  <a:lumMod val="40000"/>
                  <a:lumOff val="60000"/>
                </a:schemeClr>
              </a:solidFill>
              <a:ln w="12700">
                <a:solidFill>
                  <a:schemeClr val="tx1"/>
                </a:solidFill>
              </a:ln>
              <a:effectLst/>
            </c:spPr>
            <c:extLst xmlns:c16r2="http://schemas.microsoft.com/office/drawing/2015/06/chart">
              <c:ext xmlns:c16="http://schemas.microsoft.com/office/drawing/2014/chart" uri="{C3380CC4-5D6E-409C-BE32-E72D297353CC}">
                <c16:uniqueId val="{00000019-F51C-4391-85B3-FAD9EC283DA8}"/>
              </c:ext>
            </c:extLst>
          </c:dPt>
          <c:dPt>
            <c:idx val="21"/>
            <c:invertIfNegative val="0"/>
            <c:bubble3D val="0"/>
            <c:spPr>
              <a:solidFill>
                <a:schemeClr val="accent6"/>
              </a:solidFill>
              <a:ln w="12700">
                <a:solidFill>
                  <a:schemeClr val="tx1"/>
                </a:solidFill>
              </a:ln>
              <a:effectLst/>
            </c:spPr>
            <c:extLst xmlns:c16r2="http://schemas.microsoft.com/office/drawing/2015/06/chart">
              <c:ext xmlns:c16="http://schemas.microsoft.com/office/drawing/2014/chart" uri="{C3380CC4-5D6E-409C-BE32-E72D297353CC}">
                <c16:uniqueId val="{0000001B-F51C-4391-85B3-FAD9EC283DA8}"/>
              </c:ext>
            </c:extLst>
          </c:dPt>
          <c:dPt>
            <c:idx val="22"/>
            <c:invertIfNegative val="0"/>
            <c:bubble3D val="0"/>
            <c:spPr>
              <a:solidFill>
                <a:schemeClr val="accent6">
                  <a:lumMod val="50000"/>
                </a:schemeClr>
              </a:solidFill>
              <a:ln w="12700">
                <a:solidFill>
                  <a:schemeClr val="tx1"/>
                </a:solidFill>
              </a:ln>
              <a:effectLst/>
            </c:spPr>
            <c:extLst xmlns:c16r2="http://schemas.microsoft.com/office/drawing/2015/06/chart">
              <c:ext xmlns:c16="http://schemas.microsoft.com/office/drawing/2014/chart" uri="{C3380CC4-5D6E-409C-BE32-E72D297353CC}">
                <c16:uniqueId val="{0000001D-F51C-4391-85B3-FAD9EC283DA8}"/>
              </c:ext>
            </c:extLst>
          </c:dPt>
          <c:dPt>
            <c:idx val="25"/>
            <c:invertIfNegative val="0"/>
            <c:bubble3D val="0"/>
            <c:spPr>
              <a:solidFill>
                <a:schemeClr val="accent6">
                  <a:lumMod val="40000"/>
                  <a:lumOff val="60000"/>
                </a:schemeClr>
              </a:solidFill>
              <a:ln w="12700">
                <a:solidFill>
                  <a:schemeClr val="tx1"/>
                </a:solidFill>
              </a:ln>
              <a:effectLst/>
            </c:spPr>
            <c:extLst xmlns:c16r2="http://schemas.microsoft.com/office/drawing/2015/06/chart">
              <c:ext xmlns:c16="http://schemas.microsoft.com/office/drawing/2014/chart" uri="{C3380CC4-5D6E-409C-BE32-E72D297353CC}">
                <c16:uniqueId val="{0000001F-F51C-4391-85B3-FAD9EC283DA8}"/>
              </c:ext>
            </c:extLst>
          </c:dPt>
          <c:dPt>
            <c:idx val="26"/>
            <c:invertIfNegative val="0"/>
            <c:bubble3D val="0"/>
            <c:spPr>
              <a:solidFill>
                <a:schemeClr val="accent6"/>
              </a:solidFill>
              <a:ln w="12700">
                <a:solidFill>
                  <a:schemeClr val="tx1"/>
                </a:solidFill>
              </a:ln>
              <a:effectLst/>
            </c:spPr>
            <c:extLst xmlns:c16r2="http://schemas.microsoft.com/office/drawing/2015/06/chart">
              <c:ext xmlns:c16="http://schemas.microsoft.com/office/drawing/2014/chart" uri="{C3380CC4-5D6E-409C-BE32-E72D297353CC}">
                <c16:uniqueId val="{00000021-F51C-4391-85B3-FAD9EC283DA8}"/>
              </c:ext>
            </c:extLst>
          </c:dPt>
          <c:dPt>
            <c:idx val="27"/>
            <c:invertIfNegative val="0"/>
            <c:bubble3D val="0"/>
            <c:spPr>
              <a:solidFill>
                <a:schemeClr val="accent6">
                  <a:lumMod val="50000"/>
                </a:schemeClr>
              </a:solidFill>
              <a:ln w="12700">
                <a:solidFill>
                  <a:schemeClr val="tx1"/>
                </a:solidFill>
              </a:ln>
              <a:effectLst/>
            </c:spPr>
            <c:extLst xmlns:c16r2="http://schemas.microsoft.com/office/drawing/2015/06/chart">
              <c:ext xmlns:c16="http://schemas.microsoft.com/office/drawing/2014/chart" uri="{C3380CC4-5D6E-409C-BE32-E72D297353CC}">
                <c16:uniqueId val="{00000023-F51C-4391-85B3-FAD9EC283DA8}"/>
              </c:ext>
            </c:extLst>
          </c:dPt>
          <c:dPt>
            <c:idx val="30"/>
            <c:invertIfNegative val="0"/>
            <c:bubble3D val="0"/>
            <c:spPr>
              <a:solidFill>
                <a:schemeClr val="accent6">
                  <a:lumMod val="40000"/>
                  <a:lumOff val="60000"/>
                </a:schemeClr>
              </a:solidFill>
              <a:ln w="12700">
                <a:solidFill>
                  <a:schemeClr val="tx1"/>
                </a:solidFill>
              </a:ln>
              <a:effectLst/>
            </c:spPr>
            <c:extLst xmlns:c16r2="http://schemas.microsoft.com/office/drawing/2015/06/chart">
              <c:ext xmlns:c16="http://schemas.microsoft.com/office/drawing/2014/chart" uri="{C3380CC4-5D6E-409C-BE32-E72D297353CC}">
                <c16:uniqueId val="{00000025-F51C-4391-85B3-FAD9EC283DA8}"/>
              </c:ext>
            </c:extLst>
          </c:dPt>
          <c:dPt>
            <c:idx val="31"/>
            <c:invertIfNegative val="0"/>
            <c:bubble3D val="0"/>
            <c:spPr>
              <a:solidFill>
                <a:schemeClr val="accent6"/>
              </a:solidFill>
              <a:ln w="12700">
                <a:solidFill>
                  <a:schemeClr val="tx1"/>
                </a:solidFill>
              </a:ln>
              <a:effectLst/>
            </c:spPr>
            <c:extLst xmlns:c16r2="http://schemas.microsoft.com/office/drawing/2015/06/chart">
              <c:ext xmlns:c16="http://schemas.microsoft.com/office/drawing/2014/chart" uri="{C3380CC4-5D6E-409C-BE32-E72D297353CC}">
                <c16:uniqueId val="{00000027-F51C-4391-85B3-FAD9EC283DA8}"/>
              </c:ext>
            </c:extLst>
          </c:dPt>
          <c:dPt>
            <c:idx val="32"/>
            <c:invertIfNegative val="0"/>
            <c:bubble3D val="0"/>
            <c:spPr>
              <a:solidFill>
                <a:schemeClr val="accent6">
                  <a:lumMod val="50000"/>
                </a:schemeClr>
              </a:solidFill>
              <a:ln w="12700">
                <a:solidFill>
                  <a:schemeClr val="tx1"/>
                </a:solidFill>
              </a:ln>
              <a:effectLst/>
            </c:spPr>
            <c:extLst xmlns:c16r2="http://schemas.microsoft.com/office/drawing/2015/06/chart">
              <c:ext xmlns:c16="http://schemas.microsoft.com/office/drawing/2014/chart" uri="{C3380CC4-5D6E-409C-BE32-E72D297353CC}">
                <c16:uniqueId val="{00000029-F51C-4391-85B3-FAD9EC283DA8}"/>
              </c:ext>
            </c:extLst>
          </c:dPt>
          <c:dPt>
            <c:idx val="35"/>
            <c:invertIfNegative val="0"/>
            <c:bubble3D val="0"/>
            <c:spPr>
              <a:solidFill>
                <a:schemeClr val="accent6">
                  <a:lumMod val="40000"/>
                  <a:lumOff val="60000"/>
                </a:schemeClr>
              </a:solidFill>
              <a:ln w="12700">
                <a:solidFill>
                  <a:schemeClr val="tx1"/>
                </a:solidFill>
              </a:ln>
              <a:effectLst/>
            </c:spPr>
            <c:extLst xmlns:c16r2="http://schemas.microsoft.com/office/drawing/2015/06/chart">
              <c:ext xmlns:c16="http://schemas.microsoft.com/office/drawing/2014/chart" uri="{C3380CC4-5D6E-409C-BE32-E72D297353CC}">
                <c16:uniqueId val="{0000002B-F51C-4391-85B3-FAD9EC283DA8}"/>
              </c:ext>
            </c:extLst>
          </c:dPt>
          <c:dPt>
            <c:idx val="36"/>
            <c:invertIfNegative val="0"/>
            <c:bubble3D val="0"/>
            <c:spPr>
              <a:solidFill>
                <a:schemeClr val="accent6"/>
              </a:solidFill>
              <a:ln w="12700">
                <a:solidFill>
                  <a:schemeClr val="tx1"/>
                </a:solidFill>
              </a:ln>
              <a:effectLst/>
            </c:spPr>
            <c:extLst xmlns:c16r2="http://schemas.microsoft.com/office/drawing/2015/06/chart">
              <c:ext xmlns:c16="http://schemas.microsoft.com/office/drawing/2014/chart" uri="{C3380CC4-5D6E-409C-BE32-E72D297353CC}">
                <c16:uniqueId val="{0000002D-F51C-4391-85B3-FAD9EC283DA8}"/>
              </c:ext>
            </c:extLst>
          </c:dPt>
          <c:dPt>
            <c:idx val="37"/>
            <c:invertIfNegative val="0"/>
            <c:bubble3D val="0"/>
            <c:spPr>
              <a:solidFill>
                <a:schemeClr val="accent6">
                  <a:lumMod val="50000"/>
                </a:schemeClr>
              </a:solidFill>
              <a:ln w="12700">
                <a:solidFill>
                  <a:schemeClr val="tx1"/>
                </a:solidFill>
              </a:ln>
              <a:effectLst/>
            </c:spPr>
            <c:extLst xmlns:c16r2="http://schemas.microsoft.com/office/drawing/2015/06/chart">
              <c:ext xmlns:c16="http://schemas.microsoft.com/office/drawing/2014/chart" uri="{C3380CC4-5D6E-409C-BE32-E72D297353CC}">
                <c16:uniqueId val="{0000002F-F51C-4391-85B3-FAD9EC283DA8}"/>
              </c:ext>
            </c:extLst>
          </c:dPt>
          <c:errBars>
            <c:errBarType val="both"/>
            <c:errValType val="cust"/>
            <c:noEndCap val="0"/>
            <c:plus>
              <c:numRef>
                <c:f>Sheet1!$C$20:$C$57</c:f>
                <c:numCache>
                  <c:formatCode>General</c:formatCode>
                  <c:ptCount val="38"/>
                  <c:pt idx="0">
                    <c:v>0.206</c:v>
                  </c:pt>
                  <c:pt idx="1">
                    <c:v>0.228</c:v>
                  </c:pt>
                  <c:pt idx="2">
                    <c:v>0.202</c:v>
                  </c:pt>
                  <c:pt idx="5">
                    <c:v>0.24</c:v>
                  </c:pt>
                  <c:pt idx="6">
                    <c:v>0.268</c:v>
                  </c:pt>
                  <c:pt idx="7">
                    <c:v>0.238</c:v>
                  </c:pt>
                  <c:pt idx="10">
                    <c:v>0.232</c:v>
                  </c:pt>
                  <c:pt idx="11">
                    <c:v>0.258</c:v>
                  </c:pt>
                  <c:pt idx="12">
                    <c:v>0.23</c:v>
                  </c:pt>
                  <c:pt idx="15">
                    <c:v>0.274</c:v>
                  </c:pt>
                  <c:pt idx="16">
                    <c:v>0.304</c:v>
                  </c:pt>
                  <c:pt idx="17">
                    <c:v>0.268</c:v>
                  </c:pt>
                  <c:pt idx="20">
                    <c:v>0.214</c:v>
                  </c:pt>
                  <c:pt idx="21">
                    <c:v>0.238</c:v>
                  </c:pt>
                  <c:pt idx="22">
                    <c:v>0.212</c:v>
                  </c:pt>
                  <c:pt idx="25">
                    <c:v>0.226</c:v>
                  </c:pt>
                  <c:pt idx="26">
                    <c:v>0.254</c:v>
                  </c:pt>
                  <c:pt idx="27">
                    <c:v>0.226</c:v>
                  </c:pt>
                  <c:pt idx="30">
                    <c:v>0.206</c:v>
                  </c:pt>
                  <c:pt idx="31">
                    <c:v>0.23</c:v>
                  </c:pt>
                  <c:pt idx="32">
                    <c:v>0.206</c:v>
                  </c:pt>
                  <c:pt idx="35">
                    <c:v>0.218</c:v>
                  </c:pt>
                  <c:pt idx="36">
                    <c:v>0.242</c:v>
                  </c:pt>
                  <c:pt idx="37">
                    <c:v>0.216</c:v>
                  </c:pt>
                </c:numCache>
              </c:numRef>
            </c:plus>
            <c:minus>
              <c:numRef>
                <c:f>Sheet1!$C$20:$C$57</c:f>
                <c:numCache>
                  <c:formatCode>General</c:formatCode>
                  <c:ptCount val="38"/>
                  <c:pt idx="0">
                    <c:v>0.206</c:v>
                  </c:pt>
                  <c:pt idx="1">
                    <c:v>0.228</c:v>
                  </c:pt>
                  <c:pt idx="2">
                    <c:v>0.202</c:v>
                  </c:pt>
                  <c:pt idx="5">
                    <c:v>0.24</c:v>
                  </c:pt>
                  <c:pt idx="6">
                    <c:v>0.268</c:v>
                  </c:pt>
                  <c:pt idx="7">
                    <c:v>0.238</c:v>
                  </c:pt>
                  <c:pt idx="10">
                    <c:v>0.232</c:v>
                  </c:pt>
                  <c:pt idx="11">
                    <c:v>0.258</c:v>
                  </c:pt>
                  <c:pt idx="12">
                    <c:v>0.23</c:v>
                  </c:pt>
                  <c:pt idx="15">
                    <c:v>0.274</c:v>
                  </c:pt>
                  <c:pt idx="16">
                    <c:v>0.304</c:v>
                  </c:pt>
                  <c:pt idx="17">
                    <c:v>0.268</c:v>
                  </c:pt>
                  <c:pt idx="20">
                    <c:v>0.214</c:v>
                  </c:pt>
                  <c:pt idx="21">
                    <c:v>0.238</c:v>
                  </c:pt>
                  <c:pt idx="22">
                    <c:v>0.212</c:v>
                  </c:pt>
                  <c:pt idx="25">
                    <c:v>0.226</c:v>
                  </c:pt>
                  <c:pt idx="26">
                    <c:v>0.254</c:v>
                  </c:pt>
                  <c:pt idx="27">
                    <c:v>0.226</c:v>
                  </c:pt>
                  <c:pt idx="30">
                    <c:v>0.206</c:v>
                  </c:pt>
                  <c:pt idx="31">
                    <c:v>0.23</c:v>
                  </c:pt>
                  <c:pt idx="32">
                    <c:v>0.206</c:v>
                  </c:pt>
                  <c:pt idx="35">
                    <c:v>0.218</c:v>
                  </c:pt>
                  <c:pt idx="36">
                    <c:v>0.242</c:v>
                  </c:pt>
                  <c:pt idx="37">
                    <c:v>0.216</c:v>
                  </c:pt>
                </c:numCache>
              </c:numRef>
            </c:minus>
            <c:spPr>
              <a:noFill/>
              <a:ln w="19050">
                <a:solidFill>
                  <a:schemeClr val="tx1"/>
                </a:solidFill>
                <a:round/>
              </a:ln>
              <a:effectLst/>
            </c:spPr>
          </c:errBars>
          <c:cat>
            <c:strRef>
              <c:f>Sheet1!$A$20:$A$57</c:f>
              <c:strCache>
                <c:ptCount val="37"/>
                <c:pt idx="1">
                  <c:v>Clear Thinker</c:v>
                </c:pt>
                <c:pt idx="6">
                  <c:v>Good Communicator</c:v>
                </c:pt>
                <c:pt idx="11">
                  <c:v>Skilled</c:v>
                </c:pt>
                <c:pt idx="16">
                  <c:v>Thorough</c:v>
                </c:pt>
                <c:pt idx="21">
                  <c:v>Hardworking</c:v>
                </c:pt>
                <c:pt idx="26">
                  <c:v>Capable</c:v>
                </c:pt>
                <c:pt idx="31">
                  <c:v>Engaged</c:v>
                </c:pt>
                <c:pt idx="36">
                  <c:v>Team Oriented</c:v>
                </c:pt>
              </c:strCache>
            </c:strRef>
          </c:cat>
          <c:val>
            <c:numRef>
              <c:f>Sheet1!$B$20:$B$57</c:f>
              <c:numCache>
                <c:formatCode>General</c:formatCode>
                <c:ptCount val="38"/>
                <c:pt idx="0">
                  <c:v>4.2</c:v>
                </c:pt>
                <c:pt idx="1">
                  <c:v>3.23</c:v>
                </c:pt>
                <c:pt idx="2">
                  <c:v>2.93</c:v>
                </c:pt>
                <c:pt idx="5">
                  <c:v>4.28</c:v>
                </c:pt>
                <c:pt idx="6">
                  <c:v>3.04</c:v>
                </c:pt>
                <c:pt idx="7">
                  <c:v>2.68</c:v>
                </c:pt>
                <c:pt idx="10">
                  <c:v>4.13</c:v>
                </c:pt>
                <c:pt idx="11">
                  <c:v>3.25</c:v>
                </c:pt>
                <c:pt idx="12">
                  <c:v>2.89</c:v>
                </c:pt>
                <c:pt idx="15">
                  <c:v>4.109999999999999</c:v>
                </c:pt>
                <c:pt idx="16">
                  <c:v>2.68</c:v>
                </c:pt>
                <c:pt idx="17">
                  <c:v>2.23</c:v>
                </c:pt>
                <c:pt idx="20">
                  <c:v>4.39</c:v>
                </c:pt>
                <c:pt idx="21">
                  <c:v>3.58</c:v>
                </c:pt>
                <c:pt idx="22">
                  <c:v>3.36</c:v>
                </c:pt>
                <c:pt idx="25">
                  <c:v>4.27</c:v>
                </c:pt>
                <c:pt idx="26">
                  <c:v>3.46</c:v>
                </c:pt>
                <c:pt idx="27">
                  <c:v>2.97</c:v>
                </c:pt>
                <c:pt idx="30">
                  <c:v>4.35</c:v>
                </c:pt>
                <c:pt idx="31">
                  <c:v>3.58</c:v>
                </c:pt>
                <c:pt idx="32">
                  <c:v>3.38</c:v>
                </c:pt>
                <c:pt idx="35">
                  <c:v>4.149999999999999</c:v>
                </c:pt>
                <c:pt idx="36">
                  <c:v>3.53</c:v>
                </c:pt>
                <c:pt idx="37">
                  <c:v>3.32</c:v>
                </c:pt>
              </c:numCache>
            </c:numRef>
          </c:val>
          <c:extLst xmlns:c16r2="http://schemas.microsoft.com/office/drawing/2015/06/chart">
            <c:ext xmlns:c16="http://schemas.microsoft.com/office/drawing/2014/chart" uri="{C3380CC4-5D6E-409C-BE32-E72D297353CC}">
              <c16:uniqueId val="{00000030-F51C-4391-85B3-FAD9EC283DA8}"/>
            </c:ext>
          </c:extLst>
        </c:ser>
        <c:dLbls>
          <c:showLegendKey val="0"/>
          <c:showVal val="0"/>
          <c:showCatName val="0"/>
          <c:showSerName val="0"/>
          <c:showPercent val="0"/>
          <c:showBubbleSize val="0"/>
        </c:dLbls>
        <c:gapWidth val="25"/>
        <c:overlap val="-24"/>
        <c:axId val="-2118091000"/>
        <c:axId val="-2118087480"/>
      </c:barChart>
      <c:catAx>
        <c:axId val="-2118091000"/>
        <c:scaling>
          <c:orientation val="minMax"/>
        </c:scaling>
        <c:delete val="0"/>
        <c:axPos val="b"/>
        <c:numFmt formatCode="General" sourceLinked="1"/>
        <c:majorTickMark val="none"/>
        <c:minorTickMark val="none"/>
        <c:tickLblPos val="nextTo"/>
        <c:spPr>
          <a:noFill/>
          <a:ln w="9525" cap="flat" cmpd="sng" algn="ctr">
            <a:solidFill>
              <a:schemeClr val="tx1"/>
            </a:solidFill>
            <a:round/>
          </a:ln>
          <a:effectLst/>
        </c:spPr>
        <c:txPr>
          <a:bodyPr rot="0" spcFirstLastPara="1" vertOverflow="ellipsis" wrap="square" anchor="ctr" anchorCtr="1"/>
          <a:lstStyle/>
          <a:p>
            <a:pPr>
              <a:defRPr sz="3000" b="0" i="0" u="none" strike="noStrike" kern="1200" baseline="0">
                <a:solidFill>
                  <a:schemeClr val="tx1"/>
                </a:solidFill>
                <a:latin typeface="Candara" panose="020E0502030303020204" pitchFamily="34" charset="0"/>
                <a:ea typeface="+mn-ea"/>
                <a:cs typeface="+mn-cs"/>
              </a:defRPr>
            </a:pPr>
            <a:endParaRPr lang="en-US"/>
          </a:p>
        </c:txPr>
        <c:crossAx val="-2118087480"/>
        <c:crosses val="autoZero"/>
        <c:auto val="1"/>
        <c:lblAlgn val="ctr"/>
        <c:lblOffset val="100"/>
        <c:tickLblSkip val="1"/>
        <c:noMultiLvlLbl val="0"/>
      </c:catAx>
      <c:valAx>
        <c:axId val="-2118087480"/>
        <c:scaling>
          <c:orientation val="minMax"/>
          <c:min val="1.0"/>
        </c:scaling>
        <c:delete val="1"/>
        <c:axPos val="l"/>
        <c:majorGridlines>
          <c:spPr>
            <a:ln w="9525" cap="flat" cmpd="sng" algn="ctr">
              <a:solidFill>
                <a:schemeClr val="tx2">
                  <a:lumMod val="15000"/>
                  <a:lumOff val="85000"/>
                </a:schemeClr>
              </a:solidFill>
              <a:round/>
            </a:ln>
            <a:effectLst/>
          </c:spPr>
        </c:majorGridlines>
        <c:numFmt formatCode="General" sourceLinked="1"/>
        <c:majorTickMark val="none"/>
        <c:minorTickMark val="none"/>
        <c:tickLblPos val="nextTo"/>
        <c:crossAx val="-2118091000"/>
        <c:crosses val="autoZero"/>
        <c:crossBetween val="between"/>
        <c:majorUnit val="1.0"/>
        <c:minorUnit val="1.0"/>
      </c:valAx>
      <c:spPr>
        <a:noFill/>
        <a:ln>
          <a:noFill/>
        </a:ln>
        <a:effectLst/>
      </c:spPr>
    </c:plotArea>
    <c:plotVisOnly val="1"/>
    <c:dispBlanksAs val="gap"/>
    <c:showDLblsOverMax val="0"/>
  </c:chart>
  <c:spPr>
    <a:noFill/>
    <a:ln>
      <a:noFill/>
    </a:ln>
    <a:effectLst/>
  </c:spPr>
  <c:txPr>
    <a:bodyPr/>
    <a:lstStyle/>
    <a:p>
      <a:pPr algn="just">
        <a:defRPr sz="3000" b="0">
          <a:latin typeface="Candara" panose="020E0502030303020204" pitchFamily="34" charset="0"/>
        </a:defRPr>
      </a:pPr>
      <a:endParaRPr lang="en-US"/>
    </a:p>
  </c:txPr>
  <c:externalData r:id="rId1">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07">
  <cs:axisTitle>
    <cs:lnRef idx="0"/>
    <cs:fillRef idx="0"/>
    <cs:effectRef idx="0"/>
    <cs:fontRef idx="minor">
      <a:schemeClr val="tx2"/>
    </cs:fontRef>
    <cs:defRPr sz="900"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900"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900" kern="1200"/>
  </cs:chartArea>
  <cs:dataLabel>
    <cs:lnRef idx="0"/>
    <cs:fillRef idx="0"/>
    <cs:effectRef idx="0"/>
    <cs:fontRef idx="minor">
      <a:schemeClr val="tx2"/>
    </cs:fontRef>
    <cs:defRPr sz="900"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lumOff val="2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900"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900"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1600"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900"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900" kern="1200"/>
  </cs:valueAxis>
  <cs:wall>
    <cs:lnRef idx="0"/>
    <cs:fillRef idx="0"/>
    <cs:effectRef idx="0"/>
    <cs:fontRef idx="minor">
      <a:schemeClr val="tx2"/>
    </cs:fontRef>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BA92BFF-1682-4715-950E-28DCE0F403AF}" type="datetimeFigureOut">
              <a:rPr lang="en-US" smtClean="0"/>
              <a:t>4/22/18</a:t>
            </a:fld>
            <a:endParaRPr lang="en-US"/>
          </a:p>
        </p:txBody>
      </p:sp>
      <p:sp>
        <p:nvSpPr>
          <p:cNvPr id="4" name="Slide Image Placeholder 3"/>
          <p:cNvSpPr>
            <a:spLocks noGrp="1" noRot="1" noChangeAspect="1"/>
          </p:cNvSpPr>
          <p:nvPr>
            <p:ph type="sldImg" idx="2"/>
          </p:nvPr>
        </p:nvSpPr>
        <p:spPr>
          <a:xfrm>
            <a:off x="1738313" y="1143000"/>
            <a:ext cx="3381375"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3CF5862-8130-4525-A6E8-87097C0B966D}" type="slidenum">
              <a:rPr lang="en-US" smtClean="0"/>
              <a:t>‹#›</a:t>
            </a:fld>
            <a:endParaRPr lang="en-US"/>
          </a:p>
        </p:txBody>
      </p:sp>
    </p:spTree>
    <p:extLst>
      <p:ext uri="{BB962C8B-B14F-4D97-AF65-F5344CB8AC3E}">
        <p14:creationId xmlns:p14="http://schemas.microsoft.com/office/powerpoint/2010/main" val="31574583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3CF5862-8130-4525-A6E8-87097C0B966D}" type="slidenum">
              <a:rPr lang="en-US" smtClean="0"/>
              <a:t>1</a:t>
            </a:fld>
            <a:endParaRPr lang="en-US"/>
          </a:p>
        </p:txBody>
      </p:sp>
    </p:spTree>
    <p:extLst>
      <p:ext uri="{BB962C8B-B14F-4D97-AF65-F5344CB8AC3E}">
        <p14:creationId xmlns:p14="http://schemas.microsoft.com/office/powerpoint/2010/main" val="125223275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154680" y="6285233"/>
            <a:ext cx="35753040" cy="13370560"/>
          </a:xfrm>
        </p:spPr>
        <p:txBody>
          <a:bodyPr anchor="b"/>
          <a:lstStyle>
            <a:lvl1pPr algn="ctr">
              <a:defRPr sz="27600"/>
            </a:lvl1pPr>
          </a:lstStyle>
          <a:p>
            <a:r>
              <a:rPr lang="en-US"/>
              <a:t>Click to edit Master title style</a:t>
            </a:r>
            <a:endParaRPr lang="en-US" dirty="0"/>
          </a:p>
        </p:txBody>
      </p:sp>
      <p:sp>
        <p:nvSpPr>
          <p:cNvPr id="3" name="Subtitle 2"/>
          <p:cNvSpPr>
            <a:spLocks noGrp="1"/>
          </p:cNvSpPr>
          <p:nvPr>
            <p:ph type="subTitle" idx="1"/>
          </p:nvPr>
        </p:nvSpPr>
        <p:spPr>
          <a:xfrm>
            <a:off x="5257800" y="20171413"/>
            <a:ext cx="31546800" cy="9272267"/>
          </a:xfrm>
        </p:spPr>
        <p:txBody>
          <a:bodyPr/>
          <a:lstStyle>
            <a:lvl1pPr marL="0" indent="0" algn="ctr">
              <a:buNone/>
              <a:defRPr sz="11040"/>
            </a:lvl1pPr>
            <a:lvl2pPr marL="2103120" indent="0" algn="ctr">
              <a:buNone/>
              <a:defRPr sz="9200"/>
            </a:lvl2pPr>
            <a:lvl3pPr marL="4206240" indent="0" algn="ctr">
              <a:buNone/>
              <a:defRPr sz="8280"/>
            </a:lvl3pPr>
            <a:lvl4pPr marL="6309360" indent="0" algn="ctr">
              <a:buNone/>
              <a:defRPr sz="7360"/>
            </a:lvl4pPr>
            <a:lvl5pPr marL="8412480" indent="0" algn="ctr">
              <a:buNone/>
              <a:defRPr sz="7360"/>
            </a:lvl5pPr>
            <a:lvl6pPr marL="10515600" indent="0" algn="ctr">
              <a:buNone/>
              <a:defRPr sz="7360"/>
            </a:lvl6pPr>
            <a:lvl7pPr marL="12618720" indent="0" algn="ctr">
              <a:buNone/>
              <a:defRPr sz="7360"/>
            </a:lvl7pPr>
            <a:lvl8pPr marL="14721840" indent="0" algn="ctr">
              <a:buNone/>
              <a:defRPr sz="7360"/>
            </a:lvl8pPr>
            <a:lvl9pPr marL="16824960" indent="0" algn="ctr">
              <a:buNone/>
              <a:defRPr sz="736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44F0D4CC-F36C-4BBA-A322-8DBB5360C975}" type="datetimeFigureOut">
              <a:rPr lang="en-US" smtClean="0"/>
              <a:t>4/22/18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BAC8E29-07B0-4A86-B93A-D6CF5EAD13C2}" type="slidenum">
              <a:rPr lang="en-US" smtClean="0"/>
              <a:t>‹#›</a:t>
            </a:fld>
            <a:endParaRPr lang="en-US"/>
          </a:p>
        </p:txBody>
      </p:sp>
    </p:spTree>
    <p:extLst>
      <p:ext uri="{BB962C8B-B14F-4D97-AF65-F5344CB8AC3E}">
        <p14:creationId xmlns:p14="http://schemas.microsoft.com/office/powerpoint/2010/main" val="293100426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4F0D4CC-F36C-4BBA-A322-8DBB5360C975}" type="datetimeFigureOut">
              <a:rPr lang="en-US" smtClean="0"/>
              <a:t>4/22/18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BAC8E29-07B0-4A86-B93A-D6CF5EAD13C2}" type="slidenum">
              <a:rPr lang="en-US" smtClean="0"/>
              <a:t>‹#›</a:t>
            </a:fld>
            <a:endParaRPr lang="en-US"/>
          </a:p>
        </p:txBody>
      </p:sp>
    </p:spTree>
    <p:extLst>
      <p:ext uri="{BB962C8B-B14F-4D97-AF65-F5344CB8AC3E}">
        <p14:creationId xmlns:p14="http://schemas.microsoft.com/office/powerpoint/2010/main" val="333783107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0100907" y="2044700"/>
            <a:ext cx="9069705" cy="32546293"/>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2891792" y="2044700"/>
            <a:ext cx="26683335" cy="3254629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4F0D4CC-F36C-4BBA-A322-8DBB5360C975}" type="datetimeFigureOut">
              <a:rPr lang="en-US" smtClean="0"/>
              <a:t>4/22/18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BAC8E29-07B0-4A86-B93A-D6CF5EAD13C2}" type="slidenum">
              <a:rPr lang="en-US" smtClean="0"/>
              <a:t>‹#›</a:t>
            </a:fld>
            <a:endParaRPr lang="en-US"/>
          </a:p>
        </p:txBody>
      </p:sp>
    </p:spTree>
    <p:extLst>
      <p:ext uri="{BB962C8B-B14F-4D97-AF65-F5344CB8AC3E}">
        <p14:creationId xmlns:p14="http://schemas.microsoft.com/office/powerpoint/2010/main" val="324167484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4F0D4CC-F36C-4BBA-A322-8DBB5360C975}" type="datetimeFigureOut">
              <a:rPr lang="en-US" smtClean="0"/>
              <a:t>4/22/18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BAC8E29-07B0-4A86-B93A-D6CF5EAD13C2}" type="slidenum">
              <a:rPr lang="en-US" smtClean="0"/>
              <a:t>‹#›</a:t>
            </a:fld>
            <a:endParaRPr lang="en-US"/>
          </a:p>
        </p:txBody>
      </p:sp>
    </p:spTree>
    <p:extLst>
      <p:ext uri="{BB962C8B-B14F-4D97-AF65-F5344CB8AC3E}">
        <p14:creationId xmlns:p14="http://schemas.microsoft.com/office/powerpoint/2010/main" val="206296340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869885" y="9574541"/>
            <a:ext cx="36278820" cy="15975327"/>
          </a:xfrm>
        </p:spPr>
        <p:txBody>
          <a:bodyPr anchor="b"/>
          <a:lstStyle>
            <a:lvl1pPr>
              <a:defRPr sz="27600"/>
            </a:lvl1pPr>
          </a:lstStyle>
          <a:p>
            <a:r>
              <a:rPr lang="en-US"/>
              <a:t>Click to edit Master title style</a:t>
            </a:r>
            <a:endParaRPr lang="en-US" dirty="0"/>
          </a:p>
        </p:txBody>
      </p:sp>
      <p:sp>
        <p:nvSpPr>
          <p:cNvPr id="3" name="Text Placeholder 2"/>
          <p:cNvSpPr>
            <a:spLocks noGrp="1"/>
          </p:cNvSpPr>
          <p:nvPr>
            <p:ph type="body" idx="1"/>
          </p:nvPr>
        </p:nvSpPr>
        <p:spPr>
          <a:xfrm>
            <a:off x="2869885" y="25701001"/>
            <a:ext cx="36278820" cy="8401047"/>
          </a:xfrm>
        </p:spPr>
        <p:txBody>
          <a:bodyPr/>
          <a:lstStyle>
            <a:lvl1pPr marL="0" indent="0">
              <a:buNone/>
              <a:defRPr sz="11040">
                <a:solidFill>
                  <a:schemeClr val="tx1"/>
                </a:solidFill>
              </a:defRPr>
            </a:lvl1pPr>
            <a:lvl2pPr marL="2103120" indent="0">
              <a:buNone/>
              <a:defRPr sz="9200">
                <a:solidFill>
                  <a:schemeClr val="tx1">
                    <a:tint val="75000"/>
                  </a:schemeClr>
                </a:solidFill>
              </a:defRPr>
            </a:lvl2pPr>
            <a:lvl3pPr marL="4206240" indent="0">
              <a:buNone/>
              <a:defRPr sz="8280">
                <a:solidFill>
                  <a:schemeClr val="tx1">
                    <a:tint val="75000"/>
                  </a:schemeClr>
                </a:solidFill>
              </a:defRPr>
            </a:lvl3pPr>
            <a:lvl4pPr marL="6309360" indent="0">
              <a:buNone/>
              <a:defRPr sz="7360">
                <a:solidFill>
                  <a:schemeClr val="tx1">
                    <a:tint val="75000"/>
                  </a:schemeClr>
                </a:solidFill>
              </a:defRPr>
            </a:lvl4pPr>
            <a:lvl5pPr marL="8412480" indent="0">
              <a:buNone/>
              <a:defRPr sz="7360">
                <a:solidFill>
                  <a:schemeClr val="tx1">
                    <a:tint val="75000"/>
                  </a:schemeClr>
                </a:solidFill>
              </a:defRPr>
            </a:lvl5pPr>
            <a:lvl6pPr marL="10515600" indent="0">
              <a:buNone/>
              <a:defRPr sz="7360">
                <a:solidFill>
                  <a:schemeClr val="tx1">
                    <a:tint val="75000"/>
                  </a:schemeClr>
                </a:solidFill>
              </a:defRPr>
            </a:lvl6pPr>
            <a:lvl7pPr marL="12618720" indent="0">
              <a:buNone/>
              <a:defRPr sz="7360">
                <a:solidFill>
                  <a:schemeClr val="tx1">
                    <a:tint val="75000"/>
                  </a:schemeClr>
                </a:solidFill>
              </a:defRPr>
            </a:lvl7pPr>
            <a:lvl8pPr marL="14721840" indent="0">
              <a:buNone/>
              <a:defRPr sz="7360">
                <a:solidFill>
                  <a:schemeClr val="tx1">
                    <a:tint val="75000"/>
                  </a:schemeClr>
                </a:solidFill>
              </a:defRPr>
            </a:lvl8pPr>
            <a:lvl9pPr marL="16824960" indent="0">
              <a:buNone/>
              <a:defRPr sz="736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4F0D4CC-F36C-4BBA-A322-8DBB5360C975}" type="datetimeFigureOut">
              <a:rPr lang="en-US" smtClean="0"/>
              <a:t>4/22/18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BAC8E29-07B0-4A86-B93A-D6CF5EAD13C2}" type="slidenum">
              <a:rPr lang="en-US" smtClean="0"/>
              <a:t>‹#›</a:t>
            </a:fld>
            <a:endParaRPr lang="en-US"/>
          </a:p>
        </p:txBody>
      </p:sp>
    </p:spTree>
    <p:extLst>
      <p:ext uri="{BB962C8B-B14F-4D97-AF65-F5344CB8AC3E}">
        <p14:creationId xmlns:p14="http://schemas.microsoft.com/office/powerpoint/2010/main" val="319812863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2891790" y="10223500"/>
            <a:ext cx="17876520" cy="2436749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21294090" y="10223500"/>
            <a:ext cx="17876520" cy="2436749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44F0D4CC-F36C-4BBA-A322-8DBB5360C975}" type="datetimeFigureOut">
              <a:rPr lang="en-US" smtClean="0"/>
              <a:t>4/22/18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BAC8E29-07B0-4A86-B93A-D6CF5EAD13C2}" type="slidenum">
              <a:rPr lang="en-US" smtClean="0"/>
              <a:t>‹#›</a:t>
            </a:fld>
            <a:endParaRPr lang="en-US"/>
          </a:p>
        </p:txBody>
      </p:sp>
    </p:spTree>
    <p:extLst>
      <p:ext uri="{BB962C8B-B14F-4D97-AF65-F5344CB8AC3E}">
        <p14:creationId xmlns:p14="http://schemas.microsoft.com/office/powerpoint/2010/main" val="246673356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897269" y="2044708"/>
            <a:ext cx="36278820" cy="7423153"/>
          </a:xfrm>
        </p:spPr>
        <p:txBody>
          <a:bodyPr/>
          <a:lstStyle/>
          <a:p>
            <a:r>
              <a:rPr lang="en-US"/>
              <a:t>Click to edit Master title style</a:t>
            </a:r>
            <a:endParaRPr lang="en-US" dirty="0"/>
          </a:p>
        </p:txBody>
      </p:sp>
      <p:sp>
        <p:nvSpPr>
          <p:cNvPr id="3" name="Text Placeholder 2"/>
          <p:cNvSpPr>
            <a:spLocks noGrp="1"/>
          </p:cNvSpPr>
          <p:nvPr>
            <p:ph type="body" idx="1"/>
          </p:nvPr>
        </p:nvSpPr>
        <p:spPr>
          <a:xfrm>
            <a:off x="2897273" y="9414513"/>
            <a:ext cx="17794364" cy="4613907"/>
          </a:xfrm>
        </p:spPr>
        <p:txBody>
          <a:bodyPr anchor="b"/>
          <a:lstStyle>
            <a:lvl1pPr marL="0" indent="0">
              <a:buNone/>
              <a:defRPr sz="11040" b="1"/>
            </a:lvl1pPr>
            <a:lvl2pPr marL="2103120" indent="0">
              <a:buNone/>
              <a:defRPr sz="9200" b="1"/>
            </a:lvl2pPr>
            <a:lvl3pPr marL="4206240" indent="0">
              <a:buNone/>
              <a:defRPr sz="8280" b="1"/>
            </a:lvl3pPr>
            <a:lvl4pPr marL="6309360" indent="0">
              <a:buNone/>
              <a:defRPr sz="7360" b="1"/>
            </a:lvl4pPr>
            <a:lvl5pPr marL="8412480" indent="0">
              <a:buNone/>
              <a:defRPr sz="7360" b="1"/>
            </a:lvl5pPr>
            <a:lvl6pPr marL="10515600" indent="0">
              <a:buNone/>
              <a:defRPr sz="7360" b="1"/>
            </a:lvl6pPr>
            <a:lvl7pPr marL="12618720" indent="0">
              <a:buNone/>
              <a:defRPr sz="7360" b="1"/>
            </a:lvl7pPr>
            <a:lvl8pPr marL="14721840" indent="0">
              <a:buNone/>
              <a:defRPr sz="7360" b="1"/>
            </a:lvl8pPr>
            <a:lvl9pPr marL="16824960" indent="0">
              <a:buNone/>
              <a:defRPr sz="7360" b="1"/>
            </a:lvl9pPr>
          </a:lstStyle>
          <a:p>
            <a:pPr lvl="0"/>
            <a:r>
              <a:rPr lang="en-US"/>
              <a:t>Click to edit Master text styles</a:t>
            </a:r>
          </a:p>
        </p:txBody>
      </p:sp>
      <p:sp>
        <p:nvSpPr>
          <p:cNvPr id="4" name="Content Placeholder 3"/>
          <p:cNvSpPr>
            <a:spLocks noGrp="1"/>
          </p:cNvSpPr>
          <p:nvPr>
            <p:ph sz="half" idx="2"/>
          </p:nvPr>
        </p:nvSpPr>
        <p:spPr>
          <a:xfrm>
            <a:off x="2897273" y="14028420"/>
            <a:ext cx="17794364" cy="2063369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21294092" y="9414513"/>
            <a:ext cx="17881999" cy="4613907"/>
          </a:xfrm>
        </p:spPr>
        <p:txBody>
          <a:bodyPr anchor="b"/>
          <a:lstStyle>
            <a:lvl1pPr marL="0" indent="0">
              <a:buNone/>
              <a:defRPr sz="11040" b="1"/>
            </a:lvl1pPr>
            <a:lvl2pPr marL="2103120" indent="0">
              <a:buNone/>
              <a:defRPr sz="9200" b="1"/>
            </a:lvl2pPr>
            <a:lvl3pPr marL="4206240" indent="0">
              <a:buNone/>
              <a:defRPr sz="8280" b="1"/>
            </a:lvl3pPr>
            <a:lvl4pPr marL="6309360" indent="0">
              <a:buNone/>
              <a:defRPr sz="7360" b="1"/>
            </a:lvl4pPr>
            <a:lvl5pPr marL="8412480" indent="0">
              <a:buNone/>
              <a:defRPr sz="7360" b="1"/>
            </a:lvl5pPr>
            <a:lvl6pPr marL="10515600" indent="0">
              <a:buNone/>
              <a:defRPr sz="7360" b="1"/>
            </a:lvl6pPr>
            <a:lvl7pPr marL="12618720" indent="0">
              <a:buNone/>
              <a:defRPr sz="7360" b="1"/>
            </a:lvl7pPr>
            <a:lvl8pPr marL="14721840" indent="0">
              <a:buNone/>
              <a:defRPr sz="7360" b="1"/>
            </a:lvl8pPr>
            <a:lvl9pPr marL="16824960" indent="0">
              <a:buNone/>
              <a:defRPr sz="7360" b="1"/>
            </a:lvl9pPr>
          </a:lstStyle>
          <a:p>
            <a:pPr lvl="0"/>
            <a:r>
              <a:rPr lang="en-US"/>
              <a:t>Click to edit Master text styles</a:t>
            </a:r>
          </a:p>
        </p:txBody>
      </p:sp>
      <p:sp>
        <p:nvSpPr>
          <p:cNvPr id="6" name="Content Placeholder 5"/>
          <p:cNvSpPr>
            <a:spLocks noGrp="1"/>
          </p:cNvSpPr>
          <p:nvPr>
            <p:ph sz="quarter" idx="4"/>
          </p:nvPr>
        </p:nvSpPr>
        <p:spPr>
          <a:xfrm>
            <a:off x="21294092" y="14028420"/>
            <a:ext cx="17881999" cy="2063369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44F0D4CC-F36C-4BBA-A322-8DBB5360C975}" type="datetimeFigureOut">
              <a:rPr lang="en-US" smtClean="0"/>
              <a:t>4/22/18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BAC8E29-07B0-4A86-B93A-D6CF5EAD13C2}" type="slidenum">
              <a:rPr lang="en-US" smtClean="0"/>
              <a:t>‹#›</a:t>
            </a:fld>
            <a:endParaRPr lang="en-US"/>
          </a:p>
        </p:txBody>
      </p:sp>
    </p:spTree>
    <p:extLst>
      <p:ext uri="{BB962C8B-B14F-4D97-AF65-F5344CB8AC3E}">
        <p14:creationId xmlns:p14="http://schemas.microsoft.com/office/powerpoint/2010/main" val="348336814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44F0D4CC-F36C-4BBA-A322-8DBB5360C975}" type="datetimeFigureOut">
              <a:rPr lang="en-US" smtClean="0"/>
              <a:t>4/22/18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BAC8E29-07B0-4A86-B93A-D6CF5EAD13C2}" type="slidenum">
              <a:rPr lang="en-US" smtClean="0"/>
              <a:t>‹#›</a:t>
            </a:fld>
            <a:endParaRPr lang="en-US"/>
          </a:p>
        </p:txBody>
      </p:sp>
    </p:spTree>
    <p:extLst>
      <p:ext uri="{BB962C8B-B14F-4D97-AF65-F5344CB8AC3E}">
        <p14:creationId xmlns:p14="http://schemas.microsoft.com/office/powerpoint/2010/main" val="19279785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4F0D4CC-F36C-4BBA-A322-8DBB5360C975}" type="datetimeFigureOut">
              <a:rPr lang="en-US" smtClean="0"/>
              <a:t>4/22/18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BAC8E29-07B0-4A86-B93A-D6CF5EAD13C2}" type="slidenum">
              <a:rPr lang="en-US" smtClean="0"/>
              <a:t>‹#›</a:t>
            </a:fld>
            <a:endParaRPr lang="en-US"/>
          </a:p>
        </p:txBody>
      </p:sp>
    </p:spTree>
    <p:extLst>
      <p:ext uri="{BB962C8B-B14F-4D97-AF65-F5344CB8AC3E}">
        <p14:creationId xmlns:p14="http://schemas.microsoft.com/office/powerpoint/2010/main" val="102104676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97269" y="2560320"/>
            <a:ext cx="13566219" cy="8961120"/>
          </a:xfrm>
        </p:spPr>
        <p:txBody>
          <a:bodyPr anchor="b"/>
          <a:lstStyle>
            <a:lvl1pPr>
              <a:defRPr sz="14720"/>
            </a:lvl1pPr>
          </a:lstStyle>
          <a:p>
            <a:r>
              <a:rPr lang="en-US"/>
              <a:t>Click to edit Master title style</a:t>
            </a:r>
            <a:endParaRPr lang="en-US" dirty="0"/>
          </a:p>
        </p:txBody>
      </p:sp>
      <p:sp>
        <p:nvSpPr>
          <p:cNvPr id="3" name="Content Placeholder 2"/>
          <p:cNvSpPr>
            <a:spLocks noGrp="1"/>
          </p:cNvSpPr>
          <p:nvPr>
            <p:ph idx="1"/>
          </p:nvPr>
        </p:nvSpPr>
        <p:spPr>
          <a:xfrm>
            <a:off x="17881999" y="5529588"/>
            <a:ext cx="21294090" cy="27292300"/>
          </a:xfrm>
        </p:spPr>
        <p:txBody>
          <a:bodyPr/>
          <a:lstStyle>
            <a:lvl1pPr>
              <a:defRPr sz="14720"/>
            </a:lvl1pPr>
            <a:lvl2pPr>
              <a:defRPr sz="12880"/>
            </a:lvl2pPr>
            <a:lvl3pPr>
              <a:defRPr sz="11040"/>
            </a:lvl3pPr>
            <a:lvl4pPr>
              <a:defRPr sz="9200"/>
            </a:lvl4pPr>
            <a:lvl5pPr>
              <a:defRPr sz="9200"/>
            </a:lvl5pPr>
            <a:lvl6pPr>
              <a:defRPr sz="9200"/>
            </a:lvl6pPr>
            <a:lvl7pPr>
              <a:defRPr sz="9200"/>
            </a:lvl7pPr>
            <a:lvl8pPr>
              <a:defRPr sz="9200"/>
            </a:lvl8pPr>
            <a:lvl9pPr>
              <a:defRPr sz="9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2897269" y="11521440"/>
            <a:ext cx="13566219" cy="21344893"/>
          </a:xfrm>
        </p:spPr>
        <p:txBody>
          <a:bodyPr/>
          <a:lstStyle>
            <a:lvl1pPr marL="0" indent="0">
              <a:buNone/>
              <a:defRPr sz="7360"/>
            </a:lvl1pPr>
            <a:lvl2pPr marL="2103120" indent="0">
              <a:buNone/>
              <a:defRPr sz="6440"/>
            </a:lvl2pPr>
            <a:lvl3pPr marL="4206240" indent="0">
              <a:buNone/>
              <a:defRPr sz="5520"/>
            </a:lvl3pPr>
            <a:lvl4pPr marL="6309360" indent="0">
              <a:buNone/>
              <a:defRPr sz="4600"/>
            </a:lvl4pPr>
            <a:lvl5pPr marL="8412480" indent="0">
              <a:buNone/>
              <a:defRPr sz="4600"/>
            </a:lvl5pPr>
            <a:lvl6pPr marL="10515600" indent="0">
              <a:buNone/>
              <a:defRPr sz="4600"/>
            </a:lvl6pPr>
            <a:lvl7pPr marL="12618720" indent="0">
              <a:buNone/>
              <a:defRPr sz="4600"/>
            </a:lvl7pPr>
            <a:lvl8pPr marL="14721840" indent="0">
              <a:buNone/>
              <a:defRPr sz="4600"/>
            </a:lvl8pPr>
            <a:lvl9pPr marL="16824960" indent="0">
              <a:buNone/>
              <a:defRPr sz="4600"/>
            </a:lvl9pPr>
          </a:lstStyle>
          <a:p>
            <a:pPr lvl="0"/>
            <a:r>
              <a:rPr lang="en-US"/>
              <a:t>Click to edit Master text styles</a:t>
            </a:r>
          </a:p>
        </p:txBody>
      </p:sp>
      <p:sp>
        <p:nvSpPr>
          <p:cNvPr id="5" name="Date Placeholder 4"/>
          <p:cNvSpPr>
            <a:spLocks noGrp="1"/>
          </p:cNvSpPr>
          <p:nvPr>
            <p:ph type="dt" sz="half" idx="10"/>
          </p:nvPr>
        </p:nvSpPr>
        <p:spPr/>
        <p:txBody>
          <a:bodyPr/>
          <a:lstStyle/>
          <a:p>
            <a:fld id="{44F0D4CC-F36C-4BBA-A322-8DBB5360C975}" type="datetimeFigureOut">
              <a:rPr lang="en-US" smtClean="0"/>
              <a:t>4/22/18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BAC8E29-07B0-4A86-B93A-D6CF5EAD13C2}" type="slidenum">
              <a:rPr lang="en-US" smtClean="0"/>
              <a:t>‹#›</a:t>
            </a:fld>
            <a:endParaRPr lang="en-US"/>
          </a:p>
        </p:txBody>
      </p:sp>
    </p:spTree>
    <p:extLst>
      <p:ext uri="{BB962C8B-B14F-4D97-AF65-F5344CB8AC3E}">
        <p14:creationId xmlns:p14="http://schemas.microsoft.com/office/powerpoint/2010/main" val="355717038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97269" y="2560320"/>
            <a:ext cx="13566219" cy="8961120"/>
          </a:xfrm>
        </p:spPr>
        <p:txBody>
          <a:bodyPr anchor="b"/>
          <a:lstStyle>
            <a:lvl1pPr>
              <a:defRPr sz="14720"/>
            </a:lvl1pPr>
          </a:lstStyle>
          <a:p>
            <a:r>
              <a:rPr lang="en-US"/>
              <a:t>Click to edit Master title style</a:t>
            </a:r>
            <a:endParaRPr lang="en-US" dirty="0"/>
          </a:p>
        </p:txBody>
      </p:sp>
      <p:sp>
        <p:nvSpPr>
          <p:cNvPr id="3" name="Picture Placeholder 2"/>
          <p:cNvSpPr>
            <a:spLocks noGrp="1" noChangeAspect="1"/>
          </p:cNvSpPr>
          <p:nvPr>
            <p:ph type="pic" idx="1"/>
          </p:nvPr>
        </p:nvSpPr>
        <p:spPr>
          <a:xfrm>
            <a:off x="17881999" y="5529588"/>
            <a:ext cx="21294090" cy="27292300"/>
          </a:xfrm>
        </p:spPr>
        <p:txBody>
          <a:bodyPr anchor="t"/>
          <a:lstStyle>
            <a:lvl1pPr marL="0" indent="0">
              <a:buNone/>
              <a:defRPr sz="14720"/>
            </a:lvl1pPr>
            <a:lvl2pPr marL="2103120" indent="0">
              <a:buNone/>
              <a:defRPr sz="12880"/>
            </a:lvl2pPr>
            <a:lvl3pPr marL="4206240" indent="0">
              <a:buNone/>
              <a:defRPr sz="11040"/>
            </a:lvl3pPr>
            <a:lvl4pPr marL="6309360" indent="0">
              <a:buNone/>
              <a:defRPr sz="9200"/>
            </a:lvl4pPr>
            <a:lvl5pPr marL="8412480" indent="0">
              <a:buNone/>
              <a:defRPr sz="9200"/>
            </a:lvl5pPr>
            <a:lvl6pPr marL="10515600" indent="0">
              <a:buNone/>
              <a:defRPr sz="9200"/>
            </a:lvl6pPr>
            <a:lvl7pPr marL="12618720" indent="0">
              <a:buNone/>
              <a:defRPr sz="9200"/>
            </a:lvl7pPr>
            <a:lvl8pPr marL="14721840" indent="0">
              <a:buNone/>
              <a:defRPr sz="9200"/>
            </a:lvl8pPr>
            <a:lvl9pPr marL="16824960" indent="0">
              <a:buNone/>
              <a:defRPr sz="9200"/>
            </a:lvl9pPr>
          </a:lstStyle>
          <a:p>
            <a:r>
              <a:rPr lang="en-US"/>
              <a:t>Click icon to add picture</a:t>
            </a:r>
            <a:endParaRPr lang="en-US" dirty="0"/>
          </a:p>
        </p:txBody>
      </p:sp>
      <p:sp>
        <p:nvSpPr>
          <p:cNvPr id="4" name="Text Placeholder 3"/>
          <p:cNvSpPr>
            <a:spLocks noGrp="1"/>
          </p:cNvSpPr>
          <p:nvPr>
            <p:ph type="body" sz="half" idx="2"/>
          </p:nvPr>
        </p:nvSpPr>
        <p:spPr>
          <a:xfrm>
            <a:off x="2897269" y="11521440"/>
            <a:ext cx="13566219" cy="21344893"/>
          </a:xfrm>
        </p:spPr>
        <p:txBody>
          <a:bodyPr/>
          <a:lstStyle>
            <a:lvl1pPr marL="0" indent="0">
              <a:buNone/>
              <a:defRPr sz="7360"/>
            </a:lvl1pPr>
            <a:lvl2pPr marL="2103120" indent="0">
              <a:buNone/>
              <a:defRPr sz="6440"/>
            </a:lvl2pPr>
            <a:lvl3pPr marL="4206240" indent="0">
              <a:buNone/>
              <a:defRPr sz="5520"/>
            </a:lvl3pPr>
            <a:lvl4pPr marL="6309360" indent="0">
              <a:buNone/>
              <a:defRPr sz="4600"/>
            </a:lvl4pPr>
            <a:lvl5pPr marL="8412480" indent="0">
              <a:buNone/>
              <a:defRPr sz="4600"/>
            </a:lvl5pPr>
            <a:lvl6pPr marL="10515600" indent="0">
              <a:buNone/>
              <a:defRPr sz="4600"/>
            </a:lvl6pPr>
            <a:lvl7pPr marL="12618720" indent="0">
              <a:buNone/>
              <a:defRPr sz="4600"/>
            </a:lvl7pPr>
            <a:lvl8pPr marL="14721840" indent="0">
              <a:buNone/>
              <a:defRPr sz="4600"/>
            </a:lvl8pPr>
            <a:lvl9pPr marL="16824960" indent="0">
              <a:buNone/>
              <a:defRPr sz="4600"/>
            </a:lvl9pPr>
          </a:lstStyle>
          <a:p>
            <a:pPr lvl="0"/>
            <a:r>
              <a:rPr lang="en-US"/>
              <a:t>Click to edit Master text styles</a:t>
            </a:r>
          </a:p>
        </p:txBody>
      </p:sp>
      <p:sp>
        <p:nvSpPr>
          <p:cNvPr id="5" name="Date Placeholder 4"/>
          <p:cNvSpPr>
            <a:spLocks noGrp="1"/>
          </p:cNvSpPr>
          <p:nvPr>
            <p:ph type="dt" sz="half" idx="10"/>
          </p:nvPr>
        </p:nvSpPr>
        <p:spPr/>
        <p:txBody>
          <a:bodyPr/>
          <a:lstStyle/>
          <a:p>
            <a:fld id="{44F0D4CC-F36C-4BBA-A322-8DBB5360C975}" type="datetimeFigureOut">
              <a:rPr lang="en-US" smtClean="0"/>
              <a:t>4/22/18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BAC8E29-07B0-4A86-B93A-D6CF5EAD13C2}" type="slidenum">
              <a:rPr lang="en-US" smtClean="0"/>
              <a:t>‹#›</a:t>
            </a:fld>
            <a:endParaRPr lang="en-US"/>
          </a:p>
        </p:txBody>
      </p:sp>
    </p:spTree>
    <p:extLst>
      <p:ext uri="{BB962C8B-B14F-4D97-AF65-F5344CB8AC3E}">
        <p14:creationId xmlns:p14="http://schemas.microsoft.com/office/powerpoint/2010/main" val="3500273941"/>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1EBF0"/>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891790" y="2044708"/>
            <a:ext cx="36278820" cy="742315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2891790" y="10223500"/>
            <a:ext cx="36278820" cy="2436749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2891790" y="35595568"/>
            <a:ext cx="9464040" cy="2044700"/>
          </a:xfrm>
          <a:prstGeom prst="rect">
            <a:avLst/>
          </a:prstGeom>
        </p:spPr>
        <p:txBody>
          <a:bodyPr vert="horz" lIns="91440" tIns="45720" rIns="91440" bIns="45720" rtlCol="0" anchor="ctr"/>
          <a:lstStyle>
            <a:lvl1pPr algn="l">
              <a:defRPr sz="5520">
                <a:solidFill>
                  <a:schemeClr val="tx1">
                    <a:tint val="75000"/>
                  </a:schemeClr>
                </a:solidFill>
              </a:defRPr>
            </a:lvl1pPr>
          </a:lstStyle>
          <a:p>
            <a:fld id="{44F0D4CC-F36C-4BBA-A322-8DBB5360C975}" type="datetimeFigureOut">
              <a:rPr lang="en-US" smtClean="0"/>
              <a:t>4/22/18</a:t>
            </a:fld>
            <a:endParaRPr lang="en-US"/>
          </a:p>
        </p:txBody>
      </p:sp>
      <p:sp>
        <p:nvSpPr>
          <p:cNvPr id="5" name="Footer Placeholder 4"/>
          <p:cNvSpPr>
            <a:spLocks noGrp="1"/>
          </p:cNvSpPr>
          <p:nvPr>
            <p:ph type="ftr" sz="quarter" idx="3"/>
          </p:nvPr>
        </p:nvSpPr>
        <p:spPr>
          <a:xfrm>
            <a:off x="13933170" y="35595568"/>
            <a:ext cx="14196060" cy="2044700"/>
          </a:xfrm>
          <a:prstGeom prst="rect">
            <a:avLst/>
          </a:prstGeom>
        </p:spPr>
        <p:txBody>
          <a:bodyPr vert="horz" lIns="91440" tIns="45720" rIns="91440" bIns="45720" rtlCol="0" anchor="ctr"/>
          <a:lstStyle>
            <a:lvl1pPr algn="ctr">
              <a:defRPr sz="552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29706570" y="35595568"/>
            <a:ext cx="9464040" cy="2044700"/>
          </a:xfrm>
          <a:prstGeom prst="rect">
            <a:avLst/>
          </a:prstGeom>
        </p:spPr>
        <p:txBody>
          <a:bodyPr vert="horz" lIns="91440" tIns="45720" rIns="91440" bIns="45720" rtlCol="0" anchor="ctr"/>
          <a:lstStyle>
            <a:lvl1pPr algn="r">
              <a:defRPr sz="5520">
                <a:solidFill>
                  <a:schemeClr val="tx1">
                    <a:tint val="75000"/>
                  </a:schemeClr>
                </a:solidFill>
              </a:defRPr>
            </a:lvl1pPr>
          </a:lstStyle>
          <a:p>
            <a:fld id="{EBAC8E29-07B0-4A86-B93A-D6CF5EAD13C2}" type="slidenum">
              <a:rPr lang="en-US" smtClean="0"/>
              <a:t>‹#›</a:t>
            </a:fld>
            <a:endParaRPr lang="en-US"/>
          </a:p>
        </p:txBody>
      </p:sp>
    </p:spTree>
    <p:extLst>
      <p:ext uri="{BB962C8B-B14F-4D97-AF65-F5344CB8AC3E}">
        <p14:creationId xmlns:p14="http://schemas.microsoft.com/office/powerpoint/2010/main" val="20188930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4206240" rtl="0" eaLnBrk="1" latinLnBrk="0" hangingPunct="1">
        <a:lnSpc>
          <a:spcPct val="90000"/>
        </a:lnSpc>
        <a:spcBef>
          <a:spcPct val="0"/>
        </a:spcBef>
        <a:buNone/>
        <a:defRPr sz="20240" kern="1200">
          <a:solidFill>
            <a:schemeClr val="tx1"/>
          </a:solidFill>
          <a:latin typeface="+mj-lt"/>
          <a:ea typeface="+mj-ea"/>
          <a:cs typeface="+mj-cs"/>
        </a:defRPr>
      </a:lvl1pPr>
    </p:titleStyle>
    <p:bodyStyle>
      <a:lvl1pPr marL="1051560" indent="-1051560" algn="l" defTabSz="4206240" rtl="0" eaLnBrk="1" latinLnBrk="0" hangingPunct="1">
        <a:lnSpc>
          <a:spcPct val="90000"/>
        </a:lnSpc>
        <a:spcBef>
          <a:spcPts val="4600"/>
        </a:spcBef>
        <a:buFont typeface="Arial" panose="020B0604020202020204" pitchFamily="34" charset="0"/>
        <a:buChar char="•"/>
        <a:defRPr sz="12880" kern="1200">
          <a:solidFill>
            <a:schemeClr val="tx1"/>
          </a:solidFill>
          <a:latin typeface="+mn-lt"/>
          <a:ea typeface="+mn-ea"/>
          <a:cs typeface="+mn-cs"/>
        </a:defRPr>
      </a:lvl1pPr>
      <a:lvl2pPr marL="3154680" indent="-1051560" algn="l" defTabSz="4206240" rtl="0" eaLnBrk="1" latinLnBrk="0" hangingPunct="1">
        <a:lnSpc>
          <a:spcPct val="90000"/>
        </a:lnSpc>
        <a:spcBef>
          <a:spcPts val="2300"/>
        </a:spcBef>
        <a:buFont typeface="Arial" panose="020B0604020202020204" pitchFamily="34" charset="0"/>
        <a:buChar char="•"/>
        <a:defRPr sz="11040" kern="1200">
          <a:solidFill>
            <a:schemeClr val="tx1"/>
          </a:solidFill>
          <a:latin typeface="+mn-lt"/>
          <a:ea typeface="+mn-ea"/>
          <a:cs typeface="+mn-cs"/>
        </a:defRPr>
      </a:lvl2pPr>
      <a:lvl3pPr marL="5257800" indent="-1051560" algn="l" defTabSz="4206240" rtl="0" eaLnBrk="1" latinLnBrk="0" hangingPunct="1">
        <a:lnSpc>
          <a:spcPct val="90000"/>
        </a:lnSpc>
        <a:spcBef>
          <a:spcPts val="2300"/>
        </a:spcBef>
        <a:buFont typeface="Arial" panose="020B0604020202020204" pitchFamily="34" charset="0"/>
        <a:buChar char="•"/>
        <a:defRPr sz="9200" kern="1200">
          <a:solidFill>
            <a:schemeClr val="tx1"/>
          </a:solidFill>
          <a:latin typeface="+mn-lt"/>
          <a:ea typeface="+mn-ea"/>
          <a:cs typeface="+mn-cs"/>
        </a:defRPr>
      </a:lvl3pPr>
      <a:lvl4pPr marL="736092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4pPr>
      <a:lvl5pPr marL="946404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5pPr>
      <a:lvl6pPr marL="1156716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6pPr>
      <a:lvl7pPr marL="1367028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7pPr>
      <a:lvl8pPr marL="1577340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8pPr>
      <a:lvl9pPr marL="1787652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9pPr>
    </p:bodyStyle>
    <p:otherStyle>
      <a:defPPr>
        <a:defRPr lang="en-US"/>
      </a:defPPr>
      <a:lvl1pPr marL="0" algn="l" defTabSz="4206240" rtl="0" eaLnBrk="1" latinLnBrk="0" hangingPunct="1">
        <a:defRPr sz="8280" kern="1200">
          <a:solidFill>
            <a:schemeClr val="tx1"/>
          </a:solidFill>
          <a:latin typeface="+mn-lt"/>
          <a:ea typeface="+mn-ea"/>
          <a:cs typeface="+mn-cs"/>
        </a:defRPr>
      </a:lvl1pPr>
      <a:lvl2pPr marL="2103120" algn="l" defTabSz="4206240" rtl="0" eaLnBrk="1" latinLnBrk="0" hangingPunct="1">
        <a:defRPr sz="8280" kern="1200">
          <a:solidFill>
            <a:schemeClr val="tx1"/>
          </a:solidFill>
          <a:latin typeface="+mn-lt"/>
          <a:ea typeface="+mn-ea"/>
          <a:cs typeface="+mn-cs"/>
        </a:defRPr>
      </a:lvl2pPr>
      <a:lvl3pPr marL="4206240" algn="l" defTabSz="4206240" rtl="0" eaLnBrk="1" latinLnBrk="0" hangingPunct="1">
        <a:defRPr sz="8280" kern="1200">
          <a:solidFill>
            <a:schemeClr val="tx1"/>
          </a:solidFill>
          <a:latin typeface="+mn-lt"/>
          <a:ea typeface="+mn-ea"/>
          <a:cs typeface="+mn-cs"/>
        </a:defRPr>
      </a:lvl3pPr>
      <a:lvl4pPr marL="6309360" algn="l" defTabSz="4206240" rtl="0" eaLnBrk="1" latinLnBrk="0" hangingPunct="1">
        <a:defRPr sz="8280" kern="1200">
          <a:solidFill>
            <a:schemeClr val="tx1"/>
          </a:solidFill>
          <a:latin typeface="+mn-lt"/>
          <a:ea typeface="+mn-ea"/>
          <a:cs typeface="+mn-cs"/>
        </a:defRPr>
      </a:lvl4pPr>
      <a:lvl5pPr marL="8412480" algn="l" defTabSz="4206240" rtl="0" eaLnBrk="1" latinLnBrk="0" hangingPunct="1">
        <a:defRPr sz="8280" kern="1200">
          <a:solidFill>
            <a:schemeClr val="tx1"/>
          </a:solidFill>
          <a:latin typeface="+mn-lt"/>
          <a:ea typeface="+mn-ea"/>
          <a:cs typeface="+mn-cs"/>
        </a:defRPr>
      </a:lvl5pPr>
      <a:lvl6pPr marL="10515600" algn="l" defTabSz="4206240" rtl="0" eaLnBrk="1" latinLnBrk="0" hangingPunct="1">
        <a:defRPr sz="8280" kern="1200">
          <a:solidFill>
            <a:schemeClr val="tx1"/>
          </a:solidFill>
          <a:latin typeface="+mn-lt"/>
          <a:ea typeface="+mn-ea"/>
          <a:cs typeface="+mn-cs"/>
        </a:defRPr>
      </a:lvl6pPr>
      <a:lvl7pPr marL="12618720" algn="l" defTabSz="4206240" rtl="0" eaLnBrk="1" latinLnBrk="0" hangingPunct="1">
        <a:defRPr sz="8280" kern="1200">
          <a:solidFill>
            <a:schemeClr val="tx1"/>
          </a:solidFill>
          <a:latin typeface="+mn-lt"/>
          <a:ea typeface="+mn-ea"/>
          <a:cs typeface="+mn-cs"/>
        </a:defRPr>
      </a:lvl7pPr>
      <a:lvl8pPr marL="14721840" algn="l" defTabSz="4206240" rtl="0" eaLnBrk="1" latinLnBrk="0" hangingPunct="1">
        <a:defRPr sz="8280" kern="1200">
          <a:solidFill>
            <a:schemeClr val="tx1"/>
          </a:solidFill>
          <a:latin typeface="+mn-lt"/>
          <a:ea typeface="+mn-ea"/>
          <a:cs typeface="+mn-cs"/>
        </a:defRPr>
      </a:lvl8pPr>
      <a:lvl9pPr marL="16824960" algn="l" defTabSz="4206240" rtl="0" eaLnBrk="1" latinLnBrk="0" hangingPunct="1">
        <a:defRPr sz="828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4" Type="http://schemas.openxmlformats.org/officeDocument/2006/relationships/image" Target="../media/image2.png"/><Relationship Id="rId5" Type="http://schemas.openxmlformats.org/officeDocument/2006/relationships/chart" Target="../charts/chart1.xml"/><Relationship Id="rId6" Type="http://schemas.openxmlformats.org/officeDocument/2006/relationships/chart" Target="../charts/chart2.xml"/><Relationship Id="rId7" Type="http://schemas.openxmlformats.org/officeDocument/2006/relationships/chart" Target="../charts/chart3.xml"/><Relationship Id="rId8" Type="http://schemas.openxmlformats.org/officeDocument/2006/relationships/chart" Target="../charts/chart4.xml"/><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E1D5DF"/>
        </a:solidFill>
        <a:effectLst/>
      </p:bgPr>
    </p:bg>
    <p:spTree>
      <p:nvGrpSpPr>
        <p:cNvPr id="1" name=""/>
        <p:cNvGrpSpPr/>
        <p:nvPr/>
      </p:nvGrpSpPr>
      <p:grpSpPr>
        <a:xfrm>
          <a:off x="0" y="0"/>
          <a:ext cx="0" cy="0"/>
          <a:chOff x="0" y="0"/>
          <a:chExt cx="0" cy="0"/>
        </a:xfrm>
      </p:grpSpPr>
      <p:sp>
        <p:nvSpPr>
          <p:cNvPr id="18" name="Rectangle 17"/>
          <p:cNvSpPr/>
          <p:nvPr/>
        </p:nvSpPr>
        <p:spPr>
          <a:xfrm>
            <a:off x="1" y="0"/>
            <a:ext cx="42062399" cy="38404800"/>
          </a:xfrm>
          <a:prstGeom prst="rect">
            <a:avLst/>
          </a:prstGeom>
          <a:solidFill>
            <a:schemeClr val="accent6">
              <a:lumMod val="20000"/>
              <a:lumOff val="80000"/>
            </a:schemeClr>
          </a:solidFill>
          <a:ln w="762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Candara" panose="020E0502030303020204" pitchFamily="34" charset="0"/>
            </a:endParaRPr>
          </a:p>
        </p:txBody>
      </p:sp>
      <p:sp>
        <p:nvSpPr>
          <p:cNvPr id="56" name="Freeform 55"/>
          <p:cNvSpPr/>
          <p:nvPr/>
        </p:nvSpPr>
        <p:spPr>
          <a:xfrm>
            <a:off x="300520" y="4604656"/>
            <a:ext cx="41413090" cy="28999543"/>
          </a:xfrm>
          <a:custGeom>
            <a:avLst/>
            <a:gdLst>
              <a:gd name="connsiteX0" fmla="*/ 0 w 41436758"/>
              <a:gd name="connsiteY0" fmla="*/ 18576758 h 29020169"/>
              <a:gd name="connsiteX1" fmla="*/ 48126 w 41436758"/>
              <a:gd name="connsiteY1" fmla="*/ 29020169 h 29020169"/>
              <a:gd name="connsiteX2" fmla="*/ 41388631 w 41436758"/>
              <a:gd name="connsiteY2" fmla="*/ 28972042 h 29020169"/>
              <a:gd name="connsiteX3" fmla="*/ 41436758 w 41436758"/>
              <a:gd name="connsiteY3" fmla="*/ 18480506 h 29020169"/>
              <a:gd name="connsiteX4" fmla="*/ 30848968 w 41436758"/>
              <a:gd name="connsiteY4" fmla="*/ 18384253 h 29020169"/>
              <a:gd name="connsiteX5" fmla="*/ 30993347 w 41436758"/>
              <a:gd name="connsiteY5" fmla="*/ 0 h 29020169"/>
              <a:gd name="connsiteX6" fmla="*/ 10635916 w 41436758"/>
              <a:gd name="connsiteY6" fmla="*/ 48127 h 29020169"/>
              <a:gd name="connsiteX7" fmla="*/ 10635916 w 41436758"/>
              <a:gd name="connsiteY7" fmla="*/ 18624885 h 29020169"/>
              <a:gd name="connsiteX8" fmla="*/ 0 w 41436758"/>
              <a:gd name="connsiteY8" fmla="*/ 18576758 h 29020169"/>
              <a:gd name="connsiteX0" fmla="*/ 0 w 41436758"/>
              <a:gd name="connsiteY0" fmla="*/ 18576758 h 29020169"/>
              <a:gd name="connsiteX1" fmla="*/ 48126 w 41436758"/>
              <a:gd name="connsiteY1" fmla="*/ 29020169 h 29020169"/>
              <a:gd name="connsiteX2" fmla="*/ 41388631 w 41436758"/>
              <a:gd name="connsiteY2" fmla="*/ 28972042 h 29020169"/>
              <a:gd name="connsiteX3" fmla="*/ 41436758 w 41436758"/>
              <a:gd name="connsiteY3" fmla="*/ 18480506 h 29020169"/>
              <a:gd name="connsiteX4" fmla="*/ 30848968 w 41436758"/>
              <a:gd name="connsiteY4" fmla="*/ 18384253 h 29020169"/>
              <a:gd name="connsiteX5" fmla="*/ 30993347 w 41436758"/>
              <a:gd name="connsiteY5" fmla="*/ 0 h 29020169"/>
              <a:gd name="connsiteX6" fmla="*/ 10388266 w 41436758"/>
              <a:gd name="connsiteY6" fmla="*/ 10027 h 29020169"/>
              <a:gd name="connsiteX7" fmla="*/ 10635916 w 41436758"/>
              <a:gd name="connsiteY7" fmla="*/ 18624885 h 29020169"/>
              <a:gd name="connsiteX8" fmla="*/ 0 w 41436758"/>
              <a:gd name="connsiteY8" fmla="*/ 18576758 h 29020169"/>
              <a:gd name="connsiteX0" fmla="*/ 0 w 41436758"/>
              <a:gd name="connsiteY0" fmla="*/ 18576758 h 29020169"/>
              <a:gd name="connsiteX1" fmla="*/ 48126 w 41436758"/>
              <a:gd name="connsiteY1" fmla="*/ 29020169 h 29020169"/>
              <a:gd name="connsiteX2" fmla="*/ 41388631 w 41436758"/>
              <a:gd name="connsiteY2" fmla="*/ 28972042 h 29020169"/>
              <a:gd name="connsiteX3" fmla="*/ 41436758 w 41436758"/>
              <a:gd name="connsiteY3" fmla="*/ 18480506 h 29020169"/>
              <a:gd name="connsiteX4" fmla="*/ 30848968 w 41436758"/>
              <a:gd name="connsiteY4" fmla="*/ 18384253 h 29020169"/>
              <a:gd name="connsiteX5" fmla="*/ 30993347 w 41436758"/>
              <a:gd name="connsiteY5" fmla="*/ 0 h 29020169"/>
              <a:gd name="connsiteX6" fmla="*/ 10388266 w 41436758"/>
              <a:gd name="connsiteY6" fmla="*/ 10027 h 29020169"/>
              <a:gd name="connsiteX7" fmla="*/ 10388266 w 41436758"/>
              <a:gd name="connsiteY7" fmla="*/ 18567734 h 29020169"/>
              <a:gd name="connsiteX8" fmla="*/ 0 w 41436758"/>
              <a:gd name="connsiteY8" fmla="*/ 18576758 h 29020169"/>
              <a:gd name="connsiteX0" fmla="*/ 0 w 41436758"/>
              <a:gd name="connsiteY0" fmla="*/ 18576758 h 29020169"/>
              <a:gd name="connsiteX1" fmla="*/ 48126 w 41436758"/>
              <a:gd name="connsiteY1" fmla="*/ 29020169 h 29020169"/>
              <a:gd name="connsiteX2" fmla="*/ 41388631 w 41436758"/>
              <a:gd name="connsiteY2" fmla="*/ 28972042 h 29020169"/>
              <a:gd name="connsiteX3" fmla="*/ 41436758 w 41436758"/>
              <a:gd name="connsiteY3" fmla="*/ 18480506 h 29020169"/>
              <a:gd name="connsiteX4" fmla="*/ 30848968 w 41436758"/>
              <a:gd name="connsiteY4" fmla="*/ 18384253 h 29020169"/>
              <a:gd name="connsiteX5" fmla="*/ 30993347 w 41436758"/>
              <a:gd name="connsiteY5" fmla="*/ 0 h 29020169"/>
              <a:gd name="connsiteX6" fmla="*/ 10388266 w 41436758"/>
              <a:gd name="connsiteY6" fmla="*/ 10027 h 29020169"/>
              <a:gd name="connsiteX7" fmla="*/ 10388266 w 41436758"/>
              <a:gd name="connsiteY7" fmla="*/ 18586784 h 29020169"/>
              <a:gd name="connsiteX8" fmla="*/ 0 w 41436758"/>
              <a:gd name="connsiteY8" fmla="*/ 18576758 h 29020169"/>
              <a:gd name="connsiteX0" fmla="*/ 0 w 41436758"/>
              <a:gd name="connsiteY0" fmla="*/ 18576758 h 29020169"/>
              <a:gd name="connsiteX1" fmla="*/ 48126 w 41436758"/>
              <a:gd name="connsiteY1" fmla="*/ 29020169 h 29020169"/>
              <a:gd name="connsiteX2" fmla="*/ 41388631 w 41436758"/>
              <a:gd name="connsiteY2" fmla="*/ 28972042 h 29020169"/>
              <a:gd name="connsiteX3" fmla="*/ 41436758 w 41436758"/>
              <a:gd name="connsiteY3" fmla="*/ 18480506 h 29020169"/>
              <a:gd name="connsiteX4" fmla="*/ 30848968 w 41436758"/>
              <a:gd name="connsiteY4" fmla="*/ 18384253 h 29020169"/>
              <a:gd name="connsiteX5" fmla="*/ 30993347 w 41436758"/>
              <a:gd name="connsiteY5" fmla="*/ 0 h 29020169"/>
              <a:gd name="connsiteX6" fmla="*/ 10388266 w 41436758"/>
              <a:gd name="connsiteY6" fmla="*/ 10027 h 29020169"/>
              <a:gd name="connsiteX7" fmla="*/ 10388266 w 41436758"/>
              <a:gd name="connsiteY7" fmla="*/ 18586784 h 29020169"/>
              <a:gd name="connsiteX8" fmla="*/ 0 w 41436758"/>
              <a:gd name="connsiteY8" fmla="*/ 18576758 h 29020169"/>
              <a:gd name="connsiteX0" fmla="*/ 0 w 41436758"/>
              <a:gd name="connsiteY0" fmla="*/ 18576758 h 29020169"/>
              <a:gd name="connsiteX1" fmla="*/ 48126 w 41436758"/>
              <a:gd name="connsiteY1" fmla="*/ 29020169 h 29020169"/>
              <a:gd name="connsiteX2" fmla="*/ 41388631 w 41436758"/>
              <a:gd name="connsiteY2" fmla="*/ 28972042 h 29020169"/>
              <a:gd name="connsiteX3" fmla="*/ 41436758 w 41436758"/>
              <a:gd name="connsiteY3" fmla="*/ 18480506 h 29020169"/>
              <a:gd name="connsiteX4" fmla="*/ 30848968 w 41436758"/>
              <a:gd name="connsiteY4" fmla="*/ 18384253 h 29020169"/>
              <a:gd name="connsiteX5" fmla="*/ 30993347 w 41436758"/>
              <a:gd name="connsiteY5" fmla="*/ 0 h 29020169"/>
              <a:gd name="connsiteX6" fmla="*/ 10388266 w 41436758"/>
              <a:gd name="connsiteY6" fmla="*/ 10027 h 29020169"/>
              <a:gd name="connsiteX7" fmla="*/ 10369216 w 41436758"/>
              <a:gd name="connsiteY7" fmla="*/ 18567734 h 29020169"/>
              <a:gd name="connsiteX8" fmla="*/ 0 w 41436758"/>
              <a:gd name="connsiteY8" fmla="*/ 18576758 h 29020169"/>
              <a:gd name="connsiteX0" fmla="*/ 9024 w 41445782"/>
              <a:gd name="connsiteY0" fmla="*/ 18576758 h 28982068"/>
              <a:gd name="connsiteX1" fmla="*/ 0 w 41445782"/>
              <a:gd name="connsiteY1" fmla="*/ 28982068 h 28982068"/>
              <a:gd name="connsiteX2" fmla="*/ 41397655 w 41445782"/>
              <a:gd name="connsiteY2" fmla="*/ 28972042 h 28982068"/>
              <a:gd name="connsiteX3" fmla="*/ 41445782 w 41445782"/>
              <a:gd name="connsiteY3" fmla="*/ 18480506 h 28982068"/>
              <a:gd name="connsiteX4" fmla="*/ 30857992 w 41445782"/>
              <a:gd name="connsiteY4" fmla="*/ 18384253 h 28982068"/>
              <a:gd name="connsiteX5" fmla="*/ 31002371 w 41445782"/>
              <a:gd name="connsiteY5" fmla="*/ 0 h 28982068"/>
              <a:gd name="connsiteX6" fmla="*/ 10397290 w 41445782"/>
              <a:gd name="connsiteY6" fmla="*/ 10027 h 28982068"/>
              <a:gd name="connsiteX7" fmla="*/ 10378240 w 41445782"/>
              <a:gd name="connsiteY7" fmla="*/ 18567734 h 28982068"/>
              <a:gd name="connsiteX8" fmla="*/ 9024 w 41445782"/>
              <a:gd name="connsiteY8" fmla="*/ 18576758 h 28982068"/>
              <a:gd name="connsiteX0" fmla="*/ 28074 w 41464832"/>
              <a:gd name="connsiteY0" fmla="*/ 18576758 h 28982068"/>
              <a:gd name="connsiteX1" fmla="*/ 0 w 41464832"/>
              <a:gd name="connsiteY1" fmla="*/ 28982068 h 28982068"/>
              <a:gd name="connsiteX2" fmla="*/ 41416705 w 41464832"/>
              <a:gd name="connsiteY2" fmla="*/ 28972042 h 28982068"/>
              <a:gd name="connsiteX3" fmla="*/ 41464832 w 41464832"/>
              <a:gd name="connsiteY3" fmla="*/ 18480506 h 28982068"/>
              <a:gd name="connsiteX4" fmla="*/ 30877042 w 41464832"/>
              <a:gd name="connsiteY4" fmla="*/ 18384253 h 28982068"/>
              <a:gd name="connsiteX5" fmla="*/ 31021421 w 41464832"/>
              <a:gd name="connsiteY5" fmla="*/ 0 h 28982068"/>
              <a:gd name="connsiteX6" fmla="*/ 10416340 w 41464832"/>
              <a:gd name="connsiteY6" fmla="*/ 10027 h 28982068"/>
              <a:gd name="connsiteX7" fmla="*/ 10397290 w 41464832"/>
              <a:gd name="connsiteY7" fmla="*/ 18567734 h 28982068"/>
              <a:gd name="connsiteX8" fmla="*/ 28074 w 41464832"/>
              <a:gd name="connsiteY8" fmla="*/ 18576758 h 28982068"/>
              <a:gd name="connsiteX0" fmla="*/ 28074 w 41464832"/>
              <a:gd name="connsiteY0" fmla="*/ 18576758 h 28982068"/>
              <a:gd name="connsiteX1" fmla="*/ 0 w 41464832"/>
              <a:gd name="connsiteY1" fmla="*/ 28982068 h 28982068"/>
              <a:gd name="connsiteX2" fmla="*/ 41397654 w 41464832"/>
              <a:gd name="connsiteY2" fmla="*/ 28924417 h 28982068"/>
              <a:gd name="connsiteX3" fmla="*/ 41464832 w 41464832"/>
              <a:gd name="connsiteY3" fmla="*/ 18480506 h 28982068"/>
              <a:gd name="connsiteX4" fmla="*/ 30877042 w 41464832"/>
              <a:gd name="connsiteY4" fmla="*/ 18384253 h 28982068"/>
              <a:gd name="connsiteX5" fmla="*/ 31021421 w 41464832"/>
              <a:gd name="connsiteY5" fmla="*/ 0 h 28982068"/>
              <a:gd name="connsiteX6" fmla="*/ 10416340 w 41464832"/>
              <a:gd name="connsiteY6" fmla="*/ 10027 h 28982068"/>
              <a:gd name="connsiteX7" fmla="*/ 10397290 w 41464832"/>
              <a:gd name="connsiteY7" fmla="*/ 18567734 h 28982068"/>
              <a:gd name="connsiteX8" fmla="*/ 28074 w 41464832"/>
              <a:gd name="connsiteY8" fmla="*/ 18576758 h 28982068"/>
              <a:gd name="connsiteX0" fmla="*/ 28074 w 41464832"/>
              <a:gd name="connsiteY0" fmla="*/ 18576758 h 28982068"/>
              <a:gd name="connsiteX1" fmla="*/ 0 w 41464832"/>
              <a:gd name="connsiteY1" fmla="*/ 28982068 h 28982068"/>
              <a:gd name="connsiteX2" fmla="*/ 41397656 w 41464832"/>
              <a:gd name="connsiteY2" fmla="*/ 28924416 h 28982068"/>
              <a:gd name="connsiteX3" fmla="*/ 41464832 w 41464832"/>
              <a:gd name="connsiteY3" fmla="*/ 18480506 h 28982068"/>
              <a:gd name="connsiteX4" fmla="*/ 30877042 w 41464832"/>
              <a:gd name="connsiteY4" fmla="*/ 18384253 h 28982068"/>
              <a:gd name="connsiteX5" fmla="*/ 31021421 w 41464832"/>
              <a:gd name="connsiteY5" fmla="*/ 0 h 28982068"/>
              <a:gd name="connsiteX6" fmla="*/ 10416340 w 41464832"/>
              <a:gd name="connsiteY6" fmla="*/ 10027 h 28982068"/>
              <a:gd name="connsiteX7" fmla="*/ 10397290 w 41464832"/>
              <a:gd name="connsiteY7" fmla="*/ 18567734 h 28982068"/>
              <a:gd name="connsiteX8" fmla="*/ 28074 w 41464832"/>
              <a:gd name="connsiteY8" fmla="*/ 18576758 h 28982068"/>
              <a:gd name="connsiteX0" fmla="*/ 28074 w 41464832"/>
              <a:gd name="connsiteY0" fmla="*/ 18576758 h 28982068"/>
              <a:gd name="connsiteX1" fmla="*/ 0 w 41464832"/>
              <a:gd name="connsiteY1" fmla="*/ 28982068 h 28982068"/>
              <a:gd name="connsiteX2" fmla="*/ 41388131 w 41464832"/>
              <a:gd name="connsiteY2" fmla="*/ 28924416 h 28982068"/>
              <a:gd name="connsiteX3" fmla="*/ 41464832 w 41464832"/>
              <a:gd name="connsiteY3" fmla="*/ 18480506 h 28982068"/>
              <a:gd name="connsiteX4" fmla="*/ 30877042 w 41464832"/>
              <a:gd name="connsiteY4" fmla="*/ 18384253 h 28982068"/>
              <a:gd name="connsiteX5" fmla="*/ 31021421 w 41464832"/>
              <a:gd name="connsiteY5" fmla="*/ 0 h 28982068"/>
              <a:gd name="connsiteX6" fmla="*/ 10416340 w 41464832"/>
              <a:gd name="connsiteY6" fmla="*/ 10027 h 28982068"/>
              <a:gd name="connsiteX7" fmla="*/ 10397290 w 41464832"/>
              <a:gd name="connsiteY7" fmla="*/ 18567734 h 28982068"/>
              <a:gd name="connsiteX8" fmla="*/ 28074 w 41464832"/>
              <a:gd name="connsiteY8" fmla="*/ 18576758 h 28982068"/>
              <a:gd name="connsiteX0" fmla="*/ 37599 w 41474357"/>
              <a:gd name="connsiteY0" fmla="*/ 18576758 h 28924416"/>
              <a:gd name="connsiteX1" fmla="*/ 0 w 41474357"/>
              <a:gd name="connsiteY1" fmla="*/ 28915393 h 28924416"/>
              <a:gd name="connsiteX2" fmla="*/ 41397656 w 41474357"/>
              <a:gd name="connsiteY2" fmla="*/ 28924416 h 28924416"/>
              <a:gd name="connsiteX3" fmla="*/ 41474357 w 41474357"/>
              <a:gd name="connsiteY3" fmla="*/ 18480506 h 28924416"/>
              <a:gd name="connsiteX4" fmla="*/ 30886567 w 41474357"/>
              <a:gd name="connsiteY4" fmla="*/ 18384253 h 28924416"/>
              <a:gd name="connsiteX5" fmla="*/ 31030946 w 41474357"/>
              <a:gd name="connsiteY5" fmla="*/ 0 h 28924416"/>
              <a:gd name="connsiteX6" fmla="*/ 10425865 w 41474357"/>
              <a:gd name="connsiteY6" fmla="*/ 10027 h 28924416"/>
              <a:gd name="connsiteX7" fmla="*/ 10406815 w 41474357"/>
              <a:gd name="connsiteY7" fmla="*/ 18567734 h 28924416"/>
              <a:gd name="connsiteX8" fmla="*/ 37599 w 41474357"/>
              <a:gd name="connsiteY8" fmla="*/ 18576758 h 28924416"/>
              <a:gd name="connsiteX0" fmla="*/ 37599 w 41397656"/>
              <a:gd name="connsiteY0" fmla="*/ 18576758 h 28924416"/>
              <a:gd name="connsiteX1" fmla="*/ 0 w 41397656"/>
              <a:gd name="connsiteY1" fmla="*/ 28915393 h 28924416"/>
              <a:gd name="connsiteX2" fmla="*/ 41397656 w 41397656"/>
              <a:gd name="connsiteY2" fmla="*/ 28924416 h 28924416"/>
              <a:gd name="connsiteX3" fmla="*/ 41394145 w 41397656"/>
              <a:gd name="connsiteY3" fmla="*/ 18464464 h 28924416"/>
              <a:gd name="connsiteX4" fmla="*/ 30886567 w 41397656"/>
              <a:gd name="connsiteY4" fmla="*/ 18384253 h 28924416"/>
              <a:gd name="connsiteX5" fmla="*/ 31030946 w 41397656"/>
              <a:gd name="connsiteY5" fmla="*/ 0 h 28924416"/>
              <a:gd name="connsiteX6" fmla="*/ 10425865 w 41397656"/>
              <a:gd name="connsiteY6" fmla="*/ 10027 h 28924416"/>
              <a:gd name="connsiteX7" fmla="*/ 10406815 w 41397656"/>
              <a:gd name="connsiteY7" fmla="*/ 18567734 h 28924416"/>
              <a:gd name="connsiteX8" fmla="*/ 37599 w 41397656"/>
              <a:gd name="connsiteY8" fmla="*/ 18576758 h 28924416"/>
              <a:gd name="connsiteX0" fmla="*/ 37599 w 41397656"/>
              <a:gd name="connsiteY0" fmla="*/ 18576758 h 28924416"/>
              <a:gd name="connsiteX1" fmla="*/ 0 w 41397656"/>
              <a:gd name="connsiteY1" fmla="*/ 28915393 h 28924416"/>
              <a:gd name="connsiteX2" fmla="*/ 41397656 w 41397656"/>
              <a:gd name="connsiteY2" fmla="*/ 28924416 h 28924416"/>
              <a:gd name="connsiteX3" fmla="*/ 41394144 w 41397656"/>
              <a:gd name="connsiteY3" fmla="*/ 18560716 h 28924416"/>
              <a:gd name="connsiteX4" fmla="*/ 30886567 w 41397656"/>
              <a:gd name="connsiteY4" fmla="*/ 18384253 h 28924416"/>
              <a:gd name="connsiteX5" fmla="*/ 31030946 w 41397656"/>
              <a:gd name="connsiteY5" fmla="*/ 0 h 28924416"/>
              <a:gd name="connsiteX6" fmla="*/ 10425865 w 41397656"/>
              <a:gd name="connsiteY6" fmla="*/ 10027 h 28924416"/>
              <a:gd name="connsiteX7" fmla="*/ 10406815 w 41397656"/>
              <a:gd name="connsiteY7" fmla="*/ 18567734 h 28924416"/>
              <a:gd name="connsiteX8" fmla="*/ 37599 w 41397656"/>
              <a:gd name="connsiteY8" fmla="*/ 18576758 h 28924416"/>
              <a:gd name="connsiteX0" fmla="*/ 37599 w 41397656"/>
              <a:gd name="connsiteY0" fmla="*/ 18576758 h 28924416"/>
              <a:gd name="connsiteX1" fmla="*/ 0 w 41397656"/>
              <a:gd name="connsiteY1" fmla="*/ 28915393 h 28924416"/>
              <a:gd name="connsiteX2" fmla="*/ 41397656 w 41397656"/>
              <a:gd name="connsiteY2" fmla="*/ 28924416 h 28924416"/>
              <a:gd name="connsiteX3" fmla="*/ 41394144 w 41397656"/>
              <a:gd name="connsiteY3" fmla="*/ 18560716 h 28924416"/>
              <a:gd name="connsiteX4" fmla="*/ 30838441 w 41397656"/>
              <a:gd name="connsiteY4" fmla="*/ 18560715 h 28924416"/>
              <a:gd name="connsiteX5" fmla="*/ 31030946 w 41397656"/>
              <a:gd name="connsiteY5" fmla="*/ 0 h 28924416"/>
              <a:gd name="connsiteX6" fmla="*/ 10425865 w 41397656"/>
              <a:gd name="connsiteY6" fmla="*/ 10027 h 28924416"/>
              <a:gd name="connsiteX7" fmla="*/ 10406815 w 41397656"/>
              <a:gd name="connsiteY7" fmla="*/ 18567734 h 28924416"/>
              <a:gd name="connsiteX8" fmla="*/ 37599 w 41397656"/>
              <a:gd name="connsiteY8" fmla="*/ 18576758 h 28924416"/>
              <a:gd name="connsiteX0" fmla="*/ 37599 w 41397656"/>
              <a:gd name="connsiteY0" fmla="*/ 18576758 h 28924416"/>
              <a:gd name="connsiteX1" fmla="*/ 0 w 41397656"/>
              <a:gd name="connsiteY1" fmla="*/ 28915393 h 28924416"/>
              <a:gd name="connsiteX2" fmla="*/ 41397656 w 41397656"/>
              <a:gd name="connsiteY2" fmla="*/ 28924416 h 28924416"/>
              <a:gd name="connsiteX3" fmla="*/ 41394144 w 41397656"/>
              <a:gd name="connsiteY3" fmla="*/ 18560716 h 28924416"/>
              <a:gd name="connsiteX4" fmla="*/ 30970787 w 41397656"/>
              <a:gd name="connsiteY4" fmla="*/ 18572747 h 28924416"/>
              <a:gd name="connsiteX5" fmla="*/ 31030946 w 41397656"/>
              <a:gd name="connsiteY5" fmla="*/ 0 h 28924416"/>
              <a:gd name="connsiteX6" fmla="*/ 10425865 w 41397656"/>
              <a:gd name="connsiteY6" fmla="*/ 10027 h 28924416"/>
              <a:gd name="connsiteX7" fmla="*/ 10406815 w 41397656"/>
              <a:gd name="connsiteY7" fmla="*/ 18567734 h 28924416"/>
              <a:gd name="connsiteX8" fmla="*/ 37599 w 41397656"/>
              <a:gd name="connsiteY8" fmla="*/ 18576758 h 28924416"/>
              <a:gd name="connsiteX0" fmla="*/ 37599 w 41397656"/>
              <a:gd name="connsiteY0" fmla="*/ 18600821 h 28948479"/>
              <a:gd name="connsiteX1" fmla="*/ 0 w 41397656"/>
              <a:gd name="connsiteY1" fmla="*/ 28939456 h 28948479"/>
              <a:gd name="connsiteX2" fmla="*/ 41397656 w 41397656"/>
              <a:gd name="connsiteY2" fmla="*/ 28948479 h 28948479"/>
              <a:gd name="connsiteX3" fmla="*/ 41394144 w 41397656"/>
              <a:gd name="connsiteY3" fmla="*/ 18584779 h 28948479"/>
              <a:gd name="connsiteX4" fmla="*/ 30970787 w 41397656"/>
              <a:gd name="connsiteY4" fmla="*/ 18596810 h 28948479"/>
              <a:gd name="connsiteX5" fmla="*/ 30994851 w 41397656"/>
              <a:gd name="connsiteY5" fmla="*/ 0 h 28948479"/>
              <a:gd name="connsiteX6" fmla="*/ 10425865 w 41397656"/>
              <a:gd name="connsiteY6" fmla="*/ 34090 h 28948479"/>
              <a:gd name="connsiteX7" fmla="*/ 10406815 w 41397656"/>
              <a:gd name="connsiteY7" fmla="*/ 18591797 h 28948479"/>
              <a:gd name="connsiteX8" fmla="*/ 37599 w 41397656"/>
              <a:gd name="connsiteY8" fmla="*/ 18600821 h 28948479"/>
              <a:gd name="connsiteX0" fmla="*/ 37599 w 41397656"/>
              <a:gd name="connsiteY0" fmla="*/ 18614468 h 28962126"/>
              <a:gd name="connsiteX1" fmla="*/ 0 w 41397656"/>
              <a:gd name="connsiteY1" fmla="*/ 28953103 h 28962126"/>
              <a:gd name="connsiteX2" fmla="*/ 41397656 w 41397656"/>
              <a:gd name="connsiteY2" fmla="*/ 28962126 h 28962126"/>
              <a:gd name="connsiteX3" fmla="*/ 41394144 w 41397656"/>
              <a:gd name="connsiteY3" fmla="*/ 18598426 h 28962126"/>
              <a:gd name="connsiteX4" fmla="*/ 30970787 w 41397656"/>
              <a:gd name="connsiteY4" fmla="*/ 18610457 h 28962126"/>
              <a:gd name="connsiteX5" fmla="*/ 31008500 w 41397656"/>
              <a:gd name="connsiteY5" fmla="*/ 0 h 28962126"/>
              <a:gd name="connsiteX6" fmla="*/ 10425865 w 41397656"/>
              <a:gd name="connsiteY6" fmla="*/ 47737 h 28962126"/>
              <a:gd name="connsiteX7" fmla="*/ 10406815 w 41397656"/>
              <a:gd name="connsiteY7" fmla="*/ 18605444 h 28962126"/>
              <a:gd name="connsiteX8" fmla="*/ 37599 w 41397656"/>
              <a:gd name="connsiteY8" fmla="*/ 18614468 h 28962126"/>
              <a:gd name="connsiteX0" fmla="*/ 37599 w 41397656"/>
              <a:gd name="connsiteY0" fmla="*/ 18614468 h 28962126"/>
              <a:gd name="connsiteX1" fmla="*/ 0 w 41397656"/>
              <a:gd name="connsiteY1" fmla="*/ 28953103 h 28962126"/>
              <a:gd name="connsiteX2" fmla="*/ 41397656 w 41397656"/>
              <a:gd name="connsiteY2" fmla="*/ 28962126 h 28962126"/>
              <a:gd name="connsiteX3" fmla="*/ 41394144 w 41397656"/>
              <a:gd name="connsiteY3" fmla="*/ 18598426 h 28962126"/>
              <a:gd name="connsiteX4" fmla="*/ 30970787 w 41397656"/>
              <a:gd name="connsiteY4" fmla="*/ 18610457 h 28962126"/>
              <a:gd name="connsiteX5" fmla="*/ 31008500 w 41397656"/>
              <a:gd name="connsiteY5" fmla="*/ 0 h 28962126"/>
              <a:gd name="connsiteX6" fmla="*/ 10425865 w 41397656"/>
              <a:gd name="connsiteY6" fmla="*/ 6793 h 28962126"/>
              <a:gd name="connsiteX7" fmla="*/ 10406815 w 41397656"/>
              <a:gd name="connsiteY7" fmla="*/ 18605444 h 28962126"/>
              <a:gd name="connsiteX8" fmla="*/ 37599 w 41397656"/>
              <a:gd name="connsiteY8" fmla="*/ 18614468 h 28962126"/>
              <a:gd name="connsiteX0" fmla="*/ 37599 w 41397656"/>
              <a:gd name="connsiteY0" fmla="*/ 18614468 h 28962126"/>
              <a:gd name="connsiteX1" fmla="*/ 0 w 41397656"/>
              <a:gd name="connsiteY1" fmla="*/ 28953103 h 28962126"/>
              <a:gd name="connsiteX2" fmla="*/ 41397656 w 41397656"/>
              <a:gd name="connsiteY2" fmla="*/ 28962126 h 28962126"/>
              <a:gd name="connsiteX3" fmla="*/ 41394144 w 41397656"/>
              <a:gd name="connsiteY3" fmla="*/ 18598426 h 28962126"/>
              <a:gd name="connsiteX4" fmla="*/ 30970787 w 41397656"/>
              <a:gd name="connsiteY4" fmla="*/ 18610457 h 28962126"/>
              <a:gd name="connsiteX5" fmla="*/ 30992458 w 41397656"/>
              <a:gd name="connsiteY5" fmla="*/ 0 h 28962126"/>
              <a:gd name="connsiteX6" fmla="*/ 10425865 w 41397656"/>
              <a:gd name="connsiteY6" fmla="*/ 6793 h 28962126"/>
              <a:gd name="connsiteX7" fmla="*/ 10406815 w 41397656"/>
              <a:gd name="connsiteY7" fmla="*/ 18605444 h 28962126"/>
              <a:gd name="connsiteX8" fmla="*/ 37599 w 41397656"/>
              <a:gd name="connsiteY8" fmla="*/ 18614468 h 28962126"/>
              <a:gd name="connsiteX0" fmla="*/ 37599 w 41397656"/>
              <a:gd name="connsiteY0" fmla="*/ 18623993 h 28962126"/>
              <a:gd name="connsiteX1" fmla="*/ 0 w 41397656"/>
              <a:gd name="connsiteY1" fmla="*/ 28953103 h 28962126"/>
              <a:gd name="connsiteX2" fmla="*/ 41397656 w 41397656"/>
              <a:gd name="connsiteY2" fmla="*/ 28962126 h 28962126"/>
              <a:gd name="connsiteX3" fmla="*/ 41394144 w 41397656"/>
              <a:gd name="connsiteY3" fmla="*/ 18598426 h 28962126"/>
              <a:gd name="connsiteX4" fmla="*/ 30970787 w 41397656"/>
              <a:gd name="connsiteY4" fmla="*/ 18610457 h 28962126"/>
              <a:gd name="connsiteX5" fmla="*/ 30992458 w 41397656"/>
              <a:gd name="connsiteY5" fmla="*/ 0 h 28962126"/>
              <a:gd name="connsiteX6" fmla="*/ 10425865 w 41397656"/>
              <a:gd name="connsiteY6" fmla="*/ 6793 h 28962126"/>
              <a:gd name="connsiteX7" fmla="*/ 10406815 w 41397656"/>
              <a:gd name="connsiteY7" fmla="*/ 18605444 h 28962126"/>
              <a:gd name="connsiteX8" fmla="*/ 37599 w 41397656"/>
              <a:gd name="connsiteY8" fmla="*/ 18623993 h 28962126"/>
              <a:gd name="connsiteX0" fmla="*/ 0 w 41407682"/>
              <a:gd name="connsiteY0" fmla="*/ 18623992 h 28962126"/>
              <a:gd name="connsiteX1" fmla="*/ 10026 w 41407682"/>
              <a:gd name="connsiteY1" fmla="*/ 28953103 h 28962126"/>
              <a:gd name="connsiteX2" fmla="*/ 41407682 w 41407682"/>
              <a:gd name="connsiteY2" fmla="*/ 28962126 h 28962126"/>
              <a:gd name="connsiteX3" fmla="*/ 41404170 w 41407682"/>
              <a:gd name="connsiteY3" fmla="*/ 18598426 h 28962126"/>
              <a:gd name="connsiteX4" fmla="*/ 30980813 w 41407682"/>
              <a:gd name="connsiteY4" fmla="*/ 18610457 h 28962126"/>
              <a:gd name="connsiteX5" fmla="*/ 31002484 w 41407682"/>
              <a:gd name="connsiteY5" fmla="*/ 0 h 28962126"/>
              <a:gd name="connsiteX6" fmla="*/ 10435891 w 41407682"/>
              <a:gd name="connsiteY6" fmla="*/ 6793 h 28962126"/>
              <a:gd name="connsiteX7" fmla="*/ 10416841 w 41407682"/>
              <a:gd name="connsiteY7" fmla="*/ 18605444 h 28962126"/>
              <a:gd name="connsiteX8" fmla="*/ 0 w 41407682"/>
              <a:gd name="connsiteY8" fmla="*/ 18623992 h 28962126"/>
              <a:gd name="connsiteX0" fmla="*/ 0 w 41407682"/>
              <a:gd name="connsiteY0" fmla="*/ 18623992 h 28962126"/>
              <a:gd name="connsiteX1" fmla="*/ 501 w 41407682"/>
              <a:gd name="connsiteY1" fmla="*/ 28953104 h 28962126"/>
              <a:gd name="connsiteX2" fmla="*/ 41407682 w 41407682"/>
              <a:gd name="connsiteY2" fmla="*/ 28962126 h 28962126"/>
              <a:gd name="connsiteX3" fmla="*/ 41404170 w 41407682"/>
              <a:gd name="connsiteY3" fmla="*/ 18598426 h 28962126"/>
              <a:gd name="connsiteX4" fmla="*/ 30980813 w 41407682"/>
              <a:gd name="connsiteY4" fmla="*/ 18610457 h 28962126"/>
              <a:gd name="connsiteX5" fmla="*/ 31002484 w 41407682"/>
              <a:gd name="connsiteY5" fmla="*/ 0 h 28962126"/>
              <a:gd name="connsiteX6" fmla="*/ 10435891 w 41407682"/>
              <a:gd name="connsiteY6" fmla="*/ 6793 h 28962126"/>
              <a:gd name="connsiteX7" fmla="*/ 10416841 w 41407682"/>
              <a:gd name="connsiteY7" fmla="*/ 18605444 h 28962126"/>
              <a:gd name="connsiteX8" fmla="*/ 0 w 41407682"/>
              <a:gd name="connsiteY8" fmla="*/ 18623992 h 28962126"/>
              <a:gd name="connsiteX0" fmla="*/ 0 w 41404270"/>
              <a:gd name="connsiteY0" fmla="*/ 18623992 h 28962126"/>
              <a:gd name="connsiteX1" fmla="*/ 501 w 41404270"/>
              <a:gd name="connsiteY1" fmla="*/ 28953104 h 28962126"/>
              <a:gd name="connsiteX2" fmla="*/ 41397048 w 41404270"/>
              <a:gd name="connsiteY2" fmla="*/ 28962126 h 28962126"/>
              <a:gd name="connsiteX3" fmla="*/ 41404170 w 41404270"/>
              <a:gd name="connsiteY3" fmla="*/ 18598426 h 28962126"/>
              <a:gd name="connsiteX4" fmla="*/ 30980813 w 41404270"/>
              <a:gd name="connsiteY4" fmla="*/ 18610457 h 28962126"/>
              <a:gd name="connsiteX5" fmla="*/ 31002484 w 41404270"/>
              <a:gd name="connsiteY5" fmla="*/ 0 h 28962126"/>
              <a:gd name="connsiteX6" fmla="*/ 10435891 w 41404270"/>
              <a:gd name="connsiteY6" fmla="*/ 6793 h 28962126"/>
              <a:gd name="connsiteX7" fmla="*/ 10416841 w 41404270"/>
              <a:gd name="connsiteY7" fmla="*/ 18605444 h 28962126"/>
              <a:gd name="connsiteX8" fmla="*/ 0 w 41404270"/>
              <a:gd name="connsiteY8" fmla="*/ 18623992 h 28962126"/>
              <a:gd name="connsiteX0" fmla="*/ 0 w 41404270"/>
              <a:gd name="connsiteY0" fmla="*/ 18623992 h 28962126"/>
              <a:gd name="connsiteX1" fmla="*/ 501 w 41404270"/>
              <a:gd name="connsiteY1" fmla="*/ 28953104 h 28962126"/>
              <a:gd name="connsiteX2" fmla="*/ 41397048 w 41404270"/>
              <a:gd name="connsiteY2" fmla="*/ 28962126 h 28962126"/>
              <a:gd name="connsiteX3" fmla="*/ 41404170 w 41404270"/>
              <a:gd name="connsiteY3" fmla="*/ 18598426 h 28962126"/>
              <a:gd name="connsiteX4" fmla="*/ 30980813 w 41404270"/>
              <a:gd name="connsiteY4" fmla="*/ 18610457 h 28962126"/>
              <a:gd name="connsiteX5" fmla="*/ 31002484 w 41404270"/>
              <a:gd name="connsiteY5" fmla="*/ 0 h 28962126"/>
              <a:gd name="connsiteX6" fmla="*/ 10435891 w 41404270"/>
              <a:gd name="connsiteY6" fmla="*/ 6793 h 28962126"/>
              <a:gd name="connsiteX7" fmla="*/ 10416841 w 41404270"/>
              <a:gd name="connsiteY7" fmla="*/ 18605444 h 28962126"/>
              <a:gd name="connsiteX8" fmla="*/ 0 w 41404270"/>
              <a:gd name="connsiteY8" fmla="*/ 18623992 h 28962126"/>
              <a:gd name="connsiteX0" fmla="*/ 0 w 41404219"/>
              <a:gd name="connsiteY0" fmla="*/ 18623992 h 28962126"/>
              <a:gd name="connsiteX1" fmla="*/ 501 w 41404219"/>
              <a:gd name="connsiteY1" fmla="*/ 28953104 h 28962126"/>
              <a:gd name="connsiteX2" fmla="*/ 41386416 w 41404219"/>
              <a:gd name="connsiteY2" fmla="*/ 28962126 h 28962126"/>
              <a:gd name="connsiteX3" fmla="*/ 41404170 w 41404219"/>
              <a:gd name="connsiteY3" fmla="*/ 18598426 h 28962126"/>
              <a:gd name="connsiteX4" fmla="*/ 30980813 w 41404219"/>
              <a:gd name="connsiteY4" fmla="*/ 18610457 h 28962126"/>
              <a:gd name="connsiteX5" fmla="*/ 31002484 w 41404219"/>
              <a:gd name="connsiteY5" fmla="*/ 0 h 28962126"/>
              <a:gd name="connsiteX6" fmla="*/ 10435891 w 41404219"/>
              <a:gd name="connsiteY6" fmla="*/ 6793 h 28962126"/>
              <a:gd name="connsiteX7" fmla="*/ 10416841 w 41404219"/>
              <a:gd name="connsiteY7" fmla="*/ 18605444 h 28962126"/>
              <a:gd name="connsiteX8" fmla="*/ 0 w 41404219"/>
              <a:gd name="connsiteY8" fmla="*/ 18623992 h 28962126"/>
              <a:gd name="connsiteX0" fmla="*/ 0 w 41404270"/>
              <a:gd name="connsiteY0" fmla="*/ 18623992 h 28962126"/>
              <a:gd name="connsiteX1" fmla="*/ 501 w 41404270"/>
              <a:gd name="connsiteY1" fmla="*/ 28953104 h 28962126"/>
              <a:gd name="connsiteX2" fmla="*/ 41397048 w 41404270"/>
              <a:gd name="connsiteY2" fmla="*/ 28962126 h 28962126"/>
              <a:gd name="connsiteX3" fmla="*/ 41404170 w 41404270"/>
              <a:gd name="connsiteY3" fmla="*/ 18598426 h 28962126"/>
              <a:gd name="connsiteX4" fmla="*/ 30980813 w 41404270"/>
              <a:gd name="connsiteY4" fmla="*/ 18610457 h 28962126"/>
              <a:gd name="connsiteX5" fmla="*/ 31002484 w 41404270"/>
              <a:gd name="connsiteY5" fmla="*/ 0 h 28962126"/>
              <a:gd name="connsiteX6" fmla="*/ 10435891 w 41404270"/>
              <a:gd name="connsiteY6" fmla="*/ 6793 h 28962126"/>
              <a:gd name="connsiteX7" fmla="*/ 10416841 w 41404270"/>
              <a:gd name="connsiteY7" fmla="*/ 18605444 h 28962126"/>
              <a:gd name="connsiteX8" fmla="*/ 0 w 41404270"/>
              <a:gd name="connsiteY8" fmla="*/ 18623992 h 28962126"/>
              <a:gd name="connsiteX0" fmla="*/ 0 w 41404270"/>
              <a:gd name="connsiteY0" fmla="*/ 18623992 h 29739366"/>
              <a:gd name="connsiteX1" fmla="*/ 501 w 41404270"/>
              <a:gd name="connsiteY1" fmla="*/ 28953104 h 29739366"/>
              <a:gd name="connsiteX2" fmla="*/ 41397048 w 41404270"/>
              <a:gd name="connsiteY2" fmla="*/ 29739366 h 29739366"/>
              <a:gd name="connsiteX3" fmla="*/ 41404170 w 41404270"/>
              <a:gd name="connsiteY3" fmla="*/ 18598426 h 29739366"/>
              <a:gd name="connsiteX4" fmla="*/ 30980813 w 41404270"/>
              <a:gd name="connsiteY4" fmla="*/ 18610457 h 29739366"/>
              <a:gd name="connsiteX5" fmla="*/ 31002484 w 41404270"/>
              <a:gd name="connsiteY5" fmla="*/ 0 h 29739366"/>
              <a:gd name="connsiteX6" fmla="*/ 10435891 w 41404270"/>
              <a:gd name="connsiteY6" fmla="*/ 6793 h 29739366"/>
              <a:gd name="connsiteX7" fmla="*/ 10416841 w 41404270"/>
              <a:gd name="connsiteY7" fmla="*/ 18605444 h 29739366"/>
              <a:gd name="connsiteX8" fmla="*/ 0 w 41404270"/>
              <a:gd name="connsiteY8" fmla="*/ 18623992 h 29739366"/>
              <a:gd name="connsiteX0" fmla="*/ 0 w 41404270"/>
              <a:gd name="connsiteY0" fmla="*/ 18623992 h 29739366"/>
              <a:gd name="connsiteX1" fmla="*/ 501 w 41404270"/>
              <a:gd name="connsiteY1" fmla="*/ 29730344 h 29739366"/>
              <a:gd name="connsiteX2" fmla="*/ 41397048 w 41404270"/>
              <a:gd name="connsiteY2" fmla="*/ 29739366 h 29739366"/>
              <a:gd name="connsiteX3" fmla="*/ 41404170 w 41404270"/>
              <a:gd name="connsiteY3" fmla="*/ 18598426 h 29739366"/>
              <a:gd name="connsiteX4" fmla="*/ 30980813 w 41404270"/>
              <a:gd name="connsiteY4" fmla="*/ 18610457 h 29739366"/>
              <a:gd name="connsiteX5" fmla="*/ 31002484 w 41404270"/>
              <a:gd name="connsiteY5" fmla="*/ 0 h 29739366"/>
              <a:gd name="connsiteX6" fmla="*/ 10435891 w 41404270"/>
              <a:gd name="connsiteY6" fmla="*/ 6793 h 29739366"/>
              <a:gd name="connsiteX7" fmla="*/ 10416841 w 41404270"/>
              <a:gd name="connsiteY7" fmla="*/ 18605444 h 29739366"/>
              <a:gd name="connsiteX8" fmla="*/ 0 w 41404270"/>
              <a:gd name="connsiteY8" fmla="*/ 18623992 h 29739366"/>
              <a:gd name="connsiteX0" fmla="*/ 0 w 41404270"/>
              <a:gd name="connsiteY0" fmla="*/ 18623992 h 29739366"/>
              <a:gd name="connsiteX1" fmla="*/ 501 w 41404270"/>
              <a:gd name="connsiteY1" fmla="*/ 29714302 h 29739366"/>
              <a:gd name="connsiteX2" fmla="*/ 41397048 w 41404270"/>
              <a:gd name="connsiteY2" fmla="*/ 29739366 h 29739366"/>
              <a:gd name="connsiteX3" fmla="*/ 41404170 w 41404270"/>
              <a:gd name="connsiteY3" fmla="*/ 18598426 h 29739366"/>
              <a:gd name="connsiteX4" fmla="*/ 30980813 w 41404270"/>
              <a:gd name="connsiteY4" fmla="*/ 18610457 h 29739366"/>
              <a:gd name="connsiteX5" fmla="*/ 31002484 w 41404270"/>
              <a:gd name="connsiteY5" fmla="*/ 0 h 29739366"/>
              <a:gd name="connsiteX6" fmla="*/ 10435891 w 41404270"/>
              <a:gd name="connsiteY6" fmla="*/ 6793 h 29739366"/>
              <a:gd name="connsiteX7" fmla="*/ 10416841 w 41404270"/>
              <a:gd name="connsiteY7" fmla="*/ 18605444 h 29739366"/>
              <a:gd name="connsiteX8" fmla="*/ 0 w 41404270"/>
              <a:gd name="connsiteY8" fmla="*/ 18623992 h 29739366"/>
              <a:gd name="connsiteX0" fmla="*/ 0 w 41404270"/>
              <a:gd name="connsiteY0" fmla="*/ 18623992 h 29739366"/>
              <a:gd name="connsiteX1" fmla="*/ 501 w 41404270"/>
              <a:gd name="connsiteY1" fmla="*/ 29730344 h 29739366"/>
              <a:gd name="connsiteX2" fmla="*/ 41397048 w 41404270"/>
              <a:gd name="connsiteY2" fmla="*/ 29739366 h 29739366"/>
              <a:gd name="connsiteX3" fmla="*/ 41404170 w 41404270"/>
              <a:gd name="connsiteY3" fmla="*/ 18598426 h 29739366"/>
              <a:gd name="connsiteX4" fmla="*/ 30980813 w 41404270"/>
              <a:gd name="connsiteY4" fmla="*/ 18610457 h 29739366"/>
              <a:gd name="connsiteX5" fmla="*/ 31002484 w 41404270"/>
              <a:gd name="connsiteY5" fmla="*/ 0 h 29739366"/>
              <a:gd name="connsiteX6" fmla="*/ 10435891 w 41404270"/>
              <a:gd name="connsiteY6" fmla="*/ 6793 h 29739366"/>
              <a:gd name="connsiteX7" fmla="*/ 10416841 w 41404270"/>
              <a:gd name="connsiteY7" fmla="*/ 18605444 h 29739366"/>
              <a:gd name="connsiteX8" fmla="*/ 0 w 41404270"/>
              <a:gd name="connsiteY8" fmla="*/ 18623992 h 29739366"/>
              <a:gd name="connsiteX0" fmla="*/ 0 w 41404270"/>
              <a:gd name="connsiteY0" fmla="*/ 18623992 h 29739366"/>
              <a:gd name="connsiteX1" fmla="*/ 501 w 41404270"/>
              <a:gd name="connsiteY1" fmla="*/ 29730344 h 29739366"/>
              <a:gd name="connsiteX2" fmla="*/ 41397048 w 41404270"/>
              <a:gd name="connsiteY2" fmla="*/ 29739366 h 29739366"/>
              <a:gd name="connsiteX3" fmla="*/ 41404170 w 41404270"/>
              <a:gd name="connsiteY3" fmla="*/ 18598426 h 29739366"/>
              <a:gd name="connsiteX4" fmla="*/ 30980813 w 41404270"/>
              <a:gd name="connsiteY4" fmla="*/ 18610457 h 29739366"/>
              <a:gd name="connsiteX5" fmla="*/ 31002484 w 41404270"/>
              <a:gd name="connsiteY5" fmla="*/ 0 h 29739366"/>
              <a:gd name="connsiteX6" fmla="*/ 10435891 w 41404270"/>
              <a:gd name="connsiteY6" fmla="*/ 6793 h 29739366"/>
              <a:gd name="connsiteX7" fmla="*/ 10416841 w 41404270"/>
              <a:gd name="connsiteY7" fmla="*/ 18605444 h 29739366"/>
              <a:gd name="connsiteX8" fmla="*/ 0 w 41404270"/>
              <a:gd name="connsiteY8" fmla="*/ 18623992 h 29739366"/>
              <a:gd name="connsiteX0" fmla="*/ 0 w 41404270"/>
              <a:gd name="connsiteY0" fmla="*/ 18623992 h 29739366"/>
              <a:gd name="connsiteX1" fmla="*/ 501 w 41404270"/>
              <a:gd name="connsiteY1" fmla="*/ 29730344 h 29739366"/>
              <a:gd name="connsiteX2" fmla="*/ 41397048 w 41404270"/>
              <a:gd name="connsiteY2" fmla="*/ 29739366 h 29739366"/>
              <a:gd name="connsiteX3" fmla="*/ 41404170 w 41404270"/>
              <a:gd name="connsiteY3" fmla="*/ 18598426 h 29739366"/>
              <a:gd name="connsiteX4" fmla="*/ 30980813 w 41404270"/>
              <a:gd name="connsiteY4" fmla="*/ 18610457 h 29739366"/>
              <a:gd name="connsiteX5" fmla="*/ 31002484 w 41404270"/>
              <a:gd name="connsiteY5" fmla="*/ 0 h 29739366"/>
              <a:gd name="connsiteX6" fmla="*/ 10435891 w 41404270"/>
              <a:gd name="connsiteY6" fmla="*/ 6793 h 29739366"/>
              <a:gd name="connsiteX7" fmla="*/ 10416841 w 41404270"/>
              <a:gd name="connsiteY7" fmla="*/ 18605444 h 29739366"/>
              <a:gd name="connsiteX8" fmla="*/ 0 w 41404270"/>
              <a:gd name="connsiteY8" fmla="*/ 18623992 h 29739366"/>
              <a:gd name="connsiteX0" fmla="*/ 0 w 41404270"/>
              <a:gd name="connsiteY0" fmla="*/ 18623992 h 29739366"/>
              <a:gd name="connsiteX1" fmla="*/ 501 w 41404270"/>
              <a:gd name="connsiteY1" fmla="*/ 29730344 h 29739366"/>
              <a:gd name="connsiteX2" fmla="*/ 41397048 w 41404270"/>
              <a:gd name="connsiteY2" fmla="*/ 29739366 h 29739366"/>
              <a:gd name="connsiteX3" fmla="*/ 41404170 w 41404270"/>
              <a:gd name="connsiteY3" fmla="*/ 18598426 h 29739366"/>
              <a:gd name="connsiteX4" fmla="*/ 30980813 w 41404270"/>
              <a:gd name="connsiteY4" fmla="*/ 18610457 h 29739366"/>
              <a:gd name="connsiteX5" fmla="*/ 31002484 w 41404270"/>
              <a:gd name="connsiteY5" fmla="*/ 0 h 29739366"/>
              <a:gd name="connsiteX6" fmla="*/ 10435891 w 41404270"/>
              <a:gd name="connsiteY6" fmla="*/ 6793 h 29739366"/>
              <a:gd name="connsiteX7" fmla="*/ 10416841 w 41404270"/>
              <a:gd name="connsiteY7" fmla="*/ 18605444 h 29739366"/>
              <a:gd name="connsiteX8" fmla="*/ 0 w 41404270"/>
              <a:gd name="connsiteY8" fmla="*/ 18623992 h 29739366"/>
              <a:gd name="connsiteX0" fmla="*/ 0 w 41404270"/>
              <a:gd name="connsiteY0" fmla="*/ 18623992 h 29739366"/>
              <a:gd name="connsiteX1" fmla="*/ 501 w 41404270"/>
              <a:gd name="connsiteY1" fmla="*/ 29714302 h 29739366"/>
              <a:gd name="connsiteX2" fmla="*/ 41397048 w 41404270"/>
              <a:gd name="connsiteY2" fmla="*/ 29739366 h 29739366"/>
              <a:gd name="connsiteX3" fmla="*/ 41404170 w 41404270"/>
              <a:gd name="connsiteY3" fmla="*/ 18598426 h 29739366"/>
              <a:gd name="connsiteX4" fmla="*/ 30980813 w 41404270"/>
              <a:gd name="connsiteY4" fmla="*/ 18610457 h 29739366"/>
              <a:gd name="connsiteX5" fmla="*/ 31002484 w 41404270"/>
              <a:gd name="connsiteY5" fmla="*/ 0 h 29739366"/>
              <a:gd name="connsiteX6" fmla="*/ 10435891 w 41404270"/>
              <a:gd name="connsiteY6" fmla="*/ 6793 h 29739366"/>
              <a:gd name="connsiteX7" fmla="*/ 10416841 w 41404270"/>
              <a:gd name="connsiteY7" fmla="*/ 18605444 h 29739366"/>
              <a:gd name="connsiteX8" fmla="*/ 0 w 41404270"/>
              <a:gd name="connsiteY8" fmla="*/ 18623992 h 29739366"/>
              <a:gd name="connsiteX0" fmla="*/ 0 w 41413090"/>
              <a:gd name="connsiteY0" fmla="*/ 18623992 h 29723324"/>
              <a:gd name="connsiteX1" fmla="*/ 501 w 41413090"/>
              <a:gd name="connsiteY1" fmla="*/ 29714302 h 29723324"/>
              <a:gd name="connsiteX2" fmla="*/ 41413090 w 41413090"/>
              <a:gd name="connsiteY2" fmla="*/ 29723324 h 29723324"/>
              <a:gd name="connsiteX3" fmla="*/ 41404170 w 41413090"/>
              <a:gd name="connsiteY3" fmla="*/ 18598426 h 29723324"/>
              <a:gd name="connsiteX4" fmla="*/ 30980813 w 41413090"/>
              <a:gd name="connsiteY4" fmla="*/ 18610457 h 29723324"/>
              <a:gd name="connsiteX5" fmla="*/ 31002484 w 41413090"/>
              <a:gd name="connsiteY5" fmla="*/ 0 h 29723324"/>
              <a:gd name="connsiteX6" fmla="*/ 10435891 w 41413090"/>
              <a:gd name="connsiteY6" fmla="*/ 6793 h 29723324"/>
              <a:gd name="connsiteX7" fmla="*/ 10416841 w 41413090"/>
              <a:gd name="connsiteY7" fmla="*/ 18605444 h 29723324"/>
              <a:gd name="connsiteX8" fmla="*/ 0 w 41413090"/>
              <a:gd name="connsiteY8" fmla="*/ 18623992 h 29723324"/>
              <a:gd name="connsiteX0" fmla="*/ 0 w 41413090"/>
              <a:gd name="connsiteY0" fmla="*/ 18623992 h 29723324"/>
              <a:gd name="connsiteX1" fmla="*/ 501 w 41413090"/>
              <a:gd name="connsiteY1" fmla="*/ 29714302 h 29723324"/>
              <a:gd name="connsiteX2" fmla="*/ 41413090 w 41413090"/>
              <a:gd name="connsiteY2" fmla="*/ 29723324 h 29723324"/>
              <a:gd name="connsiteX3" fmla="*/ 41404170 w 41413090"/>
              <a:gd name="connsiteY3" fmla="*/ 18598426 h 29723324"/>
              <a:gd name="connsiteX4" fmla="*/ 30980813 w 41413090"/>
              <a:gd name="connsiteY4" fmla="*/ 18610457 h 29723324"/>
              <a:gd name="connsiteX5" fmla="*/ 30990453 w 41413090"/>
              <a:gd name="connsiteY5" fmla="*/ 0 h 29723324"/>
              <a:gd name="connsiteX6" fmla="*/ 10435891 w 41413090"/>
              <a:gd name="connsiteY6" fmla="*/ 6793 h 29723324"/>
              <a:gd name="connsiteX7" fmla="*/ 10416841 w 41413090"/>
              <a:gd name="connsiteY7" fmla="*/ 18605444 h 29723324"/>
              <a:gd name="connsiteX8" fmla="*/ 0 w 41413090"/>
              <a:gd name="connsiteY8" fmla="*/ 18623992 h 29723324"/>
              <a:gd name="connsiteX0" fmla="*/ 0 w 41413090"/>
              <a:gd name="connsiteY0" fmla="*/ 18623992 h 29723324"/>
              <a:gd name="connsiteX1" fmla="*/ 501 w 41413090"/>
              <a:gd name="connsiteY1" fmla="*/ 29714302 h 29723324"/>
              <a:gd name="connsiteX2" fmla="*/ 41413090 w 41413090"/>
              <a:gd name="connsiteY2" fmla="*/ 29723324 h 29723324"/>
              <a:gd name="connsiteX3" fmla="*/ 41404170 w 41413090"/>
              <a:gd name="connsiteY3" fmla="*/ 18598426 h 29723324"/>
              <a:gd name="connsiteX4" fmla="*/ 30980813 w 41413090"/>
              <a:gd name="connsiteY4" fmla="*/ 18610457 h 29723324"/>
              <a:gd name="connsiteX5" fmla="*/ 30978420 w 41413090"/>
              <a:gd name="connsiteY5" fmla="*/ 0 h 29723324"/>
              <a:gd name="connsiteX6" fmla="*/ 10435891 w 41413090"/>
              <a:gd name="connsiteY6" fmla="*/ 6793 h 29723324"/>
              <a:gd name="connsiteX7" fmla="*/ 10416841 w 41413090"/>
              <a:gd name="connsiteY7" fmla="*/ 18605444 h 29723324"/>
              <a:gd name="connsiteX8" fmla="*/ 0 w 41413090"/>
              <a:gd name="connsiteY8" fmla="*/ 18623992 h 29723324"/>
              <a:gd name="connsiteX0" fmla="*/ 0 w 41413090"/>
              <a:gd name="connsiteY0" fmla="*/ 18623992 h 29723324"/>
              <a:gd name="connsiteX1" fmla="*/ 501 w 41413090"/>
              <a:gd name="connsiteY1" fmla="*/ 29714302 h 29723324"/>
              <a:gd name="connsiteX2" fmla="*/ 41413090 w 41413090"/>
              <a:gd name="connsiteY2" fmla="*/ 29723324 h 29723324"/>
              <a:gd name="connsiteX3" fmla="*/ 41404170 w 41413090"/>
              <a:gd name="connsiteY3" fmla="*/ 18598426 h 29723324"/>
              <a:gd name="connsiteX4" fmla="*/ 30980813 w 41413090"/>
              <a:gd name="connsiteY4" fmla="*/ 18610457 h 29723324"/>
              <a:gd name="connsiteX5" fmla="*/ 30978420 w 41413090"/>
              <a:gd name="connsiteY5" fmla="*/ 0 h 29723324"/>
              <a:gd name="connsiteX6" fmla="*/ 10435891 w 41413090"/>
              <a:gd name="connsiteY6" fmla="*/ 19856 h 29723324"/>
              <a:gd name="connsiteX7" fmla="*/ 10416841 w 41413090"/>
              <a:gd name="connsiteY7" fmla="*/ 18605444 h 29723324"/>
              <a:gd name="connsiteX8" fmla="*/ 0 w 41413090"/>
              <a:gd name="connsiteY8" fmla="*/ 18623992 h 29723324"/>
              <a:gd name="connsiteX0" fmla="*/ 0 w 41413090"/>
              <a:gd name="connsiteY0" fmla="*/ 18623992 h 29723324"/>
              <a:gd name="connsiteX1" fmla="*/ 501 w 41413090"/>
              <a:gd name="connsiteY1" fmla="*/ 29714302 h 29723324"/>
              <a:gd name="connsiteX2" fmla="*/ 41413090 w 41413090"/>
              <a:gd name="connsiteY2" fmla="*/ 29723324 h 29723324"/>
              <a:gd name="connsiteX3" fmla="*/ 41404170 w 41413090"/>
              <a:gd name="connsiteY3" fmla="*/ 18598426 h 29723324"/>
              <a:gd name="connsiteX4" fmla="*/ 30980813 w 41413090"/>
              <a:gd name="connsiteY4" fmla="*/ 18610457 h 29723324"/>
              <a:gd name="connsiteX5" fmla="*/ 30978420 w 41413090"/>
              <a:gd name="connsiteY5" fmla="*/ 0 h 29723324"/>
              <a:gd name="connsiteX6" fmla="*/ 10435891 w 41413090"/>
              <a:gd name="connsiteY6" fmla="*/ 19856 h 29723324"/>
              <a:gd name="connsiteX7" fmla="*/ 10429904 w 41413090"/>
              <a:gd name="connsiteY7" fmla="*/ 18605444 h 29723324"/>
              <a:gd name="connsiteX8" fmla="*/ 0 w 41413090"/>
              <a:gd name="connsiteY8" fmla="*/ 18623992 h 29723324"/>
              <a:gd name="connsiteX0" fmla="*/ 0 w 41413090"/>
              <a:gd name="connsiteY0" fmla="*/ 18623992 h 29723324"/>
              <a:gd name="connsiteX1" fmla="*/ 501 w 41413090"/>
              <a:gd name="connsiteY1" fmla="*/ 29714302 h 29723324"/>
              <a:gd name="connsiteX2" fmla="*/ 41413090 w 41413090"/>
              <a:gd name="connsiteY2" fmla="*/ 29723324 h 29723324"/>
              <a:gd name="connsiteX3" fmla="*/ 41404170 w 41413090"/>
              <a:gd name="connsiteY3" fmla="*/ 18598426 h 29723324"/>
              <a:gd name="connsiteX4" fmla="*/ 30980813 w 41413090"/>
              <a:gd name="connsiteY4" fmla="*/ 18610457 h 29723324"/>
              <a:gd name="connsiteX5" fmla="*/ 30978420 w 41413090"/>
              <a:gd name="connsiteY5" fmla="*/ 0 h 29723324"/>
              <a:gd name="connsiteX6" fmla="*/ 10435891 w 41413090"/>
              <a:gd name="connsiteY6" fmla="*/ 19856 h 29723324"/>
              <a:gd name="connsiteX7" fmla="*/ 10442967 w 41413090"/>
              <a:gd name="connsiteY7" fmla="*/ 18618507 h 29723324"/>
              <a:gd name="connsiteX8" fmla="*/ 0 w 41413090"/>
              <a:gd name="connsiteY8" fmla="*/ 18623992 h 297233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1413090" h="29723324">
                <a:moveTo>
                  <a:pt x="0" y="18623992"/>
                </a:moveTo>
                <a:lnTo>
                  <a:pt x="501" y="29714302"/>
                </a:lnTo>
                <a:lnTo>
                  <a:pt x="41413090" y="29723324"/>
                </a:lnTo>
                <a:cubicBezTo>
                  <a:pt x="41411920" y="26236673"/>
                  <a:pt x="41405340" y="22085077"/>
                  <a:pt x="41404170" y="18598426"/>
                </a:cubicBezTo>
                <a:lnTo>
                  <a:pt x="30980813" y="18610457"/>
                </a:lnTo>
                <a:cubicBezTo>
                  <a:pt x="30988834" y="12411520"/>
                  <a:pt x="30970399" y="6198937"/>
                  <a:pt x="30978420" y="0"/>
                </a:cubicBezTo>
                <a:lnTo>
                  <a:pt x="10435891" y="19856"/>
                </a:lnTo>
                <a:cubicBezTo>
                  <a:pt x="10433895" y="6215052"/>
                  <a:pt x="10444963" y="12423311"/>
                  <a:pt x="10442967" y="18618507"/>
                </a:cubicBezTo>
                <a:lnTo>
                  <a:pt x="0" y="18623992"/>
                </a:lnTo>
                <a:close/>
              </a:path>
            </a:pathLst>
          </a:custGeom>
          <a:solidFill>
            <a:schemeClr val="accent6">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Candara" panose="020E0502030303020204" pitchFamily="34" charset="0"/>
            </a:endParaRPr>
          </a:p>
        </p:txBody>
      </p:sp>
      <p:sp>
        <p:nvSpPr>
          <p:cNvPr id="59" name="Freeform 58"/>
          <p:cNvSpPr/>
          <p:nvPr/>
        </p:nvSpPr>
        <p:spPr>
          <a:xfrm>
            <a:off x="533835" y="4829322"/>
            <a:ext cx="40957418" cy="28537530"/>
          </a:xfrm>
          <a:custGeom>
            <a:avLst/>
            <a:gdLst>
              <a:gd name="connsiteX0" fmla="*/ 0 w 40474231"/>
              <a:gd name="connsiteY0" fmla="*/ 18384252 h 27720758"/>
              <a:gd name="connsiteX1" fmla="*/ 192505 w 40474231"/>
              <a:gd name="connsiteY1" fmla="*/ 27720758 h 27720758"/>
              <a:gd name="connsiteX2" fmla="*/ 40474231 w 40474231"/>
              <a:gd name="connsiteY2" fmla="*/ 27720758 h 27720758"/>
              <a:gd name="connsiteX3" fmla="*/ 40426105 w 40474231"/>
              <a:gd name="connsiteY3" fmla="*/ 18528631 h 27720758"/>
              <a:gd name="connsiteX4" fmla="*/ 29934568 w 40474231"/>
              <a:gd name="connsiteY4" fmla="*/ 18480505 h 27720758"/>
              <a:gd name="connsiteX5" fmla="*/ 30030821 w 40474231"/>
              <a:gd name="connsiteY5" fmla="*/ 48126 h 27720758"/>
              <a:gd name="connsiteX6" fmla="*/ 10587789 w 40474231"/>
              <a:gd name="connsiteY6" fmla="*/ 0 h 27720758"/>
              <a:gd name="connsiteX7" fmla="*/ 10587789 w 40474231"/>
              <a:gd name="connsiteY7" fmla="*/ 18336126 h 27720758"/>
              <a:gd name="connsiteX8" fmla="*/ 0 w 40474231"/>
              <a:gd name="connsiteY8" fmla="*/ 18384252 h 27720758"/>
              <a:gd name="connsiteX0" fmla="*/ 0 w 40474231"/>
              <a:gd name="connsiteY0" fmla="*/ 18384252 h 27720758"/>
              <a:gd name="connsiteX1" fmla="*/ 192505 w 40474231"/>
              <a:gd name="connsiteY1" fmla="*/ 27720758 h 27720758"/>
              <a:gd name="connsiteX2" fmla="*/ 40474231 w 40474231"/>
              <a:gd name="connsiteY2" fmla="*/ 27720758 h 27720758"/>
              <a:gd name="connsiteX3" fmla="*/ 40426105 w 40474231"/>
              <a:gd name="connsiteY3" fmla="*/ 18528631 h 27720758"/>
              <a:gd name="connsiteX4" fmla="*/ 29934568 w 40474231"/>
              <a:gd name="connsiteY4" fmla="*/ 18480505 h 27720758"/>
              <a:gd name="connsiteX5" fmla="*/ 30030821 w 40474231"/>
              <a:gd name="connsiteY5" fmla="*/ 48126 h 27720758"/>
              <a:gd name="connsiteX6" fmla="*/ 10587789 w 40474231"/>
              <a:gd name="connsiteY6" fmla="*/ 0 h 27720758"/>
              <a:gd name="connsiteX7" fmla="*/ 10250905 w 40474231"/>
              <a:gd name="connsiteY7" fmla="*/ 18336126 h 27720758"/>
              <a:gd name="connsiteX8" fmla="*/ 0 w 40474231"/>
              <a:gd name="connsiteY8" fmla="*/ 18384252 h 27720758"/>
              <a:gd name="connsiteX0" fmla="*/ 0 w 40474231"/>
              <a:gd name="connsiteY0" fmla="*/ 18785305 h 28121811"/>
              <a:gd name="connsiteX1" fmla="*/ 192505 w 40474231"/>
              <a:gd name="connsiteY1" fmla="*/ 28121811 h 28121811"/>
              <a:gd name="connsiteX2" fmla="*/ 40474231 w 40474231"/>
              <a:gd name="connsiteY2" fmla="*/ 28121811 h 28121811"/>
              <a:gd name="connsiteX3" fmla="*/ 40426105 w 40474231"/>
              <a:gd name="connsiteY3" fmla="*/ 18929684 h 28121811"/>
              <a:gd name="connsiteX4" fmla="*/ 29934568 w 40474231"/>
              <a:gd name="connsiteY4" fmla="*/ 18881558 h 28121811"/>
              <a:gd name="connsiteX5" fmla="*/ 30030821 w 40474231"/>
              <a:gd name="connsiteY5" fmla="*/ 449179 h 28121811"/>
              <a:gd name="connsiteX6" fmla="*/ 10234863 w 40474231"/>
              <a:gd name="connsiteY6" fmla="*/ 0 h 28121811"/>
              <a:gd name="connsiteX7" fmla="*/ 10250905 w 40474231"/>
              <a:gd name="connsiteY7" fmla="*/ 18737179 h 28121811"/>
              <a:gd name="connsiteX8" fmla="*/ 0 w 40474231"/>
              <a:gd name="connsiteY8" fmla="*/ 18785305 h 28121811"/>
              <a:gd name="connsiteX0" fmla="*/ 0 w 40474231"/>
              <a:gd name="connsiteY0" fmla="*/ 18785305 h 28121811"/>
              <a:gd name="connsiteX1" fmla="*/ 192505 w 40474231"/>
              <a:gd name="connsiteY1" fmla="*/ 28121811 h 28121811"/>
              <a:gd name="connsiteX2" fmla="*/ 40474231 w 40474231"/>
              <a:gd name="connsiteY2" fmla="*/ 28121811 h 28121811"/>
              <a:gd name="connsiteX3" fmla="*/ 40426105 w 40474231"/>
              <a:gd name="connsiteY3" fmla="*/ 18929684 h 28121811"/>
              <a:gd name="connsiteX4" fmla="*/ 29934568 w 40474231"/>
              <a:gd name="connsiteY4" fmla="*/ 18881558 h 28121811"/>
              <a:gd name="connsiteX5" fmla="*/ 30030821 w 40474231"/>
              <a:gd name="connsiteY5" fmla="*/ 449179 h 28121811"/>
              <a:gd name="connsiteX6" fmla="*/ 10234863 w 40474231"/>
              <a:gd name="connsiteY6" fmla="*/ 0 h 28121811"/>
              <a:gd name="connsiteX7" fmla="*/ 10250905 w 40474231"/>
              <a:gd name="connsiteY7" fmla="*/ 18576759 h 28121811"/>
              <a:gd name="connsiteX8" fmla="*/ 0 w 40474231"/>
              <a:gd name="connsiteY8" fmla="*/ 18785305 h 28121811"/>
              <a:gd name="connsiteX0" fmla="*/ 0 w 40618610"/>
              <a:gd name="connsiteY0" fmla="*/ 18576757 h 28121811"/>
              <a:gd name="connsiteX1" fmla="*/ 336884 w 40618610"/>
              <a:gd name="connsiteY1" fmla="*/ 28121811 h 28121811"/>
              <a:gd name="connsiteX2" fmla="*/ 40618610 w 40618610"/>
              <a:gd name="connsiteY2" fmla="*/ 28121811 h 28121811"/>
              <a:gd name="connsiteX3" fmla="*/ 40570484 w 40618610"/>
              <a:gd name="connsiteY3" fmla="*/ 18929684 h 28121811"/>
              <a:gd name="connsiteX4" fmla="*/ 30078947 w 40618610"/>
              <a:gd name="connsiteY4" fmla="*/ 18881558 h 28121811"/>
              <a:gd name="connsiteX5" fmla="*/ 30175200 w 40618610"/>
              <a:gd name="connsiteY5" fmla="*/ 449179 h 28121811"/>
              <a:gd name="connsiteX6" fmla="*/ 10379242 w 40618610"/>
              <a:gd name="connsiteY6" fmla="*/ 0 h 28121811"/>
              <a:gd name="connsiteX7" fmla="*/ 10395284 w 40618610"/>
              <a:gd name="connsiteY7" fmla="*/ 18576759 h 28121811"/>
              <a:gd name="connsiteX8" fmla="*/ 0 w 40618610"/>
              <a:gd name="connsiteY8" fmla="*/ 18576757 h 28121811"/>
              <a:gd name="connsiteX0" fmla="*/ 0 w 40666737"/>
              <a:gd name="connsiteY0" fmla="*/ 18592798 h 28121811"/>
              <a:gd name="connsiteX1" fmla="*/ 385011 w 40666737"/>
              <a:gd name="connsiteY1" fmla="*/ 28121811 h 28121811"/>
              <a:gd name="connsiteX2" fmla="*/ 40666737 w 40666737"/>
              <a:gd name="connsiteY2" fmla="*/ 28121811 h 28121811"/>
              <a:gd name="connsiteX3" fmla="*/ 40618611 w 40666737"/>
              <a:gd name="connsiteY3" fmla="*/ 18929684 h 28121811"/>
              <a:gd name="connsiteX4" fmla="*/ 30127074 w 40666737"/>
              <a:gd name="connsiteY4" fmla="*/ 18881558 h 28121811"/>
              <a:gd name="connsiteX5" fmla="*/ 30223327 w 40666737"/>
              <a:gd name="connsiteY5" fmla="*/ 449179 h 28121811"/>
              <a:gd name="connsiteX6" fmla="*/ 10427369 w 40666737"/>
              <a:gd name="connsiteY6" fmla="*/ 0 h 28121811"/>
              <a:gd name="connsiteX7" fmla="*/ 10443411 w 40666737"/>
              <a:gd name="connsiteY7" fmla="*/ 18576759 h 28121811"/>
              <a:gd name="connsiteX8" fmla="*/ 0 w 40666737"/>
              <a:gd name="connsiteY8" fmla="*/ 18592798 h 28121811"/>
              <a:gd name="connsiteX0" fmla="*/ 0 w 40666737"/>
              <a:gd name="connsiteY0" fmla="*/ 18592798 h 28458696"/>
              <a:gd name="connsiteX1" fmla="*/ 0 w 40666737"/>
              <a:gd name="connsiteY1" fmla="*/ 28458696 h 28458696"/>
              <a:gd name="connsiteX2" fmla="*/ 40666737 w 40666737"/>
              <a:gd name="connsiteY2" fmla="*/ 28121811 h 28458696"/>
              <a:gd name="connsiteX3" fmla="*/ 40618611 w 40666737"/>
              <a:gd name="connsiteY3" fmla="*/ 18929684 h 28458696"/>
              <a:gd name="connsiteX4" fmla="*/ 30127074 w 40666737"/>
              <a:gd name="connsiteY4" fmla="*/ 18881558 h 28458696"/>
              <a:gd name="connsiteX5" fmla="*/ 30223327 w 40666737"/>
              <a:gd name="connsiteY5" fmla="*/ 449179 h 28458696"/>
              <a:gd name="connsiteX6" fmla="*/ 10427369 w 40666737"/>
              <a:gd name="connsiteY6" fmla="*/ 0 h 28458696"/>
              <a:gd name="connsiteX7" fmla="*/ 10443411 w 40666737"/>
              <a:gd name="connsiteY7" fmla="*/ 18576759 h 28458696"/>
              <a:gd name="connsiteX8" fmla="*/ 0 w 40666737"/>
              <a:gd name="connsiteY8" fmla="*/ 18592798 h 28458696"/>
              <a:gd name="connsiteX0" fmla="*/ 0 w 40907368"/>
              <a:gd name="connsiteY0" fmla="*/ 18592798 h 28458697"/>
              <a:gd name="connsiteX1" fmla="*/ 0 w 40907368"/>
              <a:gd name="connsiteY1" fmla="*/ 28458696 h 28458697"/>
              <a:gd name="connsiteX2" fmla="*/ 40907368 w 40907368"/>
              <a:gd name="connsiteY2" fmla="*/ 28458697 h 28458697"/>
              <a:gd name="connsiteX3" fmla="*/ 40618611 w 40907368"/>
              <a:gd name="connsiteY3" fmla="*/ 18929684 h 28458697"/>
              <a:gd name="connsiteX4" fmla="*/ 30127074 w 40907368"/>
              <a:gd name="connsiteY4" fmla="*/ 18881558 h 28458697"/>
              <a:gd name="connsiteX5" fmla="*/ 30223327 w 40907368"/>
              <a:gd name="connsiteY5" fmla="*/ 449179 h 28458697"/>
              <a:gd name="connsiteX6" fmla="*/ 10427369 w 40907368"/>
              <a:gd name="connsiteY6" fmla="*/ 0 h 28458697"/>
              <a:gd name="connsiteX7" fmla="*/ 10443411 w 40907368"/>
              <a:gd name="connsiteY7" fmla="*/ 18576759 h 28458697"/>
              <a:gd name="connsiteX8" fmla="*/ 0 w 40907368"/>
              <a:gd name="connsiteY8" fmla="*/ 18592798 h 28458697"/>
              <a:gd name="connsiteX0" fmla="*/ 0 w 40907368"/>
              <a:gd name="connsiteY0" fmla="*/ 18592798 h 28458697"/>
              <a:gd name="connsiteX1" fmla="*/ 0 w 40907368"/>
              <a:gd name="connsiteY1" fmla="*/ 28458696 h 28458697"/>
              <a:gd name="connsiteX2" fmla="*/ 40907368 w 40907368"/>
              <a:gd name="connsiteY2" fmla="*/ 28458697 h 28458697"/>
              <a:gd name="connsiteX3" fmla="*/ 40618611 w 40907368"/>
              <a:gd name="connsiteY3" fmla="*/ 18929684 h 28458697"/>
              <a:gd name="connsiteX4" fmla="*/ 30127074 w 40907368"/>
              <a:gd name="connsiteY4" fmla="*/ 18881558 h 28458697"/>
              <a:gd name="connsiteX5" fmla="*/ 30223327 w 40907368"/>
              <a:gd name="connsiteY5" fmla="*/ 449179 h 28458697"/>
              <a:gd name="connsiteX6" fmla="*/ 10427369 w 40907368"/>
              <a:gd name="connsiteY6" fmla="*/ 0 h 28458697"/>
              <a:gd name="connsiteX7" fmla="*/ 10443411 w 40907368"/>
              <a:gd name="connsiteY7" fmla="*/ 18576759 h 28458697"/>
              <a:gd name="connsiteX8" fmla="*/ 0 w 40907368"/>
              <a:gd name="connsiteY8" fmla="*/ 18592798 h 28458697"/>
              <a:gd name="connsiteX0" fmla="*/ 0 w 40907370"/>
              <a:gd name="connsiteY0" fmla="*/ 18592798 h 28458697"/>
              <a:gd name="connsiteX1" fmla="*/ 0 w 40907370"/>
              <a:gd name="connsiteY1" fmla="*/ 28458696 h 28458697"/>
              <a:gd name="connsiteX2" fmla="*/ 40907368 w 40907370"/>
              <a:gd name="connsiteY2" fmla="*/ 28458697 h 28458697"/>
              <a:gd name="connsiteX3" fmla="*/ 40907370 w 40907370"/>
              <a:gd name="connsiteY3" fmla="*/ 18592800 h 28458697"/>
              <a:gd name="connsiteX4" fmla="*/ 30127074 w 40907370"/>
              <a:gd name="connsiteY4" fmla="*/ 18881558 h 28458697"/>
              <a:gd name="connsiteX5" fmla="*/ 30223327 w 40907370"/>
              <a:gd name="connsiteY5" fmla="*/ 449179 h 28458697"/>
              <a:gd name="connsiteX6" fmla="*/ 10427369 w 40907370"/>
              <a:gd name="connsiteY6" fmla="*/ 0 h 28458697"/>
              <a:gd name="connsiteX7" fmla="*/ 10443411 w 40907370"/>
              <a:gd name="connsiteY7" fmla="*/ 18576759 h 28458697"/>
              <a:gd name="connsiteX8" fmla="*/ 0 w 40907370"/>
              <a:gd name="connsiteY8" fmla="*/ 18592798 h 28458697"/>
              <a:gd name="connsiteX0" fmla="*/ 0 w 40907370"/>
              <a:gd name="connsiteY0" fmla="*/ 18592798 h 28458696"/>
              <a:gd name="connsiteX1" fmla="*/ 0 w 40907370"/>
              <a:gd name="connsiteY1" fmla="*/ 28458696 h 28458696"/>
              <a:gd name="connsiteX2" fmla="*/ 40891326 w 40907370"/>
              <a:gd name="connsiteY2" fmla="*/ 28458696 h 28458696"/>
              <a:gd name="connsiteX3" fmla="*/ 40907370 w 40907370"/>
              <a:gd name="connsiteY3" fmla="*/ 18592800 h 28458696"/>
              <a:gd name="connsiteX4" fmla="*/ 30127074 w 40907370"/>
              <a:gd name="connsiteY4" fmla="*/ 18881558 h 28458696"/>
              <a:gd name="connsiteX5" fmla="*/ 30223327 w 40907370"/>
              <a:gd name="connsiteY5" fmla="*/ 449179 h 28458696"/>
              <a:gd name="connsiteX6" fmla="*/ 10427369 w 40907370"/>
              <a:gd name="connsiteY6" fmla="*/ 0 h 28458696"/>
              <a:gd name="connsiteX7" fmla="*/ 10443411 w 40907370"/>
              <a:gd name="connsiteY7" fmla="*/ 18576759 h 28458696"/>
              <a:gd name="connsiteX8" fmla="*/ 0 w 40907370"/>
              <a:gd name="connsiteY8" fmla="*/ 18592798 h 28458696"/>
              <a:gd name="connsiteX0" fmla="*/ 0 w 40907370"/>
              <a:gd name="connsiteY0" fmla="*/ 18592798 h 28458696"/>
              <a:gd name="connsiteX1" fmla="*/ 0 w 40907370"/>
              <a:gd name="connsiteY1" fmla="*/ 28458696 h 28458696"/>
              <a:gd name="connsiteX2" fmla="*/ 40891326 w 40907370"/>
              <a:gd name="connsiteY2" fmla="*/ 28458696 h 28458696"/>
              <a:gd name="connsiteX3" fmla="*/ 40907370 w 40907370"/>
              <a:gd name="connsiteY3" fmla="*/ 18592800 h 28458696"/>
              <a:gd name="connsiteX4" fmla="*/ 30431874 w 40907370"/>
              <a:gd name="connsiteY4" fmla="*/ 18608842 h 28458696"/>
              <a:gd name="connsiteX5" fmla="*/ 30223327 w 40907370"/>
              <a:gd name="connsiteY5" fmla="*/ 449179 h 28458696"/>
              <a:gd name="connsiteX6" fmla="*/ 10427369 w 40907370"/>
              <a:gd name="connsiteY6" fmla="*/ 0 h 28458696"/>
              <a:gd name="connsiteX7" fmla="*/ 10443411 w 40907370"/>
              <a:gd name="connsiteY7" fmla="*/ 18576759 h 28458696"/>
              <a:gd name="connsiteX8" fmla="*/ 0 w 40907370"/>
              <a:gd name="connsiteY8" fmla="*/ 18592798 h 28458696"/>
              <a:gd name="connsiteX0" fmla="*/ 0 w 40907368"/>
              <a:gd name="connsiteY0" fmla="*/ 18592798 h 28458696"/>
              <a:gd name="connsiteX1" fmla="*/ 0 w 40907368"/>
              <a:gd name="connsiteY1" fmla="*/ 28458696 h 28458696"/>
              <a:gd name="connsiteX2" fmla="*/ 40891326 w 40907368"/>
              <a:gd name="connsiteY2" fmla="*/ 28458696 h 28458696"/>
              <a:gd name="connsiteX3" fmla="*/ 40907368 w 40907368"/>
              <a:gd name="connsiteY3" fmla="*/ 18608842 h 28458696"/>
              <a:gd name="connsiteX4" fmla="*/ 30431874 w 40907368"/>
              <a:gd name="connsiteY4" fmla="*/ 18608842 h 28458696"/>
              <a:gd name="connsiteX5" fmla="*/ 30223327 w 40907368"/>
              <a:gd name="connsiteY5" fmla="*/ 449179 h 28458696"/>
              <a:gd name="connsiteX6" fmla="*/ 10427369 w 40907368"/>
              <a:gd name="connsiteY6" fmla="*/ 0 h 28458696"/>
              <a:gd name="connsiteX7" fmla="*/ 10443411 w 40907368"/>
              <a:gd name="connsiteY7" fmla="*/ 18576759 h 28458696"/>
              <a:gd name="connsiteX8" fmla="*/ 0 w 40907368"/>
              <a:gd name="connsiteY8" fmla="*/ 18592798 h 28458696"/>
              <a:gd name="connsiteX0" fmla="*/ 0 w 40907368"/>
              <a:gd name="connsiteY0" fmla="*/ 18592798 h 28458696"/>
              <a:gd name="connsiteX1" fmla="*/ 0 w 40907368"/>
              <a:gd name="connsiteY1" fmla="*/ 28458696 h 28458696"/>
              <a:gd name="connsiteX2" fmla="*/ 40891326 w 40907368"/>
              <a:gd name="connsiteY2" fmla="*/ 28458696 h 28458696"/>
              <a:gd name="connsiteX3" fmla="*/ 40907368 w 40907368"/>
              <a:gd name="connsiteY3" fmla="*/ 18608842 h 28458696"/>
              <a:gd name="connsiteX4" fmla="*/ 30431874 w 40907368"/>
              <a:gd name="connsiteY4" fmla="*/ 18608842 h 28458696"/>
              <a:gd name="connsiteX5" fmla="*/ 30447917 w 40907368"/>
              <a:gd name="connsiteY5" fmla="*/ 16042 h 28458696"/>
              <a:gd name="connsiteX6" fmla="*/ 10427369 w 40907368"/>
              <a:gd name="connsiteY6" fmla="*/ 0 h 28458696"/>
              <a:gd name="connsiteX7" fmla="*/ 10443411 w 40907368"/>
              <a:gd name="connsiteY7" fmla="*/ 18576759 h 28458696"/>
              <a:gd name="connsiteX8" fmla="*/ 0 w 40907368"/>
              <a:gd name="connsiteY8" fmla="*/ 18592798 h 28458696"/>
              <a:gd name="connsiteX0" fmla="*/ 0 w 40907368"/>
              <a:gd name="connsiteY0" fmla="*/ 18592798 h 28458696"/>
              <a:gd name="connsiteX1" fmla="*/ 0 w 40907368"/>
              <a:gd name="connsiteY1" fmla="*/ 28458696 h 28458696"/>
              <a:gd name="connsiteX2" fmla="*/ 40891326 w 40907368"/>
              <a:gd name="connsiteY2" fmla="*/ 28458696 h 28458696"/>
              <a:gd name="connsiteX3" fmla="*/ 40907368 w 40907368"/>
              <a:gd name="connsiteY3" fmla="*/ 18608842 h 28458696"/>
              <a:gd name="connsiteX4" fmla="*/ 30431874 w 40907368"/>
              <a:gd name="connsiteY4" fmla="*/ 18592800 h 28458696"/>
              <a:gd name="connsiteX5" fmla="*/ 30447917 w 40907368"/>
              <a:gd name="connsiteY5" fmla="*/ 16042 h 28458696"/>
              <a:gd name="connsiteX6" fmla="*/ 10427369 w 40907368"/>
              <a:gd name="connsiteY6" fmla="*/ 0 h 28458696"/>
              <a:gd name="connsiteX7" fmla="*/ 10443411 w 40907368"/>
              <a:gd name="connsiteY7" fmla="*/ 18576759 h 28458696"/>
              <a:gd name="connsiteX8" fmla="*/ 0 w 40907368"/>
              <a:gd name="connsiteY8" fmla="*/ 18592798 h 28458696"/>
              <a:gd name="connsiteX0" fmla="*/ 0 w 40907368"/>
              <a:gd name="connsiteY0" fmla="*/ 18592798 h 28458696"/>
              <a:gd name="connsiteX1" fmla="*/ 0 w 40907368"/>
              <a:gd name="connsiteY1" fmla="*/ 28458696 h 28458696"/>
              <a:gd name="connsiteX2" fmla="*/ 40891326 w 40907368"/>
              <a:gd name="connsiteY2" fmla="*/ 28458696 h 28458696"/>
              <a:gd name="connsiteX3" fmla="*/ 40907368 w 40907368"/>
              <a:gd name="connsiteY3" fmla="*/ 18608842 h 28458696"/>
              <a:gd name="connsiteX4" fmla="*/ 30463959 w 40907368"/>
              <a:gd name="connsiteY4" fmla="*/ 18576758 h 28458696"/>
              <a:gd name="connsiteX5" fmla="*/ 30447917 w 40907368"/>
              <a:gd name="connsiteY5" fmla="*/ 16042 h 28458696"/>
              <a:gd name="connsiteX6" fmla="*/ 10427369 w 40907368"/>
              <a:gd name="connsiteY6" fmla="*/ 0 h 28458696"/>
              <a:gd name="connsiteX7" fmla="*/ 10443411 w 40907368"/>
              <a:gd name="connsiteY7" fmla="*/ 18576759 h 28458696"/>
              <a:gd name="connsiteX8" fmla="*/ 0 w 40907368"/>
              <a:gd name="connsiteY8" fmla="*/ 18592798 h 28458696"/>
              <a:gd name="connsiteX0" fmla="*/ 0 w 40907368"/>
              <a:gd name="connsiteY0" fmla="*/ 18608840 h 28474738"/>
              <a:gd name="connsiteX1" fmla="*/ 0 w 40907368"/>
              <a:gd name="connsiteY1" fmla="*/ 28474738 h 28474738"/>
              <a:gd name="connsiteX2" fmla="*/ 40891326 w 40907368"/>
              <a:gd name="connsiteY2" fmla="*/ 28474738 h 28474738"/>
              <a:gd name="connsiteX3" fmla="*/ 40907368 w 40907368"/>
              <a:gd name="connsiteY3" fmla="*/ 18624884 h 28474738"/>
              <a:gd name="connsiteX4" fmla="*/ 30463959 w 40907368"/>
              <a:gd name="connsiteY4" fmla="*/ 18592800 h 28474738"/>
              <a:gd name="connsiteX5" fmla="*/ 30447916 w 40907368"/>
              <a:gd name="connsiteY5" fmla="*/ 0 h 28474738"/>
              <a:gd name="connsiteX6" fmla="*/ 10427369 w 40907368"/>
              <a:gd name="connsiteY6" fmla="*/ 16042 h 28474738"/>
              <a:gd name="connsiteX7" fmla="*/ 10443411 w 40907368"/>
              <a:gd name="connsiteY7" fmla="*/ 18592801 h 28474738"/>
              <a:gd name="connsiteX8" fmla="*/ 0 w 40907368"/>
              <a:gd name="connsiteY8" fmla="*/ 18608840 h 28474738"/>
              <a:gd name="connsiteX0" fmla="*/ 0 w 40907368"/>
              <a:gd name="connsiteY0" fmla="*/ 18608841 h 28474739"/>
              <a:gd name="connsiteX1" fmla="*/ 0 w 40907368"/>
              <a:gd name="connsiteY1" fmla="*/ 28474739 h 28474739"/>
              <a:gd name="connsiteX2" fmla="*/ 40891326 w 40907368"/>
              <a:gd name="connsiteY2" fmla="*/ 28474739 h 28474739"/>
              <a:gd name="connsiteX3" fmla="*/ 40907368 w 40907368"/>
              <a:gd name="connsiteY3" fmla="*/ 18624885 h 28474739"/>
              <a:gd name="connsiteX4" fmla="*/ 30463959 w 40907368"/>
              <a:gd name="connsiteY4" fmla="*/ 18592801 h 28474739"/>
              <a:gd name="connsiteX5" fmla="*/ 30447916 w 40907368"/>
              <a:gd name="connsiteY5" fmla="*/ 1 h 28474739"/>
              <a:gd name="connsiteX6" fmla="*/ 10427369 w 40907368"/>
              <a:gd name="connsiteY6" fmla="*/ 0 h 28474739"/>
              <a:gd name="connsiteX7" fmla="*/ 10443411 w 40907368"/>
              <a:gd name="connsiteY7" fmla="*/ 18592802 h 28474739"/>
              <a:gd name="connsiteX8" fmla="*/ 0 w 40907368"/>
              <a:gd name="connsiteY8" fmla="*/ 18608841 h 28474739"/>
              <a:gd name="connsiteX0" fmla="*/ 0 w 40907368"/>
              <a:gd name="connsiteY0" fmla="*/ 18608841 h 28474739"/>
              <a:gd name="connsiteX1" fmla="*/ 0 w 40907368"/>
              <a:gd name="connsiteY1" fmla="*/ 28474739 h 28474739"/>
              <a:gd name="connsiteX2" fmla="*/ 40891326 w 40907368"/>
              <a:gd name="connsiteY2" fmla="*/ 28474739 h 28474739"/>
              <a:gd name="connsiteX3" fmla="*/ 40907368 w 40907368"/>
              <a:gd name="connsiteY3" fmla="*/ 18624885 h 28474739"/>
              <a:gd name="connsiteX4" fmla="*/ 30463959 w 40907368"/>
              <a:gd name="connsiteY4" fmla="*/ 18592801 h 28474739"/>
              <a:gd name="connsiteX5" fmla="*/ 30447916 w 40907368"/>
              <a:gd name="connsiteY5" fmla="*/ 1 h 28474739"/>
              <a:gd name="connsiteX6" fmla="*/ 10411327 w 40907368"/>
              <a:gd name="connsiteY6" fmla="*/ 0 h 28474739"/>
              <a:gd name="connsiteX7" fmla="*/ 10443411 w 40907368"/>
              <a:gd name="connsiteY7" fmla="*/ 18592802 h 28474739"/>
              <a:gd name="connsiteX8" fmla="*/ 0 w 40907368"/>
              <a:gd name="connsiteY8" fmla="*/ 18608841 h 28474739"/>
              <a:gd name="connsiteX0" fmla="*/ 0 w 40907368"/>
              <a:gd name="connsiteY0" fmla="*/ 18608841 h 28474739"/>
              <a:gd name="connsiteX1" fmla="*/ 0 w 40907368"/>
              <a:gd name="connsiteY1" fmla="*/ 28474739 h 28474739"/>
              <a:gd name="connsiteX2" fmla="*/ 40891326 w 40907368"/>
              <a:gd name="connsiteY2" fmla="*/ 28474739 h 28474739"/>
              <a:gd name="connsiteX3" fmla="*/ 40907368 w 40907368"/>
              <a:gd name="connsiteY3" fmla="*/ 18624885 h 28474739"/>
              <a:gd name="connsiteX4" fmla="*/ 30463959 w 40907368"/>
              <a:gd name="connsiteY4" fmla="*/ 18592801 h 28474739"/>
              <a:gd name="connsiteX5" fmla="*/ 30447916 w 40907368"/>
              <a:gd name="connsiteY5" fmla="*/ 1 h 28474739"/>
              <a:gd name="connsiteX6" fmla="*/ 10411327 w 40907368"/>
              <a:gd name="connsiteY6" fmla="*/ 0 h 28474739"/>
              <a:gd name="connsiteX7" fmla="*/ 10411327 w 40907368"/>
              <a:gd name="connsiteY7" fmla="*/ 18608844 h 28474739"/>
              <a:gd name="connsiteX8" fmla="*/ 0 w 40907368"/>
              <a:gd name="connsiteY8" fmla="*/ 18608841 h 28474739"/>
              <a:gd name="connsiteX0" fmla="*/ 0 w 40907368"/>
              <a:gd name="connsiteY0" fmla="*/ 18608841 h 28474739"/>
              <a:gd name="connsiteX1" fmla="*/ 0 w 40907368"/>
              <a:gd name="connsiteY1" fmla="*/ 28474739 h 28474739"/>
              <a:gd name="connsiteX2" fmla="*/ 40891326 w 40907368"/>
              <a:gd name="connsiteY2" fmla="*/ 28474739 h 28474739"/>
              <a:gd name="connsiteX3" fmla="*/ 40907368 w 40907368"/>
              <a:gd name="connsiteY3" fmla="*/ 18624885 h 28474739"/>
              <a:gd name="connsiteX4" fmla="*/ 30463959 w 40907368"/>
              <a:gd name="connsiteY4" fmla="*/ 18592801 h 28474739"/>
              <a:gd name="connsiteX5" fmla="*/ 30505066 w 40907368"/>
              <a:gd name="connsiteY5" fmla="*/ 1 h 28474739"/>
              <a:gd name="connsiteX6" fmla="*/ 10411327 w 40907368"/>
              <a:gd name="connsiteY6" fmla="*/ 0 h 28474739"/>
              <a:gd name="connsiteX7" fmla="*/ 10411327 w 40907368"/>
              <a:gd name="connsiteY7" fmla="*/ 18608844 h 28474739"/>
              <a:gd name="connsiteX8" fmla="*/ 0 w 40907368"/>
              <a:gd name="connsiteY8" fmla="*/ 18608841 h 28474739"/>
              <a:gd name="connsiteX0" fmla="*/ 0 w 40907368"/>
              <a:gd name="connsiteY0" fmla="*/ 18608841 h 28474739"/>
              <a:gd name="connsiteX1" fmla="*/ 0 w 40907368"/>
              <a:gd name="connsiteY1" fmla="*/ 28474739 h 28474739"/>
              <a:gd name="connsiteX2" fmla="*/ 40891326 w 40907368"/>
              <a:gd name="connsiteY2" fmla="*/ 28474739 h 28474739"/>
              <a:gd name="connsiteX3" fmla="*/ 40907368 w 40907368"/>
              <a:gd name="connsiteY3" fmla="*/ 18624885 h 28474739"/>
              <a:gd name="connsiteX4" fmla="*/ 30502060 w 40907368"/>
              <a:gd name="connsiteY4" fmla="*/ 18592800 h 28474739"/>
              <a:gd name="connsiteX5" fmla="*/ 30505066 w 40907368"/>
              <a:gd name="connsiteY5" fmla="*/ 1 h 28474739"/>
              <a:gd name="connsiteX6" fmla="*/ 10411327 w 40907368"/>
              <a:gd name="connsiteY6" fmla="*/ 0 h 28474739"/>
              <a:gd name="connsiteX7" fmla="*/ 10411327 w 40907368"/>
              <a:gd name="connsiteY7" fmla="*/ 18608844 h 28474739"/>
              <a:gd name="connsiteX8" fmla="*/ 0 w 40907368"/>
              <a:gd name="connsiteY8" fmla="*/ 18608841 h 28474739"/>
              <a:gd name="connsiteX0" fmla="*/ 0 w 40907368"/>
              <a:gd name="connsiteY0" fmla="*/ 18608841 h 28474739"/>
              <a:gd name="connsiteX1" fmla="*/ 0 w 40907368"/>
              <a:gd name="connsiteY1" fmla="*/ 28474739 h 28474739"/>
              <a:gd name="connsiteX2" fmla="*/ 40891326 w 40907368"/>
              <a:gd name="connsiteY2" fmla="*/ 28474739 h 28474739"/>
              <a:gd name="connsiteX3" fmla="*/ 40907368 w 40907368"/>
              <a:gd name="connsiteY3" fmla="*/ 18586784 h 28474739"/>
              <a:gd name="connsiteX4" fmla="*/ 30502060 w 40907368"/>
              <a:gd name="connsiteY4" fmla="*/ 18592800 h 28474739"/>
              <a:gd name="connsiteX5" fmla="*/ 30505066 w 40907368"/>
              <a:gd name="connsiteY5" fmla="*/ 1 h 28474739"/>
              <a:gd name="connsiteX6" fmla="*/ 10411327 w 40907368"/>
              <a:gd name="connsiteY6" fmla="*/ 0 h 28474739"/>
              <a:gd name="connsiteX7" fmla="*/ 10411327 w 40907368"/>
              <a:gd name="connsiteY7" fmla="*/ 18608844 h 28474739"/>
              <a:gd name="connsiteX8" fmla="*/ 0 w 40907368"/>
              <a:gd name="connsiteY8" fmla="*/ 18608841 h 28474739"/>
              <a:gd name="connsiteX0" fmla="*/ 0 w 40907368"/>
              <a:gd name="connsiteY0" fmla="*/ 18608841 h 29114820"/>
              <a:gd name="connsiteX1" fmla="*/ 91440 w 40907368"/>
              <a:gd name="connsiteY1" fmla="*/ 29114820 h 29114820"/>
              <a:gd name="connsiteX2" fmla="*/ 40891326 w 40907368"/>
              <a:gd name="connsiteY2" fmla="*/ 28474739 h 29114820"/>
              <a:gd name="connsiteX3" fmla="*/ 40907368 w 40907368"/>
              <a:gd name="connsiteY3" fmla="*/ 18586784 h 29114820"/>
              <a:gd name="connsiteX4" fmla="*/ 30502060 w 40907368"/>
              <a:gd name="connsiteY4" fmla="*/ 18592800 h 29114820"/>
              <a:gd name="connsiteX5" fmla="*/ 30505066 w 40907368"/>
              <a:gd name="connsiteY5" fmla="*/ 1 h 29114820"/>
              <a:gd name="connsiteX6" fmla="*/ 10411327 w 40907368"/>
              <a:gd name="connsiteY6" fmla="*/ 0 h 29114820"/>
              <a:gd name="connsiteX7" fmla="*/ 10411327 w 40907368"/>
              <a:gd name="connsiteY7" fmla="*/ 18608844 h 29114820"/>
              <a:gd name="connsiteX8" fmla="*/ 0 w 40907368"/>
              <a:gd name="connsiteY8" fmla="*/ 18608841 h 29114820"/>
              <a:gd name="connsiteX0" fmla="*/ 0 w 40907368"/>
              <a:gd name="connsiteY0" fmla="*/ 18608841 h 29114820"/>
              <a:gd name="connsiteX1" fmla="*/ 91440 w 40907368"/>
              <a:gd name="connsiteY1" fmla="*/ 29114820 h 29114820"/>
              <a:gd name="connsiteX2" fmla="*/ 40891328 w 40907368"/>
              <a:gd name="connsiteY2" fmla="*/ 29114820 h 29114820"/>
              <a:gd name="connsiteX3" fmla="*/ 40907368 w 40907368"/>
              <a:gd name="connsiteY3" fmla="*/ 18586784 h 29114820"/>
              <a:gd name="connsiteX4" fmla="*/ 30502060 w 40907368"/>
              <a:gd name="connsiteY4" fmla="*/ 18592800 h 29114820"/>
              <a:gd name="connsiteX5" fmla="*/ 30505066 w 40907368"/>
              <a:gd name="connsiteY5" fmla="*/ 1 h 29114820"/>
              <a:gd name="connsiteX6" fmla="*/ 10411327 w 40907368"/>
              <a:gd name="connsiteY6" fmla="*/ 0 h 29114820"/>
              <a:gd name="connsiteX7" fmla="*/ 10411327 w 40907368"/>
              <a:gd name="connsiteY7" fmla="*/ 18608844 h 29114820"/>
              <a:gd name="connsiteX8" fmla="*/ 0 w 40907368"/>
              <a:gd name="connsiteY8" fmla="*/ 18608841 h 29114820"/>
              <a:gd name="connsiteX0" fmla="*/ 0 w 40907368"/>
              <a:gd name="connsiteY0" fmla="*/ 18608841 h 29114820"/>
              <a:gd name="connsiteX1" fmla="*/ 22860 w 40907368"/>
              <a:gd name="connsiteY1" fmla="*/ 29114820 h 29114820"/>
              <a:gd name="connsiteX2" fmla="*/ 40891328 w 40907368"/>
              <a:gd name="connsiteY2" fmla="*/ 29114820 h 29114820"/>
              <a:gd name="connsiteX3" fmla="*/ 40907368 w 40907368"/>
              <a:gd name="connsiteY3" fmla="*/ 18586784 h 29114820"/>
              <a:gd name="connsiteX4" fmla="*/ 30502060 w 40907368"/>
              <a:gd name="connsiteY4" fmla="*/ 18592800 h 29114820"/>
              <a:gd name="connsiteX5" fmla="*/ 30505066 w 40907368"/>
              <a:gd name="connsiteY5" fmla="*/ 1 h 29114820"/>
              <a:gd name="connsiteX6" fmla="*/ 10411327 w 40907368"/>
              <a:gd name="connsiteY6" fmla="*/ 0 h 29114820"/>
              <a:gd name="connsiteX7" fmla="*/ 10411327 w 40907368"/>
              <a:gd name="connsiteY7" fmla="*/ 18608844 h 29114820"/>
              <a:gd name="connsiteX8" fmla="*/ 0 w 40907368"/>
              <a:gd name="connsiteY8" fmla="*/ 18608841 h 29114820"/>
              <a:gd name="connsiteX0" fmla="*/ 19343 w 40926711"/>
              <a:gd name="connsiteY0" fmla="*/ 18608841 h 29114820"/>
              <a:gd name="connsiteX1" fmla="*/ 0 w 40926711"/>
              <a:gd name="connsiteY1" fmla="*/ 29100752 h 29114820"/>
              <a:gd name="connsiteX2" fmla="*/ 40910671 w 40926711"/>
              <a:gd name="connsiteY2" fmla="*/ 29114820 h 29114820"/>
              <a:gd name="connsiteX3" fmla="*/ 40926711 w 40926711"/>
              <a:gd name="connsiteY3" fmla="*/ 18586784 h 29114820"/>
              <a:gd name="connsiteX4" fmla="*/ 30521403 w 40926711"/>
              <a:gd name="connsiteY4" fmla="*/ 18592800 h 29114820"/>
              <a:gd name="connsiteX5" fmla="*/ 30524409 w 40926711"/>
              <a:gd name="connsiteY5" fmla="*/ 1 h 29114820"/>
              <a:gd name="connsiteX6" fmla="*/ 10430670 w 40926711"/>
              <a:gd name="connsiteY6" fmla="*/ 0 h 29114820"/>
              <a:gd name="connsiteX7" fmla="*/ 10430670 w 40926711"/>
              <a:gd name="connsiteY7" fmla="*/ 18608844 h 29114820"/>
              <a:gd name="connsiteX8" fmla="*/ 19343 w 40926711"/>
              <a:gd name="connsiteY8" fmla="*/ 18608841 h 29114820"/>
              <a:gd name="connsiteX0" fmla="*/ 5275 w 40926711"/>
              <a:gd name="connsiteY0" fmla="*/ 18608840 h 29114820"/>
              <a:gd name="connsiteX1" fmla="*/ 0 w 40926711"/>
              <a:gd name="connsiteY1" fmla="*/ 29100752 h 29114820"/>
              <a:gd name="connsiteX2" fmla="*/ 40910671 w 40926711"/>
              <a:gd name="connsiteY2" fmla="*/ 29114820 h 29114820"/>
              <a:gd name="connsiteX3" fmla="*/ 40926711 w 40926711"/>
              <a:gd name="connsiteY3" fmla="*/ 18586784 h 29114820"/>
              <a:gd name="connsiteX4" fmla="*/ 30521403 w 40926711"/>
              <a:gd name="connsiteY4" fmla="*/ 18592800 h 29114820"/>
              <a:gd name="connsiteX5" fmla="*/ 30524409 w 40926711"/>
              <a:gd name="connsiteY5" fmla="*/ 1 h 29114820"/>
              <a:gd name="connsiteX6" fmla="*/ 10430670 w 40926711"/>
              <a:gd name="connsiteY6" fmla="*/ 0 h 29114820"/>
              <a:gd name="connsiteX7" fmla="*/ 10430670 w 40926711"/>
              <a:gd name="connsiteY7" fmla="*/ 18608844 h 29114820"/>
              <a:gd name="connsiteX8" fmla="*/ 5275 w 40926711"/>
              <a:gd name="connsiteY8" fmla="*/ 18608840 h 29114820"/>
              <a:gd name="connsiteX0" fmla="*/ 5275 w 40926711"/>
              <a:gd name="connsiteY0" fmla="*/ 18608840 h 29261173"/>
              <a:gd name="connsiteX1" fmla="*/ 0 w 40926711"/>
              <a:gd name="connsiteY1" fmla="*/ 29261173 h 29261173"/>
              <a:gd name="connsiteX2" fmla="*/ 40910671 w 40926711"/>
              <a:gd name="connsiteY2" fmla="*/ 29114820 h 29261173"/>
              <a:gd name="connsiteX3" fmla="*/ 40926711 w 40926711"/>
              <a:gd name="connsiteY3" fmla="*/ 18586784 h 29261173"/>
              <a:gd name="connsiteX4" fmla="*/ 30521403 w 40926711"/>
              <a:gd name="connsiteY4" fmla="*/ 18592800 h 29261173"/>
              <a:gd name="connsiteX5" fmla="*/ 30524409 w 40926711"/>
              <a:gd name="connsiteY5" fmla="*/ 1 h 29261173"/>
              <a:gd name="connsiteX6" fmla="*/ 10430670 w 40926711"/>
              <a:gd name="connsiteY6" fmla="*/ 0 h 29261173"/>
              <a:gd name="connsiteX7" fmla="*/ 10430670 w 40926711"/>
              <a:gd name="connsiteY7" fmla="*/ 18608844 h 29261173"/>
              <a:gd name="connsiteX8" fmla="*/ 5275 w 40926711"/>
              <a:gd name="connsiteY8" fmla="*/ 18608840 h 29261173"/>
              <a:gd name="connsiteX0" fmla="*/ 5275 w 40926711"/>
              <a:gd name="connsiteY0" fmla="*/ 18608840 h 29261173"/>
              <a:gd name="connsiteX1" fmla="*/ 0 w 40926711"/>
              <a:gd name="connsiteY1" fmla="*/ 29261173 h 29261173"/>
              <a:gd name="connsiteX2" fmla="*/ 40910672 w 40926711"/>
              <a:gd name="connsiteY2" fmla="*/ 29259199 h 29261173"/>
              <a:gd name="connsiteX3" fmla="*/ 40926711 w 40926711"/>
              <a:gd name="connsiteY3" fmla="*/ 18586784 h 29261173"/>
              <a:gd name="connsiteX4" fmla="*/ 30521403 w 40926711"/>
              <a:gd name="connsiteY4" fmla="*/ 18592800 h 29261173"/>
              <a:gd name="connsiteX5" fmla="*/ 30524409 w 40926711"/>
              <a:gd name="connsiteY5" fmla="*/ 1 h 29261173"/>
              <a:gd name="connsiteX6" fmla="*/ 10430670 w 40926711"/>
              <a:gd name="connsiteY6" fmla="*/ 0 h 29261173"/>
              <a:gd name="connsiteX7" fmla="*/ 10430670 w 40926711"/>
              <a:gd name="connsiteY7" fmla="*/ 18608844 h 29261173"/>
              <a:gd name="connsiteX8" fmla="*/ 5275 w 40926711"/>
              <a:gd name="connsiteY8" fmla="*/ 18608840 h 29261173"/>
              <a:gd name="connsiteX0" fmla="*/ 5275 w 40940652"/>
              <a:gd name="connsiteY0" fmla="*/ 18608840 h 29274190"/>
              <a:gd name="connsiteX1" fmla="*/ 0 w 40940652"/>
              <a:gd name="connsiteY1" fmla="*/ 29261173 h 29274190"/>
              <a:gd name="connsiteX2" fmla="*/ 40940652 w 40940652"/>
              <a:gd name="connsiteY2" fmla="*/ 29274190 h 29274190"/>
              <a:gd name="connsiteX3" fmla="*/ 40926711 w 40940652"/>
              <a:gd name="connsiteY3" fmla="*/ 18586784 h 29274190"/>
              <a:gd name="connsiteX4" fmla="*/ 30521403 w 40940652"/>
              <a:gd name="connsiteY4" fmla="*/ 18592800 h 29274190"/>
              <a:gd name="connsiteX5" fmla="*/ 30524409 w 40940652"/>
              <a:gd name="connsiteY5" fmla="*/ 1 h 29274190"/>
              <a:gd name="connsiteX6" fmla="*/ 10430670 w 40940652"/>
              <a:gd name="connsiteY6" fmla="*/ 0 h 29274190"/>
              <a:gd name="connsiteX7" fmla="*/ 10430670 w 40940652"/>
              <a:gd name="connsiteY7" fmla="*/ 18608844 h 29274190"/>
              <a:gd name="connsiteX8" fmla="*/ 5275 w 40940652"/>
              <a:gd name="connsiteY8" fmla="*/ 18608840 h 29274190"/>
              <a:gd name="connsiteX0" fmla="*/ 5275 w 40941702"/>
              <a:gd name="connsiteY0" fmla="*/ 18608840 h 29274190"/>
              <a:gd name="connsiteX1" fmla="*/ 0 w 40941702"/>
              <a:gd name="connsiteY1" fmla="*/ 29261173 h 29274190"/>
              <a:gd name="connsiteX2" fmla="*/ 40940652 w 40941702"/>
              <a:gd name="connsiteY2" fmla="*/ 29274190 h 29274190"/>
              <a:gd name="connsiteX3" fmla="*/ 40941702 w 40941702"/>
              <a:gd name="connsiteY3" fmla="*/ 18586784 h 29274190"/>
              <a:gd name="connsiteX4" fmla="*/ 30521403 w 40941702"/>
              <a:gd name="connsiteY4" fmla="*/ 18592800 h 29274190"/>
              <a:gd name="connsiteX5" fmla="*/ 30524409 w 40941702"/>
              <a:gd name="connsiteY5" fmla="*/ 1 h 29274190"/>
              <a:gd name="connsiteX6" fmla="*/ 10430670 w 40941702"/>
              <a:gd name="connsiteY6" fmla="*/ 0 h 29274190"/>
              <a:gd name="connsiteX7" fmla="*/ 10430670 w 40941702"/>
              <a:gd name="connsiteY7" fmla="*/ 18608844 h 29274190"/>
              <a:gd name="connsiteX8" fmla="*/ 5275 w 40941702"/>
              <a:gd name="connsiteY8" fmla="*/ 18608840 h 29274190"/>
              <a:gd name="connsiteX0" fmla="*/ 5275 w 40941702"/>
              <a:gd name="connsiteY0" fmla="*/ 18608840 h 29274190"/>
              <a:gd name="connsiteX1" fmla="*/ 0 w 40941702"/>
              <a:gd name="connsiteY1" fmla="*/ 29261173 h 29274190"/>
              <a:gd name="connsiteX2" fmla="*/ 40940652 w 40941702"/>
              <a:gd name="connsiteY2" fmla="*/ 29274190 h 29274190"/>
              <a:gd name="connsiteX3" fmla="*/ 40941702 w 40941702"/>
              <a:gd name="connsiteY3" fmla="*/ 18586784 h 29274190"/>
              <a:gd name="connsiteX4" fmla="*/ 30521403 w 40941702"/>
              <a:gd name="connsiteY4" fmla="*/ 18592800 h 29274190"/>
              <a:gd name="connsiteX5" fmla="*/ 30524409 w 40941702"/>
              <a:gd name="connsiteY5" fmla="*/ 1 h 29274190"/>
              <a:gd name="connsiteX6" fmla="*/ 10430670 w 40941702"/>
              <a:gd name="connsiteY6" fmla="*/ 0 h 29274190"/>
              <a:gd name="connsiteX7" fmla="*/ 10419913 w 40941702"/>
              <a:gd name="connsiteY7" fmla="*/ 18608844 h 29274190"/>
              <a:gd name="connsiteX8" fmla="*/ 5275 w 40941702"/>
              <a:gd name="connsiteY8" fmla="*/ 18608840 h 292741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1702" h="29274190">
                <a:moveTo>
                  <a:pt x="5275" y="18608840"/>
                </a:moveTo>
                <a:cubicBezTo>
                  <a:pt x="-1173" y="22106144"/>
                  <a:pt x="6448" y="25763869"/>
                  <a:pt x="0" y="29261173"/>
                </a:cubicBezTo>
                <a:lnTo>
                  <a:pt x="40940652" y="29274190"/>
                </a:lnTo>
                <a:cubicBezTo>
                  <a:pt x="40940653" y="25985558"/>
                  <a:pt x="40941701" y="21875416"/>
                  <a:pt x="40941702" y="18586784"/>
                </a:cubicBezTo>
                <a:lnTo>
                  <a:pt x="30521403" y="18592800"/>
                </a:lnTo>
                <a:cubicBezTo>
                  <a:pt x="30526751" y="12395200"/>
                  <a:pt x="30519061" y="6197601"/>
                  <a:pt x="30524409" y="1"/>
                </a:cubicBezTo>
                <a:lnTo>
                  <a:pt x="10430670" y="0"/>
                </a:lnTo>
                <a:cubicBezTo>
                  <a:pt x="10436017" y="6245726"/>
                  <a:pt x="10414566" y="12363118"/>
                  <a:pt x="10419913" y="18608844"/>
                </a:cubicBezTo>
                <a:lnTo>
                  <a:pt x="5275" y="18608840"/>
                </a:lnTo>
                <a:close/>
              </a:path>
            </a:pathLst>
          </a:custGeom>
          <a:solidFill>
            <a:srgbClr val="FFFFFF"/>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b="1" dirty="0">
              <a:latin typeface="Candara" panose="020E0502030303020204" pitchFamily="34" charset="0"/>
            </a:endParaRPr>
          </a:p>
        </p:txBody>
      </p:sp>
      <p:sp>
        <p:nvSpPr>
          <p:cNvPr id="54" name="Rectangle 53"/>
          <p:cNvSpPr/>
          <p:nvPr/>
        </p:nvSpPr>
        <p:spPr>
          <a:xfrm>
            <a:off x="31551978" y="4600575"/>
            <a:ext cx="10186416" cy="17894808"/>
          </a:xfrm>
          <a:prstGeom prst="rect">
            <a:avLst/>
          </a:prstGeom>
          <a:solidFill>
            <a:schemeClr val="accent6">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Candara" panose="020E0502030303020204" pitchFamily="34" charset="0"/>
            </a:endParaRPr>
          </a:p>
        </p:txBody>
      </p:sp>
      <p:sp>
        <p:nvSpPr>
          <p:cNvPr id="14" name="Rectangle 13"/>
          <p:cNvSpPr/>
          <p:nvPr/>
        </p:nvSpPr>
        <p:spPr>
          <a:xfrm>
            <a:off x="307998" y="4608209"/>
            <a:ext cx="10180716" cy="17897764"/>
          </a:xfrm>
          <a:prstGeom prst="rect">
            <a:avLst/>
          </a:prstGeom>
          <a:solidFill>
            <a:schemeClr val="accent6">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Candara" panose="020E0502030303020204" pitchFamily="34" charset="0"/>
            </a:endParaRPr>
          </a:p>
        </p:txBody>
      </p:sp>
      <p:sp>
        <p:nvSpPr>
          <p:cNvPr id="53" name="Rectangle 52"/>
          <p:cNvSpPr/>
          <p:nvPr/>
        </p:nvSpPr>
        <p:spPr>
          <a:xfrm>
            <a:off x="307998" y="260603"/>
            <a:ext cx="41387670" cy="4134029"/>
          </a:xfrm>
          <a:prstGeom prst="rect">
            <a:avLst/>
          </a:prstGeom>
          <a:solidFill>
            <a:schemeClr val="accent6">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Candara" panose="020E0502030303020204" pitchFamily="34" charset="0"/>
            </a:endParaRPr>
          </a:p>
        </p:txBody>
      </p:sp>
      <p:sp>
        <p:nvSpPr>
          <p:cNvPr id="46" name="Rectangle 45"/>
          <p:cNvSpPr/>
          <p:nvPr/>
        </p:nvSpPr>
        <p:spPr>
          <a:xfrm>
            <a:off x="537561" y="489674"/>
            <a:ext cx="40928544" cy="3675887"/>
          </a:xfrm>
          <a:prstGeom prst="rect">
            <a:avLst/>
          </a:prstGeom>
          <a:solidFill>
            <a:srgbClr val="FFFFFF"/>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Candara" panose="020E0502030303020204" pitchFamily="34" charset="0"/>
            </a:endParaRPr>
          </a:p>
        </p:txBody>
      </p:sp>
      <p:sp>
        <p:nvSpPr>
          <p:cNvPr id="43" name="Rectangle 42"/>
          <p:cNvSpPr/>
          <p:nvPr/>
        </p:nvSpPr>
        <p:spPr>
          <a:xfrm>
            <a:off x="31780578" y="4853081"/>
            <a:ext cx="9729216" cy="17437608"/>
          </a:xfrm>
          <a:prstGeom prst="rect">
            <a:avLst/>
          </a:prstGeom>
          <a:solidFill>
            <a:srgbClr val="FFFFFF"/>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Candara" panose="020E0502030303020204" pitchFamily="34" charset="0"/>
            </a:endParaRPr>
          </a:p>
        </p:txBody>
      </p:sp>
      <p:sp>
        <p:nvSpPr>
          <p:cNvPr id="41" name="Rectangle 40"/>
          <p:cNvSpPr/>
          <p:nvPr/>
        </p:nvSpPr>
        <p:spPr>
          <a:xfrm>
            <a:off x="34758813" y="33822036"/>
            <a:ext cx="6959114" cy="4252932"/>
          </a:xfrm>
          <a:prstGeom prst="rect">
            <a:avLst/>
          </a:prstGeom>
          <a:solidFill>
            <a:schemeClr val="accent6">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Candara" panose="020E0502030303020204" pitchFamily="34" charset="0"/>
            </a:endParaRPr>
          </a:p>
        </p:txBody>
      </p:sp>
      <p:sp>
        <p:nvSpPr>
          <p:cNvPr id="42" name="Rectangle 41"/>
          <p:cNvSpPr/>
          <p:nvPr/>
        </p:nvSpPr>
        <p:spPr>
          <a:xfrm>
            <a:off x="34987678" y="34052509"/>
            <a:ext cx="6501384" cy="3803903"/>
          </a:xfrm>
          <a:prstGeom prst="rect">
            <a:avLst/>
          </a:prstGeom>
          <a:solidFill>
            <a:srgbClr val="FFFFFF"/>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Candara" panose="020E0502030303020204" pitchFamily="34" charset="0"/>
            </a:endParaRPr>
          </a:p>
        </p:txBody>
      </p:sp>
      <p:sp>
        <p:nvSpPr>
          <p:cNvPr id="39" name="Rectangle 38"/>
          <p:cNvSpPr/>
          <p:nvPr/>
        </p:nvSpPr>
        <p:spPr>
          <a:xfrm>
            <a:off x="300517" y="33820956"/>
            <a:ext cx="34231769" cy="4261104"/>
          </a:xfrm>
          <a:prstGeom prst="rect">
            <a:avLst/>
          </a:prstGeom>
          <a:solidFill>
            <a:schemeClr val="accent6">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Candara" panose="020E0502030303020204" pitchFamily="34" charset="0"/>
            </a:endParaRPr>
          </a:p>
        </p:txBody>
      </p:sp>
      <p:sp>
        <p:nvSpPr>
          <p:cNvPr id="40" name="Rectangle 39"/>
          <p:cNvSpPr/>
          <p:nvPr/>
        </p:nvSpPr>
        <p:spPr>
          <a:xfrm>
            <a:off x="527433" y="34049557"/>
            <a:ext cx="33777936" cy="3803903"/>
          </a:xfrm>
          <a:prstGeom prst="rect">
            <a:avLst/>
          </a:prstGeom>
          <a:solidFill>
            <a:srgbClr val="FFFFFF"/>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Candara" panose="020E0502030303020204" pitchFamily="34" charset="0"/>
            </a:endParaRPr>
          </a:p>
        </p:txBody>
      </p:sp>
      <p:sp>
        <p:nvSpPr>
          <p:cNvPr id="55" name="Rectangle 54"/>
          <p:cNvSpPr/>
          <p:nvPr/>
        </p:nvSpPr>
        <p:spPr>
          <a:xfrm>
            <a:off x="533748" y="4838287"/>
            <a:ext cx="9729216" cy="17437608"/>
          </a:xfrm>
          <a:prstGeom prst="rect">
            <a:avLst/>
          </a:prstGeom>
          <a:solidFill>
            <a:srgbClr val="FFFFFF"/>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Candara" panose="020E0502030303020204" pitchFamily="34" charset="0"/>
            </a:endParaRPr>
          </a:p>
        </p:txBody>
      </p:sp>
      <p:sp>
        <p:nvSpPr>
          <p:cNvPr id="4" name="TextBox 3"/>
          <p:cNvSpPr txBox="1"/>
          <p:nvPr/>
        </p:nvSpPr>
        <p:spPr>
          <a:xfrm>
            <a:off x="6516266" y="604093"/>
            <a:ext cx="29105601" cy="1938992"/>
          </a:xfrm>
          <a:prstGeom prst="rect">
            <a:avLst/>
          </a:prstGeom>
          <a:noFill/>
        </p:spPr>
        <p:txBody>
          <a:bodyPr wrap="square" rtlCol="0">
            <a:spAutoFit/>
          </a:bodyPr>
          <a:lstStyle/>
          <a:p>
            <a:pPr algn="ctr"/>
            <a:r>
              <a:rPr lang="en-US" sz="6000" b="1" dirty="0">
                <a:latin typeface="Candara" panose="020E0502030303020204" pitchFamily="34" charset="0"/>
              </a:rPr>
              <a:t>Immediate Hire or Immediate Rejection?</a:t>
            </a:r>
          </a:p>
          <a:p>
            <a:pPr algn="ctr"/>
            <a:r>
              <a:rPr lang="en-US" sz="6000" b="1" dirty="0">
                <a:latin typeface="Candara" panose="020E0502030303020204" pitchFamily="34" charset="0"/>
              </a:rPr>
              <a:t>Grammar Usage Errors Taint Ratings of Applicants’ Writing, Employability, and Character</a:t>
            </a:r>
          </a:p>
        </p:txBody>
      </p:sp>
      <p:pic>
        <p:nvPicPr>
          <p:cNvPr id="6" name="Picture 5"/>
          <p:cNvPicPr>
            <a:picLocks noChangeAspect="1"/>
          </p:cNvPicPr>
          <p:nvPr/>
        </p:nvPicPr>
        <p:blipFill rotWithShape="1">
          <a:blip r:embed="rId3"/>
          <a:srcRect l="4577" t="3898" r="11650" b="8465"/>
          <a:stretch/>
        </p:blipFill>
        <p:spPr>
          <a:xfrm>
            <a:off x="38059120" y="719833"/>
            <a:ext cx="3200400" cy="3215569"/>
          </a:xfrm>
          <a:prstGeom prst="rect">
            <a:avLst/>
          </a:prstGeom>
        </p:spPr>
      </p:pic>
      <p:sp>
        <p:nvSpPr>
          <p:cNvPr id="13" name="TextBox 12"/>
          <p:cNvSpPr txBox="1"/>
          <p:nvPr/>
        </p:nvSpPr>
        <p:spPr>
          <a:xfrm>
            <a:off x="2197956" y="4908824"/>
            <a:ext cx="6400800" cy="861774"/>
          </a:xfrm>
          <a:prstGeom prst="rect">
            <a:avLst/>
          </a:prstGeom>
          <a:noFill/>
        </p:spPr>
        <p:txBody>
          <a:bodyPr wrap="square" rtlCol="0">
            <a:spAutoFit/>
          </a:bodyPr>
          <a:lstStyle/>
          <a:p>
            <a:pPr algn="ctr"/>
            <a:r>
              <a:rPr lang="en-US" sz="5000" b="1" dirty="0">
                <a:latin typeface="Candara" panose="020E0502030303020204" pitchFamily="34" charset="0"/>
              </a:rPr>
              <a:t>Overview</a:t>
            </a:r>
          </a:p>
        </p:txBody>
      </p:sp>
      <p:sp>
        <p:nvSpPr>
          <p:cNvPr id="20" name="TextBox 19"/>
          <p:cNvSpPr txBox="1"/>
          <p:nvPr/>
        </p:nvSpPr>
        <p:spPr>
          <a:xfrm>
            <a:off x="33444786" y="4908824"/>
            <a:ext cx="6400800" cy="861774"/>
          </a:xfrm>
          <a:prstGeom prst="rect">
            <a:avLst/>
          </a:prstGeom>
          <a:noFill/>
        </p:spPr>
        <p:txBody>
          <a:bodyPr wrap="square" rtlCol="0">
            <a:spAutoFit/>
          </a:bodyPr>
          <a:lstStyle/>
          <a:p>
            <a:pPr algn="ctr"/>
            <a:r>
              <a:rPr lang="en-US" sz="5000" b="1" dirty="0">
                <a:latin typeface="Candara" panose="020E0502030303020204" pitchFamily="34" charset="0"/>
              </a:rPr>
              <a:t>Discussion</a:t>
            </a:r>
          </a:p>
        </p:txBody>
      </p:sp>
      <p:sp>
        <p:nvSpPr>
          <p:cNvPr id="21" name="TextBox 20"/>
          <p:cNvSpPr txBox="1"/>
          <p:nvPr/>
        </p:nvSpPr>
        <p:spPr>
          <a:xfrm>
            <a:off x="688174" y="34151335"/>
            <a:ext cx="3572156" cy="861774"/>
          </a:xfrm>
          <a:prstGeom prst="rect">
            <a:avLst/>
          </a:prstGeom>
          <a:noFill/>
        </p:spPr>
        <p:txBody>
          <a:bodyPr wrap="square" rtlCol="0">
            <a:spAutoFit/>
          </a:bodyPr>
          <a:lstStyle/>
          <a:p>
            <a:r>
              <a:rPr lang="en-US" sz="5000" b="1" dirty="0">
                <a:latin typeface="Candara" panose="020E0502030303020204" pitchFamily="34" charset="0"/>
              </a:rPr>
              <a:t>References</a:t>
            </a:r>
            <a:endParaRPr lang="en-US" b="1" dirty="0">
              <a:latin typeface="Candara" panose="020E0502030303020204" pitchFamily="34" charset="0"/>
            </a:endParaRPr>
          </a:p>
        </p:txBody>
      </p:sp>
      <p:sp>
        <p:nvSpPr>
          <p:cNvPr id="22" name="TextBox 21"/>
          <p:cNvSpPr txBox="1"/>
          <p:nvPr/>
        </p:nvSpPr>
        <p:spPr>
          <a:xfrm>
            <a:off x="35018655" y="34151335"/>
            <a:ext cx="6501384" cy="861774"/>
          </a:xfrm>
          <a:prstGeom prst="rect">
            <a:avLst/>
          </a:prstGeom>
          <a:noFill/>
        </p:spPr>
        <p:txBody>
          <a:bodyPr wrap="square" rtlCol="0">
            <a:spAutoFit/>
          </a:bodyPr>
          <a:lstStyle/>
          <a:p>
            <a:pPr algn="ctr"/>
            <a:r>
              <a:rPr lang="en-US" sz="5000" b="1" dirty="0">
                <a:latin typeface="Candara" panose="020E0502030303020204" pitchFamily="34" charset="0"/>
              </a:rPr>
              <a:t>Acknowledgments</a:t>
            </a:r>
            <a:endParaRPr lang="en-US" dirty="0">
              <a:latin typeface="Candara" panose="020E0502030303020204" pitchFamily="34" charset="0"/>
            </a:endParaRPr>
          </a:p>
        </p:txBody>
      </p:sp>
      <p:sp>
        <p:nvSpPr>
          <p:cNvPr id="25" name="Rectangle 24"/>
          <p:cNvSpPr/>
          <p:nvPr/>
        </p:nvSpPr>
        <p:spPr>
          <a:xfrm>
            <a:off x="19384546" y="8590549"/>
            <a:ext cx="9875520" cy="553998"/>
          </a:xfrm>
          <a:prstGeom prst="rect">
            <a:avLst/>
          </a:prstGeom>
          <a:noFill/>
          <a:ln>
            <a:noFill/>
          </a:ln>
        </p:spPr>
        <p:txBody>
          <a:bodyPr wrap="square">
            <a:spAutoFit/>
          </a:bodyPr>
          <a:lstStyle/>
          <a:p>
            <a:pPr algn="just"/>
            <a:endParaRPr lang="en-US" sz="3000" dirty="0">
              <a:solidFill>
                <a:prstClr val="black"/>
              </a:solidFill>
              <a:latin typeface="Candara" panose="020E0502030303020204" pitchFamily="34" charset="0"/>
            </a:endParaRPr>
          </a:p>
        </p:txBody>
      </p:sp>
      <p:sp>
        <p:nvSpPr>
          <p:cNvPr id="26" name="TextBox 25"/>
          <p:cNvSpPr txBox="1"/>
          <p:nvPr/>
        </p:nvSpPr>
        <p:spPr>
          <a:xfrm>
            <a:off x="17823634" y="4908824"/>
            <a:ext cx="6400800" cy="861774"/>
          </a:xfrm>
          <a:prstGeom prst="rect">
            <a:avLst/>
          </a:prstGeom>
          <a:noFill/>
        </p:spPr>
        <p:txBody>
          <a:bodyPr wrap="square" rtlCol="0">
            <a:spAutoFit/>
          </a:bodyPr>
          <a:lstStyle/>
          <a:p>
            <a:pPr algn="ctr"/>
            <a:r>
              <a:rPr lang="en-US" sz="5000" b="1" dirty="0">
                <a:latin typeface="Candara" panose="020E0502030303020204" pitchFamily="34" charset="0"/>
              </a:rPr>
              <a:t>Stimulus Materials</a:t>
            </a:r>
          </a:p>
        </p:txBody>
      </p:sp>
      <p:sp>
        <p:nvSpPr>
          <p:cNvPr id="44" name="TextBox 43"/>
          <p:cNvSpPr txBox="1"/>
          <p:nvPr/>
        </p:nvSpPr>
        <p:spPr>
          <a:xfrm>
            <a:off x="17868666" y="13778260"/>
            <a:ext cx="6400800" cy="861774"/>
          </a:xfrm>
          <a:prstGeom prst="rect">
            <a:avLst/>
          </a:prstGeom>
          <a:noFill/>
        </p:spPr>
        <p:txBody>
          <a:bodyPr wrap="square" rtlCol="0">
            <a:spAutoFit/>
          </a:bodyPr>
          <a:lstStyle/>
          <a:p>
            <a:pPr algn="ctr"/>
            <a:r>
              <a:rPr lang="en-US" sz="5000" b="1" dirty="0">
                <a:latin typeface="Candara" panose="020E0502030303020204" pitchFamily="34" charset="0"/>
              </a:rPr>
              <a:t>Results</a:t>
            </a:r>
          </a:p>
        </p:txBody>
      </p:sp>
      <p:cxnSp>
        <p:nvCxnSpPr>
          <p:cNvPr id="47" name="Straight Connector 46"/>
          <p:cNvCxnSpPr/>
          <p:nvPr/>
        </p:nvCxnSpPr>
        <p:spPr>
          <a:xfrm rot="5400000">
            <a:off x="20957943" y="3655794"/>
            <a:ext cx="0" cy="20025360"/>
          </a:xfrm>
          <a:prstGeom prst="line">
            <a:avLst/>
          </a:prstGeom>
          <a:ln w="38100">
            <a:solidFill>
              <a:srgbClr val="548235"/>
            </a:solidFill>
            <a:prstDash val="dashDot"/>
          </a:ln>
        </p:spPr>
        <p:style>
          <a:lnRef idx="1">
            <a:schemeClr val="accent1"/>
          </a:lnRef>
          <a:fillRef idx="0">
            <a:schemeClr val="accent1"/>
          </a:fillRef>
          <a:effectRef idx="0">
            <a:schemeClr val="accent1"/>
          </a:effectRef>
          <a:fontRef idx="minor">
            <a:schemeClr val="tx1"/>
          </a:fontRef>
        </p:style>
      </p:cxnSp>
      <p:pic>
        <p:nvPicPr>
          <p:cNvPr id="29" name="Picture 2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69304" y="720080"/>
            <a:ext cx="3032559" cy="3215074"/>
          </a:xfrm>
          <a:prstGeom prst="rect">
            <a:avLst/>
          </a:prstGeom>
        </p:spPr>
      </p:pic>
      <p:sp>
        <p:nvSpPr>
          <p:cNvPr id="88" name="TextBox 87">
            <a:extLst>
              <a:ext uri="{FF2B5EF4-FFF2-40B4-BE49-F238E27FC236}">
                <a16:creationId xmlns:a16="http://schemas.microsoft.com/office/drawing/2014/main" xmlns="" id="{77364E41-79C4-4265-BD66-4A6EC9B98B0A}"/>
              </a:ext>
            </a:extLst>
          </p:cNvPr>
          <p:cNvSpPr txBox="1"/>
          <p:nvPr/>
        </p:nvSpPr>
        <p:spPr>
          <a:xfrm>
            <a:off x="7520204" y="2452953"/>
            <a:ext cx="27111343" cy="1569660"/>
          </a:xfrm>
          <a:prstGeom prst="rect">
            <a:avLst/>
          </a:prstGeom>
          <a:noFill/>
        </p:spPr>
        <p:txBody>
          <a:bodyPr wrap="square" rtlCol="0" anchor="b">
            <a:spAutoFit/>
          </a:bodyPr>
          <a:lstStyle/>
          <a:p>
            <a:pPr algn="ctr"/>
            <a:r>
              <a:rPr lang="en-US" sz="4800" dirty="0">
                <a:latin typeface="Candara" panose="020E0502030303020204" pitchFamily="34" charset="0"/>
              </a:rPr>
              <a:t>Katie Paulich, Paige Shafer, Chloe Kofman, and Caitlin Richmond</a:t>
            </a:r>
          </a:p>
          <a:p>
            <a:pPr algn="ctr"/>
            <a:r>
              <a:rPr lang="en-US" sz="4800" dirty="0">
                <a:solidFill>
                  <a:prstClr val="black"/>
                </a:solidFill>
                <a:latin typeface="Candara" panose="020E0502030303020204" pitchFamily="34" charset="0"/>
                <a:sym typeface="Wingdings 2" panose="05020102010507070707" pitchFamily="18" charset="2"/>
              </a:rPr>
              <a:t>Faculty Mentor: April Bleske-Rechek  Department of Psychology  University of Wisconsin-Eau Claire</a:t>
            </a:r>
            <a:endParaRPr lang="en-US" sz="4800" dirty="0">
              <a:latin typeface="Candara" panose="020E0502030303020204" pitchFamily="34" charset="0"/>
            </a:endParaRPr>
          </a:p>
        </p:txBody>
      </p:sp>
      <p:sp>
        <p:nvSpPr>
          <p:cNvPr id="30" name="TextBox 29">
            <a:extLst>
              <a:ext uri="{FF2B5EF4-FFF2-40B4-BE49-F238E27FC236}">
                <a16:creationId xmlns:a16="http://schemas.microsoft.com/office/drawing/2014/main" xmlns="" id="{FE813875-1370-441C-AD7A-5B0BB30F038E}"/>
              </a:ext>
            </a:extLst>
          </p:cNvPr>
          <p:cNvSpPr txBox="1"/>
          <p:nvPr/>
        </p:nvSpPr>
        <p:spPr>
          <a:xfrm>
            <a:off x="780636" y="5632006"/>
            <a:ext cx="9235440" cy="16773823"/>
          </a:xfrm>
          <a:prstGeom prst="rect">
            <a:avLst/>
          </a:prstGeom>
          <a:noFill/>
        </p:spPr>
        <p:txBody>
          <a:bodyPr wrap="square" rtlCol="0">
            <a:spAutoFit/>
          </a:bodyPr>
          <a:lstStyle/>
          <a:p>
            <a:pPr algn="just"/>
            <a:r>
              <a:rPr lang="en-US" sz="3050" dirty="0">
                <a:solidFill>
                  <a:srgbClr val="000000"/>
                </a:solidFill>
                <a:latin typeface="Candara" panose="020E0502030303020204" pitchFamily="34" charset="0"/>
              </a:rPr>
              <a:t>Scholars debate whether English instructors should devote focused attention to grammar usage and mechanics.</a:t>
            </a:r>
            <a:r>
              <a:rPr lang="en-US" sz="3050" baseline="30000" dirty="0">
                <a:solidFill>
                  <a:srgbClr val="000000"/>
                </a:solidFill>
                <a:latin typeface="Candara" panose="020E0502030303020204" pitchFamily="34" charset="0"/>
              </a:rPr>
              <a:t>1,2</a:t>
            </a:r>
            <a:r>
              <a:rPr lang="en-US" sz="3050" dirty="0">
                <a:solidFill>
                  <a:srgbClr val="000000"/>
                </a:solidFill>
                <a:latin typeface="Candara" panose="020E0502030303020204" pitchFamily="34" charset="0"/>
              </a:rPr>
              <a:t> On one hand, most grammar usage errors are superficial and do not impede readers’ understanding,</a:t>
            </a:r>
            <a:r>
              <a:rPr lang="en-US" sz="3050" baseline="30000" dirty="0">
                <a:solidFill>
                  <a:srgbClr val="000000"/>
                </a:solidFill>
                <a:latin typeface="Candara" panose="020E0502030303020204" pitchFamily="34" charset="0"/>
              </a:rPr>
              <a:t>3,4</a:t>
            </a:r>
            <a:r>
              <a:rPr lang="en-US" sz="3050" dirty="0">
                <a:solidFill>
                  <a:srgbClr val="000000"/>
                </a:solidFill>
                <a:latin typeface="Candara" panose="020E0502030303020204" pitchFamily="34" charset="0"/>
              </a:rPr>
              <a:t> and an emphasis on mastery of usage rules perpetuates a system in which certain forms of grammar usage may afford status and prestige. On the other hand, studies have illustrated that professionals perceive grammar usage errors as bothersome;</a:t>
            </a:r>
            <a:r>
              <a:rPr lang="en-US" sz="3050" baseline="30000" dirty="0">
                <a:solidFill>
                  <a:srgbClr val="000000"/>
                </a:solidFill>
                <a:latin typeface="Candara" panose="020E0502030303020204" pitchFamily="34" charset="0"/>
              </a:rPr>
              <a:t>5,6,7,8</a:t>
            </a:r>
            <a:r>
              <a:rPr lang="en-US" sz="3050" dirty="0">
                <a:solidFill>
                  <a:srgbClr val="000000"/>
                </a:solidFill>
                <a:latin typeface="Candara" panose="020E0502030303020204" pitchFamily="34" charset="0"/>
              </a:rPr>
              <a:t> more importantly, interviews with business professionals suggest that grammar usage errors might harm impressions of the writer as a person.</a:t>
            </a:r>
            <a:r>
              <a:rPr lang="en-US" sz="3050" baseline="30000" dirty="0">
                <a:solidFill>
                  <a:srgbClr val="000000"/>
                </a:solidFill>
                <a:latin typeface="Candara" panose="020E0502030303020204" pitchFamily="34" charset="0"/>
              </a:rPr>
              <a:t>9</a:t>
            </a:r>
            <a:r>
              <a:rPr lang="en-US" sz="3050" dirty="0">
                <a:solidFill>
                  <a:srgbClr val="000000"/>
                </a:solidFill>
                <a:latin typeface="Candara" panose="020E0502030303020204" pitchFamily="34" charset="0"/>
              </a:rPr>
              <a:t> </a:t>
            </a:r>
          </a:p>
          <a:p>
            <a:pPr algn="just"/>
            <a:endParaRPr lang="en-US" sz="1800" dirty="0">
              <a:solidFill>
                <a:srgbClr val="000000"/>
              </a:solidFill>
              <a:latin typeface="Candara" panose="020E0502030303020204" pitchFamily="34" charset="0"/>
            </a:endParaRPr>
          </a:p>
          <a:p>
            <a:pPr algn="just"/>
            <a:r>
              <a:rPr lang="en-US" sz="3050" u="sng" dirty="0">
                <a:solidFill>
                  <a:srgbClr val="000000"/>
                </a:solidFill>
                <a:latin typeface="Candara" panose="020E0502030303020204" pitchFamily="34" charset="0"/>
              </a:rPr>
              <a:t>Study Objective:</a:t>
            </a:r>
            <a:endParaRPr lang="en-US" sz="3050" dirty="0">
              <a:solidFill>
                <a:srgbClr val="000000"/>
              </a:solidFill>
              <a:latin typeface="Candara" panose="020E0502030303020204" pitchFamily="34" charset="0"/>
            </a:endParaRPr>
          </a:p>
          <a:p>
            <a:pPr algn="just"/>
            <a:r>
              <a:rPr lang="en-US" sz="3050" dirty="0">
                <a:solidFill>
                  <a:srgbClr val="000000"/>
                </a:solidFill>
                <a:latin typeface="Candara" panose="020E0502030303020204" pitchFamily="34" charset="0"/>
              </a:rPr>
              <a:t>In the current study, we tested the idea that grammar usage errors taint impressions of a job applicant’s writing </a:t>
            </a:r>
            <a:r>
              <a:rPr lang="en-US" sz="3050" i="1" dirty="0">
                <a:solidFill>
                  <a:srgbClr val="000000"/>
                </a:solidFill>
                <a:latin typeface="Candara" panose="020E0502030303020204" pitchFamily="34" charset="0"/>
              </a:rPr>
              <a:t>and</a:t>
            </a:r>
            <a:r>
              <a:rPr lang="en-US" sz="3050" dirty="0">
                <a:solidFill>
                  <a:srgbClr val="000000"/>
                </a:solidFill>
                <a:latin typeface="Candara" panose="020E0502030303020204" pitchFamily="34" charset="0"/>
              </a:rPr>
              <a:t> character. </a:t>
            </a:r>
            <a:endParaRPr lang="en-US" sz="2350" dirty="0">
              <a:solidFill>
                <a:srgbClr val="000000"/>
              </a:solidFill>
              <a:latin typeface="Candara" panose="020E0502030303020204" pitchFamily="34" charset="0"/>
            </a:endParaRPr>
          </a:p>
          <a:p>
            <a:pPr algn="just"/>
            <a:r>
              <a:rPr lang="en-US" sz="3050" dirty="0">
                <a:solidFill>
                  <a:srgbClr val="000000"/>
                </a:solidFill>
                <a:latin typeface="Candara" panose="020E0502030303020204" pitchFamily="34" charset="0"/>
              </a:rPr>
              <a:t>We hypothesized that common grammar usage errors in a cover letter would negatively affect people’s…</a:t>
            </a:r>
          </a:p>
          <a:p>
            <a:pPr marL="457200" indent="-457200" algn="just">
              <a:buFont typeface="Arial" panose="020B0604020202020204" pitchFamily="34" charset="0"/>
              <a:buChar char="•"/>
            </a:pPr>
            <a:r>
              <a:rPr lang="en-US" sz="3050" dirty="0">
                <a:solidFill>
                  <a:srgbClr val="000000"/>
                </a:solidFill>
                <a:latin typeface="Candara" panose="020E0502030303020204" pitchFamily="34" charset="0"/>
              </a:rPr>
              <a:t>judgments of the applicant’s character</a:t>
            </a:r>
          </a:p>
          <a:p>
            <a:pPr marL="457200" indent="-457200" algn="just">
              <a:buFont typeface="Arial" panose="020B0604020202020204" pitchFamily="34" charset="0"/>
              <a:buChar char="•"/>
            </a:pPr>
            <a:r>
              <a:rPr lang="en-US" sz="3050" dirty="0">
                <a:solidFill>
                  <a:srgbClr val="000000"/>
                </a:solidFill>
                <a:latin typeface="Candara" panose="020E0502030303020204" pitchFamily="34" charset="0"/>
              </a:rPr>
              <a:t>evaluations of the applicant’s writing quality </a:t>
            </a:r>
          </a:p>
          <a:p>
            <a:pPr marL="457200" indent="-457200" algn="just">
              <a:buFont typeface="Arial" panose="020B0604020202020204" pitchFamily="34" charset="0"/>
              <a:buChar char="•"/>
            </a:pPr>
            <a:r>
              <a:rPr lang="en-US" sz="3050" dirty="0">
                <a:solidFill>
                  <a:srgbClr val="000000"/>
                </a:solidFill>
                <a:latin typeface="Candara" panose="020E0502030303020204" pitchFamily="34" charset="0"/>
              </a:rPr>
              <a:t>ratings of the </a:t>
            </a:r>
            <a:r>
              <a:rPr lang="en-US" sz="3050" i="1" dirty="0">
                <a:solidFill>
                  <a:srgbClr val="000000"/>
                </a:solidFill>
                <a:latin typeface="Candara" panose="020E0502030303020204" pitchFamily="34" charset="0"/>
              </a:rPr>
              <a:t>content</a:t>
            </a:r>
            <a:r>
              <a:rPr lang="en-US" sz="3050" dirty="0">
                <a:solidFill>
                  <a:srgbClr val="000000"/>
                </a:solidFill>
                <a:latin typeface="Candara" panose="020E0502030303020204" pitchFamily="34" charset="0"/>
              </a:rPr>
              <a:t> of the letter </a:t>
            </a:r>
          </a:p>
          <a:p>
            <a:pPr marL="457200" indent="-457200" algn="just">
              <a:buFont typeface="Arial" panose="020B0604020202020204" pitchFamily="34" charset="0"/>
              <a:buChar char="•"/>
            </a:pPr>
            <a:r>
              <a:rPr lang="en-US" sz="3050" dirty="0">
                <a:solidFill>
                  <a:srgbClr val="000000"/>
                </a:solidFill>
                <a:latin typeface="Candara" panose="020E0502030303020204" pitchFamily="34" charset="0"/>
              </a:rPr>
              <a:t>likelihood of hiring the applicant</a:t>
            </a:r>
          </a:p>
          <a:p>
            <a:pPr algn="just"/>
            <a:endParaRPr lang="en-US" sz="1800" dirty="0">
              <a:solidFill>
                <a:srgbClr val="000000"/>
              </a:solidFill>
              <a:latin typeface="Candara" panose="020E0502030303020204" pitchFamily="34" charset="0"/>
            </a:endParaRPr>
          </a:p>
          <a:p>
            <a:pPr algn="just"/>
            <a:r>
              <a:rPr lang="en-US" sz="3050" u="sng" dirty="0">
                <a:solidFill>
                  <a:srgbClr val="000000"/>
                </a:solidFill>
                <a:latin typeface="Candara" panose="020E0502030303020204" pitchFamily="34" charset="0"/>
              </a:rPr>
              <a:t>Method Overview (N = 201; 68% Response Rate)</a:t>
            </a:r>
          </a:p>
          <a:p>
            <a:pPr marL="457200" indent="-457200" algn="just">
              <a:buFont typeface="Arial" panose="020B0604020202020204" pitchFamily="34" charset="0"/>
              <a:buChar char="•"/>
            </a:pPr>
            <a:r>
              <a:rPr lang="en-US" sz="3050" dirty="0">
                <a:solidFill>
                  <a:srgbClr val="000000"/>
                </a:solidFill>
                <a:latin typeface="Candara" panose="020E0502030303020204" pitchFamily="34" charset="0"/>
              </a:rPr>
              <a:t>We asked community adults to evaluate college students’ “readiness” for the real world. We asked each participant to read one of three  hypothetical professional cover letters written by a college student, and then rate the student applicant who purportedly wrote it. Participants did not know the study was about grammar usage. </a:t>
            </a:r>
          </a:p>
          <a:p>
            <a:pPr marL="457200" indent="-457200" algn="just">
              <a:buFont typeface="Arial" panose="020B0604020202020204" pitchFamily="34" charset="0"/>
              <a:buChar char="•"/>
            </a:pPr>
            <a:r>
              <a:rPr lang="en-US" sz="3050" dirty="0">
                <a:solidFill>
                  <a:prstClr val="black"/>
                </a:solidFill>
                <a:latin typeface="Candara" panose="020E0502030303020204" pitchFamily="34" charset="0"/>
              </a:rPr>
              <a:t>Participants varied in gender:</a:t>
            </a:r>
            <a:r>
              <a:rPr lang="en-US" sz="3050" dirty="0">
                <a:solidFill>
                  <a:srgbClr val="000000"/>
                </a:solidFill>
                <a:latin typeface="Candara" panose="020E0502030303020204" pitchFamily="34" charset="0"/>
              </a:rPr>
              <a:t> 72 men, 128 women, </a:t>
            </a:r>
            <a:br>
              <a:rPr lang="en-US" sz="3050" dirty="0">
                <a:solidFill>
                  <a:srgbClr val="000000"/>
                </a:solidFill>
                <a:latin typeface="Candara" panose="020E0502030303020204" pitchFamily="34" charset="0"/>
              </a:rPr>
            </a:br>
            <a:r>
              <a:rPr lang="en-US" sz="3050" dirty="0">
                <a:solidFill>
                  <a:srgbClr val="000000"/>
                </a:solidFill>
                <a:latin typeface="Candara" panose="020E0502030303020204" pitchFamily="34" charset="0"/>
              </a:rPr>
              <a:t>1 unspecified; in age: Range 22-80,</a:t>
            </a:r>
            <a:r>
              <a:rPr lang="en-US" sz="3050" i="1" dirty="0">
                <a:solidFill>
                  <a:prstClr val="black"/>
                </a:solidFill>
                <a:latin typeface="Candara" panose="020E0502030303020204" pitchFamily="34" charset="0"/>
              </a:rPr>
              <a:t> M</a:t>
            </a:r>
            <a:r>
              <a:rPr lang="en-US" sz="3050" dirty="0">
                <a:solidFill>
                  <a:prstClr val="black"/>
                </a:solidFill>
                <a:latin typeface="Candara" panose="020E0502030303020204" pitchFamily="34" charset="0"/>
              </a:rPr>
              <a:t>= 9.54 ± 10.83 years</a:t>
            </a:r>
            <a:r>
              <a:rPr lang="en-US" sz="3050" dirty="0">
                <a:solidFill>
                  <a:srgbClr val="000000"/>
                </a:solidFill>
                <a:latin typeface="Candara" panose="020E0502030303020204" pitchFamily="34" charset="0"/>
              </a:rPr>
              <a:t>; and in education level: 20% Associate’s or less, 45% Bachelor’s, 35% Master’s/Doctoral Level Degree.</a:t>
            </a:r>
            <a:endParaRPr lang="en-US" sz="3200" dirty="0">
              <a:solidFill>
                <a:prstClr val="black"/>
              </a:solidFill>
              <a:latin typeface="Candara" panose="020E0502030303020204" pitchFamily="34" charset="0"/>
            </a:endParaRPr>
          </a:p>
        </p:txBody>
      </p:sp>
      <p:sp>
        <p:nvSpPr>
          <p:cNvPr id="2" name="TextBox 1">
            <a:extLst>
              <a:ext uri="{FF2B5EF4-FFF2-40B4-BE49-F238E27FC236}">
                <a16:creationId xmlns:a16="http://schemas.microsoft.com/office/drawing/2014/main" xmlns="" id="{01ACF1A7-23E3-4AE1-B82D-EC20B702A5AC}"/>
              </a:ext>
            </a:extLst>
          </p:cNvPr>
          <p:cNvSpPr txBox="1"/>
          <p:nvPr/>
        </p:nvSpPr>
        <p:spPr>
          <a:xfrm>
            <a:off x="688174" y="34952019"/>
            <a:ext cx="16888968" cy="2677656"/>
          </a:xfrm>
          <a:prstGeom prst="rect">
            <a:avLst/>
          </a:prstGeom>
          <a:noFill/>
        </p:spPr>
        <p:txBody>
          <a:bodyPr wrap="square" rtlCol="0">
            <a:spAutoFit/>
          </a:bodyPr>
          <a:lstStyle/>
          <a:p>
            <a:pPr marL="392113" indent="-392113">
              <a:buAutoNum type="arabicPeriod"/>
            </a:pPr>
            <a:r>
              <a:rPr lang="en-US" sz="2400" dirty="0" err="1">
                <a:latin typeface="Candara" panose="020E0502030303020204" pitchFamily="34" charset="0"/>
              </a:rPr>
              <a:t>Tchudi</a:t>
            </a:r>
            <a:r>
              <a:rPr lang="en-US" sz="2400" dirty="0">
                <a:latin typeface="Candara" panose="020E0502030303020204" pitchFamily="34" charset="0"/>
              </a:rPr>
              <a:t>, S., &amp; </a:t>
            </a:r>
            <a:r>
              <a:rPr lang="en-US" sz="2400" dirty="0" err="1">
                <a:latin typeface="Candara" panose="020E0502030303020204" pitchFamily="34" charset="0"/>
              </a:rPr>
              <a:t>Tchudi</a:t>
            </a:r>
            <a:r>
              <a:rPr lang="en-US" sz="2400" dirty="0">
                <a:latin typeface="Candara" panose="020E0502030303020204" pitchFamily="34" charset="0"/>
              </a:rPr>
              <a:t>, S. (1991). </a:t>
            </a:r>
            <a:r>
              <a:rPr lang="en-US" sz="2400" i="1" dirty="0">
                <a:latin typeface="Candara" panose="020E0502030303020204" pitchFamily="34" charset="0"/>
              </a:rPr>
              <a:t>The English/Language Arts Handbook. </a:t>
            </a:r>
            <a:r>
              <a:rPr lang="en-US" sz="2400" dirty="0">
                <a:latin typeface="Candara" panose="020E0502030303020204" pitchFamily="34" charset="0"/>
              </a:rPr>
              <a:t>Portsmouth, NH: Boynton/Cook.</a:t>
            </a:r>
          </a:p>
          <a:p>
            <a:pPr marL="392113" indent="-392113">
              <a:buAutoNum type="arabicPeriod"/>
            </a:pPr>
            <a:r>
              <a:rPr lang="en-US" sz="2400" dirty="0" err="1">
                <a:latin typeface="Candara" panose="020E0502030303020204" pitchFamily="34" charset="0"/>
              </a:rPr>
              <a:t>Kolln</a:t>
            </a:r>
            <a:r>
              <a:rPr lang="en-US" sz="2400" dirty="0">
                <a:latin typeface="Candara" panose="020E0502030303020204" pitchFamily="34" charset="0"/>
              </a:rPr>
              <a:t>, M., &amp; Hancock, C. (2005). The story of English grammar in United States schools. </a:t>
            </a:r>
            <a:r>
              <a:rPr lang="en-US" sz="2400" i="1" dirty="0">
                <a:latin typeface="Candara" panose="020E0502030303020204" pitchFamily="34" charset="0"/>
              </a:rPr>
              <a:t>English Teaching: Practice and Critique, 4,</a:t>
            </a:r>
            <a:r>
              <a:rPr lang="en-US" sz="2400" dirty="0">
                <a:latin typeface="Candara" panose="020E0502030303020204" pitchFamily="34" charset="0"/>
              </a:rPr>
              <a:t> 11-31.</a:t>
            </a:r>
          </a:p>
          <a:p>
            <a:pPr marL="392113" indent="-392113">
              <a:buAutoNum type="arabicPeriod"/>
            </a:pPr>
            <a:r>
              <a:rPr lang="en-US" sz="2400" dirty="0">
                <a:latin typeface="Candara" panose="020E0502030303020204" pitchFamily="34" charset="0"/>
              </a:rPr>
              <a:t>Connors, R. J., &amp; Lunsford, A. A. (1988). Frequency of formal errors in current college writing, or Ma and Pa Kettle do research. </a:t>
            </a:r>
            <a:r>
              <a:rPr lang="en-US" sz="2400" i="1" dirty="0">
                <a:latin typeface="Candara" panose="020E0502030303020204" pitchFamily="34" charset="0"/>
              </a:rPr>
              <a:t>College Composition and Communication, 39, </a:t>
            </a:r>
            <a:r>
              <a:rPr lang="en-US" sz="2400" dirty="0">
                <a:latin typeface="Candara" panose="020E0502030303020204" pitchFamily="34" charset="0"/>
              </a:rPr>
              <a:t>395-409.</a:t>
            </a:r>
          </a:p>
          <a:p>
            <a:pPr marL="392113" indent="-392113">
              <a:buAutoNum type="arabicPeriod"/>
            </a:pPr>
            <a:r>
              <a:rPr lang="en-US" sz="2400" dirty="0">
                <a:latin typeface="Candara" panose="020E0502030303020204" pitchFamily="34" charset="0"/>
              </a:rPr>
              <a:t>Lunsford, A. A., &amp; Lunsford, K. J. (2008). “Mistakes are a fact of life”: A national comparative study. </a:t>
            </a:r>
            <a:r>
              <a:rPr lang="en-US" sz="2400" i="1" dirty="0">
                <a:latin typeface="Candara" panose="020E0502030303020204" pitchFamily="34" charset="0"/>
              </a:rPr>
              <a:t>College Composition and Communication, 59, </a:t>
            </a:r>
            <a:r>
              <a:rPr lang="en-US" sz="2400" dirty="0">
                <a:latin typeface="Candara" panose="020E0502030303020204" pitchFamily="34" charset="0"/>
              </a:rPr>
              <a:t>781-806.</a:t>
            </a:r>
          </a:p>
        </p:txBody>
      </p:sp>
      <p:sp>
        <p:nvSpPr>
          <p:cNvPr id="3" name="TextBox 2">
            <a:extLst>
              <a:ext uri="{FF2B5EF4-FFF2-40B4-BE49-F238E27FC236}">
                <a16:creationId xmlns:a16="http://schemas.microsoft.com/office/drawing/2014/main" xmlns="" id="{D0BC48F2-941E-4FE2-8B3C-CD418098C099}"/>
              </a:ext>
            </a:extLst>
          </p:cNvPr>
          <p:cNvSpPr txBox="1"/>
          <p:nvPr/>
        </p:nvSpPr>
        <p:spPr>
          <a:xfrm>
            <a:off x="35217712" y="34975717"/>
            <a:ext cx="6041317" cy="2576090"/>
          </a:xfrm>
          <a:prstGeom prst="rect">
            <a:avLst/>
          </a:prstGeom>
          <a:noFill/>
        </p:spPr>
        <p:txBody>
          <a:bodyPr wrap="square" rtlCol="0">
            <a:spAutoFit/>
          </a:bodyPr>
          <a:lstStyle/>
          <a:p>
            <a:pPr algn="just"/>
            <a:r>
              <a:rPr lang="en-US" sz="2690" dirty="0">
                <a:latin typeface="Candara" panose="020E0502030303020204" pitchFamily="34" charset="0"/>
              </a:rPr>
              <a:t>We are grateful to the many members of the local community who participated in this study and to the Office of Research and Sponsored Programs at UWEC for supporting this research. We thank LTS for printing this poster. </a:t>
            </a:r>
          </a:p>
        </p:txBody>
      </p:sp>
      <p:sp>
        <p:nvSpPr>
          <p:cNvPr id="5" name="TextBox 4">
            <a:extLst>
              <a:ext uri="{FF2B5EF4-FFF2-40B4-BE49-F238E27FC236}">
                <a16:creationId xmlns:a16="http://schemas.microsoft.com/office/drawing/2014/main" xmlns="" id="{BEC5567D-4B1E-4839-945F-61F2B786F8F3}"/>
              </a:ext>
            </a:extLst>
          </p:cNvPr>
          <p:cNvSpPr txBox="1"/>
          <p:nvPr/>
        </p:nvSpPr>
        <p:spPr>
          <a:xfrm>
            <a:off x="11647466" y="5927442"/>
            <a:ext cx="5029200" cy="1454244"/>
          </a:xfrm>
          <a:prstGeom prst="rect">
            <a:avLst/>
          </a:prstGeom>
          <a:noFill/>
        </p:spPr>
        <p:txBody>
          <a:bodyPr wrap="square" rtlCol="0">
            <a:spAutoFit/>
          </a:bodyPr>
          <a:lstStyle/>
          <a:p>
            <a:pPr algn="ctr">
              <a:spcAft>
                <a:spcPts val="300"/>
              </a:spcAft>
            </a:pPr>
            <a:r>
              <a:rPr lang="en-US" sz="3800" b="1" dirty="0">
                <a:latin typeface="Candara" panose="020E0502030303020204" pitchFamily="34" charset="0"/>
              </a:rPr>
              <a:t>“</a:t>
            </a:r>
            <a:r>
              <a:rPr lang="en-US" sz="3800" b="1" u="sng" dirty="0">
                <a:latin typeface="Candara" panose="020E0502030303020204" pitchFamily="34" charset="0"/>
              </a:rPr>
              <a:t>The Good</a:t>
            </a:r>
            <a:r>
              <a:rPr lang="en-US" sz="3800" b="1" dirty="0">
                <a:latin typeface="Candara" panose="020E0502030303020204" pitchFamily="34" charset="0"/>
              </a:rPr>
              <a:t>”</a:t>
            </a:r>
          </a:p>
          <a:p>
            <a:pPr algn="ctr">
              <a:spcAft>
                <a:spcPts val="300"/>
              </a:spcAft>
            </a:pPr>
            <a:r>
              <a:rPr lang="en-US" sz="2400" b="1" dirty="0">
                <a:latin typeface="Candara" panose="020E0502030303020204" pitchFamily="34" charset="0"/>
              </a:rPr>
              <a:t>Excerpts from the cover letter with no errors</a:t>
            </a:r>
          </a:p>
        </p:txBody>
      </p:sp>
      <p:graphicFrame>
        <p:nvGraphicFramePr>
          <p:cNvPr id="33" name="Chart 32">
            <a:extLst>
              <a:ext uri="{FF2B5EF4-FFF2-40B4-BE49-F238E27FC236}">
                <a16:creationId xmlns:a16="http://schemas.microsoft.com/office/drawing/2014/main" xmlns="" id="{7F35A5F9-6216-4F12-AF02-F794CC4D06D1}"/>
              </a:ext>
            </a:extLst>
          </p:cNvPr>
          <p:cNvGraphicFramePr>
            <a:graphicFrameLocks/>
          </p:cNvGraphicFramePr>
          <p:nvPr>
            <p:extLst>
              <p:ext uri="{D42A27DB-BD31-4B8C-83A1-F6EECF244321}">
                <p14:modId xmlns:p14="http://schemas.microsoft.com/office/powerpoint/2010/main" val="2663233995"/>
              </p:ext>
            </p:extLst>
          </p:nvPr>
        </p:nvGraphicFramePr>
        <p:xfrm>
          <a:off x="2866446" y="23859533"/>
          <a:ext cx="10972800" cy="9144000"/>
        </p:xfrm>
        <a:graphic>
          <a:graphicData uri="http://schemas.openxmlformats.org/drawingml/2006/chart">
            <c:chart xmlns:c="http://schemas.openxmlformats.org/drawingml/2006/chart" xmlns:r="http://schemas.openxmlformats.org/officeDocument/2006/relationships" r:id="rId5"/>
          </a:graphicData>
        </a:graphic>
      </p:graphicFrame>
      <p:graphicFrame>
        <p:nvGraphicFramePr>
          <p:cNvPr id="34" name="Chart 33">
            <a:extLst>
              <a:ext uri="{FF2B5EF4-FFF2-40B4-BE49-F238E27FC236}">
                <a16:creationId xmlns:a16="http://schemas.microsoft.com/office/drawing/2014/main" xmlns="" id="{44C8D9F5-91BD-49EF-B2A9-504B2C121940}"/>
              </a:ext>
            </a:extLst>
          </p:cNvPr>
          <p:cNvGraphicFramePr>
            <a:graphicFrameLocks/>
          </p:cNvGraphicFramePr>
          <p:nvPr>
            <p:extLst>
              <p:ext uri="{D42A27DB-BD31-4B8C-83A1-F6EECF244321}">
                <p14:modId xmlns:p14="http://schemas.microsoft.com/office/powerpoint/2010/main" val="1954241563"/>
              </p:ext>
            </p:extLst>
          </p:nvPr>
        </p:nvGraphicFramePr>
        <p:xfrm>
          <a:off x="15530949" y="23859533"/>
          <a:ext cx="10972800" cy="9144000"/>
        </p:xfrm>
        <a:graphic>
          <a:graphicData uri="http://schemas.openxmlformats.org/drawingml/2006/chart">
            <c:chart xmlns:c="http://schemas.openxmlformats.org/drawingml/2006/chart" xmlns:r="http://schemas.openxmlformats.org/officeDocument/2006/relationships" r:id="rId6"/>
          </a:graphicData>
        </a:graphic>
      </p:graphicFrame>
      <p:graphicFrame>
        <p:nvGraphicFramePr>
          <p:cNvPr id="35" name="Chart 34">
            <a:extLst>
              <a:ext uri="{FF2B5EF4-FFF2-40B4-BE49-F238E27FC236}">
                <a16:creationId xmlns:a16="http://schemas.microsoft.com/office/drawing/2014/main" xmlns="" id="{AF73F1D7-29C9-43B6-A9B7-D7C14AC37BC2}"/>
              </a:ext>
            </a:extLst>
          </p:cNvPr>
          <p:cNvGraphicFramePr>
            <a:graphicFrameLocks/>
          </p:cNvGraphicFramePr>
          <p:nvPr>
            <p:extLst>
              <p:ext uri="{D42A27DB-BD31-4B8C-83A1-F6EECF244321}">
                <p14:modId xmlns:p14="http://schemas.microsoft.com/office/powerpoint/2010/main" val="3591147002"/>
              </p:ext>
            </p:extLst>
          </p:nvPr>
        </p:nvGraphicFramePr>
        <p:xfrm>
          <a:off x="29272413" y="23859533"/>
          <a:ext cx="10972800" cy="9144000"/>
        </p:xfrm>
        <a:graphic>
          <a:graphicData uri="http://schemas.openxmlformats.org/drawingml/2006/chart">
            <c:chart xmlns:c="http://schemas.openxmlformats.org/drawingml/2006/chart" xmlns:r="http://schemas.openxmlformats.org/officeDocument/2006/relationships" r:id="rId7"/>
          </a:graphicData>
        </a:graphic>
      </p:graphicFrame>
      <p:graphicFrame>
        <p:nvGraphicFramePr>
          <p:cNvPr id="36" name="Chart 35">
            <a:extLst>
              <a:ext uri="{FF2B5EF4-FFF2-40B4-BE49-F238E27FC236}">
                <a16:creationId xmlns:a16="http://schemas.microsoft.com/office/drawing/2014/main" xmlns="" id="{F3EFC504-68CB-45D7-800A-1516940A11E7}"/>
              </a:ext>
            </a:extLst>
          </p:cNvPr>
          <p:cNvGraphicFramePr>
            <a:graphicFrameLocks/>
          </p:cNvGraphicFramePr>
          <p:nvPr>
            <p:extLst>
              <p:ext uri="{D42A27DB-BD31-4B8C-83A1-F6EECF244321}">
                <p14:modId xmlns:p14="http://schemas.microsoft.com/office/powerpoint/2010/main" val="4279687962"/>
              </p:ext>
            </p:extLst>
          </p:nvPr>
        </p:nvGraphicFramePr>
        <p:xfrm>
          <a:off x="11017452" y="15081936"/>
          <a:ext cx="20246482" cy="8334501"/>
        </p:xfrm>
        <a:graphic>
          <a:graphicData uri="http://schemas.openxmlformats.org/drawingml/2006/chart">
            <c:chart xmlns:c="http://schemas.openxmlformats.org/drawingml/2006/chart" xmlns:r="http://schemas.openxmlformats.org/officeDocument/2006/relationships" r:id="rId8"/>
          </a:graphicData>
        </a:graphic>
      </p:graphicFrame>
      <p:sp>
        <p:nvSpPr>
          <p:cNvPr id="10" name="TextBox 9">
            <a:extLst>
              <a:ext uri="{FF2B5EF4-FFF2-40B4-BE49-F238E27FC236}">
                <a16:creationId xmlns:a16="http://schemas.microsoft.com/office/drawing/2014/main" xmlns="" id="{AFF1DB00-43E5-48C0-A8AD-6D7F46D825FE}"/>
              </a:ext>
            </a:extLst>
          </p:cNvPr>
          <p:cNvSpPr txBox="1"/>
          <p:nvPr/>
        </p:nvSpPr>
        <p:spPr>
          <a:xfrm>
            <a:off x="11190266" y="7388179"/>
            <a:ext cx="5943600" cy="6001643"/>
          </a:xfrm>
          <a:prstGeom prst="rect">
            <a:avLst/>
          </a:prstGeom>
          <a:noFill/>
        </p:spPr>
        <p:txBody>
          <a:bodyPr wrap="square" rtlCol="0">
            <a:spAutoFit/>
          </a:bodyPr>
          <a:lstStyle/>
          <a:p>
            <a:pPr marL="457200" indent="-457200" algn="just">
              <a:buFont typeface="Arial" panose="020B0604020202020204" pitchFamily="34" charset="0"/>
              <a:buChar char="•"/>
            </a:pPr>
            <a:r>
              <a:rPr lang="en-US" sz="2800" dirty="0">
                <a:latin typeface="Candara" panose="020E0502030303020204" pitchFamily="34" charset="0"/>
              </a:rPr>
              <a:t>“As a high-achieving student with much to offer, I hope you will consider me for this position.”</a:t>
            </a:r>
          </a:p>
          <a:p>
            <a:pPr algn="just"/>
            <a:endParaRPr lang="en-US" sz="1000" dirty="0">
              <a:latin typeface="Candara" panose="020E0502030303020204" pitchFamily="34" charset="0"/>
            </a:endParaRPr>
          </a:p>
          <a:p>
            <a:pPr marL="457200" indent="-457200" algn="just">
              <a:buFont typeface="Arial" panose="020B0604020202020204" pitchFamily="34" charset="0"/>
              <a:buChar char="•"/>
            </a:pPr>
            <a:r>
              <a:rPr lang="en-US" sz="2800" dirty="0">
                <a:latin typeface="Candara" panose="020E0502030303020204" pitchFamily="34" charset="0"/>
              </a:rPr>
              <a:t>“My time in those positions has allowed me </a:t>
            </a:r>
            <a:r>
              <a:rPr lang="en-US" sz="2800" dirty="0" smtClean="0">
                <a:latin typeface="Candara" panose="020E0502030303020204" pitchFamily="34" charset="0"/>
              </a:rPr>
              <a:t>to</a:t>
            </a:r>
            <a:r>
              <a:rPr lang="en-US" sz="2800" dirty="0" smtClean="0">
                <a:solidFill>
                  <a:schemeClr val="bg1"/>
                </a:solidFill>
                <a:latin typeface="Candara" panose="020E0502030303020204" pitchFamily="34" charset="0"/>
              </a:rPr>
              <a:t> </a:t>
            </a:r>
            <a:r>
              <a:rPr lang="en-US" sz="2800" dirty="0" smtClean="0">
                <a:latin typeface="Candara" panose="020E0502030303020204" pitchFamily="34" charset="0"/>
              </a:rPr>
              <a:t> </a:t>
            </a:r>
            <a:r>
              <a:rPr lang="en-US" sz="2800" dirty="0">
                <a:latin typeface="Candara" panose="020E0502030303020204" pitchFamily="34" charset="0"/>
              </a:rPr>
              <a:t>practice reading and analyzing primary literature, generate hypotheses, conduct statistical analyses, and interpret data.”</a:t>
            </a:r>
          </a:p>
          <a:p>
            <a:pPr algn="just"/>
            <a:endParaRPr lang="en-US" sz="1000" dirty="0">
              <a:latin typeface="Candara" panose="020E0502030303020204" pitchFamily="34" charset="0"/>
            </a:endParaRPr>
          </a:p>
          <a:p>
            <a:pPr marL="457200" indent="-457200" algn="just">
              <a:buFont typeface="Arial" panose="020B0604020202020204" pitchFamily="34" charset="0"/>
              <a:buChar char="•"/>
            </a:pPr>
            <a:r>
              <a:rPr lang="en-US" sz="2800" dirty="0">
                <a:latin typeface="Candara" panose="020E0502030303020204" pitchFamily="34" charset="0"/>
              </a:rPr>
              <a:t>“I have also identified my greatest strengths: my commitment to work, my optimism, and my determination to succeed.”</a:t>
            </a:r>
          </a:p>
        </p:txBody>
      </p:sp>
      <p:sp>
        <p:nvSpPr>
          <p:cNvPr id="49" name="TextBox 48">
            <a:extLst>
              <a:ext uri="{FF2B5EF4-FFF2-40B4-BE49-F238E27FC236}">
                <a16:creationId xmlns:a16="http://schemas.microsoft.com/office/drawing/2014/main" xmlns="" id="{12B96721-2CE7-43AC-BB33-BD558EB2291D}"/>
              </a:ext>
            </a:extLst>
          </p:cNvPr>
          <p:cNvSpPr txBox="1"/>
          <p:nvPr/>
        </p:nvSpPr>
        <p:spPr>
          <a:xfrm>
            <a:off x="18052234" y="7388179"/>
            <a:ext cx="5943600" cy="6001643"/>
          </a:xfrm>
          <a:prstGeom prst="rect">
            <a:avLst/>
          </a:prstGeom>
          <a:noFill/>
        </p:spPr>
        <p:txBody>
          <a:bodyPr wrap="square" rtlCol="0">
            <a:spAutoFit/>
          </a:bodyPr>
          <a:lstStyle/>
          <a:p>
            <a:pPr marL="457200" indent="-457200" algn="just">
              <a:buFont typeface="Arial" panose="020B0604020202020204" pitchFamily="34" charset="0"/>
              <a:buChar char="•"/>
            </a:pPr>
            <a:r>
              <a:rPr lang="en-US" sz="2800" dirty="0">
                <a:latin typeface="Candara" panose="020E0502030303020204" pitchFamily="34" charset="0"/>
              </a:rPr>
              <a:t>“As a high-achieving student with much to offer. I hope you will consider me for this position.”</a:t>
            </a:r>
          </a:p>
          <a:p>
            <a:pPr marL="457200" indent="-457200" algn="just">
              <a:buFont typeface="Arial" panose="020B0604020202020204" pitchFamily="34" charset="0"/>
              <a:buChar char="•"/>
            </a:pPr>
            <a:endParaRPr lang="en-US" sz="1000" dirty="0">
              <a:latin typeface="Candara" panose="020E0502030303020204" pitchFamily="34" charset="0"/>
            </a:endParaRPr>
          </a:p>
          <a:p>
            <a:pPr marL="457200" indent="-457200" algn="just">
              <a:buFont typeface="Arial" panose="020B0604020202020204" pitchFamily="34" charset="0"/>
              <a:buChar char="•"/>
            </a:pPr>
            <a:r>
              <a:rPr lang="en-US" sz="2800" dirty="0">
                <a:latin typeface="Candara" panose="020E0502030303020204" pitchFamily="34" charset="0"/>
              </a:rPr>
              <a:t>“My time in those positions has allowed me to; practice reading and analyzing primary literature, generate hypotheses, conduct statistical analyses, and interpret data.”</a:t>
            </a:r>
          </a:p>
          <a:p>
            <a:pPr algn="just"/>
            <a:endParaRPr lang="en-US" sz="1000" dirty="0">
              <a:latin typeface="Candara" panose="020E0502030303020204" pitchFamily="34" charset="0"/>
            </a:endParaRPr>
          </a:p>
          <a:p>
            <a:pPr marL="457200" indent="-457200" algn="just">
              <a:buFont typeface="Arial" panose="020B0604020202020204" pitchFamily="34" charset="0"/>
              <a:buChar char="•"/>
            </a:pPr>
            <a:r>
              <a:rPr lang="en-US" sz="2800" dirty="0">
                <a:latin typeface="Candara" panose="020E0502030303020204" pitchFamily="34" charset="0"/>
              </a:rPr>
              <a:t>“I have also identified my greatest strengths my commitment to work, my optimism, and my determination to succeed.”</a:t>
            </a:r>
          </a:p>
        </p:txBody>
      </p:sp>
      <p:sp>
        <p:nvSpPr>
          <p:cNvPr id="50" name="TextBox 49">
            <a:extLst>
              <a:ext uri="{FF2B5EF4-FFF2-40B4-BE49-F238E27FC236}">
                <a16:creationId xmlns:a16="http://schemas.microsoft.com/office/drawing/2014/main" xmlns="" id="{A0332330-1B66-4FBB-A107-AB6ED0F7C7C7}"/>
              </a:ext>
            </a:extLst>
          </p:cNvPr>
          <p:cNvSpPr txBox="1"/>
          <p:nvPr/>
        </p:nvSpPr>
        <p:spPr>
          <a:xfrm>
            <a:off x="24921845" y="7388179"/>
            <a:ext cx="5943600" cy="6001643"/>
          </a:xfrm>
          <a:prstGeom prst="rect">
            <a:avLst/>
          </a:prstGeom>
          <a:noFill/>
        </p:spPr>
        <p:txBody>
          <a:bodyPr wrap="square" rtlCol="0">
            <a:spAutoFit/>
          </a:bodyPr>
          <a:lstStyle/>
          <a:p>
            <a:pPr marL="457200" indent="-457200" algn="just">
              <a:buFont typeface="Arial" panose="020B0604020202020204" pitchFamily="34" charset="0"/>
              <a:buChar char="•"/>
            </a:pPr>
            <a:r>
              <a:rPr lang="en-US" sz="2800" dirty="0">
                <a:latin typeface="Candara" panose="020E0502030303020204" pitchFamily="34" charset="0"/>
              </a:rPr>
              <a:t>“As a high-</a:t>
            </a:r>
            <a:r>
              <a:rPr lang="en-US" sz="2800" dirty="0" err="1">
                <a:latin typeface="Candara" panose="020E0502030303020204" pitchFamily="34" charset="0"/>
              </a:rPr>
              <a:t>acheiving</a:t>
            </a:r>
            <a:r>
              <a:rPr lang="en-US" sz="2800" dirty="0">
                <a:latin typeface="Candara" panose="020E0502030303020204" pitchFamily="34" charset="0"/>
              </a:rPr>
              <a:t> student with much to offer. I hope you will consider me for this position.”</a:t>
            </a:r>
          </a:p>
          <a:p>
            <a:pPr algn="just"/>
            <a:endParaRPr lang="en-US" sz="1000" dirty="0">
              <a:latin typeface="Candara" panose="020E0502030303020204" pitchFamily="34" charset="0"/>
            </a:endParaRPr>
          </a:p>
          <a:p>
            <a:pPr marL="457200" indent="-457200" algn="just">
              <a:buFont typeface="Arial" panose="020B0604020202020204" pitchFamily="34" charset="0"/>
              <a:buChar char="•"/>
            </a:pPr>
            <a:r>
              <a:rPr lang="en-US" sz="2800" dirty="0">
                <a:latin typeface="Candara" panose="020E0502030303020204" pitchFamily="34" charset="0"/>
              </a:rPr>
              <a:t>“My time in those positions have allowed me to; practice reading and analyzing primary literature, generate hypotheses, conduct statistical analyses, and interpret data.”</a:t>
            </a:r>
          </a:p>
          <a:p>
            <a:pPr algn="just"/>
            <a:endParaRPr lang="en-US" sz="1000" dirty="0">
              <a:latin typeface="Candara" panose="020E0502030303020204" pitchFamily="34" charset="0"/>
            </a:endParaRPr>
          </a:p>
          <a:p>
            <a:pPr marL="457200" indent="-457200" algn="just">
              <a:buFont typeface="Arial" panose="020B0604020202020204" pitchFamily="34" charset="0"/>
              <a:buChar char="•"/>
            </a:pPr>
            <a:r>
              <a:rPr lang="en-US" sz="2800" dirty="0">
                <a:latin typeface="Candara" panose="020E0502030303020204" pitchFamily="34" charset="0"/>
              </a:rPr>
              <a:t>“I have also identified my greatest strength’s my commitment to work, my optimism, and my determination to succeed.”</a:t>
            </a:r>
          </a:p>
        </p:txBody>
      </p:sp>
      <p:sp>
        <p:nvSpPr>
          <p:cNvPr id="51" name="TextBox 50">
            <a:extLst>
              <a:ext uri="{FF2B5EF4-FFF2-40B4-BE49-F238E27FC236}">
                <a16:creationId xmlns:a16="http://schemas.microsoft.com/office/drawing/2014/main" xmlns="" id="{BD184DE4-6B42-42A9-A497-CC8885FA255F}"/>
              </a:ext>
            </a:extLst>
          </p:cNvPr>
          <p:cNvSpPr txBox="1"/>
          <p:nvPr/>
        </p:nvSpPr>
        <p:spPr>
          <a:xfrm>
            <a:off x="18509434" y="5927442"/>
            <a:ext cx="5029200" cy="1454244"/>
          </a:xfrm>
          <a:prstGeom prst="rect">
            <a:avLst/>
          </a:prstGeom>
          <a:noFill/>
        </p:spPr>
        <p:txBody>
          <a:bodyPr wrap="square" rtlCol="0">
            <a:spAutoFit/>
          </a:bodyPr>
          <a:lstStyle/>
          <a:p>
            <a:pPr algn="ctr">
              <a:spcAft>
                <a:spcPts val="300"/>
              </a:spcAft>
            </a:pPr>
            <a:r>
              <a:rPr lang="en-US" sz="3800" b="1" dirty="0">
                <a:latin typeface="Candara" panose="020E0502030303020204" pitchFamily="34" charset="0"/>
              </a:rPr>
              <a:t>“</a:t>
            </a:r>
            <a:r>
              <a:rPr lang="en-US" sz="3800" b="1" u="sng" dirty="0">
                <a:latin typeface="Candara" panose="020E0502030303020204" pitchFamily="34" charset="0"/>
              </a:rPr>
              <a:t>The Bad</a:t>
            </a:r>
            <a:r>
              <a:rPr lang="en-US" sz="3800" b="1" dirty="0">
                <a:latin typeface="Candara" panose="020E0502030303020204" pitchFamily="34" charset="0"/>
              </a:rPr>
              <a:t>”</a:t>
            </a:r>
          </a:p>
          <a:p>
            <a:pPr algn="ctr">
              <a:spcAft>
                <a:spcPts val="300"/>
              </a:spcAft>
            </a:pPr>
            <a:r>
              <a:rPr lang="en-US" sz="2400" b="1" dirty="0">
                <a:latin typeface="Candara" panose="020E0502030303020204" pitchFamily="34" charset="0"/>
              </a:rPr>
              <a:t>Excerpts from the cover letter with 2 errors per 100 words</a:t>
            </a:r>
          </a:p>
        </p:txBody>
      </p:sp>
      <p:sp>
        <p:nvSpPr>
          <p:cNvPr id="52" name="TextBox 51">
            <a:extLst>
              <a:ext uri="{FF2B5EF4-FFF2-40B4-BE49-F238E27FC236}">
                <a16:creationId xmlns:a16="http://schemas.microsoft.com/office/drawing/2014/main" xmlns="" id="{FE6EE560-7B15-4DEE-BF9C-C2AB49F05397}"/>
              </a:ext>
            </a:extLst>
          </p:cNvPr>
          <p:cNvSpPr txBox="1"/>
          <p:nvPr/>
        </p:nvSpPr>
        <p:spPr>
          <a:xfrm>
            <a:off x="25379045" y="5927442"/>
            <a:ext cx="5029200" cy="1454244"/>
          </a:xfrm>
          <a:prstGeom prst="rect">
            <a:avLst/>
          </a:prstGeom>
          <a:noFill/>
        </p:spPr>
        <p:txBody>
          <a:bodyPr wrap="square" rtlCol="0">
            <a:spAutoFit/>
          </a:bodyPr>
          <a:lstStyle/>
          <a:p>
            <a:pPr algn="ctr">
              <a:spcAft>
                <a:spcPts val="300"/>
              </a:spcAft>
            </a:pPr>
            <a:r>
              <a:rPr lang="en-US" sz="3800" b="1" dirty="0">
                <a:latin typeface="Candara" panose="020E0502030303020204" pitchFamily="34" charset="0"/>
              </a:rPr>
              <a:t>“</a:t>
            </a:r>
            <a:r>
              <a:rPr lang="en-US" sz="3800" b="1" u="sng" dirty="0">
                <a:latin typeface="Candara" panose="020E0502030303020204" pitchFamily="34" charset="0"/>
              </a:rPr>
              <a:t>The Ugly</a:t>
            </a:r>
            <a:r>
              <a:rPr lang="en-US" sz="3800" b="1" dirty="0">
                <a:latin typeface="Candara" panose="020E0502030303020204" pitchFamily="34" charset="0"/>
              </a:rPr>
              <a:t>”</a:t>
            </a:r>
          </a:p>
          <a:p>
            <a:pPr algn="ctr">
              <a:spcAft>
                <a:spcPts val="300"/>
              </a:spcAft>
            </a:pPr>
            <a:r>
              <a:rPr lang="en-US" sz="2400" b="1" dirty="0">
                <a:latin typeface="Candara" panose="020E0502030303020204" pitchFamily="34" charset="0"/>
              </a:rPr>
              <a:t>Excerpts from the cover letter with 4 errors per 100 words</a:t>
            </a:r>
          </a:p>
        </p:txBody>
      </p:sp>
      <p:sp>
        <p:nvSpPr>
          <p:cNvPr id="45" name="TextBox 44">
            <a:extLst>
              <a:ext uri="{FF2B5EF4-FFF2-40B4-BE49-F238E27FC236}">
                <a16:creationId xmlns:a16="http://schemas.microsoft.com/office/drawing/2014/main" xmlns="" id="{8C5B23FE-A68A-4B3C-B55E-0C46174196BD}"/>
              </a:ext>
            </a:extLst>
          </p:cNvPr>
          <p:cNvSpPr txBox="1"/>
          <p:nvPr/>
        </p:nvSpPr>
        <p:spPr>
          <a:xfrm>
            <a:off x="32027466" y="5630417"/>
            <a:ext cx="9235440" cy="16459200"/>
          </a:xfrm>
          <a:prstGeom prst="rect">
            <a:avLst/>
          </a:prstGeom>
          <a:noFill/>
        </p:spPr>
        <p:txBody>
          <a:bodyPr wrap="square" rtlCol="0">
            <a:spAutoFit/>
          </a:bodyPr>
          <a:lstStyle/>
          <a:p>
            <a:r>
              <a:rPr lang="en-US" sz="3050" dirty="0">
                <a:solidFill>
                  <a:srgbClr val="000000"/>
                </a:solidFill>
                <a:latin typeface="Candara" panose="020E0502030303020204" pitchFamily="34" charset="0"/>
              </a:rPr>
              <a:t>In the current study, we predicted and demonstrated that grammar usage errors negatively impact people’s…</a:t>
            </a:r>
          </a:p>
          <a:p>
            <a:pPr marL="457200" indent="-457200">
              <a:buFont typeface="Arial" panose="020B0604020202020204" pitchFamily="34" charset="0"/>
              <a:buChar char="•"/>
            </a:pPr>
            <a:r>
              <a:rPr lang="en-US" sz="3050" dirty="0">
                <a:solidFill>
                  <a:srgbClr val="000000"/>
                </a:solidFill>
                <a:latin typeface="Candara" panose="020E0502030303020204" pitchFamily="34" charset="0"/>
              </a:rPr>
              <a:t>judgments of the applicant’s character</a:t>
            </a:r>
          </a:p>
          <a:p>
            <a:pPr marL="457200" indent="-457200">
              <a:buFont typeface="Arial" panose="020B0604020202020204" pitchFamily="34" charset="0"/>
              <a:buChar char="•"/>
            </a:pPr>
            <a:r>
              <a:rPr lang="en-US" sz="3050" dirty="0">
                <a:solidFill>
                  <a:srgbClr val="000000"/>
                </a:solidFill>
                <a:latin typeface="Candara" panose="020E0502030303020204" pitchFamily="34" charset="0"/>
              </a:rPr>
              <a:t>evaluations of the applicant’s writing quality</a:t>
            </a:r>
          </a:p>
          <a:p>
            <a:pPr marL="457200" indent="-457200">
              <a:buFont typeface="Arial" panose="020B0604020202020204" pitchFamily="34" charset="0"/>
              <a:buChar char="•"/>
            </a:pPr>
            <a:r>
              <a:rPr lang="en-US" sz="3050" dirty="0">
                <a:solidFill>
                  <a:srgbClr val="000000"/>
                </a:solidFill>
                <a:latin typeface="Candara" panose="020E0502030303020204" pitchFamily="34" charset="0"/>
              </a:rPr>
              <a:t>ratings of the </a:t>
            </a:r>
            <a:r>
              <a:rPr lang="en-US" sz="3050" i="1" dirty="0">
                <a:solidFill>
                  <a:srgbClr val="000000"/>
                </a:solidFill>
                <a:latin typeface="Candara" panose="020E0502030303020204" pitchFamily="34" charset="0"/>
              </a:rPr>
              <a:t>content</a:t>
            </a:r>
            <a:r>
              <a:rPr lang="en-US" sz="3050" dirty="0">
                <a:solidFill>
                  <a:srgbClr val="000000"/>
                </a:solidFill>
                <a:latin typeface="Candara" panose="020E0502030303020204" pitchFamily="34" charset="0"/>
              </a:rPr>
              <a:t> of the letter</a:t>
            </a:r>
          </a:p>
          <a:p>
            <a:pPr marL="457200" indent="-457200">
              <a:buFont typeface="Arial" panose="020B0604020202020204" pitchFamily="34" charset="0"/>
              <a:buChar char="•"/>
            </a:pPr>
            <a:r>
              <a:rPr lang="en-US" sz="3050" dirty="0">
                <a:solidFill>
                  <a:srgbClr val="000000"/>
                </a:solidFill>
                <a:latin typeface="Candara" panose="020E0502030303020204" pitchFamily="34" charset="0"/>
              </a:rPr>
              <a:t>likelihood of hiring the applicant</a:t>
            </a:r>
          </a:p>
          <a:p>
            <a:pPr algn="just"/>
            <a:endParaRPr lang="en-US" sz="1800" dirty="0">
              <a:solidFill>
                <a:srgbClr val="000000"/>
              </a:solidFill>
              <a:latin typeface="Candara" panose="020E0502030303020204" pitchFamily="34" charset="0"/>
            </a:endParaRPr>
          </a:p>
          <a:p>
            <a:pPr algn="just"/>
            <a:r>
              <a:rPr lang="en-US" sz="3050" dirty="0">
                <a:solidFill>
                  <a:srgbClr val="000000"/>
                </a:solidFill>
                <a:latin typeface="Candara" panose="020E0502030303020204" pitchFamily="34" charset="0"/>
              </a:rPr>
              <a:t>The effect of the manipulation was consistent across variables. Participants who read a cover letter with a typical error rate (2 per 100 words) reacted far more negatively to the applicant on every dimension compared to those who read a clean cover letter. For some of the judgments, additional errors resulted in even more negativity. Regardless, the jump from “The Good” to “The Bad” was far worse than the jump from “The Bad” to “The Ugly.”</a:t>
            </a:r>
          </a:p>
          <a:p>
            <a:pPr algn="just"/>
            <a:endParaRPr lang="en-US" sz="1800" dirty="0">
              <a:solidFill>
                <a:srgbClr val="000000"/>
              </a:solidFill>
              <a:latin typeface="Candara" panose="020E0502030303020204" pitchFamily="34" charset="0"/>
            </a:endParaRPr>
          </a:p>
          <a:p>
            <a:pPr algn="just"/>
            <a:r>
              <a:rPr lang="en-US" sz="3050" dirty="0">
                <a:solidFill>
                  <a:srgbClr val="000000"/>
                </a:solidFill>
                <a:latin typeface="Candara" panose="020E0502030303020204" pitchFamily="34" charset="0"/>
              </a:rPr>
              <a:t>It is possible that a noticeable error (“except” for “accept”) at the beginning of both letters with errors made a poor and lasting first impression on readers. Perhaps judgments would have not been so severe in the typical error rate condition if a noticeable error was not present early on in the letter. </a:t>
            </a:r>
          </a:p>
          <a:p>
            <a:pPr algn="just"/>
            <a:endParaRPr lang="en-US" sz="1800" dirty="0">
              <a:solidFill>
                <a:srgbClr val="000000"/>
              </a:solidFill>
              <a:latin typeface="Candara" panose="020E0502030303020204" pitchFamily="34" charset="0"/>
            </a:endParaRPr>
          </a:p>
          <a:p>
            <a:pPr algn="just"/>
            <a:r>
              <a:rPr lang="en-US" sz="3050" dirty="0">
                <a:solidFill>
                  <a:prstClr val="black"/>
                </a:solidFill>
                <a:latin typeface="Candara" panose="020E0502030303020204" pitchFamily="34" charset="0"/>
              </a:rPr>
              <a:t>Although we included grammar usage errors that did not impede readers’ understanding, </a:t>
            </a:r>
            <a:r>
              <a:rPr lang="en-US" sz="3050" dirty="0">
                <a:solidFill>
                  <a:srgbClr val="000000"/>
                </a:solidFill>
                <a:latin typeface="Candara" panose="020E0502030303020204" pitchFamily="34" charset="0"/>
              </a:rPr>
              <a:t>and the substance of all the cover letters was the same (i.e.,  described an applicant with strong background knowledge and experiences), </a:t>
            </a:r>
            <a:r>
              <a:rPr lang="en-US" sz="3050" dirty="0">
                <a:solidFill>
                  <a:prstClr val="black"/>
                </a:solidFill>
                <a:latin typeface="Candara" panose="020E0502030303020204" pitchFamily="34" charset="0"/>
              </a:rPr>
              <a:t>the grammar usage errors still tainted evaluators’ overall impressions of the applicant. </a:t>
            </a:r>
          </a:p>
          <a:p>
            <a:pPr algn="just"/>
            <a:endParaRPr lang="en-US" sz="1800" dirty="0">
              <a:solidFill>
                <a:prstClr val="black"/>
              </a:solidFill>
              <a:latin typeface="Candara" panose="020E0502030303020204" pitchFamily="34" charset="0"/>
            </a:endParaRPr>
          </a:p>
          <a:p>
            <a:pPr algn="just"/>
            <a:r>
              <a:rPr lang="en-US" sz="3050" dirty="0">
                <a:solidFill>
                  <a:prstClr val="black"/>
                </a:solidFill>
                <a:latin typeface="Candara" panose="020E0502030303020204" pitchFamily="34" charset="0"/>
              </a:rPr>
              <a:t>In conclusion, our findings imply that grammar usage matters. Therefore, we suggest that writers attend not only to the content of their message (i.e., what they are saying), but also to their grammar usage (i.e., how they say it).</a:t>
            </a:r>
          </a:p>
        </p:txBody>
      </p:sp>
      <p:sp>
        <p:nvSpPr>
          <p:cNvPr id="11" name="Oval 10">
            <a:extLst>
              <a:ext uri="{FF2B5EF4-FFF2-40B4-BE49-F238E27FC236}">
                <a16:creationId xmlns:a16="http://schemas.microsoft.com/office/drawing/2014/main" xmlns="" id="{F1F0050B-3D21-4474-AEC4-FEAA8E0821D3}"/>
              </a:ext>
            </a:extLst>
          </p:cNvPr>
          <p:cNvSpPr/>
          <p:nvPr/>
        </p:nvSpPr>
        <p:spPr>
          <a:xfrm>
            <a:off x="26390402" y="7326520"/>
            <a:ext cx="2377440" cy="715695"/>
          </a:xfrm>
          <a:prstGeom prst="ellipse">
            <a:avLst/>
          </a:prstGeom>
          <a:noFill/>
          <a:ln w="4445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Oval 47">
            <a:extLst>
              <a:ext uri="{FF2B5EF4-FFF2-40B4-BE49-F238E27FC236}">
                <a16:creationId xmlns:a16="http://schemas.microsoft.com/office/drawing/2014/main" xmlns="" id="{ACBBA38A-7F6B-42D2-87BF-763A9556A22D}"/>
              </a:ext>
            </a:extLst>
          </p:cNvPr>
          <p:cNvSpPr/>
          <p:nvPr/>
        </p:nvSpPr>
        <p:spPr>
          <a:xfrm>
            <a:off x="27776291" y="8062192"/>
            <a:ext cx="228600" cy="228600"/>
          </a:xfrm>
          <a:prstGeom prst="ellipse">
            <a:avLst/>
          </a:prstGeom>
          <a:noFill/>
          <a:ln w="4445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Oval 56">
            <a:extLst>
              <a:ext uri="{FF2B5EF4-FFF2-40B4-BE49-F238E27FC236}">
                <a16:creationId xmlns:a16="http://schemas.microsoft.com/office/drawing/2014/main" xmlns="" id="{9C6B44F8-C692-4517-8BEA-E67ED43505A1}"/>
              </a:ext>
            </a:extLst>
          </p:cNvPr>
          <p:cNvSpPr/>
          <p:nvPr/>
        </p:nvSpPr>
        <p:spPr>
          <a:xfrm>
            <a:off x="29910170" y="8806199"/>
            <a:ext cx="987359" cy="577248"/>
          </a:xfrm>
          <a:prstGeom prst="ellipse">
            <a:avLst/>
          </a:prstGeom>
          <a:noFill/>
          <a:ln w="4445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Oval 57">
            <a:extLst>
              <a:ext uri="{FF2B5EF4-FFF2-40B4-BE49-F238E27FC236}">
                <a16:creationId xmlns:a16="http://schemas.microsoft.com/office/drawing/2014/main" xmlns="" id="{2F3EABA2-5331-482E-A37E-3680F8CED13B}"/>
              </a:ext>
            </a:extLst>
          </p:cNvPr>
          <p:cNvSpPr/>
          <p:nvPr/>
        </p:nvSpPr>
        <p:spPr>
          <a:xfrm>
            <a:off x="27847547" y="9300746"/>
            <a:ext cx="182880" cy="548640"/>
          </a:xfrm>
          <a:prstGeom prst="ellipse">
            <a:avLst/>
          </a:prstGeom>
          <a:noFill/>
          <a:ln w="4445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Oval 59">
            <a:extLst>
              <a:ext uri="{FF2B5EF4-FFF2-40B4-BE49-F238E27FC236}">
                <a16:creationId xmlns:a16="http://schemas.microsoft.com/office/drawing/2014/main" xmlns="" id="{3783C6C3-F6FD-4255-A85C-8C23529A824B}"/>
              </a:ext>
            </a:extLst>
          </p:cNvPr>
          <p:cNvSpPr/>
          <p:nvPr/>
        </p:nvSpPr>
        <p:spPr>
          <a:xfrm>
            <a:off x="20970497" y="9300746"/>
            <a:ext cx="182880" cy="548640"/>
          </a:xfrm>
          <a:prstGeom prst="ellipse">
            <a:avLst/>
          </a:prstGeom>
          <a:noFill/>
          <a:ln w="4445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Oval 60">
            <a:extLst>
              <a:ext uri="{FF2B5EF4-FFF2-40B4-BE49-F238E27FC236}">
                <a16:creationId xmlns:a16="http://schemas.microsoft.com/office/drawing/2014/main" xmlns="" id="{3CE34CA0-BCA1-4491-A807-99A76D50EE29}"/>
              </a:ext>
            </a:extLst>
          </p:cNvPr>
          <p:cNvSpPr/>
          <p:nvPr/>
        </p:nvSpPr>
        <p:spPr>
          <a:xfrm>
            <a:off x="20914380" y="8061083"/>
            <a:ext cx="228600" cy="228600"/>
          </a:xfrm>
          <a:prstGeom prst="ellipse">
            <a:avLst/>
          </a:prstGeom>
          <a:noFill/>
          <a:ln w="4445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Oval 61">
            <a:extLst>
              <a:ext uri="{FF2B5EF4-FFF2-40B4-BE49-F238E27FC236}">
                <a16:creationId xmlns:a16="http://schemas.microsoft.com/office/drawing/2014/main" xmlns="" id="{147F0211-AAE6-4EE5-812E-D4C378665BE7}"/>
              </a:ext>
            </a:extLst>
          </p:cNvPr>
          <p:cNvSpPr/>
          <p:nvPr/>
        </p:nvSpPr>
        <p:spPr>
          <a:xfrm>
            <a:off x="20153565" y="11948696"/>
            <a:ext cx="182880" cy="548640"/>
          </a:xfrm>
          <a:prstGeom prst="ellipse">
            <a:avLst/>
          </a:prstGeom>
          <a:noFill/>
          <a:ln w="4445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Oval 62">
            <a:extLst>
              <a:ext uri="{FF2B5EF4-FFF2-40B4-BE49-F238E27FC236}">
                <a16:creationId xmlns:a16="http://schemas.microsoft.com/office/drawing/2014/main" xmlns="" id="{F3989ABD-14AB-4680-A5C4-8B200AC6B22B}"/>
              </a:ext>
            </a:extLst>
          </p:cNvPr>
          <p:cNvSpPr/>
          <p:nvPr/>
        </p:nvSpPr>
        <p:spPr>
          <a:xfrm>
            <a:off x="27091669" y="11948696"/>
            <a:ext cx="182880" cy="548640"/>
          </a:xfrm>
          <a:prstGeom prst="ellipse">
            <a:avLst/>
          </a:prstGeom>
          <a:noFill/>
          <a:ln w="4445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Oval 63">
            <a:extLst>
              <a:ext uri="{FF2B5EF4-FFF2-40B4-BE49-F238E27FC236}">
                <a16:creationId xmlns:a16="http://schemas.microsoft.com/office/drawing/2014/main" xmlns="" id="{EB63984D-04EE-42B5-8AC0-03A19EAD1ECD}"/>
              </a:ext>
            </a:extLst>
          </p:cNvPr>
          <p:cNvSpPr/>
          <p:nvPr/>
        </p:nvSpPr>
        <p:spPr>
          <a:xfrm>
            <a:off x="26786223" y="12024592"/>
            <a:ext cx="228600" cy="228600"/>
          </a:xfrm>
          <a:prstGeom prst="ellipse">
            <a:avLst/>
          </a:prstGeom>
          <a:noFill/>
          <a:ln w="4445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TextBox 66">
            <a:extLst>
              <a:ext uri="{FF2B5EF4-FFF2-40B4-BE49-F238E27FC236}">
                <a16:creationId xmlns:a16="http://schemas.microsoft.com/office/drawing/2014/main" xmlns="" id="{6CB29E09-8061-4B84-9C23-9A70BFDC0BE1}"/>
              </a:ext>
            </a:extLst>
          </p:cNvPr>
          <p:cNvSpPr txBox="1"/>
          <p:nvPr/>
        </p:nvSpPr>
        <p:spPr>
          <a:xfrm>
            <a:off x="17736196" y="34543410"/>
            <a:ext cx="16888968" cy="3105424"/>
          </a:xfrm>
          <a:prstGeom prst="rect">
            <a:avLst/>
          </a:prstGeom>
          <a:noFill/>
        </p:spPr>
        <p:txBody>
          <a:bodyPr wrap="square" rtlCol="0">
            <a:spAutoFit/>
          </a:bodyPr>
          <a:lstStyle/>
          <a:p>
            <a:pPr marL="457200" indent="-457200">
              <a:buFont typeface="+mj-lt"/>
              <a:buAutoNum type="arabicPeriod" startAt="5"/>
            </a:pPr>
            <a:r>
              <a:rPr lang="en-US" sz="2400" dirty="0">
                <a:latin typeface="Candara" panose="020E0502030303020204" pitchFamily="34" charset="0"/>
              </a:rPr>
              <a:t>Gray, L. S., &amp; Heuser, P. (2003). Nonacademic professionals’ perception of usage errors. </a:t>
            </a:r>
            <a:r>
              <a:rPr lang="en-US" sz="2400" i="1" dirty="0">
                <a:latin typeface="Candara" panose="020E0502030303020204" pitchFamily="34" charset="0"/>
              </a:rPr>
              <a:t>Journal of Basic Writing, 22, </a:t>
            </a:r>
            <a:r>
              <a:rPr lang="en-US" sz="2400" dirty="0">
                <a:latin typeface="Candara" panose="020E0502030303020204" pitchFamily="34" charset="0"/>
              </a:rPr>
              <a:t>50-70.</a:t>
            </a:r>
          </a:p>
          <a:p>
            <a:pPr marL="457200" indent="-457200">
              <a:buFont typeface="+mj-lt"/>
              <a:buAutoNum type="arabicPeriod" startAt="5"/>
            </a:pPr>
            <a:r>
              <a:rPr lang="en-US" sz="2400" dirty="0">
                <a:latin typeface="Candara" panose="020E0502030303020204" pitchFamily="34" charset="0"/>
              </a:rPr>
              <a:t>Hairston, M. (1981). Not all errors are created equal: Nonacademic readers in the professions respond to lapses in usage. </a:t>
            </a:r>
            <a:r>
              <a:rPr lang="en-US" sz="2400" i="1" dirty="0">
                <a:latin typeface="Candara" panose="020E0502030303020204" pitchFamily="34" charset="0"/>
              </a:rPr>
              <a:t>College English, 43,</a:t>
            </a:r>
            <a:r>
              <a:rPr lang="en-US" sz="2400" dirty="0">
                <a:latin typeface="Candara" panose="020E0502030303020204" pitchFamily="34" charset="0"/>
              </a:rPr>
              <a:t> 794-806.</a:t>
            </a:r>
          </a:p>
          <a:p>
            <a:pPr marL="457200" indent="-457200">
              <a:buFont typeface="+mj-lt"/>
              <a:buAutoNum type="arabicPeriod" startAt="5"/>
            </a:pPr>
            <a:r>
              <a:rPr lang="en-US" sz="2400" dirty="0" err="1">
                <a:latin typeface="Candara" panose="020E0502030303020204" pitchFamily="34" charset="0"/>
              </a:rPr>
              <a:t>Charney</a:t>
            </a:r>
            <a:r>
              <a:rPr lang="en-US" sz="2400" dirty="0">
                <a:latin typeface="Candara" panose="020E0502030303020204" pitchFamily="34" charset="0"/>
              </a:rPr>
              <a:t>, D. H., </a:t>
            </a:r>
            <a:r>
              <a:rPr lang="en-US" sz="2400" dirty="0" err="1">
                <a:latin typeface="Candara" panose="020E0502030303020204" pitchFamily="34" charset="0"/>
              </a:rPr>
              <a:t>Rayman</a:t>
            </a:r>
            <a:r>
              <a:rPr lang="en-US" sz="2400" dirty="0">
                <a:latin typeface="Candara" panose="020E0502030303020204" pitchFamily="34" charset="0"/>
              </a:rPr>
              <a:t>, J., &amp; Ferreira-Buckley, L. (1992). How writing quality influences readers’ judgments of resumes in business and engineering. </a:t>
            </a:r>
            <a:r>
              <a:rPr lang="en-US" sz="2400" i="1" dirty="0">
                <a:latin typeface="Candara" panose="020E0502030303020204" pitchFamily="34" charset="0"/>
              </a:rPr>
              <a:t>Journal of Business and Technical Communication, 6,</a:t>
            </a:r>
            <a:r>
              <a:rPr lang="en-US" sz="2400" dirty="0">
                <a:latin typeface="Candara" panose="020E0502030303020204" pitchFamily="34" charset="0"/>
              </a:rPr>
              <a:t> 38-74.</a:t>
            </a:r>
          </a:p>
          <a:p>
            <a:pPr marL="457200" indent="-457200">
              <a:buFont typeface="+mj-lt"/>
              <a:buAutoNum type="arabicPeriod" startAt="5"/>
            </a:pPr>
            <a:r>
              <a:rPr lang="en-US" sz="2400" dirty="0" err="1">
                <a:latin typeface="Candara" panose="020E0502030303020204" pitchFamily="34" charset="0"/>
              </a:rPr>
              <a:t>Gilsdorf</a:t>
            </a:r>
            <a:r>
              <a:rPr lang="en-US" sz="2400" dirty="0">
                <a:latin typeface="Candara" panose="020E0502030303020204" pitchFamily="34" charset="0"/>
              </a:rPr>
              <a:t>, J., &amp; Leonard, D. (2001). Big stuff, little stuff: A decennial measurement of executives’ and academics’ reactions to questionable usage elements. </a:t>
            </a:r>
            <a:r>
              <a:rPr lang="en-US" sz="2400" i="1" dirty="0">
                <a:latin typeface="Candara" panose="020E0502030303020204" pitchFamily="34" charset="0"/>
              </a:rPr>
              <a:t>The Journal of Business Communication, 38, </a:t>
            </a:r>
            <a:r>
              <a:rPr lang="en-US" sz="2400" dirty="0">
                <a:latin typeface="Candara" panose="020E0502030303020204" pitchFamily="34" charset="0"/>
              </a:rPr>
              <a:t>439-475.</a:t>
            </a:r>
          </a:p>
          <a:p>
            <a:pPr marL="457200" indent="-457200">
              <a:buFont typeface="+mj-lt"/>
              <a:buAutoNum type="arabicPeriod" startAt="5"/>
            </a:pPr>
            <a:r>
              <a:rPr lang="en-US" sz="2400" dirty="0">
                <a:latin typeface="Candara" panose="020E0502030303020204" pitchFamily="34" charset="0"/>
              </a:rPr>
              <a:t>Beason, L. (2001). Ethos and error: How business people react to errors. </a:t>
            </a:r>
            <a:r>
              <a:rPr lang="en-US" sz="2400" i="1" dirty="0">
                <a:latin typeface="Candara" panose="020E0502030303020204" pitchFamily="34" charset="0"/>
              </a:rPr>
              <a:t>College Composition and Communication, 53,</a:t>
            </a:r>
            <a:r>
              <a:rPr lang="en-US" sz="2400" dirty="0">
                <a:latin typeface="Candara" panose="020E0502030303020204" pitchFamily="34" charset="0"/>
              </a:rPr>
              <a:t> 33-64.</a:t>
            </a:r>
          </a:p>
        </p:txBody>
      </p:sp>
      <p:sp>
        <p:nvSpPr>
          <p:cNvPr id="73" name="TextBox 72"/>
          <p:cNvSpPr txBox="1"/>
          <p:nvPr/>
        </p:nvSpPr>
        <p:spPr>
          <a:xfrm flipH="1">
            <a:off x="1158519" y="28442723"/>
            <a:ext cx="1828800" cy="548640"/>
          </a:xfrm>
          <a:prstGeom prst="rect">
            <a:avLst/>
          </a:prstGeom>
          <a:noFill/>
        </p:spPr>
        <p:txBody>
          <a:bodyPr wrap="square" rtlCol="0">
            <a:spAutoFit/>
          </a:bodyPr>
          <a:lstStyle/>
          <a:p>
            <a:pPr algn="ctr"/>
            <a:r>
              <a:rPr lang="en-US" sz="3000" dirty="0">
                <a:latin typeface="Candara" panose="020E0502030303020204" pitchFamily="34" charset="0"/>
              </a:rPr>
              <a:t>Okay</a:t>
            </a:r>
          </a:p>
        </p:txBody>
      </p:sp>
      <p:sp>
        <p:nvSpPr>
          <p:cNvPr id="74" name="TextBox 73"/>
          <p:cNvSpPr txBox="1"/>
          <p:nvPr/>
        </p:nvSpPr>
        <p:spPr>
          <a:xfrm flipH="1">
            <a:off x="1158519" y="24943361"/>
            <a:ext cx="1828800" cy="548640"/>
          </a:xfrm>
          <a:prstGeom prst="rect">
            <a:avLst/>
          </a:prstGeom>
          <a:noFill/>
        </p:spPr>
        <p:txBody>
          <a:bodyPr wrap="square" rtlCol="0">
            <a:spAutoFit/>
          </a:bodyPr>
          <a:lstStyle/>
          <a:p>
            <a:pPr algn="ctr"/>
            <a:r>
              <a:rPr lang="en-US" sz="3000" dirty="0">
                <a:latin typeface="Candara" panose="020E0502030303020204" pitchFamily="34" charset="0"/>
              </a:rPr>
              <a:t>Excellent</a:t>
            </a:r>
          </a:p>
        </p:txBody>
      </p:sp>
      <p:sp>
        <p:nvSpPr>
          <p:cNvPr id="75" name="TextBox 74"/>
          <p:cNvSpPr txBox="1"/>
          <p:nvPr/>
        </p:nvSpPr>
        <p:spPr>
          <a:xfrm flipH="1">
            <a:off x="1158519" y="31942084"/>
            <a:ext cx="1828800" cy="548640"/>
          </a:xfrm>
          <a:prstGeom prst="rect">
            <a:avLst/>
          </a:prstGeom>
          <a:noFill/>
        </p:spPr>
        <p:txBody>
          <a:bodyPr wrap="square" rtlCol="0">
            <a:spAutoFit/>
          </a:bodyPr>
          <a:lstStyle/>
          <a:p>
            <a:pPr algn="ctr"/>
            <a:r>
              <a:rPr lang="en-US" sz="3000" dirty="0">
                <a:latin typeface="Candara" panose="020E0502030303020204" pitchFamily="34" charset="0"/>
              </a:rPr>
              <a:t>Poor</a:t>
            </a:r>
          </a:p>
        </p:txBody>
      </p:sp>
      <p:sp>
        <p:nvSpPr>
          <p:cNvPr id="76" name="TextBox 75"/>
          <p:cNvSpPr txBox="1"/>
          <p:nvPr/>
        </p:nvSpPr>
        <p:spPr>
          <a:xfrm>
            <a:off x="14156738" y="24937783"/>
            <a:ext cx="1828800" cy="548640"/>
          </a:xfrm>
          <a:prstGeom prst="rect">
            <a:avLst/>
          </a:prstGeom>
          <a:noFill/>
        </p:spPr>
        <p:txBody>
          <a:bodyPr wrap="square" rtlCol="0">
            <a:spAutoFit/>
          </a:bodyPr>
          <a:lstStyle/>
          <a:p>
            <a:pPr algn="ctr"/>
            <a:r>
              <a:rPr lang="en-US" sz="3000" dirty="0">
                <a:latin typeface="Candara" panose="020E0502030303020204" pitchFamily="34" charset="0"/>
              </a:rPr>
              <a:t>Poorly</a:t>
            </a:r>
          </a:p>
        </p:txBody>
      </p:sp>
      <p:sp>
        <p:nvSpPr>
          <p:cNvPr id="77" name="TextBox 76"/>
          <p:cNvSpPr txBox="1"/>
          <p:nvPr/>
        </p:nvSpPr>
        <p:spPr>
          <a:xfrm>
            <a:off x="14156738" y="28323177"/>
            <a:ext cx="1828800" cy="548640"/>
          </a:xfrm>
          <a:prstGeom prst="rect">
            <a:avLst/>
          </a:prstGeom>
          <a:noFill/>
        </p:spPr>
        <p:txBody>
          <a:bodyPr wrap="square" rtlCol="0">
            <a:spAutoFit/>
          </a:bodyPr>
          <a:lstStyle/>
          <a:p>
            <a:pPr algn="ctr"/>
            <a:r>
              <a:rPr lang="en-US" sz="3000" dirty="0">
                <a:latin typeface="Candara" panose="020E0502030303020204" pitchFamily="34" charset="0"/>
              </a:rPr>
              <a:t>Okay</a:t>
            </a:r>
          </a:p>
        </p:txBody>
      </p:sp>
      <p:sp>
        <p:nvSpPr>
          <p:cNvPr id="78" name="TextBox 77"/>
          <p:cNvSpPr txBox="1"/>
          <p:nvPr/>
        </p:nvSpPr>
        <p:spPr>
          <a:xfrm>
            <a:off x="14156738" y="31708572"/>
            <a:ext cx="1828800" cy="1015663"/>
          </a:xfrm>
          <a:prstGeom prst="rect">
            <a:avLst/>
          </a:prstGeom>
          <a:noFill/>
        </p:spPr>
        <p:txBody>
          <a:bodyPr wrap="square" rtlCol="0">
            <a:spAutoFit/>
          </a:bodyPr>
          <a:lstStyle/>
          <a:p>
            <a:pPr algn="ctr"/>
            <a:r>
              <a:rPr lang="en-US" sz="3000" dirty="0">
                <a:latin typeface="Candara" panose="020E0502030303020204" pitchFamily="34" charset="0"/>
              </a:rPr>
              <a:t>Really Well</a:t>
            </a:r>
          </a:p>
        </p:txBody>
      </p:sp>
      <p:sp>
        <p:nvSpPr>
          <p:cNvPr id="79" name="TextBox 78"/>
          <p:cNvSpPr txBox="1"/>
          <p:nvPr/>
        </p:nvSpPr>
        <p:spPr>
          <a:xfrm>
            <a:off x="28064689" y="31942083"/>
            <a:ext cx="1828800" cy="548640"/>
          </a:xfrm>
          <a:prstGeom prst="rect">
            <a:avLst/>
          </a:prstGeom>
          <a:noFill/>
        </p:spPr>
        <p:txBody>
          <a:bodyPr wrap="square" rtlCol="0">
            <a:spAutoFit/>
          </a:bodyPr>
          <a:lstStyle/>
          <a:p>
            <a:pPr algn="ctr"/>
            <a:r>
              <a:rPr lang="en-US" sz="3000" dirty="0">
                <a:latin typeface="Candara" panose="020E0502030303020204" pitchFamily="34" charset="0"/>
              </a:rPr>
              <a:t>No</a:t>
            </a:r>
          </a:p>
        </p:txBody>
      </p:sp>
      <p:sp>
        <p:nvSpPr>
          <p:cNvPr id="80" name="TextBox 79"/>
          <p:cNvSpPr txBox="1"/>
          <p:nvPr/>
        </p:nvSpPr>
        <p:spPr>
          <a:xfrm>
            <a:off x="28064689" y="24937783"/>
            <a:ext cx="1828800" cy="548640"/>
          </a:xfrm>
          <a:prstGeom prst="rect">
            <a:avLst/>
          </a:prstGeom>
          <a:noFill/>
        </p:spPr>
        <p:txBody>
          <a:bodyPr wrap="square" rtlCol="0">
            <a:spAutoFit/>
          </a:bodyPr>
          <a:lstStyle/>
          <a:p>
            <a:pPr algn="ctr"/>
            <a:r>
              <a:rPr lang="en-US" sz="3000" dirty="0">
                <a:latin typeface="Candara" panose="020E0502030303020204" pitchFamily="34" charset="0"/>
              </a:rPr>
              <a:t>Yes</a:t>
            </a:r>
          </a:p>
        </p:txBody>
      </p:sp>
      <p:cxnSp>
        <p:nvCxnSpPr>
          <p:cNvPr id="8" name="Straight Arrow Connector 7"/>
          <p:cNvCxnSpPr/>
          <p:nvPr/>
        </p:nvCxnSpPr>
        <p:spPr>
          <a:xfrm>
            <a:off x="11994865" y="16186366"/>
            <a:ext cx="0" cy="914400"/>
          </a:xfrm>
          <a:prstGeom prst="straightConnector1">
            <a:avLst/>
          </a:prstGeom>
          <a:ln w="38100" cap="flat">
            <a:solidFill>
              <a:srgbClr val="000000"/>
            </a:solidFill>
            <a:headEnd type="arrow" w="lg" len="sm"/>
            <a:tailEnd type="arrow" w="lg" len="sm"/>
          </a:ln>
          <a:effectLst/>
        </p:spPr>
        <p:style>
          <a:lnRef idx="2">
            <a:schemeClr val="accent1"/>
          </a:lnRef>
          <a:fillRef idx="0">
            <a:schemeClr val="accent1"/>
          </a:fillRef>
          <a:effectRef idx="1">
            <a:schemeClr val="accent1"/>
          </a:effectRef>
          <a:fontRef idx="minor">
            <a:schemeClr val="tx1"/>
          </a:fontRef>
        </p:style>
      </p:cxnSp>
      <p:cxnSp>
        <p:nvCxnSpPr>
          <p:cNvPr id="65" name="Straight Arrow Connector 64"/>
          <p:cNvCxnSpPr/>
          <p:nvPr/>
        </p:nvCxnSpPr>
        <p:spPr>
          <a:xfrm>
            <a:off x="11994865" y="17782196"/>
            <a:ext cx="0" cy="914400"/>
          </a:xfrm>
          <a:prstGeom prst="straightConnector1">
            <a:avLst/>
          </a:prstGeom>
          <a:ln w="38100" cap="flat">
            <a:solidFill>
              <a:srgbClr val="000000"/>
            </a:solidFill>
            <a:headEnd type="arrow" w="lg" len="sm"/>
            <a:tailEnd type="arrow" w="lg" len="sm"/>
          </a:ln>
          <a:effectLst/>
        </p:spPr>
        <p:style>
          <a:lnRef idx="2">
            <a:schemeClr val="accent1"/>
          </a:lnRef>
          <a:fillRef idx="0">
            <a:schemeClr val="accent1"/>
          </a:fillRef>
          <a:effectRef idx="1">
            <a:schemeClr val="accent1"/>
          </a:effectRef>
          <a:fontRef idx="minor">
            <a:schemeClr val="tx1"/>
          </a:fontRef>
        </p:style>
      </p:cxnSp>
      <p:cxnSp>
        <p:nvCxnSpPr>
          <p:cNvPr id="66" name="Straight Arrow Connector 65"/>
          <p:cNvCxnSpPr/>
          <p:nvPr/>
        </p:nvCxnSpPr>
        <p:spPr>
          <a:xfrm>
            <a:off x="11994865" y="19378026"/>
            <a:ext cx="0" cy="914400"/>
          </a:xfrm>
          <a:prstGeom prst="straightConnector1">
            <a:avLst/>
          </a:prstGeom>
          <a:ln w="38100" cap="flat">
            <a:solidFill>
              <a:srgbClr val="000000"/>
            </a:solidFill>
            <a:headEnd type="arrow" w="lg" len="sm"/>
            <a:tailEnd type="arrow" w="lg" len="sm"/>
          </a:ln>
          <a:effectLst/>
        </p:spPr>
        <p:style>
          <a:lnRef idx="2">
            <a:schemeClr val="accent1"/>
          </a:lnRef>
          <a:fillRef idx="0">
            <a:schemeClr val="accent1"/>
          </a:fillRef>
          <a:effectRef idx="1">
            <a:schemeClr val="accent1"/>
          </a:effectRef>
          <a:fontRef idx="minor">
            <a:schemeClr val="tx1"/>
          </a:fontRef>
        </p:style>
      </p:cxnSp>
      <p:cxnSp>
        <p:nvCxnSpPr>
          <p:cNvPr id="68" name="Straight Arrow Connector 67"/>
          <p:cNvCxnSpPr/>
          <p:nvPr/>
        </p:nvCxnSpPr>
        <p:spPr>
          <a:xfrm>
            <a:off x="11994865" y="20973856"/>
            <a:ext cx="0" cy="914400"/>
          </a:xfrm>
          <a:prstGeom prst="straightConnector1">
            <a:avLst/>
          </a:prstGeom>
          <a:ln w="38100" cap="flat">
            <a:solidFill>
              <a:srgbClr val="000000"/>
            </a:solidFill>
            <a:headEnd type="arrow" w="lg" len="sm"/>
            <a:tailEnd type="arrow" w="lg" len="sm"/>
          </a:ln>
          <a:effectLst/>
        </p:spPr>
        <p:style>
          <a:lnRef idx="2">
            <a:schemeClr val="accent1"/>
          </a:lnRef>
          <a:fillRef idx="0">
            <a:schemeClr val="accent1"/>
          </a:fillRef>
          <a:effectRef idx="1">
            <a:schemeClr val="accent1"/>
          </a:effectRef>
          <a:fontRef idx="minor">
            <a:schemeClr val="tx1"/>
          </a:fontRef>
        </p:style>
      </p:cxnSp>
      <p:cxnSp>
        <p:nvCxnSpPr>
          <p:cNvPr id="70" name="Straight Arrow Connector 69"/>
          <p:cNvCxnSpPr/>
          <p:nvPr/>
        </p:nvCxnSpPr>
        <p:spPr>
          <a:xfrm>
            <a:off x="2072919" y="25710062"/>
            <a:ext cx="0" cy="2514600"/>
          </a:xfrm>
          <a:prstGeom prst="straightConnector1">
            <a:avLst/>
          </a:prstGeom>
          <a:ln w="38100" cap="flat">
            <a:solidFill>
              <a:srgbClr val="000000"/>
            </a:solidFill>
            <a:headEnd type="arrow" w="lg" len="sm"/>
            <a:tailEnd type="arrow" w="lg" len="sm"/>
          </a:ln>
          <a:effectLst/>
        </p:spPr>
        <p:style>
          <a:lnRef idx="2">
            <a:schemeClr val="accent1"/>
          </a:lnRef>
          <a:fillRef idx="0">
            <a:schemeClr val="accent1"/>
          </a:fillRef>
          <a:effectRef idx="1">
            <a:schemeClr val="accent1"/>
          </a:effectRef>
          <a:fontRef idx="minor">
            <a:schemeClr val="tx1"/>
          </a:fontRef>
        </p:style>
      </p:cxnSp>
      <p:cxnSp>
        <p:nvCxnSpPr>
          <p:cNvPr id="71" name="Straight Arrow Connector 70"/>
          <p:cNvCxnSpPr/>
          <p:nvPr/>
        </p:nvCxnSpPr>
        <p:spPr>
          <a:xfrm>
            <a:off x="2072919" y="29209424"/>
            <a:ext cx="0" cy="2514600"/>
          </a:xfrm>
          <a:prstGeom prst="straightConnector1">
            <a:avLst/>
          </a:prstGeom>
          <a:ln w="38100" cap="flat">
            <a:solidFill>
              <a:srgbClr val="000000"/>
            </a:solidFill>
            <a:headEnd type="arrow" w="lg" len="sm"/>
            <a:tailEnd type="arrow" w="lg" len="sm"/>
          </a:ln>
          <a:effectLst/>
        </p:spPr>
        <p:style>
          <a:lnRef idx="2">
            <a:schemeClr val="accent1"/>
          </a:lnRef>
          <a:fillRef idx="0">
            <a:schemeClr val="accent1"/>
          </a:fillRef>
          <a:effectRef idx="1">
            <a:schemeClr val="accent1"/>
          </a:effectRef>
          <a:fontRef idx="minor">
            <a:schemeClr val="tx1"/>
          </a:fontRef>
        </p:style>
      </p:cxnSp>
      <p:cxnSp>
        <p:nvCxnSpPr>
          <p:cNvPr id="72" name="Straight Arrow Connector 71"/>
          <p:cNvCxnSpPr/>
          <p:nvPr/>
        </p:nvCxnSpPr>
        <p:spPr>
          <a:xfrm>
            <a:off x="15071138" y="29032894"/>
            <a:ext cx="0" cy="2514600"/>
          </a:xfrm>
          <a:prstGeom prst="straightConnector1">
            <a:avLst/>
          </a:prstGeom>
          <a:ln w="38100" cap="flat">
            <a:solidFill>
              <a:srgbClr val="000000"/>
            </a:solidFill>
            <a:headEnd type="arrow" w="lg" len="sm"/>
            <a:tailEnd type="arrow" w="lg" len="sm"/>
          </a:ln>
          <a:effectLst/>
        </p:spPr>
        <p:style>
          <a:lnRef idx="2">
            <a:schemeClr val="accent1"/>
          </a:lnRef>
          <a:fillRef idx="0">
            <a:schemeClr val="accent1"/>
          </a:fillRef>
          <a:effectRef idx="1">
            <a:schemeClr val="accent1"/>
          </a:effectRef>
          <a:fontRef idx="minor">
            <a:schemeClr val="tx1"/>
          </a:fontRef>
        </p:style>
      </p:cxnSp>
      <p:cxnSp>
        <p:nvCxnSpPr>
          <p:cNvPr id="81" name="Straight Arrow Connector 80"/>
          <p:cNvCxnSpPr/>
          <p:nvPr/>
        </p:nvCxnSpPr>
        <p:spPr>
          <a:xfrm>
            <a:off x="15071138" y="25647500"/>
            <a:ext cx="0" cy="2514600"/>
          </a:xfrm>
          <a:prstGeom prst="straightConnector1">
            <a:avLst/>
          </a:prstGeom>
          <a:ln w="38100" cap="flat">
            <a:solidFill>
              <a:srgbClr val="000000"/>
            </a:solidFill>
            <a:headEnd type="arrow" w="lg" len="sm"/>
            <a:tailEnd type="arrow" w="lg" len="sm"/>
          </a:ln>
          <a:effectLst/>
        </p:spPr>
        <p:style>
          <a:lnRef idx="2">
            <a:schemeClr val="accent1"/>
          </a:lnRef>
          <a:fillRef idx="0">
            <a:schemeClr val="accent1"/>
          </a:fillRef>
          <a:effectRef idx="1">
            <a:schemeClr val="accent1"/>
          </a:effectRef>
          <a:fontRef idx="minor">
            <a:schemeClr val="tx1"/>
          </a:fontRef>
        </p:style>
      </p:cxnSp>
      <p:cxnSp>
        <p:nvCxnSpPr>
          <p:cNvPr id="82" name="Straight Arrow Connector 81"/>
          <p:cNvCxnSpPr/>
          <p:nvPr/>
        </p:nvCxnSpPr>
        <p:spPr>
          <a:xfrm flipH="1">
            <a:off x="28979089" y="25549688"/>
            <a:ext cx="0" cy="6329129"/>
          </a:xfrm>
          <a:prstGeom prst="straightConnector1">
            <a:avLst/>
          </a:prstGeom>
          <a:ln w="38100" cap="flat">
            <a:solidFill>
              <a:srgbClr val="000000"/>
            </a:solidFill>
            <a:headEnd type="arrow" w="lg" len="sm"/>
            <a:tailEnd type="arrow" w="lg" len="sm"/>
          </a:ln>
          <a:effectLst/>
        </p:spPr>
        <p:style>
          <a:lnRef idx="2">
            <a:schemeClr val="accent1"/>
          </a:lnRef>
          <a:fillRef idx="0">
            <a:schemeClr val="accent1"/>
          </a:fillRef>
          <a:effectRef idx="1">
            <a:schemeClr val="accent1"/>
          </a:effectRef>
          <a:fontRef idx="minor">
            <a:schemeClr val="tx1"/>
          </a:fontRef>
        </p:style>
      </p:cxnSp>
      <p:grpSp>
        <p:nvGrpSpPr>
          <p:cNvPr id="7" name="Group 6"/>
          <p:cNvGrpSpPr/>
          <p:nvPr/>
        </p:nvGrpSpPr>
        <p:grpSpPr>
          <a:xfrm>
            <a:off x="16762206" y="15258461"/>
            <a:ext cx="2572861" cy="553998"/>
            <a:chOff x="16635255" y="15123070"/>
            <a:chExt cx="2572861" cy="553998"/>
          </a:xfrm>
        </p:grpSpPr>
        <p:sp>
          <p:nvSpPr>
            <p:cNvPr id="69" name="Rectangle 68">
              <a:extLst>
                <a:ext uri="{FF2B5EF4-FFF2-40B4-BE49-F238E27FC236}">
                  <a16:creationId xmlns:a16="http://schemas.microsoft.com/office/drawing/2014/main" xmlns="" id="{987524F6-1A4F-4242-A6AB-42AD27498D9D}"/>
                </a:ext>
              </a:extLst>
            </p:cNvPr>
            <p:cNvSpPr/>
            <p:nvPr/>
          </p:nvSpPr>
          <p:spPr>
            <a:xfrm>
              <a:off x="16635255" y="15261346"/>
              <a:ext cx="274320" cy="274320"/>
            </a:xfrm>
            <a:prstGeom prst="rect">
              <a:avLst/>
            </a:prstGeom>
            <a:solidFill>
              <a:srgbClr val="C5E1B5"/>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4" name="TextBox 83">
              <a:extLst>
                <a:ext uri="{FF2B5EF4-FFF2-40B4-BE49-F238E27FC236}">
                  <a16:creationId xmlns:a16="http://schemas.microsoft.com/office/drawing/2014/main" xmlns="" id="{C56493BA-F8B6-4EB9-AF7D-F70CB83D9EF6}"/>
                </a:ext>
              </a:extLst>
            </p:cNvPr>
            <p:cNvSpPr txBox="1"/>
            <p:nvPr/>
          </p:nvSpPr>
          <p:spPr>
            <a:xfrm>
              <a:off x="16930095" y="15123070"/>
              <a:ext cx="2278021" cy="553998"/>
            </a:xfrm>
            <a:prstGeom prst="rect">
              <a:avLst/>
            </a:prstGeom>
            <a:noFill/>
          </p:spPr>
          <p:txBody>
            <a:bodyPr wrap="square" rtlCol="0">
              <a:spAutoFit/>
            </a:bodyPr>
            <a:lstStyle/>
            <a:p>
              <a:r>
                <a:rPr lang="en-US" sz="3000" dirty="0">
                  <a:latin typeface="Candara"/>
                  <a:cs typeface="Candara"/>
                </a:rPr>
                <a:t>“The Good”</a:t>
              </a:r>
            </a:p>
          </p:txBody>
        </p:sp>
      </p:grpSp>
      <p:grpSp>
        <p:nvGrpSpPr>
          <p:cNvPr id="9" name="Group 8"/>
          <p:cNvGrpSpPr/>
          <p:nvPr/>
        </p:nvGrpSpPr>
        <p:grpSpPr>
          <a:xfrm>
            <a:off x="19937931" y="15258461"/>
            <a:ext cx="2352612" cy="553998"/>
            <a:chOff x="19811730" y="15123070"/>
            <a:chExt cx="2352612" cy="553998"/>
          </a:xfrm>
        </p:grpSpPr>
        <p:sp>
          <p:nvSpPr>
            <p:cNvPr id="83" name="Rectangle 82">
              <a:extLst>
                <a:ext uri="{FF2B5EF4-FFF2-40B4-BE49-F238E27FC236}">
                  <a16:creationId xmlns:a16="http://schemas.microsoft.com/office/drawing/2014/main" xmlns="" id="{D5BB19BA-0AE4-40A2-B66C-95F036C6F1A3}"/>
                </a:ext>
              </a:extLst>
            </p:cNvPr>
            <p:cNvSpPr/>
            <p:nvPr/>
          </p:nvSpPr>
          <p:spPr>
            <a:xfrm>
              <a:off x="19811730" y="15261346"/>
              <a:ext cx="274320" cy="274320"/>
            </a:xfrm>
            <a:prstGeom prst="rect">
              <a:avLst/>
            </a:prstGeom>
            <a:solidFill>
              <a:srgbClr val="6EAA46"/>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TextBox 84">
              <a:extLst>
                <a:ext uri="{FF2B5EF4-FFF2-40B4-BE49-F238E27FC236}">
                  <a16:creationId xmlns:a16="http://schemas.microsoft.com/office/drawing/2014/main" xmlns="" id="{78EBBD23-6526-4677-9446-D11B36C31983}"/>
                </a:ext>
              </a:extLst>
            </p:cNvPr>
            <p:cNvSpPr txBox="1"/>
            <p:nvPr/>
          </p:nvSpPr>
          <p:spPr>
            <a:xfrm>
              <a:off x="20125230" y="15123070"/>
              <a:ext cx="2039112" cy="553998"/>
            </a:xfrm>
            <a:prstGeom prst="rect">
              <a:avLst/>
            </a:prstGeom>
            <a:noFill/>
          </p:spPr>
          <p:txBody>
            <a:bodyPr wrap="square" rtlCol="0">
              <a:spAutoFit/>
            </a:bodyPr>
            <a:lstStyle/>
            <a:p>
              <a:r>
                <a:rPr lang="en-US" sz="3000" dirty="0">
                  <a:latin typeface="Candara"/>
                  <a:cs typeface="Candara"/>
                </a:rPr>
                <a:t>“The Bad”</a:t>
              </a:r>
            </a:p>
          </p:txBody>
        </p:sp>
      </p:grpSp>
      <p:grpSp>
        <p:nvGrpSpPr>
          <p:cNvPr id="12" name="Group 11"/>
          <p:cNvGrpSpPr/>
          <p:nvPr/>
        </p:nvGrpSpPr>
        <p:grpSpPr>
          <a:xfrm>
            <a:off x="22893407" y="15258461"/>
            <a:ext cx="2354112" cy="553998"/>
            <a:chOff x="22766456" y="15123070"/>
            <a:chExt cx="2354112" cy="553998"/>
          </a:xfrm>
        </p:grpSpPr>
        <p:sp>
          <p:nvSpPr>
            <p:cNvPr id="86" name="Rectangle 85">
              <a:extLst>
                <a:ext uri="{FF2B5EF4-FFF2-40B4-BE49-F238E27FC236}">
                  <a16:creationId xmlns:a16="http://schemas.microsoft.com/office/drawing/2014/main" xmlns="" id="{987524F6-1A4F-4242-A6AB-42AD27498D9D}"/>
                </a:ext>
              </a:extLst>
            </p:cNvPr>
            <p:cNvSpPr/>
            <p:nvPr/>
          </p:nvSpPr>
          <p:spPr>
            <a:xfrm>
              <a:off x="22766456" y="15261346"/>
              <a:ext cx="274320" cy="274320"/>
            </a:xfrm>
            <a:prstGeom prst="rect">
              <a:avLst/>
            </a:prstGeom>
            <a:solidFill>
              <a:srgbClr val="38562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7" name="TextBox 86">
              <a:extLst>
                <a:ext uri="{FF2B5EF4-FFF2-40B4-BE49-F238E27FC236}">
                  <a16:creationId xmlns:a16="http://schemas.microsoft.com/office/drawing/2014/main" xmlns="" id="{C56493BA-F8B6-4EB9-AF7D-F70CB83D9EF6}"/>
                </a:ext>
              </a:extLst>
            </p:cNvPr>
            <p:cNvSpPr txBox="1"/>
            <p:nvPr/>
          </p:nvSpPr>
          <p:spPr>
            <a:xfrm>
              <a:off x="23081456" y="15123070"/>
              <a:ext cx="2039112" cy="553998"/>
            </a:xfrm>
            <a:prstGeom prst="rect">
              <a:avLst/>
            </a:prstGeom>
            <a:noFill/>
          </p:spPr>
          <p:txBody>
            <a:bodyPr wrap="square" rtlCol="0">
              <a:spAutoFit/>
            </a:bodyPr>
            <a:lstStyle/>
            <a:p>
              <a:r>
                <a:rPr lang="en-US" sz="3000" dirty="0">
                  <a:latin typeface="Candara"/>
                  <a:cs typeface="Candara"/>
                </a:rPr>
                <a:t>“The Ugly”</a:t>
              </a:r>
            </a:p>
          </p:txBody>
        </p:sp>
      </p:grpSp>
      <p:sp>
        <p:nvSpPr>
          <p:cNvPr id="89" name="TextBox 88">
            <a:extLst>
              <a:ext uri="{FF2B5EF4-FFF2-40B4-BE49-F238E27FC236}">
                <a16:creationId xmlns:a16="http://schemas.microsoft.com/office/drawing/2014/main" xmlns="" id="{C56493BA-F8B6-4EB9-AF7D-F70CB83D9EF6}"/>
              </a:ext>
            </a:extLst>
          </p:cNvPr>
          <p:cNvSpPr txBox="1"/>
          <p:nvPr/>
        </p:nvSpPr>
        <p:spPr>
          <a:xfrm>
            <a:off x="18635618" y="14552904"/>
            <a:ext cx="4784597" cy="677108"/>
          </a:xfrm>
          <a:prstGeom prst="rect">
            <a:avLst/>
          </a:prstGeom>
          <a:noFill/>
        </p:spPr>
        <p:txBody>
          <a:bodyPr wrap="square" rtlCol="0">
            <a:spAutoFit/>
          </a:bodyPr>
          <a:lstStyle/>
          <a:p>
            <a:pPr algn="ctr"/>
            <a:r>
              <a:rPr lang="en-US" sz="3800" b="1" dirty="0">
                <a:latin typeface="Candara"/>
                <a:cs typeface="Candara"/>
              </a:rPr>
              <a:t>Character Judgments</a:t>
            </a:r>
          </a:p>
        </p:txBody>
      </p:sp>
      <p:sp>
        <p:nvSpPr>
          <p:cNvPr id="15" name="TextBox 14">
            <a:extLst>
              <a:ext uri="{FF2B5EF4-FFF2-40B4-BE49-F238E27FC236}">
                <a16:creationId xmlns:a16="http://schemas.microsoft.com/office/drawing/2014/main" xmlns="" id="{EEA1B3A5-7E55-4E9E-842B-C0552399AB87}"/>
              </a:ext>
            </a:extLst>
          </p:cNvPr>
          <p:cNvSpPr txBox="1"/>
          <p:nvPr/>
        </p:nvSpPr>
        <p:spPr>
          <a:xfrm>
            <a:off x="11531373" y="15568652"/>
            <a:ext cx="926985" cy="553998"/>
          </a:xfrm>
          <a:prstGeom prst="rect">
            <a:avLst/>
          </a:prstGeom>
          <a:noFill/>
        </p:spPr>
        <p:txBody>
          <a:bodyPr wrap="none" rtlCol="0">
            <a:spAutoFit/>
          </a:bodyPr>
          <a:lstStyle/>
          <a:p>
            <a:r>
              <a:rPr lang="en-US" sz="3000" dirty="0">
                <a:latin typeface="Candara" panose="020E0502030303020204" pitchFamily="34" charset="0"/>
              </a:rPr>
              <a:t>Very</a:t>
            </a:r>
          </a:p>
        </p:txBody>
      </p:sp>
      <p:sp>
        <p:nvSpPr>
          <p:cNvPr id="90" name="TextBox 89">
            <a:extLst>
              <a:ext uri="{FF2B5EF4-FFF2-40B4-BE49-F238E27FC236}">
                <a16:creationId xmlns:a16="http://schemas.microsoft.com/office/drawing/2014/main" xmlns="" id="{EED4ACBD-FB83-419C-AE4A-5F58F26EF272}"/>
              </a:ext>
            </a:extLst>
          </p:cNvPr>
          <p:cNvSpPr txBox="1"/>
          <p:nvPr/>
        </p:nvSpPr>
        <p:spPr>
          <a:xfrm>
            <a:off x="11456096" y="17164482"/>
            <a:ext cx="1077539" cy="553998"/>
          </a:xfrm>
          <a:prstGeom prst="rect">
            <a:avLst/>
          </a:prstGeom>
          <a:noFill/>
        </p:spPr>
        <p:txBody>
          <a:bodyPr wrap="none" rtlCol="0">
            <a:spAutoFit/>
          </a:bodyPr>
          <a:lstStyle/>
          <a:p>
            <a:r>
              <a:rPr lang="en-US" sz="3000" dirty="0">
                <a:latin typeface="Candara" panose="020E0502030303020204" pitchFamily="34" charset="0"/>
              </a:rPr>
              <a:t>Quite</a:t>
            </a:r>
          </a:p>
        </p:txBody>
      </p:sp>
      <p:sp>
        <p:nvSpPr>
          <p:cNvPr id="91" name="TextBox 90">
            <a:extLst>
              <a:ext uri="{FF2B5EF4-FFF2-40B4-BE49-F238E27FC236}">
                <a16:creationId xmlns:a16="http://schemas.microsoft.com/office/drawing/2014/main" xmlns="" id="{EFE93142-94A5-46D8-8F37-9EFE6F856744}"/>
              </a:ext>
            </a:extLst>
          </p:cNvPr>
          <p:cNvSpPr txBox="1"/>
          <p:nvPr/>
        </p:nvSpPr>
        <p:spPr>
          <a:xfrm>
            <a:off x="10962371" y="18760312"/>
            <a:ext cx="2064989" cy="553998"/>
          </a:xfrm>
          <a:prstGeom prst="rect">
            <a:avLst/>
          </a:prstGeom>
          <a:noFill/>
        </p:spPr>
        <p:txBody>
          <a:bodyPr wrap="none" rtlCol="0">
            <a:spAutoFit/>
          </a:bodyPr>
          <a:lstStyle/>
          <a:p>
            <a:r>
              <a:rPr lang="en-US" sz="3000" dirty="0">
                <a:latin typeface="Candara" panose="020E0502030303020204" pitchFamily="34" charset="0"/>
              </a:rPr>
              <a:t>Moderately</a:t>
            </a:r>
          </a:p>
        </p:txBody>
      </p:sp>
      <p:sp>
        <p:nvSpPr>
          <p:cNvPr id="92" name="TextBox 91">
            <a:extLst>
              <a:ext uri="{FF2B5EF4-FFF2-40B4-BE49-F238E27FC236}">
                <a16:creationId xmlns:a16="http://schemas.microsoft.com/office/drawing/2014/main" xmlns="" id="{663864F1-FE0B-40BD-9C6E-074AED1C916F}"/>
              </a:ext>
            </a:extLst>
          </p:cNvPr>
          <p:cNvSpPr txBox="1"/>
          <p:nvPr/>
        </p:nvSpPr>
        <p:spPr>
          <a:xfrm>
            <a:off x="11325451" y="20356142"/>
            <a:ext cx="1338828" cy="553998"/>
          </a:xfrm>
          <a:prstGeom prst="rect">
            <a:avLst/>
          </a:prstGeom>
          <a:noFill/>
        </p:spPr>
        <p:txBody>
          <a:bodyPr wrap="none" rtlCol="0">
            <a:spAutoFit/>
          </a:bodyPr>
          <a:lstStyle/>
          <a:p>
            <a:r>
              <a:rPr lang="en-US" sz="3000" dirty="0">
                <a:latin typeface="Candara" panose="020E0502030303020204" pitchFamily="34" charset="0"/>
              </a:rPr>
              <a:t>A Little</a:t>
            </a:r>
          </a:p>
        </p:txBody>
      </p:sp>
      <p:sp>
        <p:nvSpPr>
          <p:cNvPr id="93" name="TextBox 92">
            <a:extLst>
              <a:ext uri="{FF2B5EF4-FFF2-40B4-BE49-F238E27FC236}">
                <a16:creationId xmlns:a16="http://schemas.microsoft.com/office/drawing/2014/main" xmlns="" id="{270F5FF7-CD7A-4E91-B2F1-B2C772549A7F}"/>
              </a:ext>
            </a:extLst>
          </p:cNvPr>
          <p:cNvSpPr txBox="1"/>
          <p:nvPr/>
        </p:nvSpPr>
        <p:spPr>
          <a:xfrm>
            <a:off x="11118664" y="21951975"/>
            <a:ext cx="1752403" cy="553998"/>
          </a:xfrm>
          <a:prstGeom prst="rect">
            <a:avLst/>
          </a:prstGeom>
          <a:noFill/>
        </p:spPr>
        <p:txBody>
          <a:bodyPr wrap="none" rtlCol="0">
            <a:spAutoFit/>
          </a:bodyPr>
          <a:lstStyle/>
          <a:p>
            <a:r>
              <a:rPr lang="en-US" sz="3000" dirty="0">
                <a:latin typeface="Candara" panose="020E0502030303020204" pitchFamily="34" charset="0"/>
              </a:rPr>
              <a:t>Not At All</a:t>
            </a:r>
          </a:p>
        </p:txBody>
      </p:sp>
      <p:sp>
        <p:nvSpPr>
          <p:cNvPr id="16" name="Frame 15">
            <a:extLst>
              <a:ext uri="{FF2B5EF4-FFF2-40B4-BE49-F238E27FC236}">
                <a16:creationId xmlns:a16="http://schemas.microsoft.com/office/drawing/2014/main" xmlns="" id="{AA67CF04-9328-46D2-B0B0-891CF9AC484D}"/>
              </a:ext>
            </a:extLst>
          </p:cNvPr>
          <p:cNvSpPr/>
          <p:nvPr/>
        </p:nvSpPr>
        <p:spPr>
          <a:xfrm>
            <a:off x="-48126" y="-48126"/>
            <a:ext cx="42110526" cy="38452926"/>
          </a:xfrm>
          <a:prstGeom prst="frame">
            <a:avLst>
              <a:gd name="adj1" fmla="val 232"/>
            </a:avLst>
          </a:prstGeom>
          <a:solidFill>
            <a:srgbClr val="548235"/>
          </a:solidFill>
          <a:ln w="12700">
            <a:solidFill>
              <a:schemeClr val="tx1"/>
            </a:solid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1957090571"/>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3003</TotalTime>
  <Words>1320</Words>
  <Application>Microsoft Macintosh PowerPoint</Application>
  <PresentationFormat>Custom</PresentationFormat>
  <Paragraphs>88</Paragraphs>
  <Slides>1</Slides>
  <Notes>1</Notes>
  <HiddenSlides>0</HiddenSlides>
  <MMClips>0</MMClips>
  <ScaleCrop>false</ScaleCrop>
  <HeadingPairs>
    <vt:vector size="4" baseType="variant">
      <vt:variant>
        <vt:lpstr>Theme</vt:lpstr>
      </vt:variant>
      <vt:variant>
        <vt:i4>1</vt:i4>
      </vt:variant>
      <vt:variant>
        <vt:lpstr>Slide Titles</vt:lpstr>
      </vt:variant>
      <vt:variant>
        <vt:i4>1</vt:i4>
      </vt:variant>
    </vt:vector>
  </HeadingPairs>
  <TitlesOfParts>
    <vt:vector size="2" baseType="lpstr">
      <vt:lpstr>Office Theme</vt:lpstr>
      <vt:lpstr>PowerPoint Presentation</vt:lpstr>
    </vt:vector>
  </TitlesOfParts>
  <Company>UW-Eau Claire</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Ross, Megan Elizabeth</dc:creator>
  <cp:lastModifiedBy>Paige Shafer</cp:lastModifiedBy>
  <cp:revision>303</cp:revision>
  <dcterms:created xsi:type="dcterms:W3CDTF">2016-04-15T17:23:05Z</dcterms:created>
  <dcterms:modified xsi:type="dcterms:W3CDTF">2018-04-23T00:45:08Z</dcterms:modified>
</cp:coreProperties>
</file>