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32918400" cy="21945600"/>
  <p:notesSz cx="7010400" cy="9296400"/>
  <p:defaultText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450"/>
    <a:srgbClr val="FED1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p:cViewPr varScale="1">
        <p:scale>
          <a:sx n="29" d="100"/>
          <a:sy n="29" d="100"/>
        </p:scale>
        <p:origin x="204" y="372"/>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cap="all" spc="150" baseline="0">
                <a:solidFill>
                  <a:schemeClr val="tx1">
                    <a:lumMod val="50000"/>
                    <a:lumOff val="50000"/>
                  </a:schemeClr>
                </a:solidFill>
                <a:latin typeface="+mn-lt"/>
                <a:ea typeface="+mn-ea"/>
                <a:cs typeface="+mn-cs"/>
              </a:defRPr>
            </a:pPr>
            <a:r>
              <a:rPr lang="en-US" dirty="0"/>
              <a:t>Student Teachers: Sense of Self</a:t>
            </a:r>
          </a:p>
        </c:rich>
      </c:tx>
      <c:overlay val="0"/>
      <c:spPr>
        <a:noFill/>
        <a:ln>
          <a:noFill/>
        </a:ln>
        <a:effectLst/>
      </c:spPr>
      <c:txPr>
        <a:bodyPr rot="0" spcFirstLastPara="1" vertOverflow="ellipsis" vert="horz" wrap="square" anchor="ctr" anchorCtr="1"/>
        <a:lstStyle/>
        <a:p>
          <a:pPr>
            <a:defRPr sz="2200" b="1" i="0" u="none" strike="noStrike" kern="1200" cap="all" spc="150" baseline="0">
              <a:solidFill>
                <a:schemeClr val="tx1">
                  <a:lumMod val="50000"/>
                  <a:lumOff val="50000"/>
                </a:schemeClr>
              </a:solidFill>
              <a:latin typeface="+mn-lt"/>
              <a:ea typeface="+mn-ea"/>
              <a:cs typeface="+mn-cs"/>
            </a:defRPr>
          </a:pPr>
          <a:endParaRPr lang="en-US"/>
        </a:p>
      </c:txPr>
    </c:title>
    <c:autoTitleDeleted val="0"/>
    <c:plotArea>
      <c:layout>
        <c:manualLayout>
          <c:layoutTarget val="inner"/>
          <c:xMode val="edge"/>
          <c:yMode val="edge"/>
          <c:x val="1.8568092764566353E-2"/>
          <c:y val="0.1177002624671916"/>
          <c:w val="0.96081377104797661"/>
          <c:h val="0.79078127734033243"/>
        </c:manualLayout>
      </c:layout>
      <c:lineChart>
        <c:grouping val="standard"/>
        <c:varyColors val="0"/>
        <c:ser>
          <c:idx val="0"/>
          <c:order val="0"/>
          <c:tx>
            <c:strRef>
              <c:f>Sheet1!$A$2</c:f>
              <c:strCache>
                <c:ptCount val="1"/>
                <c:pt idx="0">
                  <c:v>Survey 1</c:v>
                </c:pt>
              </c:strCache>
            </c:strRef>
          </c:tx>
          <c:spPr>
            <a:ln w="38100" cap="flat" cmpd="dbl" algn="ctr">
              <a:solidFill>
                <a:schemeClr val="accent1"/>
              </a:solidFill>
              <a:miter lim="800000"/>
            </a:ln>
            <a:effectLst/>
          </c:spPr>
          <c:marker>
            <c:symbol val="none"/>
          </c:marker>
          <c:cat>
            <c:strRef>
              <c:f>Sheet1!$B$1:$R$1</c:f>
              <c:strCache>
                <c:ptCount val="17"/>
                <c:pt idx="0">
                  <c:v>Identifies</c:v>
                </c:pt>
                <c:pt idx="1">
                  <c:v>Purpose</c:v>
                </c:pt>
                <c:pt idx="2">
                  <c:v>Others' views</c:v>
                </c:pt>
                <c:pt idx="3">
                  <c:v>Belonging</c:v>
                </c:pt>
                <c:pt idx="4">
                  <c:v>Comparing</c:v>
                </c:pt>
                <c:pt idx="5">
                  <c:v>Doubts</c:v>
                </c:pt>
                <c:pt idx="6">
                  <c:v>Intellectual Risks</c:v>
                </c:pt>
                <c:pt idx="7">
                  <c:v>Emotional Risks</c:v>
                </c:pt>
                <c:pt idx="8">
                  <c:v>Flexible</c:v>
                </c:pt>
                <c:pt idx="9">
                  <c:v>Knowledge Base</c:v>
                </c:pt>
                <c:pt idx="10">
                  <c:v>Teacher Discourse</c:v>
                </c:pt>
                <c:pt idx="11">
                  <c:v>Sound</c:v>
                </c:pt>
                <c:pt idx="12">
                  <c:v>Perform</c:v>
                </c:pt>
                <c:pt idx="13">
                  <c:v>Think</c:v>
                </c:pt>
                <c:pt idx="14">
                  <c:v>Learners' impact</c:v>
                </c:pt>
                <c:pt idx="15">
                  <c:v>Coop Impact</c:v>
                </c:pt>
                <c:pt idx="16">
                  <c:v>edTPA</c:v>
                </c:pt>
              </c:strCache>
            </c:strRef>
          </c:cat>
          <c:val>
            <c:numRef>
              <c:f>Sheet1!$B$2:$R$2</c:f>
              <c:numCache>
                <c:formatCode>General</c:formatCode>
                <c:ptCount val="17"/>
                <c:pt idx="0">
                  <c:v>4.43</c:v>
                </c:pt>
                <c:pt idx="1">
                  <c:v>4.66</c:v>
                </c:pt>
                <c:pt idx="2">
                  <c:v>4.5999999999999996</c:v>
                </c:pt>
                <c:pt idx="3">
                  <c:v>4.49</c:v>
                </c:pt>
                <c:pt idx="4">
                  <c:v>4.1399999999999997</c:v>
                </c:pt>
                <c:pt idx="5">
                  <c:v>2.57</c:v>
                </c:pt>
                <c:pt idx="6">
                  <c:v>4.09</c:v>
                </c:pt>
                <c:pt idx="7">
                  <c:v>3.83</c:v>
                </c:pt>
                <c:pt idx="8">
                  <c:v>4.49</c:v>
                </c:pt>
                <c:pt idx="9">
                  <c:v>4.17</c:v>
                </c:pt>
                <c:pt idx="10">
                  <c:v>4.51</c:v>
                </c:pt>
                <c:pt idx="11">
                  <c:v>4.17</c:v>
                </c:pt>
                <c:pt idx="12">
                  <c:v>4.5999999999999996</c:v>
                </c:pt>
                <c:pt idx="13">
                  <c:v>4.51</c:v>
                </c:pt>
                <c:pt idx="14">
                  <c:v>4.57</c:v>
                </c:pt>
                <c:pt idx="15">
                  <c:v>4.6900000000000004</c:v>
                </c:pt>
                <c:pt idx="16">
                  <c:v>3.8</c:v>
                </c:pt>
              </c:numCache>
            </c:numRef>
          </c:val>
          <c:smooth val="0"/>
          <c:extLst>
            <c:ext xmlns:c16="http://schemas.microsoft.com/office/drawing/2014/chart" uri="{C3380CC4-5D6E-409C-BE32-E72D297353CC}">
              <c16:uniqueId val="{00000000-F345-419B-BBD8-98C82E30C678}"/>
            </c:ext>
          </c:extLst>
        </c:ser>
        <c:ser>
          <c:idx val="1"/>
          <c:order val="1"/>
          <c:tx>
            <c:strRef>
              <c:f>Sheet1!$A$3</c:f>
              <c:strCache>
                <c:ptCount val="1"/>
                <c:pt idx="0">
                  <c:v>Survey 2</c:v>
                </c:pt>
              </c:strCache>
            </c:strRef>
          </c:tx>
          <c:spPr>
            <a:ln w="38100" cap="flat" cmpd="dbl" algn="ctr">
              <a:solidFill>
                <a:schemeClr val="accent2"/>
              </a:solidFill>
              <a:miter lim="800000"/>
            </a:ln>
            <a:effectLst/>
          </c:spPr>
          <c:marker>
            <c:symbol val="none"/>
          </c:marker>
          <c:cat>
            <c:strRef>
              <c:f>Sheet1!$B$1:$R$1</c:f>
              <c:strCache>
                <c:ptCount val="17"/>
                <c:pt idx="0">
                  <c:v>Identifies</c:v>
                </c:pt>
                <c:pt idx="1">
                  <c:v>Purpose</c:v>
                </c:pt>
                <c:pt idx="2">
                  <c:v>Others' views</c:v>
                </c:pt>
                <c:pt idx="3">
                  <c:v>Belonging</c:v>
                </c:pt>
                <c:pt idx="4">
                  <c:v>Comparing</c:v>
                </c:pt>
                <c:pt idx="5">
                  <c:v>Doubts</c:v>
                </c:pt>
                <c:pt idx="6">
                  <c:v>Intellectual Risks</c:v>
                </c:pt>
                <c:pt idx="7">
                  <c:v>Emotional Risks</c:v>
                </c:pt>
                <c:pt idx="8">
                  <c:v>Flexible</c:v>
                </c:pt>
                <c:pt idx="9">
                  <c:v>Knowledge Base</c:v>
                </c:pt>
                <c:pt idx="10">
                  <c:v>Teacher Discourse</c:v>
                </c:pt>
                <c:pt idx="11">
                  <c:v>Sound</c:v>
                </c:pt>
                <c:pt idx="12">
                  <c:v>Perform</c:v>
                </c:pt>
                <c:pt idx="13">
                  <c:v>Think</c:v>
                </c:pt>
                <c:pt idx="14">
                  <c:v>Learners' impact</c:v>
                </c:pt>
                <c:pt idx="15">
                  <c:v>Coop Impact</c:v>
                </c:pt>
                <c:pt idx="16">
                  <c:v>edTPA</c:v>
                </c:pt>
              </c:strCache>
            </c:strRef>
          </c:cat>
          <c:val>
            <c:numRef>
              <c:f>Sheet1!$B$3:$R$3</c:f>
              <c:numCache>
                <c:formatCode>General</c:formatCode>
                <c:ptCount val="17"/>
                <c:pt idx="0">
                  <c:v>4.5999999999999996</c:v>
                </c:pt>
                <c:pt idx="1">
                  <c:v>4.7300000000000004</c:v>
                </c:pt>
                <c:pt idx="2">
                  <c:v>4.5999999999999996</c:v>
                </c:pt>
                <c:pt idx="3">
                  <c:v>4.7</c:v>
                </c:pt>
                <c:pt idx="4">
                  <c:v>3.93</c:v>
                </c:pt>
                <c:pt idx="5">
                  <c:v>1.73</c:v>
                </c:pt>
                <c:pt idx="6">
                  <c:v>4.17</c:v>
                </c:pt>
                <c:pt idx="7">
                  <c:v>4.03</c:v>
                </c:pt>
                <c:pt idx="8">
                  <c:v>4.47</c:v>
                </c:pt>
                <c:pt idx="9">
                  <c:v>4.43</c:v>
                </c:pt>
                <c:pt idx="10">
                  <c:v>4.43</c:v>
                </c:pt>
                <c:pt idx="11">
                  <c:v>4.43</c:v>
                </c:pt>
                <c:pt idx="12">
                  <c:v>4.83</c:v>
                </c:pt>
                <c:pt idx="13">
                  <c:v>4.67</c:v>
                </c:pt>
                <c:pt idx="14">
                  <c:v>4.7300000000000004</c:v>
                </c:pt>
                <c:pt idx="15">
                  <c:v>4.7300000000000004</c:v>
                </c:pt>
                <c:pt idx="16">
                  <c:v>4.2699999999999996</c:v>
                </c:pt>
              </c:numCache>
            </c:numRef>
          </c:val>
          <c:smooth val="0"/>
          <c:extLst>
            <c:ext xmlns:c16="http://schemas.microsoft.com/office/drawing/2014/chart" uri="{C3380CC4-5D6E-409C-BE32-E72D297353CC}">
              <c16:uniqueId val="{00000001-F345-419B-BBD8-98C82E30C678}"/>
            </c:ext>
          </c:extLst>
        </c:ser>
        <c:dLbls>
          <c:showLegendKey val="0"/>
          <c:showVal val="0"/>
          <c:showCatName val="0"/>
          <c:showSerName val="0"/>
          <c:showPercent val="0"/>
          <c:showBubbleSize val="0"/>
        </c:dLbls>
        <c:smooth val="0"/>
        <c:axId val="458375728"/>
        <c:axId val="458369824"/>
      </c:lineChart>
      <c:catAx>
        <c:axId val="458375728"/>
        <c:scaling>
          <c:orientation val="minMax"/>
        </c:scaling>
        <c:delete val="0"/>
        <c:axPos val="b"/>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crossAx val="458369824"/>
        <c:crosses val="autoZero"/>
        <c:auto val="1"/>
        <c:lblAlgn val="ctr"/>
        <c:lblOffset val="100"/>
        <c:noMultiLvlLbl val="0"/>
      </c:catAx>
      <c:valAx>
        <c:axId val="458369824"/>
        <c:scaling>
          <c:orientation val="minMax"/>
        </c:scaling>
        <c:delete val="0"/>
        <c:axPos val="l"/>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5837572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1197"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1"/>
            <a:ext cx="27980640" cy="4704080"/>
          </a:xfrm>
        </p:spPr>
        <p:txBody>
          <a:bodyPr/>
          <a:lstStyle/>
          <a:p>
            <a:r>
              <a:rPr lang="en-US"/>
              <a:t>Click to edit Master title style</a:t>
            </a:r>
          </a:p>
        </p:txBody>
      </p:sp>
      <p:sp>
        <p:nvSpPr>
          <p:cNvPr id="3" name="Subtitle 2"/>
          <p:cNvSpPr>
            <a:spLocks noGrp="1"/>
          </p:cNvSpPr>
          <p:nvPr>
            <p:ph type="subTitle" idx="1"/>
          </p:nvPr>
        </p:nvSpPr>
        <p:spPr>
          <a:xfrm>
            <a:off x="4937760" y="12435840"/>
            <a:ext cx="23042880" cy="5608320"/>
          </a:xfrm>
        </p:spPr>
        <p:txBody>
          <a:bodyPr/>
          <a:lstStyle>
            <a:lvl1pPr marL="0" indent="0" algn="ctr">
              <a:buNone/>
              <a:defRPr>
                <a:solidFill>
                  <a:schemeClr val="tx1">
                    <a:tint val="75000"/>
                  </a:schemeClr>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284478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368338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281448" y="4216400"/>
            <a:ext cx="17773650" cy="8988044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949067" y="4216400"/>
            <a:ext cx="52783740" cy="8988044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2303093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306173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081"/>
            <a:ext cx="27980640" cy="4358640"/>
          </a:xfrm>
        </p:spPr>
        <p:txBody>
          <a:bodyPr anchor="t"/>
          <a:lstStyle>
            <a:lvl1pPr algn="l">
              <a:defRPr sz="13700" b="1" cap="all"/>
            </a:lvl1pPr>
          </a:lstStyle>
          <a:p>
            <a:r>
              <a:rPr lang="en-US"/>
              <a:t>Click to edit Master title style</a:t>
            </a:r>
          </a:p>
        </p:txBody>
      </p:sp>
      <p:sp>
        <p:nvSpPr>
          <p:cNvPr id="3" name="Text Placeholder 2"/>
          <p:cNvSpPr>
            <a:spLocks noGrp="1"/>
          </p:cNvSpPr>
          <p:nvPr>
            <p:ph type="body" idx="1"/>
          </p:nvPr>
        </p:nvSpPr>
        <p:spPr>
          <a:xfrm>
            <a:off x="2600326" y="9301483"/>
            <a:ext cx="27980640" cy="4800599"/>
          </a:xfrm>
        </p:spPr>
        <p:txBody>
          <a:bodyPr anchor="b"/>
          <a:lstStyle>
            <a:lvl1pPr marL="0" indent="0">
              <a:buNone/>
              <a:defRPr sz="6900">
                <a:solidFill>
                  <a:schemeClr val="tx1">
                    <a:tint val="75000"/>
                  </a:schemeClr>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241733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49069" y="24577040"/>
            <a:ext cx="35278694" cy="69519801"/>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776401" y="24577040"/>
            <a:ext cx="35278697" cy="69519801"/>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780448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878841"/>
            <a:ext cx="29626560"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1" y="4912361"/>
            <a:ext cx="14544677" cy="2047239"/>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a:t>Click to edit Master text styles</a:t>
            </a:r>
          </a:p>
        </p:txBody>
      </p:sp>
      <p:sp>
        <p:nvSpPr>
          <p:cNvPr id="4" name="Content Placeholder 3"/>
          <p:cNvSpPr>
            <a:spLocks noGrp="1"/>
          </p:cNvSpPr>
          <p:nvPr>
            <p:ph sz="half" idx="2"/>
          </p:nvPr>
        </p:nvSpPr>
        <p:spPr>
          <a:xfrm>
            <a:off x="1645921" y="6959600"/>
            <a:ext cx="14544677" cy="12644121"/>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2" y="4912361"/>
            <a:ext cx="14550390" cy="2047239"/>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a:t>Click to edit Master text styles</a:t>
            </a:r>
          </a:p>
        </p:txBody>
      </p:sp>
      <p:sp>
        <p:nvSpPr>
          <p:cNvPr id="6" name="Content Placeholder 5"/>
          <p:cNvSpPr>
            <a:spLocks noGrp="1"/>
          </p:cNvSpPr>
          <p:nvPr>
            <p:ph sz="quarter" idx="4"/>
          </p:nvPr>
        </p:nvSpPr>
        <p:spPr>
          <a:xfrm>
            <a:off x="16722092" y="6959600"/>
            <a:ext cx="14550390" cy="12644121"/>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7159EA7-A7D6-4D1B-BA50-0B767FE5D66F}" type="datetimeFigureOut">
              <a:rPr lang="en-US" smtClean="0"/>
              <a:t>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2007790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159EA7-A7D6-4D1B-BA50-0B767FE5D66F}" type="datetimeFigureOut">
              <a:rPr lang="en-US" smtClean="0"/>
              <a:t>3/12/2020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266082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59EA7-A7D6-4D1B-BA50-0B767FE5D66F}" type="datetimeFigureOut">
              <a:rPr lang="en-US" smtClean="0"/>
              <a:t>3/12/2020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149774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873760"/>
            <a:ext cx="10829927" cy="3718560"/>
          </a:xfrm>
        </p:spPr>
        <p:txBody>
          <a:bodyPr anchor="b"/>
          <a:lstStyle>
            <a:lvl1pPr algn="l">
              <a:defRPr sz="6900" b="1"/>
            </a:lvl1pPr>
          </a:lstStyle>
          <a:p>
            <a:r>
              <a:rPr lang="en-US"/>
              <a:t>Click to edit Master title style</a:t>
            </a:r>
          </a:p>
        </p:txBody>
      </p:sp>
      <p:sp>
        <p:nvSpPr>
          <p:cNvPr id="3" name="Content Placeholder 2"/>
          <p:cNvSpPr>
            <a:spLocks noGrp="1"/>
          </p:cNvSpPr>
          <p:nvPr>
            <p:ph idx="1"/>
          </p:nvPr>
        </p:nvSpPr>
        <p:spPr>
          <a:xfrm>
            <a:off x="12870180" y="873762"/>
            <a:ext cx="18402300" cy="18729961"/>
          </a:xfrm>
        </p:spPr>
        <p:txBody>
          <a:bodyPr/>
          <a:lstStyle>
            <a:lvl1pPr>
              <a:defRPr sz="11000"/>
            </a:lvl1pPr>
            <a:lvl2pPr>
              <a:defRPr sz="9600"/>
            </a:lvl2pPr>
            <a:lvl3pPr>
              <a:defRPr sz="8200"/>
            </a:lvl3pPr>
            <a:lvl4pPr>
              <a:defRPr sz="6900"/>
            </a:lvl4pPr>
            <a:lvl5pPr>
              <a:defRPr sz="6900"/>
            </a:lvl5pPr>
            <a:lvl6pPr>
              <a:defRPr sz="6900"/>
            </a:lvl6pPr>
            <a:lvl7pPr>
              <a:defRPr sz="6900"/>
            </a:lvl7pPr>
            <a:lvl8pPr>
              <a:defRPr sz="6900"/>
            </a:lvl8pPr>
            <a:lvl9pPr>
              <a:defRPr sz="6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2" y="4592322"/>
            <a:ext cx="10829927" cy="15011401"/>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a:t>Click to edit Master text styles</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575463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0"/>
            <a:ext cx="19751040" cy="1813561"/>
          </a:xfrm>
        </p:spPr>
        <p:txBody>
          <a:bodyPr anchor="b"/>
          <a:lstStyle>
            <a:lvl1pPr algn="l">
              <a:defRPr sz="6900" b="1"/>
            </a:lvl1pPr>
          </a:lstStyle>
          <a:p>
            <a:r>
              <a:rPr lang="en-US"/>
              <a:t>Click to edit Master title style</a:t>
            </a:r>
          </a:p>
        </p:txBody>
      </p:sp>
      <p:sp>
        <p:nvSpPr>
          <p:cNvPr id="3" name="Picture Placeholder 2"/>
          <p:cNvSpPr>
            <a:spLocks noGrp="1"/>
          </p:cNvSpPr>
          <p:nvPr>
            <p:ph type="pic" idx="1"/>
          </p:nvPr>
        </p:nvSpPr>
        <p:spPr>
          <a:xfrm>
            <a:off x="6452237" y="1960880"/>
            <a:ext cx="19751040" cy="13167360"/>
          </a:xfrm>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endParaRPr lang="en-US"/>
          </a:p>
        </p:txBody>
      </p:sp>
      <p:sp>
        <p:nvSpPr>
          <p:cNvPr id="4" name="Text Placeholder 3"/>
          <p:cNvSpPr>
            <a:spLocks noGrp="1"/>
          </p:cNvSpPr>
          <p:nvPr>
            <p:ph type="body" sz="half" idx="2"/>
          </p:nvPr>
        </p:nvSpPr>
        <p:spPr>
          <a:xfrm>
            <a:off x="6452237" y="17175481"/>
            <a:ext cx="19751040" cy="2575559"/>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a:t>Click to edit Master text styles</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54442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1"/>
            <a:ext cx="29626560" cy="3657600"/>
          </a:xfrm>
          <a:prstGeom prst="rect">
            <a:avLst/>
          </a:prstGeom>
        </p:spPr>
        <p:txBody>
          <a:bodyPr vert="horz" lIns="313502" tIns="156751" rIns="313502" bIns="156751" rtlCol="0" anchor="ctr">
            <a:normAutofit/>
          </a:bodyPr>
          <a:lstStyle/>
          <a:p>
            <a:r>
              <a:rPr lang="en-US"/>
              <a:t>Click to edit Master title style</a:t>
            </a:r>
          </a:p>
        </p:txBody>
      </p:sp>
      <p:sp>
        <p:nvSpPr>
          <p:cNvPr id="3" name="Text Placeholder 2"/>
          <p:cNvSpPr>
            <a:spLocks noGrp="1"/>
          </p:cNvSpPr>
          <p:nvPr>
            <p:ph type="body" idx="1"/>
          </p:nvPr>
        </p:nvSpPr>
        <p:spPr>
          <a:xfrm>
            <a:off x="1645920" y="5120642"/>
            <a:ext cx="29626560" cy="14483081"/>
          </a:xfrm>
          <a:prstGeom prst="rect">
            <a:avLst/>
          </a:prstGeom>
        </p:spPr>
        <p:txBody>
          <a:bodyPr vert="horz" lIns="313502" tIns="156751" rIns="313502" bIns="1567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5920" y="20340321"/>
            <a:ext cx="7680960" cy="1168400"/>
          </a:xfrm>
          <a:prstGeom prst="rect">
            <a:avLst/>
          </a:prstGeom>
        </p:spPr>
        <p:txBody>
          <a:bodyPr vert="horz" lIns="313502" tIns="156751" rIns="313502" bIns="156751" rtlCol="0" anchor="ctr"/>
          <a:lstStyle>
            <a:lvl1pPr algn="l">
              <a:defRPr sz="4100">
                <a:solidFill>
                  <a:schemeClr val="tx1">
                    <a:tint val="75000"/>
                  </a:schemeClr>
                </a:solidFill>
              </a:defRPr>
            </a:lvl1pPr>
          </a:lstStyle>
          <a:p>
            <a:fld id="{47159EA7-A7D6-4D1B-BA50-0B767FE5D66F}" type="datetimeFigureOut">
              <a:rPr lang="en-US" smtClean="0"/>
              <a:t>3/12/2020</a:t>
            </a:fld>
            <a:endParaRPr lang="en-US"/>
          </a:p>
        </p:txBody>
      </p:sp>
      <p:sp>
        <p:nvSpPr>
          <p:cNvPr id="5" name="Footer Placeholder 4"/>
          <p:cNvSpPr>
            <a:spLocks noGrp="1"/>
          </p:cNvSpPr>
          <p:nvPr>
            <p:ph type="ftr" sz="quarter" idx="3"/>
          </p:nvPr>
        </p:nvSpPr>
        <p:spPr>
          <a:xfrm>
            <a:off x="11247120" y="20340321"/>
            <a:ext cx="10424160" cy="1168400"/>
          </a:xfrm>
          <a:prstGeom prst="rect">
            <a:avLst/>
          </a:prstGeom>
        </p:spPr>
        <p:txBody>
          <a:bodyPr vert="horz" lIns="313502" tIns="156751" rIns="313502" bIns="156751" rtlCol="0" anchor="ctr"/>
          <a:lstStyle>
            <a:lvl1pPr algn="ctr">
              <a:defRPr sz="4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591520" y="20340321"/>
            <a:ext cx="7680960" cy="1168400"/>
          </a:xfrm>
          <a:prstGeom prst="rect">
            <a:avLst/>
          </a:prstGeom>
        </p:spPr>
        <p:txBody>
          <a:bodyPr vert="horz" lIns="313502" tIns="156751" rIns="313502" bIns="156751" rtlCol="0" anchor="ctr"/>
          <a:lstStyle>
            <a:lvl1pPr algn="r">
              <a:defRPr sz="4100">
                <a:solidFill>
                  <a:schemeClr val="tx1">
                    <a:tint val="75000"/>
                  </a:schemeClr>
                </a:solidFill>
              </a:defRPr>
            </a:lvl1pPr>
          </a:lstStyle>
          <a:p>
            <a:fld id="{0285F830-1A23-4598-AD28-855723248B0E}" type="slidenum">
              <a:rPr lang="en-US" smtClean="0"/>
              <a:t>‹#›</a:t>
            </a:fld>
            <a:endParaRPr lang="en-US"/>
          </a:p>
        </p:txBody>
      </p:sp>
    </p:spTree>
    <p:extLst>
      <p:ext uri="{BB962C8B-B14F-4D97-AF65-F5344CB8AC3E}">
        <p14:creationId xmlns:p14="http://schemas.microsoft.com/office/powerpoint/2010/main" val="275209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135020" rtl="0" eaLnBrk="1" latinLnBrk="0" hangingPunct="1">
        <a:spcBef>
          <a:spcPct val="0"/>
        </a:spcBef>
        <a:buNone/>
        <a:defRPr sz="15100" kern="1200">
          <a:solidFill>
            <a:schemeClr val="tx1"/>
          </a:solidFill>
          <a:latin typeface="+mj-lt"/>
          <a:ea typeface="+mj-ea"/>
          <a:cs typeface="+mj-cs"/>
        </a:defRPr>
      </a:lvl1pPr>
    </p:titleStyle>
    <p:bodyStyle>
      <a:lvl1pPr marL="1175633" indent="-1175633" algn="l" defTabSz="3135020"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7204" indent="-979694" algn="l" defTabSz="3135020"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776" indent="-783755" algn="l" defTabSz="3135020" rtl="0" eaLnBrk="1" latinLnBrk="0" hangingPunct="1">
        <a:spcBef>
          <a:spcPct val="20000"/>
        </a:spcBef>
        <a:buFont typeface="Arial" pitchFamily="34" charset="0"/>
        <a:buChar char="•"/>
        <a:defRPr sz="8200" kern="1200">
          <a:solidFill>
            <a:schemeClr val="tx1"/>
          </a:solidFill>
          <a:latin typeface="+mn-lt"/>
          <a:ea typeface="+mn-ea"/>
          <a:cs typeface="+mn-cs"/>
        </a:defRPr>
      </a:lvl3pPr>
      <a:lvl4pPr marL="548628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379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130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881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632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383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 y="355600"/>
            <a:ext cx="32232600" cy="2184400"/>
          </a:xfrm>
          <a:solidFill>
            <a:srgbClr val="FED100"/>
          </a:solidFill>
        </p:spPr>
        <p:txBody>
          <a:bodyPr>
            <a:normAutofit fontScale="90000"/>
          </a:bodyPr>
          <a:lstStyle/>
          <a:p>
            <a:r>
              <a:rPr lang="en-US" sz="6000" b="1" dirty="0"/>
              <a:t>Student Teacher Identity:  A Sense of Self</a:t>
            </a:r>
            <a:br>
              <a:rPr lang="en-US" sz="6000" b="1" dirty="0"/>
            </a:br>
            <a:r>
              <a:rPr lang="en-US" sz="5400" b="1" dirty="0" err="1"/>
              <a:t>Nicholle</a:t>
            </a:r>
            <a:r>
              <a:rPr lang="en-US" sz="5400" b="1" dirty="0"/>
              <a:t> S. </a:t>
            </a:r>
            <a:r>
              <a:rPr lang="en-US" sz="5400" b="1" dirty="0" err="1"/>
              <a:t>Schuelke</a:t>
            </a:r>
            <a:r>
              <a:rPr lang="en-US" sz="5400" b="1" dirty="0"/>
              <a:t>, </a:t>
            </a:r>
            <a:r>
              <a:rPr lang="en-US" sz="5400" b="1" dirty="0" err="1"/>
              <a:t>Ed.D</a:t>
            </a:r>
            <a:r>
              <a:rPr lang="en-US" sz="5400" b="1" dirty="0"/>
              <a:t>.</a:t>
            </a:r>
            <a:br>
              <a:rPr lang="en-US" sz="5400" b="1" dirty="0"/>
            </a:br>
            <a:r>
              <a:rPr lang="en-US" sz="5400" b="1" dirty="0"/>
              <a:t>Department of Education University of Wisconsin-Superior</a:t>
            </a:r>
            <a:endParaRPr lang="en-US" sz="6000" b="1" dirty="0"/>
          </a:p>
        </p:txBody>
      </p:sp>
      <p:sp>
        <p:nvSpPr>
          <p:cNvPr id="3" name="Subtitle 2"/>
          <p:cNvSpPr>
            <a:spLocks noGrp="1"/>
          </p:cNvSpPr>
          <p:nvPr>
            <p:ph type="subTitle" idx="1"/>
          </p:nvPr>
        </p:nvSpPr>
        <p:spPr>
          <a:xfrm>
            <a:off x="304800" y="6077804"/>
            <a:ext cx="10369751" cy="5892342"/>
          </a:xfrm>
          <a:ln w="19050">
            <a:noFill/>
          </a:ln>
        </p:spPr>
        <p:txBody>
          <a:bodyPr>
            <a:normAutofit lnSpcReduction="10000"/>
          </a:bodyPr>
          <a:lstStyle/>
          <a:p>
            <a:pPr marL="628650" indent="-400050" algn="l">
              <a:buFont typeface="Arial" panose="020B0604020202020204" pitchFamily="34" charset="0"/>
              <a:buChar char="•"/>
            </a:pPr>
            <a:r>
              <a:rPr lang="en-US" sz="3200" dirty="0">
                <a:solidFill>
                  <a:schemeClr val="tx1"/>
                </a:solidFill>
                <a:latin typeface="Arial" panose="020B0604020202020204" pitchFamily="34" charset="0"/>
                <a:cs typeface="Arial" panose="020B0604020202020204" pitchFamily="34" charset="0"/>
              </a:rPr>
              <a:t>Becoming a part of the ranks of “teacher” during the student teaching residency means new assumptions are made.  Now the student is perceived as an insider in education by living the reality of teacher. </a:t>
            </a:r>
          </a:p>
          <a:p>
            <a:pPr marL="628650" indent="-400050" algn="l">
              <a:buFont typeface="Arial" panose="020B0604020202020204" pitchFamily="34" charset="0"/>
              <a:buChar char="•"/>
            </a:pPr>
            <a:r>
              <a:rPr lang="en-US" sz="3200" dirty="0">
                <a:solidFill>
                  <a:schemeClr val="tx1"/>
                </a:solidFill>
                <a:latin typeface="Arial" panose="020B0604020202020204" pitchFamily="34" charset="0"/>
                <a:cs typeface="Arial" panose="020B0604020202020204" pitchFamily="34" charset="0"/>
              </a:rPr>
              <a:t>The purpose is to understand how pre-service teachers envision their sense of professional identity. </a:t>
            </a:r>
          </a:p>
          <a:p>
            <a:pPr marL="628650" indent="-400050" algn="l">
              <a:buFont typeface="Arial" panose="020B0604020202020204" pitchFamily="34" charset="0"/>
              <a:buChar char="•"/>
            </a:pPr>
            <a:r>
              <a:rPr lang="en-US" sz="3200" dirty="0">
                <a:solidFill>
                  <a:schemeClr val="tx1"/>
                </a:solidFill>
                <a:latin typeface="Arial" panose="020B0604020202020204" pitchFamily="34" charset="0"/>
                <a:cs typeface="Arial" panose="020B0604020202020204" pitchFamily="34" charset="0"/>
              </a:rPr>
              <a:t>UW-S student teachers (30/35 of 42) enrolled in the student teaching residency in Fall 2019 engaged in pre- and post-assessment surveys regarding their teacher identity.</a:t>
            </a:r>
          </a:p>
        </p:txBody>
      </p:sp>
      <p:sp>
        <p:nvSpPr>
          <p:cNvPr id="4" name="TextBox 3"/>
          <p:cNvSpPr txBox="1"/>
          <p:nvPr/>
        </p:nvSpPr>
        <p:spPr>
          <a:xfrm>
            <a:off x="304800" y="2547274"/>
            <a:ext cx="32232600" cy="2616101"/>
          </a:xfrm>
          <a:prstGeom prst="rect">
            <a:avLst/>
          </a:prstGeom>
          <a:noFill/>
          <a:ln>
            <a:noFill/>
          </a:ln>
        </p:spPr>
        <p:txBody>
          <a:bodyPr wrap="square" rtlCol="0">
            <a:spAutoFit/>
          </a:bodyPr>
          <a:lstStyle/>
          <a:p>
            <a:pPr algn="ctr"/>
            <a:r>
              <a:rPr lang="en-US" sz="4400" b="1" i="1" dirty="0">
                <a:solidFill>
                  <a:srgbClr val="FCD450"/>
                </a:solidFill>
              </a:rPr>
              <a:t>ABSTRACT</a:t>
            </a:r>
            <a:r>
              <a:rPr lang="en-US" sz="4400" b="1" i="1" dirty="0">
                <a:solidFill>
                  <a:srgbClr val="FFC000"/>
                </a:solidFill>
              </a:rPr>
              <a:t> </a:t>
            </a:r>
          </a:p>
          <a:p>
            <a:r>
              <a:rPr lang="en-US" sz="4000" dirty="0"/>
              <a:t>The ways student teachers view themselves as professionals determines to a great extent how well they perform as teachers, how long they stay in the profession, and how they feel about themselves as teachers in the classroom. This study examines how pre-service teachers envision their sense of professional identity as they engage in reflective acts about planning, instructing, and assessing during the student teaching residency. </a:t>
            </a:r>
            <a:endParaRPr lang="en-US" sz="4000" b="1" i="1"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9" name="Subtitle 2"/>
          <p:cNvSpPr txBox="1">
            <a:spLocks/>
          </p:cNvSpPr>
          <p:nvPr/>
        </p:nvSpPr>
        <p:spPr>
          <a:xfrm>
            <a:off x="654251" y="5299856"/>
            <a:ext cx="100203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dirty="0">
                <a:solidFill>
                  <a:srgbClr val="FED100"/>
                </a:solidFill>
                <a:latin typeface="Arial" panose="020B0604020202020204" pitchFamily="34" charset="0"/>
                <a:cs typeface="Arial" panose="020B0604020202020204" pitchFamily="34" charset="0"/>
              </a:rPr>
              <a:t>Overview and Context</a:t>
            </a:r>
          </a:p>
        </p:txBody>
      </p:sp>
      <p:sp>
        <p:nvSpPr>
          <p:cNvPr id="11" name="Subtitle 2"/>
          <p:cNvSpPr txBox="1">
            <a:spLocks/>
          </p:cNvSpPr>
          <p:nvPr/>
        </p:nvSpPr>
        <p:spPr>
          <a:xfrm>
            <a:off x="436049" y="13293058"/>
            <a:ext cx="9930998" cy="2586875"/>
          </a:xfrm>
          <a:prstGeom prst="rect">
            <a:avLst/>
          </a:prstGeom>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marL="457200" indent="-457200" algn="l">
              <a:buFont typeface="Arial" panose="020B0604020202020204" pitchFamily="34" charset="0"/>
              <a:buChar char="•"/>
            </a:pPr>
            <a:r>
              <a:rPr lang="en-US" sz="3200" dirty="0">
                <a:solidFill>
                  <a:schemeClr val="tx1"/>
                </a:solidFill>
                <a:latin typeface="Arial" panose="020B0604020202020204" pitchFamily="34" charset="0"/>
                <a:cs typeface="Arial" panose="020B0604020202020204" pitchFamily="34" charset="0"/>
              </a:rPr>
              <a:t>Results from Survey 1 and Survey 2 reflect minimal variance from pre- to post-assessment, the result of a small sample (n=35 pre- and n=30 post-) with the on-campus students showing higher means for all questions but one.</a:t>
            </a:r>
          </a:p>
        </p:txBody>
      </p:sp>
      <p:sp>
        <p:nvSpPr>
          <p:cNvPr id="12" name="Subtitle 2"/>
          <p:cNvSpPr txBox="1">
            <a:spLocks/>
          </p:cNvSpPr>
          <p:nvPr/>
        </p:nvSpPr>
        <p:spPr>
          <a:xfrm>
            <a:off x="22555200" y="6553199"/>
            <a:ext cx="10020300" cy="5105400"/>
          </a:xfrm>
          <a:prstGeom prst="rect">
            <a:avLst/>
          </a:prstGeom>
          <a:ln w="19050">
            <a:noFill/>
          </a:ln>
        </p:spPr>
        <p:txBody>
          <a:bodyPr vert="horz" lIns="313502" tIns="156751" rIns="313502" bIns="156751" rtlCol="0">
            <a:normAutofit/>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endParaRPr lang="en-US" sz="3200" dirty="0">
              <a:solidFill>
                <a:schemeClr val="tx1"/>
              </a:solidFill>
            </a:endParaRPr>
          </a:p>
        </p:txBody>
      </p:sp>
      <p:sp>
        <p:nvSpPr>
          <p:cNvPr id="13" name="Subtitle 2"/>
          <p:cNvSpPr txBox="1">
            <a:spLocks/>
          </p:cNvSpPr>
          <p:nvPr/>
        </p:nvSpPr>
        <p:spPr>
          <a:xfrm>
            <a:off x="22469474" y="5296337"/>
            <a:ext cx="100203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dirty="0">
                <a:solidFill>
                  <a:srgbClr val="FED100"/>
                </a:solidFill>
                <a:latin typeface="Arial" panose="020B0604020202020204" pitchFamily="34" charset="0"/>
                <a:cs typeface="Arial" panose="020B0604020202020204" pitchFamily="34" charset="0"/>
              </a:rPr>
              <a:t>Discussion</a:t>
            </a:r>
          </a:p>
        </p:txBody>
      </p:sp>
      <p:sp>
        <p:nvSpPr>
          <p:cNvPr id="14" name="Subtitle 2"/>
          <p:cNvSpPr txBox="1">
            <a:spLocks/>
          </p:cNvSpPr>
          <p:nvPr/>
        </p:nvSpPr>
        <p:spPr>
          <a:xfrm>
            <a:off x="11449050" y="6553198"/>
            <a:ext cx="10020300" cy="5105400"/>
          </a:xfrm>
          <a:prstGeom prst="rect">
            <a:avLst/>
          </a:prstGeom>
          <a:ln w="19050">
            <a:noFill/>
          </a:ln>
        </p:spPr>
        <p:txBody>
          <a:bodyPr vert="horz" lIns="313502" tIns="156751" rIns="313502" bIns="156751" rtlCol="0">
            <a:normAutofit/>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endParaRPr lang="en-US" sz="3200" dirty="0">
              <a:solidFill>
                <a:schemeClr val="tx1"/>
              </a:solidFill>
              <a:latin typeface="Arial" panose="020B0604020202020204" pitchFamily="34" charset="0"/>
              <a:cs typeface="Arial" panose="020B0604020202020204" pitchFamily="34" charset="0"/>
            </a:endParaRPr>
          </a:p>
        </p:txBody>
      </p:sp>
      <p:sp>
        <p:nvSpPr>
          <p:cNvPr id="15" name="Subtitle 2"/>
          <p:cNvSpPr txBox="1">
            <a:spLocks/>
          </p:cNvSpPr>
          <p:nvPr/>
        </p:nvSpPr>
        <p:spPr>
          <a:xfrm>
            <a:off x="11695457" y="5299855"/>
            <a:ext cx="100203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dirty="0">
                <a:solidFill>
                  <a:srgbClr val="FED100"/>
                </a:solidFill>
                <a:latin typeface="Arial" panose="020B0604020202020204" pitchFamily="34" charset="0"/>
                <a:cs typeface="Arial" panose="020B0604020202020204" pitchFamily="34" charset="0"/>
              </a:rPr>
              <a:t>Results</a:t>
            </a:r>
          </a:p>
        </p:txBody>
      </p:sp>
      <p:sp>
        <p:nvSpPr>
          <p:cNvPr id="17" name="Subtitle 2"/>
          <p:cNvSpPr txBox="1">
            <a:spLocks/>
          </p:cNvSpPr>
          <p:nvPr/>
        </p:nvSpPr>
        <p:spPr>
          <a:xfrm>
            <a:off x="22441399" y="17840171"/>
            <a:ext cx="100203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dirty="0">
                <a:solidFill>
                  <a:srgbClr val="FED100"/>
                </a:solidFill>
                <a:latin typeface="Arial" panose="020B0604020202020204" pitchFamily="34" charset="0"/>
                <a:cs typeface="Arial" panose="020B0604020202020204" pitchFamily="34" charset="0"/>
              </a:rPr>
              <a:t>Future Research</a:t>
            </a:r>
          </a:p>
        </p:txBody>
      </p:sp>
      <p:pic>
        <p:nvPicPr>
          <p:cNvPr id="18" name="Picture 17"/>
          <p:cNvPicPr>
            <a:picLocks noChangeAspect="1"/>
          </p:cNvPicPr>
          <p:nvPr/>
        </p:nvPicPr>
        <p:blipFill>
          <a:blip r:embed="rId2"/>
          <a:stretch>
            <a:fillRect/>
          </a:stretch>
        </p:blipFill>
        <p:spPr>
          <a:xfrm>
            <a:off x="342900" y="355600"/>
            <a:ext cx="5423284" cy="2205860"/>
          </a:xfrm>
          <a:prstGeom prst="rect">
            <a:avLst/>
          </a:prstGeom>
        </p:spPr>
      </p:pic>
      <p:sp>
        <p:nvSpPr>
          <p:cNvPr id="19" name="Subtitle 2"/>
          <p:cNvSpPr txBox="1">
            <a:spLocks/>
          </p:cNvSpPr>
          <p:nvPr/>
        </p:nvSpPr>
        <p:spPr>
          <a:xfrm>
            <a:off x="22469474" y="6202474"/>
            <a:ext cx="9792899" cy="6529535"/>
          </a:xfrm>
          <a:prstGeom prst="rect">
            <a:avLst/>
          </a:prstGeom>
          <a:ln w="19050">
            <a:noFill/>
          </a:ln>
        </p:spPr>
        <p:txBody>
          <a:bodyPr vert="horz" lIns="313502" tIns="156751" rIns="313502" bIns="156751" rtlCol="0">
            <a:normAutofit fontScale="92500" lnSpcReduction="2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marL="457200" indent="-457200" algn="l">
              <a:buFont typeface="Arial" pitchFamily="34" charset="0"/>
              <a:buChar char="•"/>
            </a:pPr>
            <a:r>
              <a:rPr lang="en-US" sz="3000" dirty="0">
                <a:solidFill>
                  <a:schemeClr val="tx1"/>
                </a:solidFill>
                <a:latin typeface="Arial" panose="020B0604020202020204" pitchFamily="34" charset="0"/>
                <a:cs typeface="Arial" panose="020B0604020202020204" pitchFamily="34" charset="0"/>
              </a:rPr>
              <a:t>In examining the self-efficacy beliefs between early and concluding times during the student teaching residency, participants rated themselves higher at the end.  This is to be expected as many unknowns about teaching are revealed to candidates.  The outliers related to notions of belonging, comparing self, having doubts, performing on the </a:t>
            </a:r>
            <a:r>
              <a:rPr lang="en-US" sz="3000" dirty="0" err="1">
                <a:solidFill>
                  <a:schemeClr val="tx1"/>
                </a:solidFill>
                <a:latin typeface="Arial" panose="020B0604020202020204" pitchFamily="34" charset="0"/>
                <a:cs typeface="Arial" panose="020B0604020202020204" pitchFamily="34" charset="0"/>
              </a:rPr>
              <a:t>edTPA</a:t>
            </a:r>
            <a:r>
              <a:rPr lang="en-US" sz="3000" dirty="0">
                <a:solidFill>
                  <a:schemeClr val="tx1"/>
                </a:solidFill>
                <a:latin typeface="Arial" panose="020B0604020202020204" pitchFamily="34" charset="0"/>
                <a:cs typeface="Arial" panose="020B0604020202020204" pitchFamily="34" charset="0"/>
              </a:rPr>
              <a:t> are noteworthy and reveal potential topics for future studies.</a:t>
            </a:r>
          </a:p>
          <a:p>
            <a:pPr marL="457200" indent="-457200" algn="l">
              <a:buFont typeface="Arial" pitchFamily="34" charset="0"/>
              <a:buChar char="•"/>
            </a:pPr>
            <a:r>
              <a:rPr lang="en-US" sz="3000" dirty="0">
                <a:solidFill>
                  <a:schemeClr val="tx1"/>
                </a:solidFill>
                <a:latin typeface="Arial" panose="020B0604020202020204" pitchFamily="34" charset="0"/>
                <a:cs typeface="Arial" panose="020B0604020202020204" pitchFamily="34" charset="0"/>
              </a:rPr>
              <a:t>The higher means among on-campus students is interesting and perhaps communicates that these participants may over-estimate or idealize the early sense of self as teacher.</a:t>
            </a:r>
          </a:p>
          <a:p>
            <a:pPr marL="457200" indent="-457200" algn="l">
              <a:buFont typeface="Arial" pitchFamily="34" charset="0"/>
              <a:buChar char="•"/>
            </a:pPr>
            <a:r>
              <a:rPr lang="en-US" sz="3000" dirty="0">
                <a:solidFill>
                  <a:schemeClr val="tx1"/>
                </a:solidFill>
                <a:latin typeface="Arial" panose="020B0604020202020204" pitchFamily="34" charset="0"/>
                <a:cs typeface="Arial" panose="020B0604020202020204" pitchFamily="34" charset="0"/>
              </a:rPr>
              <a:t>The themes related to “becoming a teacher” indicate tensions between the control of participants have in their evolving identity as it relates to how other perceive their teacher self, not just their own perspective or performance.</a:t>
            </a:r>
          </a:p>
        </p:txBody>
      </p:sp>
      <p:sp>
        <p:nvSpPr>
          <p:cNvPr id="25" name="Subtitle 2"/>
          <p:cNvSpPr txBox="1">
            <a:spLocks/>
          </p:cNvSpPr>
          <p:nvPr/>
        </p:nvSpPr>
        <p:spPr>
          <a:xfrm>
            <a:off x="22441399" y="18801827"/>
            <a:ext cx="9792899" cy="2910198"/>
          </a:xfrm>
          <a:prstGeom prst="rect">
            <a:avLst/>
          </a:prstGeom>
          <a:ln w="19050">
            <a:noFill/>
          </a:ln>
        </p:spPr>
        <p:txBody>
          <a:bodyPr vert="horz" lIns="313502" tIns="156751" rIns="313502" bIns="156751" rtlCol="0">
            <a:normAutofit fontScale="92500" lnSpcReduction="2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marL="457200" indent="-457200" algn="l">
              <a:buFont typeface="Arial" pitchFamily="34" charset="0"/>
              <a:buChar char="•"/>
            </a:pPr>
            <a:r>
              <a:rPr lang="en-US" sz="3000" dirty="0">
                <a:solidFill>
                  <a:schemeClr val="tx1"/>
                </a:solidFill>
                <a:latin typeface="Arial" panose="020B0604020202020204" pitchFamily="34" charset="0"/>
                <a:cs typeface="Arial" panose="020B0604020202020204" pitchFamily="34" charset="0"/>
              </a:rPr>
              <a:t>This study continues with minor revisions to survey questions wording to align with topics, but the themes in the open response suggest additional areas for consideration.</a:t>
            </a:r>
          </a:p>
          <a:p>
            <a:pPr marL="457200" indent="-457200" algn="l">
              <a:buFont typeface="Arial" pitchFamily="34" charset="0"/>
              <a:buChar char="•"/>
            </a:pPr>
            <a:r>
              <a:rPr lang="en-US" sz="3000" dirty="0">
                <a:solidFill>
                  <a:schemeClr val="tx1"/>
                </a:solidFill>
                <a:latin typeface="Arial" panose="020B0604020202020204" pitchFamily="34" charset="0"/>
                <a:cs typeface="Arial" panose="020B0604020202020204" pitchFamily="34" charset="0"/>
              </a:rPr>
              <a:t>The study can be extended to understand the factors that contribute to or hinder pre-service teachers’ professional identity formation. </a:t>
            </a:r>
          </a:p>
          <a:p>
            <a:pPr marL="457200" indent="-457200" algn="l">
              <a:buFont typeface="Arial" pitchFamily="34" charset="0"/>
              <a:buChar char="•"/>
            </a:pPr>
            <a:endParaRPr lang="en-US" sz="3000" dirty="0">
              <a:solidFill>
                <a:schemeClr val="tx1"/>
              </a:solidFill>
              <a:latin typeface="Arial" panose="020B0604020202020204" pitchFamily="34" charset="0"/>
              <a:cs typeface="Arial" panose="020B0604020202020204" pitchFamily="34" charset="0"/>
            </a:endParaRPr>
          </a:p>
        </p:txBody>
      </p:sp>
      <p:sp>
        <p:nvSpPr>
          <p:cNvPr id="26" name="Subtitle 2"/>
          <p:cNvSpPr txBox="1">
            <a:spLocks/>
          </p:cNvSpPr>
          <p:nvPr/>
        </p:nvSpPr>
        <p:spPr>
          <a:xfrm>
            <a:off x="22388096" y="13586806"/>
            <a:ext cx="9792899" cy="4586253"/>
          </a:xfrm>
          <a:prstGeom prst="rect">
            <a:avLst/>
          </a:prstGeom>
          <a:ln w="19050">
            <a:noFill/>
          </a:ln>
        </p:spPr>
        <p:txBody>
          <a:bodyPr vert="horz" lIns="313502" tIns="156751" rIns="313502" bIns="156751" rtlCol="0">
            <a:normAutofit fontScale="92500"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marL="457200" indent="-457200" algn="l">
              <a:buFont typeface="Arial" pitchFamily="34" charset="0"/>
              <a:buChar char="•"/>
            </a:pPr>
            <a:r>
              <a:rPr lang="en-US" sz="3000" dirty="0">
                <a:solidFill>
                  <a:schemeClr val="tx1"/>
                </a:solidFill>
                <a:latin typeface="Arial" panose="020B0604020202020204" pitchFamily="34" charset="0"/>
                <a:cs typeface="Arial" panose="020B0604020202020204" pitchFamily="34" charset="0"/>
              </a:rPr>
              <a:t>There are minimal differences (pre/post) noted in the data, although it may be worthy to examine the distinctions between on-campus and distance learners self-efficacy based on their lived experience that influences their more realized sense of self as adults in a non-traditional program.</a:t>
            </a:r>
          </a:p>
          <a:p>
            <a:pPr marL="457200" indent="-457200" algn="l">
              <a:buFont typeface="Arial" pitchFamily="34" charset="0"/>
              <a:buChar char="•"/>
            </a:pPr>
            <a:r>
              <a:rPr lang="en-US" sz="3000" dirty="0">
                <a:solidFill>
                  <a:schemeClr val="tx1"/>
                </a:solidFill>
                <a:latin typeface="Arial" panose="020B0604020202020204" pitchFamily="34" charset="0"/>
                <a:cs typeface="Arial" panose="020B0604020202020204" pitchFamily="34" charset="0"/>
              </a:rPr>
              <a:t>Understanding control factors (internal vs. external) compared to self-efficacy beliefs could be important for addressing idealized versus realized visions of what it means to be a teacher.</a:t>
            </a:r>
          </a:p>
        </p:txBody>
      </p:sp>
      <p:sp>
        <p:nvSpPr>
          <p:cNvPr id="27" name="Subtitle 2"/>
          <p:cNvSpPr txBox="1">
            <a:spLocks/>
          </p:cNvSpPr>
          <p:nvPr/>
        </p:nvSpPr>
        <p:spPr>
          <a:xfrm>
            <a:off x="22407974" y="12839881"/>
            <a:ext cx="100203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dirty="0">
                <a:solidFill>
                  <a:srgbClr val="FED100"/>
                </a:solidFill>
                <a:latin typeface="Arial" panose="020B0604020202020204" pitchFamily="34" charset="0"/>
                <a:cs typeface="Arial" panose="020B0604020202020204" pitchFamily="34" charset="0"/>
              </a:rPr>
              <a:t>Implications</a:t>
            </a:r>
          </a:p>
        </p:txBody>
      </p:sp>
      <p:sp>
        <p:nvSpPr>
          <p:cNvPr id="29" name="Subtitle 2"/>
          <p:cNvSpPr txBox="1">
            <a:spLocks/>
          </p:cNvSpPr>
          <p:nvPr/>
        </p:nvSpPr>
        <p:spPr>
          <a:xfrm>
            <a:off x="11344810" y="19431000"/>
            <a:ext cx="9792899" cy="1804253"/>
          </a:xfrm>
          <a:prstGeom prst="rect">
            <a:avLst/>
          </a:prstGeom>
          <a:solidFill>
            <a:schemeClr val="accent6">
              <a:lumMod val="40000"/>
              <a:lumOff val="60000"/>
            </a:schemeClr>
          </a:solidFill>
          <a:ln w="19050">
            <a:noFill/>
          </a:ln>
        </p:spPr>
        <p:txBody>
          <a:bodyPr vert="horz" lIns="313502" tIns="156751" rIns="313502" bIns="156751" rtlCol="0">
            <a:normAutofit/>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r>
              <a:rPr lang="en-US" sz="2400" b="1" dirty="0">
                <a:solidFill>
                  <a:schemeClr val="tx1"/>
                </a:solidFill>
                <a:latin typeface="Arial" panose="020B0604020202020204" pitchFamily="34" charset="0"/>
                <a:cs typeface="Arial" panose="020B0604020202020204" pitchFamily="34" charset="0"/>
              </a:rPr>
              <a:t>Acknowledgement:</a:t>
            </a:r>
            <a:r>
              <a:rPr lang="en-US" sz="2400" dirty="0">
                <a:solidFill>
                  <a:schemeClr val="tx1"/>
                </a:solidFill>
                <a:latin typeface="Arial" panose="020B0604020202020204" pitchFamily="34" charset="0"/>
                <a:cs typeface="Arial" panose="020B0604020202020204" pitchFamily="34" charset="0"/>
              </a:rPr>
              <a:t> I am grateful to the </a:t>
            </a:r>
            <a:r>
              <a:rPr lang="en-US" sz="2400" b="1" dirty="0">
                <a:solidFill>
                  <a:schemeClr val="tx1"/>
                </a:solidFill>
                <a:latin typeface="Arial" panose="020B0604020202020204" pitchFamily="34" charset="0"/>
                <a:cs typeface="Arial" panose="020B0604020202020204" pitchFamily="34" charset="0"/>
              </a:rPr>
              <a:t>UWS </a:t>
            </a:r>
            <a:r>
              <a:rPr lang="en-US" sz="2400" b="1" dirty="0" err="1">
                <a:solidFill>
                  <a:schemeClr val="tx1"/>
                </a:solidFill>
                <a:latin typeface="Arial" panose="020B0604020202020204" pitchFamily="34" charset="0"/>
                <a:cs typeface="Arial" panose="020B0604020202020204" pitchFamily="34" charset="0"/>
              </a:rPr>
              <a:t>SoTL</a:t>
            </a:r>
            <a:r>
              <a:rPr lang="en-US" sz="2400" b="1" dirty="0">
                <a:solidFill>
                  <a:schemeClr val="tx1"/>
                </a:solidFill>
                <a:latin typeface="Arial" panose="020B0604020202020204" pitchFamily="34" charset="0"/>
                <a:cs typeface="Arial" panose="020B0604020202020204" pitchFamily="34" charset="0"/>
              </a:rPr>
              <a:t> team </a:t>
            </a:r>
            <a:r>
              <a:rPr lang="en-US" sz="2400" dirty="0">
                <a:solidFill>
                  <a:schemeClr val="tx1"/>
                </a:solidFill>
                <a:latin typeface="Arial" panose="020B0604020202020204" pitchFamily="34" charset="0"/>
                <a:cs typeface="Arial" panose="020B0604020202020204" pitchFamily="34" charset="0"/>
              </a:rPr>
              <a:t>for this opportunity and for the support as a Homegrown Scholar.  Many thanks also to my departmental colleague </a:t>
            </a:r>
            <a:r>
              <a:rPr lang="en-US" sz="2400" b="1" dirty="0">
                <a:solidFill>
                  <a:schemeClr val="tx1"/>
                </a:solidFill>
                <a:latin typeface="Arial" panose="020B0604020202020204" pitchFamily="34" charset="0"/>
                <a:cs typeface="Arial" panose="020B0604020202020204" pitchFamily="34" charset="0"/>
              </a:rPr>
              <a:t>Mike </a:t>
            </a:r>
            <a:r>
              <a:rPr lang="en-US" sz="2400" b="1" dirty="0" err="1">
                <a:solidFill>
                  <a:schemeClr val="tx1"/>
                </a:solidFill>
                <a:latin typeface="Arial" panose="020B0604020202020204" pitchFamily="34" charset="0"/>
                <a:cs typeface="Arial" panose="020B0604020202020204" pitchFamily="34" charset="0"/>
              </a:rPr>
              <a:t>Buncher</a:t>
            </a:r>
            <a:r>
              <a:rPr lang="en-US" sz="2400" b="1" dirty="0">
                <a:solidFill>
                  <a:schemeClr val="tx1"/>
                </a:solidFill>
                <a:latin typeface="Arial" panose="020B0604020202020204" pitchFamily="34" charset="0"/>
                <a:cs typeface="Arial" panose="020B0604020202020204" pitchFamily="34" charset="0"/>
              </a:rPr>
              <a:t> </a:t>
            </a:r>
            <a:r>
              <a:rPr lang="en-US" sz="2400" dirty="0">
                <a:solidFill>
                  <a:schemeClr val="tx1"/>
                </a:solidFill>
                <a:latin typeface="Arial" panose="020B0604020202020204" pitchFamily="34" charset="0"/>
                <a:cs typeface="Arial" panose="020B0604020202020204" pitchFamily="34" charset="0"/>
              </a:rPr>
              <a:t>who assisted in the technical aspects </a:t>
            </a:r>
            <a:r>
              <a:rPr lang="en-US" sz="2400" dirty="0" err="1">
                <a:solidFill>
                  <a:schemeClr val="tx1"/>
                </a:solidFill>
                <a:latin typeface="Arial" panose="020B0604020202020204" pitchFamily="34" charset="0"/>
                <a:cs typeface="Arial" panose="020B0604020202020204" pitchFamily="34" charset="0"/>
              </a:rPr>
              <a:t>Qualtrics</a:t>
            </a:r>
            <a:r>
              <a:rPr lang="en-US" sz="2400" dirty="0">
                <a:solidFill>
                  <a:schemeClr val="tx1"/>
                </a:solidFill>
                <a:latin typeface="Arial" panose="020B0604020202020204" pitchFamily="34" charset="0"/>
                <a:cs typeface="Arial" panose="020B0604020202020204" pitchFamily="34" charset="0"/>
              </a:rPr>
              <a:t>.</a:t>
            </a:r>
          </a:p>
        </p:txBody>
      </p:sp>
      <p:graphicFrame>
        <p:nvGraphicFramePr>
          <p:cNvPr id="28" name="Chart 27"/>
          <p:cNvGraphicFramePr>
            <a:graphicFrameLocks/>
          </p:cNvGraphicFramePr>
          <p:nvPr>
            <p:extLst>
              <p:ext uri="{D42A27DB-BD31-4B8C-83A1-F6EECF244321}">
                <p14:modId xmlns:p14="http://schemas.microsoft.com/office/powerpoint/2010/main" val="867639694"/>
              </p:ext>
            </p:extLst>
          </p:nvPr>
        </p:nvGraphicFramePr>
        <p:xfrm>
          <a:off x="564949" y="15879933"/>
          <a:ext cx="9855401" cy="5715000"/>
        </p:xfrm>
        <a:graphic>
          <a:graphicData uri="http://schemas.openxmlformats.org/drawingml/2006/chart">
            <c:chart xmlns:c="http://schemas.openxmlformats.org/drawingml/2006/chart" xmlns:r="http://schemas.openxmlformats.org/officeDocument/2006/relationships" r:id="rId3"/>
          </a:graphicData>
        </a:graphic>
      </p:graphicFrame>
      <p:sp>
        <p:nvSpPr>
          <p:cNvPr id="30" name="Subtitle 2"/>
          <p:cNvSpPr txBox="1">
            <a:spLocks/>
          </p:cNvSpPr>
          <p:nvPr/>
        </p:nvSpPr>
        <p:spPr>
          <a:xfrm>
            <a:off x="721873" y="12208218"/>
            <a:ext cx="100203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dirty="0">
                <a:solidFill>
                  <a:srgbClr val="FED100"/>
                </a:solidFill>
                <a:latin typeface="Arial" panose="020B0604020202020204" pitchFamily="34" charset="0"/>
                <a:cs typeface="Arial" panose="020B0604020202020204" pitchFamily="34" charset="0"/>
              </a:rPr>
              <a:t>Results</a:t>
            </a:r>
          </a:p>
        </p:txBody>
      </p:sp>
      <p:graphicFrame>
        <p:nvGraphicFramePr>
          <p:cNvPr id="16" name="Table 15"/>
          <p:cNvGraphicFramePr>
            <a:graphicFrameLocks noGrp="1"/>
          </p:cNvGraphicFramePr>
          <p:nvPr>
            <p:extLst>
              <p:ext uri="{D42A27DB-BD31-4B8C-83A1-F6EECF244321}">
                <p14:modId xmlns:p14="http://schemas.microsoft.com/office/powerpoint/2010/main" val="2587612076"/>
              </p:ext>
            </p:extLst>
          </p:nvPr>
        </p:nvGraphicFramePr>
        <p:xfrm>
          <a:off x="13868400" y="7824891"/>
          <a:ext cx="7299126" cy="1281007"/>
        </p:xfrm>
        <a:graphic>
          <a:graphicData uri="http://schemas.openxmlformats.org/drawingml/2006/table">
            <a:tbl>
              <a:tblPr>
                <a:tableStyleId>{5C22544A-7EE6-4342-B048-85BDC9FD1C3A}</a:tableStyleId>
              </a:tblPr>
              <a:tblGrid>
                <a:gridCol w="3056384">
                  <a:extLst>
                    <a:ext uri="{9D8B030D-6E8A-4147-A177-3AD203B41FA5}">
                      <a16:colId xmlns:a16="http://schemas.microsoft.com/office/drawing/2014/main" val="3151386449"/>
                    </a:ext>
                  </a:extLst>
                </a:gridCol>
                <a:gridCol w="1499543">
                  <a:extLst>
                    <a:ext uri="{9D8B030D-6E8A-4147-A177-3AD203B41FA5}">
                      <a16:colId xmlns:a16="http://schemas.microsoft.com/office/drawing/2014/main" val="461003225"/>
                    </a:ext>
                  </a:extLst>
                </a:gridCol>
                <a:gridCol w="2743199">
                  <a:extLst>
                    <a:ext uri="{9D8B030D-6E8A-4147-A177-3AD203B41FA5}">
                      <a16:colId xmlns:a16="http://schemas.microsoft.com/office/drawing/2014/main" val="2368463032"/>
                    </a:ext>
                  </a:extLst>
                </a:gridCol>
              </a:tblGrid>
              <a:tr h="469467">
                <a:tc>
                  <a:txBody>
                    <a:bodyPr/>
                    <a:lstStyle/>
                    <a:p>
                      <a:pPr algn="l" fontAlgn="ctr"/>
                      <a:r>
                        <a:rPr lang="en-US" sz="1200" u="none" strike="noStrike" dirty="0">
                          <a:effectLst/>
                        </a:rPr>
                        <a:t> </a:t>
                      </a:r>
                      <a:endParaRPr lang="en-US" sz="12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l" fontAlgn="ctr"/>
                      <a:r>
                        <a:rPr lang="en-US" sz="1200" u="none" strike="noStrike">
                          <a:effectLst/>
                        </a:rPr>
                        <a:t>Survey 2 Mean Distance Learners (n=15)</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l" fontAlgn="ctr"/>
                      <a:r>
                        <a:rPr lang="en-US" sz="1200" u="none" strike="noStrike">
                          <a:effectLst/>
                        </a:rPr>
                        <a:t>Survey 2 Mean On-campus Learners (n=15)</a:t>
                      </a:r>
                      <a:endParaRPr lang="en-US" sz="12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27695554"/>
                  </a:ext>
                </a:extLst>
              </a:tr>
              <a:tr h="331867">
                <a:tc>
                  <a:txBody>
                    <a:bodyPr/>
                    <a:lstStyle/>
                    <a:p>
                      <a:pPr algn="l" fontAlgn="ctr"/>
                      <a:r>
                        <a:rPr lang="en-US" sz="1200" u="none" strike="noStrike">
                          <a:effectLst/>
                        </a:rPr>
                        <a:t>I see myself belonging to the profession.</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dirty="0">
                          <a:effectLst/>
                        </a:rPr>
                        <a:t>4.73</a:t>
                      </a:r>
                      <a:endParaRPr lang="en-US" sz="12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a:effectLst/>
                        </a:rPr>
                        <a:t>4.67</a:t>
                      </a:r>
                      <a:endParaRPr lang="en-US" sz="12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136304556"/>
                  </a:ext>
                </a:extLst>
              </a:tr>
              <a:tr h="390975">
                <a:tc>
                  <a:txBody>
                    <a:bodyPr/>
                    <a:lstStyle/>
                    <a:p>
                      <a:pPr algn="l" fontAlgn="ctr"/>
                      <a:r>
                        <a:rPr lang="en-US" sz="1200" u="none" strike="noStrike">
                          <a:effectLst/>
                        </a:rPr>
                        <a:t>I sound like a teacher.</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a:effectLst/>
                        </a:rPr>
                        <a:t>4.2</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dirty="0">
                          <a:effectLst/>
                        </a:rPr>
                        <a:t>4.67</a:t>
                      </a:r>
                      <a:endParaRPr lang="en-US" sz="12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4216205421"/>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1367922109"/>
              </p:ext>
            </p:extLst>
          </p:nvPr>
        </p:nvGraphicFramePr>
        <p:xfrm>
          <a:off x="11902954" y="11195553"/>
          <a:ext cx="3772323" cy="2132342"/>
        </p:xfrm>
        <a:graphic>
          <a:graphicData uri="http://schemas.openxmlformats.org/drawingml/2006/table">
            <a:tbl>
              <a:tblPr>
                <a:tableStyleId>{5C22544A-7EE6-4342-B048-85BDC9FD1C3A}</a:tableStyleId>
              </a:tblPr>
              <a:tblGrid>
                <a:gridCol w="1257441">
                  <a:extLst>
                    <a:ext uri="{9D8B030D-6E8A-4147-A177-3AD203B41FA5}">
                      <a16:colId xmlns:a16="http://schemas.microsoft.com/office/drawing/2014/main" val="1752105984"/>
                    </a:ext>
                  </a:extLst>
                </a:gridCol>
                <a:gridCol w="1200702">
                  <a:extLst>
                    <a:ext uri="{9D8B030D-6E8A-4147-A177-3AD203B41FA5}">
                      <a16:colId xmlns:a16="http://schemas.microsoft.com/office/drawing/2014/main" val="3277106945"/>
                    </a:ext>
                  </a:extLst>
                </a:gridCol>
                <a:gridCol w="1314180">
                  <a:extLst>
                    <a:ext uri="{9D8B030D-6E8A-4147-A177-3AD203B41FA5}">
                      <a16:colId xmlns:a16="http://schemas.microsoft.com/office/drawing/2014/main" val="3255555215"/>
                    </a:ext>
                  </a:extLst>
                </a:gridCol>
              </a:tblGrid>
              <a:tr h="276436">
                <a:tc>
                  <a:txBody>
                    <a:bodyPr/>
                    <a:lstStyle/>
                    <a:p>
                      <a:pPr algn="l" fontAlgn="ctr"/>
                      <a:r>
                        <a:rPr lang="en-US" sz="1200" u="none" strike="noStrike" dirty="0">
                          <a:effectLst/>
                          <a:latin typeface="+mj-lt"/>
                        </a:rPr>
                        <a:t> </a:t>
                      </a:r>
                      <a:endParaRPr lang="en-US" sz="1200" b="0" i="0" u="none" strike="noStrike" dirty="0">
                        <a:solidFill>
                          <a:srgbClr val="000000"/>
                        </a:solidFill>
                        <a:effectLst/>
                        <a:latin typeface="+mj-lt"/>
                      </a:endParaRPr>
                    </a:p>
                  </a:txBody>
                  <a:tcPr marL="9525" marR="9525" marT="9525" marB="0" anchor="ctr"/>
                </a:tc>
                <a:tc>
                  <a:txBody>
                    <a:bodyPr/>
                    <a:lstStyle/>
                    <a:p>
                      <a:pPr algn="l" fontAlgn="ctr"/>
                      <a:r>
                        <a:rPr lang="en-US" sz="1200" u="none" strike="noStrike">
                          <a:effectLst/>
                          <a:latin typeface="+mj-lt"/>
                        </a:rPr>
                        <a:t>Survey 1 Mean (n=35)</a:t>
                      </a:r>
                      <a:endParaRPr lang="en-US" sz="1200" b="0" i="0" u="none" strike="noStrike">
                        <a:solidFill>
                          <a:srgbClr val="000000"/>
                        </a:solidFill>
                        <a:effectLst/>
                        <a:latin typeface="+mj-lt"/>
                      </a:endParaRPr>
                    </a:p>
                  </a:txBody>
                  <a:tcPr marL="9525" marR="9525" marT="9525" marB="0" anchor="ctr"/>
                </a:tc>
                <a:tc>
                  <a:txBody>
                    <a:bodyPr/>
                    <a:lstStyle/>
                    <a:p>
                      <a:pPr algn="l" fontAlgn="ctr"/>
                      <a:r>
                        <a:rPr lang="en-US" sz="1200" u="none" strike="noStrike" dirty="0">
                          <a:effectLst/>
                          <a:latin typeface="+mj-lt"/>
                        </a:rPr>
                        <a:t>Survey 2 Mean (n=30)</a:t>
                      </a:r>
                      <a:endParaRPr lang="en-US" sz="12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1529171536"/>
                  </a:ext>
                </a:extLst>
              </a:tr>
              <a:tr h="457847">
                <a:tc>
                  <a:txBody>
                    <a:bodyPr/>
                    <a:lstStyle/>
                    <a:p>
                      <a:pPr algn="l" fontAlgn="ctr"/>
                      <a:r>
                        <a:rPr lang="en-US" sz="1200" u="none" strike="noStrike">
                          <a:effectLst/>
                          <a:latin typeface="+mj-lt"/>
                        </a:rPr>
                        <a:t>I compare myself to other teachers.</a:t>
                      </a:r>
                      <a:endParaRPr lang="en-US" sz="1200" b="0" i="0" u="none" strike="noStrike">
                        <a:solidFill>
                          <a:srgbClr val="000000"/>
                        </a:solidFill>
                        <a:effectLst/>
                        <a:latin typeface="+mj-lt"/>
                      </a:endParaRPr>
                    </a:p>
                  </a:txBody>
                  <a:tcPr marL="9525" marR="9525" marT="9525" marB="0" anchor="ctr"/>
                </a:tc>
                <a:tc>
                  <a:txBody>
                    <a:bodyPr/>
                    <a:lstStyle/>
                    <a:p>
                      <a:pPr algn="r" fontAlgn="ctr"/>
                      <a:r>
                        <a:rPr lang="en-US" sz="1200" u="none" strike="noStrike" dirty="0">
                          <a:effectLst/>
                          <a:latin typeface="+mj-lt"/>
                        </a:rPr>
                        <a:t>4.14</a:t>
                      </a:r>
                      <a:endParaRPr lang="en-US" sz="1200" b="0" i="0" u="none" strike="noStrike" dirty="0">
                        <a:solidFill>
                          <a:srgbClr val="000000"/>
                        </a:solidFill>
                        <a:effectLst/>
                        <a:latin typeface="+mj-lt"/>
                      </a:endParaRPr>
                    </a:p>
                  </a:txBody>
                  <a:tcPr marL="9525" marR="9525" marT="9525" marB="0" anchor="ctr"/>
                </a:tc>
                <a:tc>
                  <a:txBody>
                    <a:bodyPr/>
                    <a:lstStyle/>
                    <a:p>
                      <a:pPr algn="r" fontAlgn="ctr"/>
                      <a:r>
                        <a:rPr lang="en-US" sz="1200" u="none" strike="noStrike" dirty="0">
                          <a:effectLst/>
                          <a:latin typeface="+mj-lt"/>
                        </a:rPr>
                        <a:t>3.93</a:t>
                      </a:r>
                      <a:endParaRPr lang="en-US" sz="12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1027909607"/>
                  </a:ext>
                </a:extLst>
              </a:tr>
              <a:tr h="528463">
                <a:tc>
                  <a:txBody>
                    <a:bodyPr/>
                    <a:lstStyle/>
                    <a:p>
                      <a:pPr algn="l" fontAlgn="ctr"/>
                      <a:r>
                        <a:rPr lang="en-US" sz="1200" b="0" i="0" u="none" strike="noStrike" dirty="0">
                          <a:solidFill>
                            <a:srgbClr val="000000"/>
                          </a:solidFill>
                          <a:effectLst/>
                          <a:latin typeface="+mj-lt"/>
                        </a:rPr>
                        <a:t>I have some doubts about my teacher self.</a:t>
                      </a:r>
                    </a:p>
                  </a:txBody>
                  <a:tcPr marL="9525" marR="9525" marT="9525" marB="0" anchor="ctr"/>
                </a:tc>
                <a:tc>
                  <a:txBody>
                    <a:bodyPr/>
                    <a:lstStyle/>
                    <a:p>
                      <a:pPr algn="r"/>
                      <a:r>
                        <a:rPr lang="en-US" sz="1200" dirty="0">
                          <a:latin typeface="+mj-lt"/>
                        </a:rPr>
                        <a:t>2.57</a:t>
                      </a:r>
                    </a:p>
                  </a:txBody>
                  <a:tcPr marL="9525" marR="9525" marT="9525" marB="0" anchor="ctr"/>
                </a:tc>
                <a:tc>
                  <a:txBody>
                    <a:bodyPr/>
                    <a:lstStyle/>
                    <a:p>
                      <a:pPr algn="r"/>
                      <a:r>
                        <a:rPr lang="en-US" sz="1200" dirty="0">
                          <a:latin typeface="+mj-lt"/>
                        </a:rPr>
                        <a:t>1.73</a:t>
                      </a:r>
                    </a:p>
                  </a:txBody>
                  <a:tcPr marL="9525" marR="9525" marT="9525" marB="0" anchor="ctr"/>
                </a:tc>
                <a:extLst>
                  <a:ext uri="{0D108BD9-81ED-4DB2-BD59-A6C34878D82A}">
                    <a16:rowId xmlns:a16="http://schemas.microsoft.com/office/drawing/2014/main" val="1652763618"/>
                  </a:ext>
                </a:extLst>
              </a:tr>
              <a:tr h="639258">
                <a:tc>
                  <a:txBody>
                    <a:bodyPr/>
                    <a:lstStyle/>
                    <a:p>
                      <a:pPr marL="0" marR="0" lvl="0" indent="0" algn="l" defTabSz="313502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I will have/did have success on my </a:t>
                      </a:r>
                      <a:r>
                        <a:rPr lang="en-US" sz="1200" u="none" strike="noStrike" dirty="0" err="1">
                          <a:effectLst/>
                          <a:latin typeface="+mj-lt"/>
                        </a:rPr>
                        <a:t>edTPA</a:t>
                      </a:r>
                      <a:r>
                        <a:rPr lang="en-US" sz="1200" u="none" strike="noStrike" dirty="0">
                          <a:effectLst/>
                          <a:latin typeface="+mj-lt"/>
                        </a:rPr>
                        <a:t> exam.</a:t>
                      </a:r>
                      <a:endParaRPr lang="en-US" sz="1200" b="0" i="0" u="none" strike="noStrike" dirty="0">
                        <a:solidFill>
                          <a:srgbClr val="000000"/>
                        </a:solidFill>
                        <a:effectLst/>
                        <a:latin typeface="+mj-lt"/>
                      </a:endParaRPr>
                    </a:p>
                    <a:p>
                      <a:pPr algn="l" fontAlgn="ctr"/>
                      <a:endParaRPr lang="en-US" sz="1200" b="0" i="0" u="none" strike="noStrike" dirty="0">
                        <a:solidFill>
                          <a:srgbClr val="000000"/>
                        </a:solidFill>
                        <a:effectLst/>
                        <a:latin typeface="+mj-lt"/>
                      </a:endParaRPr>
                    </a:p>
                  </a:txBody>
                  <a:tcPr marL="9525" marR="9525" marT="9525" marB="0" anchor="ctr"/>
                </a:tc>
                <a:tc>
                  <a:txBody>
                    <a:bodyPr/>
                    <a:lstStyle/>
                    <a:p>
                      <a:pPr marL="0" marR="0" lvl="0" indent="0" algn="r" defTabSz="313502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3.8</a:t>
                      </a:r>
                      <a:endParaRPr lang="en-US" sz="1200" b="0" i="0" u="none" strike="noStrike" dirty="0">
                        <a:solidFill>
                          <a:srgbClr val="000000"/>
                        </a:solidFill>
                        <a:effectLst/>
                        <a:latin typeface="+mj-lt"/>
                      </a:endParaRPr>
                    </a:p>
                  </a:txBody>
                  <a:tcPr marL="9525" marR="9525" marT="9525" marB="0" anchor="ctr"/>
                </a:tc>
                <a:tc>
                  <a:txBody>
                    <a:bodyPr/>
                    <a:lstStyle/>
                    <a:p>
                      <a:pPr algn="r" fontAlgn="ctr"/>
                      <a:r>
                        <a:rPr lang="en-US" sz="1200" u="none" strike="noStrike" dirty="0">
                          <a:effectLst/>
                          <a:latin typeface="+mj-lt"/>
                        </a:rPr>
                        <a:t>4.27</a:t>
                      </a:r>
                      <a:endParaRPr lang="en-US" sz="12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964976971"/>
                  </a:ext>
                </a:extLst>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4178793935"/>
              </p:ext>
            </p:extLst>
          </p:nvPr>
        </p:nvGraphicFramePr>
        <p:xfrm>
          <a:off x="16129182" y="11144279"/>
          <a:ext cx="4684866" cy="1581192"/>
        </p:xfrm>
        <a:graphic>
          <a:graphicData uri="http://schemas.openxmlformats.org/drawingml/2006/table">
            <a:tbl>
              <a:tblPr>
                <a:tableStyleId>{5C22544A-7EE6-4342-B048-85BDC9FD1C3A}</a:tableStyleId>
              </a:tblPr>
              <a:tblGrid>
                <a:gridCol w="1561622">
                  <a:extLst>
                    <a:ext uri="{9D8B030D-6E8A-4147-A177-3AD203B41FA5}">
                      <a16:colId xmlns:a16="http://schemas.microsoft.com/office/drawing/2014/main" val="2799590107"/>
                    </a:ext>
                  </a:extLst>
                </a:gridCol>
                <a:gridCol w="1561622">
                  <a:extLst>
                    <a:ext uri="{9D8B030D-6E8A-4147-A177-3AD203B41FA5}">
                      <a16:colId xmlns:a16="http://schemas.microsoft.com/office/drawing/2014/main" val="1612885808"/>
                    </a:ext>
                  </a:extLst>
                </a:gridCol>
                <a:gridCol w="1561622">
                  <a:extLst>
                    <a:ext uri="{9D8B030D-6E8A-4147-A177-3AD203B41FA5}">
                      <a16:colId xmlns:a16="http://schemas.microsoft.com/office/drawing/2014/main" val="475467662"/>
                    </a:ext>
                  </a:extLst>
                </a:gridCol>
              </a:tblGrid>
              <a:tr h="372735">
                <a:tc>
                  <a:txBody>
                    <a:bodyPr/>
                    <a:lstStyle/>
                    <a:p>
                      <a:pPr algn="l" fontAlgn="ctr"/>
                      <a:r>
                        <a:rPr lang="en-US" sz="1200" u="none" strike="noStrike">
                          <a:effectLst/>
                        </a:rPr>
                        <a:t> </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l" fontAlgn="ctr"/>
                      <a:r>
                        <a:rPr lang="en-US" sz="1200" u="none" strike="noStrike" dirty="0">
                          <a:effectLst/>
                        </a:rPr>
                        <a:t>Survey 1 Standard Deviation (n=35)</a:t>
                      </a:r>
                      <a:endParaRPr lang="en-US" sz="12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l" fontAlgn="ctr"/>
                      <a:r>
                        <a:rPr lang="en-US" sz="1200" u="none" strike="noStrike">
                          <a:effectLst/>
                        </a:rPr>
                        <a:t>Survey 2 Standard Deviation (n=30)</a:t>
                      </a:r>
                      <a:endParaRPr lang="en-US" sz="12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455205286"/>
                  </a:ext>
                </a:extLst>
              </a:tr>
              <a:tr h="556910">
                <a:tc>
                  <a:txBody>
                    <a:bodyPr/>
                    <a:lstStyle/>
                    <a:p>
                      <a:pPr algn="l" fontAlgn="ctr"/>
                      <a:r>
                        <a:rPr lang="en-US" sz="1200" u="none" strike="noStrike">
                          <a:effectLst/>
                        </a:rPr>
                        <a:t>I have some doubts about my teacher self.</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a:effectLst/>
                        </a:rPr>
                        <a:t>1.14</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dirty="0">
                          <a:effectLst/>
                        </a:rPr>
                        <a:t>0.85</a:t>
                      </a:r>
                      <a:endParaRPr lang="en-US" sz="12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545528805"/>
                  </a:ext>
                </a:extLst>
              </a:tr>
              <a:tr h="648997">
                <a:tc>
                  <a:txBody>
                    <a:bodyPr/>
                    <a:lstStyle/>
                    <a:p>
                      <a:pPr algn="l" fontAlgn="ctr"/>
                      <a:r>
                        <a:rPr lang="en-US" sz="1200" u="none" strike="noStrike">
                          <a:effectLst/>
                        </a:rPr>
                        <a:t>I will have/did have success on my edTPA exam.</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a:effectLst/>
                        </a:rPr>
                        <a:t>0.8</a:t>
                      </a:r>
                      <a:endParaRPr lang="en-US" sz="12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ctr"/>
                      <a:r>
                        <a:rPr lang="en-US" sz="1200" u="none" strike="noStrike" dirty="0">
                          <a:effectLst/>
                        </a:rPr>
                        <a:t>1.27</a:t>
                      </a:r>
                      <a:endParaRPr lang="en-US" sz="12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2127299"/>
                  </a:ext>
                </a:extLst>
              </a:tr>
            </a:tbl>
          </a:graphicData>
        </a:graphic>
      </p:graphicFrame>
      <p:sp>
        <p:nvSpPr>
          <p:cNvPr id="34" name="TextBox 33"/>
          <p:cNvSpPr txBox="1"/>
          <p:nvPr/>
        </p:nvSpPr>
        <p:spPr>
          <a:xfrm>
            <a:off x="11887200" y="6350817"/>
            <a:ext cx="9610125" cy="1785104"/>
          </a:xfrm>
          <a:prstGeom prst="rect">
            <a:avLst/>
          </a:prstGeom>
          <a:noFill/>
        </p:spPr>
        <p:txBody>
          <a:bodyPr wrap="square" rtlCol="0">
            <a:spAutoFit/>
          </a:bodyPr>
          <a:lstStyle/>
          <a:p>
            <a:r>
              <a:rPr lang="en-US" sz="3000" b="1" i="1" dirty="0"/>
              <a:t>On-campus Learners and Distance Learners Comparison</a:t>
            </a:r>
          </a:p>
          <a:p>
            <a:r>
              <a:rPr lang="en-US" sz="2000" dirty="0"/>
              <a:t>On-campus learners self-reported a higher confidence in self in all questions except a “sense of belonging to the profession,” with distance learners having a higher mean.  The largest gap between groups was related to whether they will “sound like a teacher” during residency.</a:t>
            </a:r>
          </a:p>
        </p:txBody>
      </p:sp>
      <p:sp>
        <p:nvSpPr>
          <p:cNvPr id="38" name="Rectangle 37"/>
          <p:cNvSpPr/>
          <p:nvPr/>
        </p:nvSpPr>
        <p:spPr>
          <a:xfrm>
            <a:off x="11887199" y="9359175"/>
            <a:ext cx="9828557" cy="1785104"/>
          </a:xfrm>
          <a:prstGeom prst="rect">
            <a:avLst/>
          </a:prstGeom>
        </p:spPr>
        <p:txBody>
          <a:bodyPr wrap="square">
            <a:spAutoFit/>
          </a:bodyPr>
          <a:lstStyle/>
          <a:p>
            <a:pPr lvl="0"/>
            <a:r>
              <a:rPr lang="en-US" sz="3000" b="1" i="1" dirty="0">
                <a:solidFill>
                  <a:prstClr val="black"/>
                </a:solidFill>
              </a:rPr>
              <a:t>Notable Pre-/Post-Assessment Comparisons</a:t>
            </a:r>
          </a:p>
          <a:p>
            <a:pPr lvl="0"/>
            <a:r>
              <a:rPr lang="en-US" sz="2000" dirty="0">
                <a:solidFill>
                  <a:prstClr val="black"/>
                </a:solidFill>
              </a:rPr>
              <a:t>All responses showed a positive indicator (gains) between the assessments except the question inquiring about understanding self through” comparisons with other educators or student teachers.”  Further, the strongest gains were related to whether doubts were present and notions of success on the </a:t>
            </a:r>
            <a:r>
              <a:rPr lang="en-US" sz="2000" dirty="0" err="1">
                <a:solidFill>
                  <a:prstClr val="black"/>
                </a:solidFill>
              </a:rPr>
              <a:t>edTPA</a:t>
            </a:r>
            <a:r>
              <a:rPr lang="en-US" sz="2000" dirty="0">
                <a:solidFill>
                  <a:prstClr val="black"/>
                </a:solidFill>
              </a:rPr>
              <a:t>.</a:t>
            </a:r>
          </a:p>
        </p:txBody>
      </p:sp>
      <p:sp>
        <p:nvSpPr>
          <p:cNvPr id="42" name="Rectangle 41"/>
          <p:cNvSpPr/>
          <p:nvPr/>
        </p:nvSpPr>
        <p:spPr>
          <a:xfrm>
            <a:off x="11994498" y="14083975"/>
            <a:ext cx="9173028" cy="1631216"/>
          </a:xfrm>
          <a:prstGeom prst="rect">
            <a:avLst/>
          </a:prstGeom>
        </p:spPr>
        <p:txBody>
          <a:bodyPr wrap="square">
            <a:spAutoFit/>
          </a:bodyPr>
          <a:lstStyle/>
          <a:p>
            <a:pPr lvl="0"/>
            <a:r>
              <a:rPr lang="en-US" sz="3000" b="1" i="1" dirty="0">
                <a:solidFill>
                  <a:prstClr val="black"/>
                </a:solidFill>
              </a:rPr>
              <a:t>Open-Response:  How will you know when you have “become a teacher”?</a:t>
            </a:r>
          </a:p>
          <a:p>
            <a:pPr lvl="0"/>
            <a:r>
              <a:rPr lang="en-US" sz="2000" dirty="0">
                <a:solidFill>
                  <a:prstClr val="black"/>
                </a:solidFill>
              </a:rPr>
              <a:t>Themes arose from the responses and organized into 12 different codes that aligned in two different categories:  EXTERNALLY CONTROLLED  and INTERNALLY CONTROLLED  </a:t>
            </a:r>
          </a:p>
        </p:txBody>
      </p:sp>
      <p:graphicFrame>
        <p:nvGraphicFramePr>
          <p:cNvPr id="47" name="Table 46"/>
          <p:cNvGraphicFramePr>
            <a:graphicFrameLocks noGrp="1"/>
          </p:cNvGraphicFramePr>
          <p:nvPr>
            <p:extLst>
              <p:ext uri="{D42A27DB-BD31-4B8C-83A1-F6EECF244321}">
                <p14:modId xmlns:p14="http://schemas.microsoft.com/office/powerpoint/2010/main" val="509856599"/>
              </p:ext>
            </p:extLst>
          </p:nvPr>
        </p:nvGraphicFramePr>
        <p:xfrm>
          <a:off x="12725400" y="15988492"/>
          <a:ext cx="7086600" cy="2381868"/>
        </p:xfrm>
        <a:graphic>
          <a:graphicData uri="http://schemas.openxmlformats.org/drawingml/2006/table">
            <a:tbl>
              <a:tblPr firstRow="1" firstCol="1" bandRow="1">
                <a:tableStyleId>{D27102A9-8310-4765-A935-A1911B00CA55}</a:tableStyleId>
              </a:tblPr>
              <a:tblGrid>
                <a:gridCol w="3622960">
                  <a:extLst>
                    <a:ext uri="{9D8B030D-6E8A-4147-A177-3AD203B41FA5}">
                      <a16:colId xmlns:a16="http://schemas.microsoft.com/office/drawing/2014/main" val="3923691241"/>
                    </a:ext>
                  </a:extLst>
                </a:gridCol>
                <a:gridCol w="3463640">
                  <a:extLst>
                    <a:ext uri="{9D8B030D-6E8A-4147-A177-3AD203B41FA5}">
                      <a16:colId xmlns:a16="http://schemas.microsoft.com/office/drawing/2014/main" val="1178971730"/>
                    </a:ext>
                  </a:extLst>
                </a:gridCol>
              </a:tblGrid>
              <a:tr h="314725">
                <a:tc>
                  <a:txBody>
                    <a:bodyPr/>
                    <a:lstStyle/>
                    <a:p>
                      <a:pPr marL="0" marR="0" algn="ctr">
                        <a:spcBef>
                          <a:spcPts val="0"/>
                        </a:spcBef>
                        <a:spcAft>
                          <a:spcPts val="0"/>
                        </a:spcAft>
                      </a:pPr>
                      <a:r>
                        <a:rPr lang="en-US" sz="2000" dirty="0">
                          <a:effectLst/>
                        </a:rPr>
                        <a:t>Externally Controlled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000" dirty="0">
                          <a:effectLst/>
                        </a:rPr>
                        <a:t>Internally Controlled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66592496"/>
                  </a:ext>
                </a:extLst>
              </a:tr>
              <a:tr h="2067143">
                <a:tc>
                  <a:txBody>
                    <a:bodyPr/>
                    <a:lstStyle/>
                    <a:p>
                      <a:pPr marL="0" marR="0">
                        <a:spcBef>
                          <a:spcPts val="0"/>
                        </a:spcBef>
                        <a:spcAft>
                          <a:spcPts val="0"/>
                        </a:spcAft>
                      </a:pPr>
                      <a:r>
                        <a:rPr lang="en-US" sz="1600" b="0" dirty="0">
                          <a:effectLst/>
                        </a:rPr>
                        <a:t>Others’ views:  teachers/students (10)</a:t>
                      </a:r>
                    </a:p>
                    <a:p>
                      <a:pPr marL="0" marR="0">
                        <a:spcBef>
                          <a:spcPts val="0"/>
                        </a:spcBef>
                        <a:spcAft>
                          <a:spcPts val="0"/>
                        </a:spcAft>
                      </a:pPr>
                      <a:r>
                        <a:rPr lang="en-US" sz="1600" b="0" dirty="0">
                          <a:effectLst/>
                        </a:rPr>
                        <a:t>Viewed as equal or peer (2)</a:t>
                      </a:r>
                    </a:p>
                    <a:p>
                      <a:pPr marL="0" marR="0">
                        <a:spcBef>
                          <a:spcPts val="0"/>
                        </a:spcBef>
                        <a:spcAft>
                          <a:spcPts val="0"/>
                        </a:spcAft>
                      </a:pPr>
                      <a:r>
                        <a:rPr lang="en-US" sz="1600" b="0" dirty="0">
                          <a:effectLst/>
                        </a:rPr>
                        <a:t>Learning occurring in learners (7)</a:t>
                      </a:r>
                    </a:p>
                    <a:p>
                      <a:pPr marL="0" marR="0">
                        <a:spcBef>
                          <a:spcPts val="0"/>
                        </a:spcBef>
                        <a:spcAft>
                          <a:spcPts val="0"/>
                        </a:spcAft>
                      </a:pPr>
                      <a:r>
                        <a:rPr lang="en-US" sz="1600" b="0" dirty="0">
                          <a:effectLst/>
                        </a:rPr>
                        <a:t>Responsibility given from others (2)</a:t>
                      </a:r>
                    </a:p>
                    <a:p>
                      <a:pPr marL="0" marR="0">
                        <a:spcBef>
                          <a:spcPts val="0"/>
                        </a:spcBef>
                        <a:spcAft>
                          <a:spcPts val="0"/>
                        </a:spcAft>
                      </a:pPr>
                      <a:r>
                        <a:rPr lang="en-US" sz="1600" b="0" dirty="0" err="1">
                          <a:effectLst/>
                        </a:rPr>
                        <a:t>edTPA</a:t>
                      </a:r>
                      <a:r>
                        <a:rPr lang="en-US" sz="1600" b="0" dirty="0">
                          <a:effectLst/>
                        </a:rPr>
                        <a:t> exam passed (2)</a:t>
                      </a:r>
                    </a:p>
                    <a:p>
                      <a:pPr marL="0" marR="0">
                        <a:spcBef>
                          <a:spcPts val="0"/>
                        </a:spcBef>
                        <a:spcAft>
                          <a:spcPts val="0"/>
                        </a:spcAft>
                      </a:pPr>
                      <a:r>
                        <a:rPr lang="en-US" sz="1600" b="0" dirty="0">
                          <a:effectLst/>
                        </a:rPr>
                        <a:t>Degree earned (2)</a:t>
                      </a:r>
                      <a:endParaRPr lang="en-US" sz="16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rPr>
                        <a:t>Perform planning well (6)</a:t>
                      </a:r>
                    </a:p>
                    <a:p>
                      <a:pPr marL="0" marR="0">
                        <a:spcBef>
                          <a:spcPts val="0"/>
                        </a:spcBef>
                        <a:spcAft>
                          <a:spcPts val="0"/>
                        </a:spcAft>
                      </a:pPr>
                      <a:r>
                        <a:rPr lang="en-US" sz="1600" dirty="0">
                          <a:effectLst/>
                        </a:rPr>
                        <a:t>Perform classroom management (3)</a:t>
                      </a:r>
                    </a:p>
                    <a:p>
                      <a:pPr marL="0" marR="0">
                        <a:spcBef>
                          <a:spcPts val="0"/>
                        </a:spcBef>
                        <a:spcAft>
                          <a:spcPts val="0"/>
                        </a:spcAft>
                      </a:pPr>
                      <a:r>
                        <a:rPr lang="en-US" sz="1600" dirty="0">
                          <a:effectLst/>
                        </a:rPr>
                        <a:t>Perform instruction automatically (3)</a:t>
                      </a:r>
                    </a:p>
                    <a:p>
                      <a:pPr marL="0" marR="0">
                        <a:spcBef>
                          <a:spcPts val="0"/>
                        </a:spcBef>
                        <a:spcAft>
                          <a:spcPts val="0"/>
                        </a:spcAft>
                      </a:pPr>
                      <a:r>
                        <a:rPr lang="en-US" sz="1600" dirty="0">
                          <a:effectLst/>
                        </a:rPr>
                        <a:t>Have confidence in skills (3)</a:t>
                      </a:r>
                    </a:p>
                    <a:p>
                      <a:pPr marL="0" marR="0">
                        <a:spcBef>
                          <a:spcPts val="0"/>
                        </a:spcBef>
                        <a:spcAft>
                          <a:spcPts val="0"/>
                        </a:spcAft>
                      </a:pPr>
                      <a:r>
                        <a:rPr lang="en-US" sz="1600" dirty="0">
                          <a:effectLst/>
                        </a:rPr>
                        <a:t>Years of experience to keep on (2)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28108256"/>
                  </a:ext>
                </a:extLst>
              </a:tr>
            </a:tbl>
          </a:graphicData>
        </a:graphic>
      </p:graphicFrame>
    </p:spTree>
    <p:extLst>
      <p:ext uri="{BB962C8B-B14F-4D97-AF65-F5344CB8AC3E}">
        <p14:creationId xmlns:p14="http://schemas.microsoft.com/office/powerpoint/2010/main" val="2053173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288F2AFA2D3644BB8CB921842BDE25B" ma:contentTypeVersion="12" ma:contentTypeDescription="Create a new document." ma:contentTypeScope="" ma:versionID="db6a04caa6467bdd94810a6428e65ac2">
  <xsd:schema xmlns:xsd="http://www.w3.org/2001/XMLSchema" xmlns:xs="http://www.w3.org/2001/XMLSchema" xmlns:p="http://schemas.microsoft.com/office/2006/metadata/properties" xmlns:ns2="57275b8b-77d1-4572-95f2-e77faee5f631" xmlns:ns3="98b3c005-255c-47bc-bbc0-9817a9f0acaa" targetNamespace="http://schemas.microsoft.com/office/2006/metadata/properties" ma:root="true" ma:fieldsID="497f678dc8f4a45c5415885054aa3def" ns2:_="" ns3:_="">
    <xsd:import namespace="57275b8b-77d1-4572-95f2-e77faee5f631"/>
    <xsd:import namespace="98b3c005-255c-47bc-bbc0-9817a9f0aca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EventHashCode" minOccurs="0"/>
                <xsd:element ref="ns2:MediaServiceGenerationTime"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275b8b-77d1-4572-95f2-e77faee5f6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b3c005-255c-47bc-bbc0-9817a9f0ac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28A734F-02DC-42C6-AA6E-45A09263D480}"/>
</file>

<file path=customXml/itemProps2.xml><?xml version="1.0" encoding="utf-8"?>
<ds:datastoreItem xmlns:ds="http://schemas.openxmlformats.org/officeDocument/2006/customXml" ds:itemID="{72910935-9AB2-4883-8DFF-A4E1FA02B6E0}">
  <ds:schemaRefs>
    <ds:schemaRef ds:uri="http://schemas.microsoft.com/sharepoint/v3/contenttype/forms"/>
  </ds:schemaRefs>
</ds:datastoreItem>
</file>

<file path=customXml/itemProps3.xml><?xml version="1.0" encoding="utf-8"?>
<ds:datastoreItem xmlns:ds="http://schemas.openxmlformats.org/officeDocument/2006/customXml" ds:itemID="{79E36401-A086-424F-840E-23980BD8EABF}">
  <ds:schemaRefs>
    <ds:schemaRef ds:uri="http://purl.org/dc/elements/1.1/"/>
    <ds:schemaRef ds:uri="http://purl.org/dc/terms/"/>
    <ds:schemaRef ds:uri="http://purl.org/dc/dcmitype/"/>
    <ds:schemaRef ds:uri="http://schemas.microsoft.com/office/2006/documentManagement/types"/>
    <ds:schemaRef ds:uri="0b113858-99f4-4982-b264-013fa2f3b5ba"/>
    <ds:schemaRef ds:uri="http://schemas.microsoft.com/sharepoint/v3"/>
    <ds:schemaRef ds:uri="http://schemas.microsoft.com/office/infopath/2007/PartnerControls"/>
    <ds:schemaRef ds:uri="http://schemas.microsoft.com/office/2006/metadata/properties"/>
    <ds:schemaRef ds:uri="http://schemas.openxmlformats.org/package/2006/metadata/core-properties"/>
    <ds:schemaRef ds:uri="f95da1f4-9594-4767-ae79-a15b56d141e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14071</TotalTime>
  <Words>880</Words>
  <Application>Microsoft Office PowerPoint</Application>
  <PresentationFormat>Custom</PresentationFormat>
  <Paragraphs>71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Student Teacher Identity:  A Sense of Self Nicholle S. Schuelke, Ed.D. Department of Education University of Wisconsin-Superior</vt:lpstr>
    </vt:vector>
  </TitlesOfParts>
  <Company>UW-Superior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Research (text box isn’t highlighted, but there’s one here) Your Name, Your Major Professor Name, Department University of WI-Superior</dc:title>
  <dc:creator>Francis,Marsha S</dc:creator>
  <cp:lastModifiedBy>Papineau,Thora C</cp:lastModifiedBy>
  <cp:revision>70</cp:revision>
  <cp:lastPrinted>2020-02-26T16:02:31Z</cp:lastPrinted>
  <dcterms:created xsi:type="dcterms:W3CDTF">2013-02-06T15:02:10Z</dcterms:created>
  <dcterms:modified xsi:type="dcterms:W3CDTF">2020-03-12T13:16:18Z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0x0101000288F2AFA2D3644BB8CB921842BDE25B</vt:lpwstr>
  </property>
</Properties>
</file>