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C7A"/>
    <a:srgbClr val="DD9E11"/>
    <a:srgbClr val="1F4E79"/>
    <a:srgbClr val="F3C663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6433" autoAdjust="0"/>
  </p:normalViewPr>
  <p:slideViewPr>
    <p:cSldViewPr snapToGrid="0">
      <p:cViewPr>
        <p:scale>
          <a:sx n="20" d="100"/>
          <a:sy n="20" d="100"/>
        </p:scale>
        <p:origin x="2634" y="12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-6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r>
              <a:rPr lang="en-US" sz="60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60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CONSCIOUS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</c:v>
                </c:pt>
                <c:pt idx="1">
                  <c:v>33</c:v>
                </c:pt>
                <c:pt idx="2">
                  <c:v>5</c:v>
                </c:pt>
                <c:pt idx="3">
                  <c:v>83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GANGSTA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15</c:v>
                </c:pt>
                <c:pt idx="1">
                  <c:v>40</c:v>
                </c:pt>
                <c:pt idx="2">
                  <c:v>75</c:v>
                </c:pt>
                <c:pt idx="3">
                  <c:v>104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CONTEMPORARY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8</c:v>
                </c:pt>
                <c:pt idx="1">
                  <c:v>54</c:v>
                </c:pt>
                <c:pt idx="2">
                  <c:v>86</c:v>
                </c:pt>
                <c:pt idx="3">
                  <c:v>129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518504"/>
        <c:axId val="260514976"/>
      </c:barChart>
      <c:catAx>
        <c:axId val="260518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260514976"/>
        <c:crosses val="autoZero"/>
        <c:auto val="1"/>
        <c:lblAlgn val="ctr"/>
        <c:lblOffset val="100"/>
        <c:noMultiLvlLbl val="0"/>
      </c:catAx>
      <c:valAx>
        <c:axId val="260514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518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BY REGION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58</c:v>
                </c:pt>
                <c:pt idx="2">
                  <c:v>52</c:v>
                </c:pt>
                <c:pt idx="3">
                  <c:v>146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19</c:v>
                </c:pt>
                <c:pt idx="3">
                  <c:v>22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MIDWEST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</c:v>
                </c:pt>
                <c:pt idx="1">
                  <c:v>24</c:v>
                </c:pt>
                <c:pt idx="2">
                  <c:v>43</c:v>
                </c:pt>
                <c:pt idx="3">
                  <c:v>66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PACIFIC NORTHWEST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39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SOUTHERN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Habitual Be Present</c:v>
                </c:pt>
                <c:pt idx="1">
                  <c:v>Habitual Be Absent</c:v>
                </c:pt>
                <c:pt idx="2">
                  <c:v>Copula Deletion Present</c:v>
                </c:pt>
                <c:pt idx="3">
                  <c:v>Copula Deletion Absent</c:v>
                </c:pt>
                <c:pt idx="4">
                  <c:v>Third Person They Present</c:v>
                </c:pt>
                <c:pt idx="5">
                  <c:v>Third Person They Absent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8</c:v>
                </c:pt>
                <c:pt idx="1">
                  <c:v>7</c:v>
                </c:pt>
                <c:pt idx="2">
                  <c:v>49</c:v>
                </c:pt>
                <c:pt idx="3">
                  <c:v>43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60521248"/>
        <c:axId val="260518112"/>
      </c:barChart>
      <c:catAx>
        <c:axId val="260521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260518112"/>
        <c:crosses val="autoZero"/>
        <c:auto val="1"/>
        <c:lblAlgn val="ctr"/>
        <c:lblOffset val="100"/>
        <c:noMultiLvlLbl val="0"/>
      </c:catAx>
      <c:valAx>
        <c:axId val="260518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52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FEATURES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DCB-4CD5-8C74-EB896CA2D57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DCB-4CD5-8C74-EB896CA2D5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Sheet1!$A$1:$A$2</c:f>
              <c:strCache>
                <c:ptCount val="2"/>
                <c:pt idx="0">
                  <c:v>Features Present</c:v>
                </c:pt>
                <c:pt idx="1">
                  <c:v>Features Absent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406</c:v>
                </c:pt>
                <c:pt idx="1">
                  <c:v>962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C4-4B30-B65A-7DA5223014F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3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8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9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430" y="3729895"/>
            <a:ext cx="10001180" cy="15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01" y="3035891"/>
            <a:ext cx="34198560" cy="1926476"/>
          </a:xfrm>
        </p:spPr>
        <p:txBody>
          <a:bodyPr/>
          <a:lstStyle/>
          <a:p>
            <a:pPr algn="l"/>
            <a:r>
              <a:rPr lang="en-US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it Do: </a:t>
            </a:r>
            <a:endParaRPr lang="en-US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82401" y="5896652"/>
            <a:ext cx="34198560" cy="85806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Jesse Kline &amp; Lynsey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Wolter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|   Linguistics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82401" y="5053942"/>
            <a:ext cx="34198560" cy="85806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cap="small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Analysis of African American English in Hip-Hop</a:t>
            </a:r>
            <a:endParaRPr lang="en-US" sz="6000" cap="small" dirty="0">
              <a:solidFill>
                <a:srgbClr val="DD9E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1652" y="7838432"/>
            <a:ext cx="12079043" cy="3309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00" cap="small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THE EXPERTS ARE SAYING</a:t>
            </a: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Scholars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similar goals but maintain different stances on the status of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African American English (AAE)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how it best serves the community: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Samy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Alim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argues that AAE is its own language and is integral to Hip-hop Nation Language and Black identity.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Geneva Smitherman argues that AAE is its own language due to its linguistic structure and features, thus representative of Black identity and expression.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Awad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Ibrahim believes AAE to be a significant marker in Black identity due to second language acquisition by African students in Canada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r>
              <a:rPr lang="en-US" sz="5900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RESEARCH QUESTIONS</a:t>
            </a: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endParaRPr lang="en-US" sz="1400" dirty="0" smtClean="0">
              <a:solidFill>
                <a:srgbClr val="DD9E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impact does AAE have on the identity of members of the hip-hop community and speakers of AAE?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is AAE used in hip-hop music and to what means (i.e. for demographic targeting, acceptance in a community, for identity purpose – such as being considered a member of the hip-hop community, etc.)?</a:t>
            </a: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features of AAE have the largest impact on hip-hop music and identity?</a:t>
            </a: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r>
              <a:rPr lang="en-US" sz="5900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THE FEATURES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Copula Deletion Absent (MAE):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going to the store.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Copula Deletion Present (AAE):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going to the store.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Habitual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Absent (MAE):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am usually at the library.</a:t>
            </a:r>
            <a:b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Habitual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Present (AAE):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the library.</a:t>
            </a: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Person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Absent (MAE):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cars are nice.</a:t>
            </a:r>
            <a:b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Person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Present (AAE): </a:t>
            </a:r>
            <a:r>
              <a:rPr lang="en-US" sz="3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cars are nice.</a:t>
            </a: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r>
              <a:rPr lang="en-US" sz="6000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6000" dirty="0">
              <a:solidFill>
                <a:srgbClr val="DD9E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small corpus containing lyrics from each era as well as from representative regions (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coast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coast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Midwest, Pacific Northwest and Southern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 impartial by selecting lyrics from essential list by XXL Magazine and Billboard Top 40 as well as using a random number generator to select lyrics from constructed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list of AAE features prominent in hip-hop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lyrics.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data by coding features and individually marking every instance in corpus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endParaRPr lang="en-US" sz="3200" dirty="0" smtClean="0">
              <a:solidFill>
                <a:srgbClr val="DD9E11"/>
              </a:solidFill>
              <a:latin typeface="Minion Pro" panose="02040503050306020203" pitchFamily="18" charset="0"/>
            </a:endParaRP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endParaRPr lang="en-US" sz="6000" dirty="0" smtClean="0">
              <a:solidFill>
                <a:srgbClr val="DD9E11"/>
              </a:solidFill>
              <a:latin typeface="Minion Pro" panose="02040503050306020203" pitchFamily="18" charset="0"/>
            </a:endParaRPr>
          </a:p>
          <a:p>
            <a:pPr lvl="0" defTabSz="4023360">
              <a:lnSpc>
                <a:spcPct val="90000"/>
              </a:lnSpc>
              <a:spcBef>
                <a:spcPts val="4400"/>
              </a:spcBef>
            </a:pPr>
            <a:endParaRPr lang="en-US" sz="4000" dirty="0">
              <a:solidFill>
                <a:srgbClr val="1F4E79"/>
              </a:solidFill>
              <a:latin typeface="Minion Pro" panose="02040503050306020203" pitchFamily="18" charset="0"/>
            </a:endParaRPr>
          </a:p>
          <a:p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27821" y="7909126"/>
            <a:ext cx="9063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RESULTS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735741" y="7838432"/>
            <a:ext cx="11642237" cy="2199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900" cap="small" dirty="0" smtClean="0">
                <a:solidFill>
                  <a:srgbClr val="DD9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4000" dirty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Data Shows:</a:t>
            </a: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AAE features occur less in conscious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rap. 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AAE features occur more in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gangsta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AAE features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vary in contemporary rap.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Overall, artists use AAE (as defined by these features) less frequently than they do Mainstream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English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(MAE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4000" dirty="0" smtClean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Explanations of Data: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differences are likely shaped by political and social factors directly impacting the hip-hop community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(e.g.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rap is showing progress in AAE frequency due to a tumultuous racial landscape, a need for identity, and a demanding market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 plays a significant role in how AAE is used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(e.g.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Midwest appears to utilize AAE less often, likely due to identity, values, and representation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rap seems to be making a deviation, potentially even shifting toward two different sub-genres (one more concerned with Black identity and one more concerned with commercial viability).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4000" dirty="0" smtClean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Research</a:t>
            </a:r>
          </a:p>
          <a:p>
            <a:pPr lvl="0"/>
            <a:endParaRPr lang="en-US" sz="3200" dirty="0" smtClean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 a larger database more representative of hip-hop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eras.</a:t>
            </a:r>
          </a:p>
          <a:p>
            <a:pPr lvl="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more features that appear to show up in hip-hop more often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Pursue register analysis of AAE frequency in speech vs hip-hop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lyrics.</a:t>
            </a:r>
          </a:p>
          <a:p>
            <a:pPr lvl="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Pursue a more rigorous analysis of language and its impact 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identity.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srgbClr val="DD9E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6000" dirty="0" smtClean="0">
              <a:solidFill>
                <a:srgbClr val="DD9E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0852583"/>
              </p:ext>
            </p:extLst>
          </p:nvPr>
        </p:nvGraphicFramePr>
        <p:xfrm>
          <a:off x="14890935" y="19647130"/>
          <a:ext cx="12212309" cy="7397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618020"/>
              </p:ext>
            </p:extLst>
          </p:nvPr>
        </p:nvGraphicFramePr>
        <p:xfrm>
          <a:off x="14890935" y="29838933"/>
          <a:ext cx="12212308" cy="601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441316"/>
              </p:ext>
            </p:extLst>
          </p:nvPr>
        </p:nvGraphicFramePr>
        <p:xfrm>
          <a:off x="14505925" y="9374565"/>
          <a:ext cx="12212309" cy="747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735741" y="29838933"/>
            <a:ext cx="103875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580C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Bibliography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Linguistic Flows: Hip Hop Cultures, Youth Identities, and the Politics of Language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Routledge, 2010.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“‘We Are the Streets’: African American Language and the Strategic Construction of a Street Conscious Identity.” 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Linguistics Language, Society and Politics in Africa and the Americas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by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Arnetha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Ball et al., Taylor and Francis, 2005, pp. 40–59.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Ibrahim,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“‘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Whassup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Homeboy?" Joining the African Diaspora: Black English as a Symbolic Site of Identification and Language Learning.” 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Linguistics Language, Society and Politics in Africa and the Americas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by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Arnetha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Ball et al., Taylor and Francis, 2005, pp. 169–185.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Smitherman, Geneva. 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Talk: Language, Culture, and Education in African America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Routledge, 2006.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61626" y="35850267"/>
            <a:ext cx="11256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*East coast shows higher frequency due to conscious rap era only have East coast representation in this data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459</Words>
  <Application>Microsoft Office PowerPoint</Application>
  <PresentationFormat>Custom</PresentationFormat>
  <Paragraphs>71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Minion Pro</vt:lpstr>
      <vt:lpstr>Times New Roman</vt:lpstr>
      <vt:lpstr>Office Theme</vt:lpstr>
      <vt:lpstr>What it Do: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2017-04-21T15:48:01Z</dcterms:created>
  <dcterms:modified xsi:type="dcterms:W3CDTF">2018-04-24T04:47:26Z</dcterms:modified>
</cp:coreProperties>
</file>