
<file path=[Content_Types].xml><?xml version="1.0" encoding="utf-8"?>
<Types xmlns="http://schemas.openxmlformats.org/package/2006/content-types">
  <Default Extension="xml" ContentType="application/xml"/>
  <Default Extension="jpeg" ContentType="image/jpeg"/>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708" r:id="rId1"/>
  </p:sldMasterIdLst>
  <p:notesMasterIdLst>
    <p:notesMasterId r:id="rId3"/>
  </p:notesMasterIdLst>
  <p:sldIdLst>
    <p:sldId id="256" r:id="rId2"/>
  </p:sldIdLst>
  <p:sldSz cx="42062400" cy="384048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2096" userDrawn="1">
          <p15:clr>
            <a:srgbClr val="A4A3A4"/>
          </p15:clr>
        </p15:guide>
        <p15:guide id="2" pos="13248"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7E7E7"/>
    <a:srgbClr val="EEEEEE"/>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ferSingleView="1">
    <p:restoredLeft sz="7766" autoAdjust="0"/>
    <p:restoredTop sz="94280" autoAdjust="0"/>
  </p:normalViewPr>
  <p:slideViewPr>
    <p:cSldViewPr snapToGrid="0">
      <p:cViewPr>
        <p:scale>
          <a:sx n="30" d="100"/>
          <a:sy n="30" d="100"/>
        </p:scale>
        <p:origin x="1256" y="144"/>
      </p:cViewPr>
      <p:guideLst>
        <p:guide orient="horz" pos="12096"/>
        <p:guide pos="13248"/>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4" Type="http://schemas.openxmlformats.org/officeDocument/2006/relationships/presProps" Target="presProps.xml"/><Relationship Id="rId5" Type="http://schemas.openxmlformats.org/officeDocument/2006/relationships/viewProps" Target="viewProps.xml"/><Relationship Id="rId6" Type="http://schemas.openxmlformats.org/officeDocument/2006/relationships/theme" Target="theme/theme1.xml"/><Relationship Id="rId7" Type="http://schemas.openxmlformats.org/officeDocument/2006/relationships/tableStyles" Target="tableStyles.xml"/><Relationship Id="rId8" Type="http://schemas.microsoft.com/office/2015/10/relationships/revisionInfo" Target="revisionInfo.xml"/><Relationship Id="rId1" Type="http://schemas.openxmlformats.org/officeDocument/2006/relationships/slideMaster" Target="slideMasters/slideMaster1.xml"/><Relationship Id="rId2" Type="http://schemas.openxmlformats.org/officeDocument/2006/relationships/slide" Target="slides/slid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9E3C8C7-AECF-4288-9920-919FBCC59C98}" type="datetimeFigureOut">
              <a:rPr lang="en-US" smtClean="0"/>
              <a:t>4/27/18</a:t>
            </a:fld>
            <a:endParaRPr lang="en-US" dirty="0"/>
          </a:p>
        </p:txBody>
      </p:sp>
      <p:sp>
        <p:nvSpPr>
          <p:cNvPr id="4" name="Slide Image Placeholder 3"/>
          <p:cNvSpPr>
            <a:spLocks noGrp="1" noRot="1" noChangeAspect="1"/>
          </p:cNvSpPr>
          <p:nvPr>
            <p:ph type="sldImg" idx="2"/>
          </p:nvPr>
        </p:nvSpPr>
        <p:spPr>
          <a:xfrm>
            <a:off x="1738313" y="1143000"/>
            <a:ext cx="3381375"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B4E162F-9854-4A05-83C0-0823C261B4B0}" type="slidenum">
              <a:rPr lang="en-US" smtClean="0"/>
              <a:t>‹#›</a:t>
            </a:fld>
            <a:endParaRPr lang="en-US" dirty="0"/>
          </a:p>
        </p:txBody>
      </p:sp>
    </p:spTree>
    <p:extLst>
      <p:ext uri="{BB962C8B-B14F-4D97-AF65-F5344CB8AC3E}">
        <p14:creationId xmlns:p14="http://schemas.microsoft.com/office/powerpoint/2010/main" val="3844072200"/>
      </p:ext>
    </p:extLst>
  </p:cSld>
  <p:clrMap bg1="lt1" tx1="dk1" bg2="lt2" tx2="dk2" accent1="accent1" accent2="accent2" accent3="accent3" accent4="accent4" accent5="accent5" accent6="accent6" hlink="hlink" folHlink="folHlink"/>
  <p:notesStyle>
    <a:lvl1pPr marL="0" algn="l" defTabSz="914298" rtl="0" eaLnBrk="1" latinLnBrk="0" hangingPunct="1">
      <a:defRPr sz="1200" kern="1200">
        <a:solidFill>
          <a:schemeClr val="tx1"/>
        </a:solidFill>
        <a:latin typeface="+mn-lt"/>
        <a:ea typeface="+mn-ea"/>
        <a:cs typeface="+mn-cs"/>
      </a:defRPr>
    </a:lvl1pPr>
    <a:lvl2pPr marL="457149" algn="l" defTabSz="914298" rtl="0" eaLnBrk="1" latinLnBrk="0" hangingPunct="1">
      <a:defRPr sz="1200" kern="1200">
        <a:solidFill>
          <a:schemeClr val="tx1"/>
        </a:solidFill>
        <a:latin typeface="+mn-lt"/>
        <a:ea typeface="+mn-ea"/>
        <a:cs typeface="+mn-cs"/>
      </a:defRPr>
    </a:lvl2pPr>
    <a:lvl3pPr marL="914298" algn="l" defTabSz="914298" rtl="0" eaLnBrk="1" latinLnBrk="0" hangingPunct="1">
      <a:defRPr sz="1200" kern="1200">
        <a:solidFill>
          <a:schemeClr val="tx1"/>
        </a:solidFill>
        <a:latin typeface="+mn-lt"/>
        <a:ea typeface="+mn-ea"/>
        <a:cs typeface="+mn-cs"/>
      </a:defRPr>
    </a:lvl3pPr>
    <a:lvl4pPr marL="1371447" algn="l" defTabSz="914298" rtl="0" eaLnBrk="1" latinLnBrk="0" hangingPunct="1">
      <a:defRPr sz="1200" kern="1200">
        <a:solidFill>
          <a:schemeClr val="tx1"/>
        </a:solidFill>
        <a:latin typeface="+mn-lt"/>
        <a:ea typeface="+mn-ea"/>
        <a:cs typeface="+mn-cs"/>
      </a:defRPr>
    </a:lvl4pPr>
    <a:lvl5pPr marL="1828594" algn="l" defTabSz="914298" rtl="0" eaLnBrk="1" latinLnBrk="0" hangingPunct="1">
      <a:defRPr sz="1200" kern="1200">
        <a:solidFill>
          <a:schemeClr val="tx1"/>
        </a:solidFill>
        <a:latin typeface="+mn-lt"/>
        <a:ea typeface="+mn-ea"/>
        <a:cs typeface="+mn-cs"/>
      </a:defRPr>
    </a:lvl5pPr>
    <a:lvl6pPr marL="2285744" algn="l" defTabSz="914298" rtl="0" eaLnBrk="1" latinLnBrk="0" hangingPunct="1">
      <a:defRPr sz="1200" kern="1200">
        <a:solidFill>
          <a:schemeClr val="tx1"/>
        </a:solidFill>
        <a:latin typeface="+mn-lt"/>
        <a:ea typeface="+mn-ea"/>
        <a:cs typeface="+mn-cs"/>
      </a:defRPr>
    </a:lvl6pPr>
    <a:lvl7pPr marL="2742892" algn="l" defTabSz="914298" rtl="0" eaLnBrk="1" latinLnBrk="0" hangingPunct="1">
      <a:defRPr sz="1200" kern="1200">
        <a:solidFill>
          <a:schemeClr val="tx1"/>
        </a:solidFill>
        <a:latin typeface="+mn-lt"/>
        <a:ea typeface="+mn-ea"/>
        <a:cs typeface="+mn-cs"/>
      </a:defRPr>
    </a:lvl7pPr>
    <a:lvl8pPr marL="3200042" algn="l" defTabSz="914298" rtl="0" eaLnBrk="1" latinLnBrk="0" hangingPunct="1">
      <a:defRPr sz="1200" kern="1200">
        <a:solidFill>
          <a:schemeClr val="tx1"/>
        </a:solidFill>
        <a:latin typeface="+mn-lt"/>
        <a:ea typeface="+mn-ea"/>
        <a:cs typeface="+mn-cs"/>
      </a:defRPr>
    </a:lvl8pPr>
    <a:lvl9pPr marL="3657190" algn="l" defTabSz="914298"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738313" y="1143000"/>
            <a:ext cx="3381375"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B4E162F-9854-4A05-83C0-0823C261B4B0}" type="slidenum">
              <a:rPr lang="en-US" smtClean="0"/>
              <a:t>1</a:t>
            </a:fld>
            <a:endParaRPr lang="en-US" dirty="0"/>
          </a:p>
        </p:txBody>
      </p:sp>
    </p:spTree>
    <p:extLst>
      <p:ext uri="{BB962C8B-B14F-4D97-AF65-F5344CB8AC3E}">
        <p14:creationId xmlns:p14="http://schemas.microsoft.com/office/powerpoint/2010/main" val="168011066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154680" y="6285233"/>
            <a:ext cx="35753040" cy="13370560"/>
          </a:xfrm>
        </p:spPr>
        <p:txBody>
          <a:bodyPr anchor="b"/>
          <a:lstStyle>
            <a:lvl1pPr algn="ctr">
              <a:defRPr sz="27600"/>
            </a:lvl1pPr>
          </a:lstStyle>
          <a:p>
            <a:r>
              <a:rPr lang="en-US" smtClean="0"/>
              <a:t>Click to edit Master title style</a:t>
            </a:r>
            <a:endParaRPr lang="en-US" dirty="0"/>
          </a:p>
        </p:txBody>
      </p:sp>
      <p:sp>
        <p:nvSpPr>
          <p:cNvPr id="3" name="Subtitle 2"/>
          <p:cNvSpPr>
            <a:spLocks noGrp="1"/>
          </p:cNvSpPr>
          <p:nvPr>
            <p:ph type="subTitle" idx="1"/>
          </p:nvPr>
        </p:nvSpPr>
        <p:spPr>
          <a:xfrm>
            <a:off x="5257800" y="20171413"/>
            <a:ext cx="31546800" cy="9272267"/>
          </a:xfrm>
        </p:spPr>
        <p:txBody>
          <a:bodyPr/>
          <a:lstStyle>
            <a:lvl1pPr marL="0" indent="0" algn="ctr">
              <a:buNone/>
              <a:defRPr sz="11040"/>
            </a:lvl1pPr>
            <a:lvl2pPr marL="2103120" indent="0" algn="ctr">
              <a:buNone/>
              <a:defRPr sz="9200"/>
            </a:lvl2pPr>
            <a:lvl3pPr marL="4206240" indent="0" algn="ctr">
              <a:buNone/>
              <a:defRPr sz="8280"/>
            </a:lvl3pPr>
            <a:lvl4pPr marL="6309360" indent="0" algn="ctr">
              <a:buNone/>
              <a:defRPr sz="7360"/>
            </a:lvl4pPr>
            <a:lvl5pPr marL="8412480" indent="0" algn="ctr">
              <a:buNone/>
              <a:defRPr sz="7360"/>
            </a:lvl5pPr>
            <a:lvl6pPr marL="10515600" indent="0" algn="ctr">
              <a:buNone/>
              <a:defRPr sz="7360"/>
            </a:lvl6pPr>
            <a:lvl7pPr marL="12618720" indent="0" algn="ctr">
              <a:buNone/>
              <a:defRPr sz="7360"/>
            </a:lvl7pPr>
            <a:lvl8pPr marL="14721840" indent="0" algn="ctr">
              <a:buNone/>
              <a:defRPr sz="7360"/>
            </a:lvl8pPr>
            <a:lvl9pPr marL="16824960" indent="0" algn="ctr">
              <a:buNone/>
              <a:defRPr sz="736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E2C79363-C865-4CFE-AF11-17ECDA51FF02}" type="datetimeFigureOut">
              <a:rPr lang="en-US" smtClean="0"/>
              <a:t>4/27/18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FF6EFBD-E75F-4351-AB3D-E15BC254C448}" type="slidenum">
              <a:rPr lang="en-US" smtClean="0"/>
              <a:t>‹#›</a:t>
            </a:fld>
            <a:endParaRPr lang="en-US" dirty="0"/>
          </a:p>
        </p:txBody>
      </p:sp>
    </p:spTree>
    <p:extLst>
      <p:ext uri="{BB962C8B-B14F-4D97-AF65-F5344CB8AC3E}">
        <p14:creationId xmlns:p14="http://schemas.microsoft.com/office/powerpoint/2010/main" val="185444052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E2C79363-C865-4CFE-AF11-17ECDA51FF02}" type="datetimeFigureOut">
              <a:rPr lang="en-US" smtClean="0"/>
              <a:t>4/27/18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FF6EFBD-E75F-4351-AB3D-E15BC254C448}" type="slidenum">
              <a:rPr lang="en-US" smtClean="0"/>
              <a:t>‹#›</a:t>
            </a:fld>
            <a:endParaRPr lang="en-US" dirty="0"/>
          </a:p>
        </p:txBody>
      </p:sp>
    </p:spTree>
    <p:extLst>
      <p:ext uri="{BB962C8B-B14F-4D97-AF65-F5344CB8AC3E}">
        <p14:creationId xmlns:p14="http://schemas.microsoft.com/office/powerpoint/2010/main" val="23980377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0100907" y="2044700"/>
            <a:ext cx="9069705" cy="32546293"/>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2891792" y="2044700"/>
            <a:ext cx="26683335" cy="3254629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E2C79363-C865-4CFE-AF11-17ECDA51FF02}" type="datetimeFigureOut">
              <a:rPr lang="en-US" smtClean="0"/>
              <a:t>4/27/18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FF6EFBD-E75F-4351-AB3D-E15BC254C448}" type="slidenum">
              <a:rPr lang="en-US" smtClean="0"/>
              <a:t>‹#›</a:t>
            </a:fld>
            <a:endParaRPr lang="en-US" dirty="0"/>
          </a:p>
        </p:txBody>
      </p:sp>
    </p:spTree>
    <p:extLst>
      <p:ext uri="{BB962C8B-B14F-4D97-AF65-F5344CB8AC3E}">
        <p14:creationId xmlns:p14="http://schemas.microsoft.com/office/powerpoint/2010/main" val="170272465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E2C79363-C865-4CFE-AF11-17ECDA51FF02}" type="datetimeFigureOut">
              <a:rPr lang="en-US" smtClean="0"/>
              <a:t>4/27/18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FF6EFBD-E75F-4351-AB3D-E15BC254C448}" type="slidenum">
              <a:rPr lang="en-US" smtClean="0"/>
              <a:t>‹#›</a:t>
            </a:fld>
            <a:endParaRPr lang="en-US" dirty="0"/>
          </a:p>
        </p:txBody>
      </p:sp>
    </p:spTree>
    <p:extLst>
      <p:ext uri="{BB962C8B-B14F-4D97-AF65-F5344CB8AC3E}">
        <p14:creationId xmlns:p14="http://schemas.microsoft.com/office/powerpoint/2010/main" val="11517011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869885" y="9574541"/>
            <a:ext cx="36278820" cy="15975327"/>
          </a:xfrm>
        </p:spPr>
        <p:txBody>
          <a:bodyPr anchor="b"/>
          <a:lstStyle>
            <a:lvl1pPr>
              <a:defRPr sz="27600"/>
            </a:lvl1pPr>
          </a:lstStyle>
          <a:p>
            <a:r>
              <a:rPr lang="en-US" smtClean="0"/>
              <a:t>Click to edit Master title style</a:t>
            </a:r>
            <a:endParaRPr lang="en-US" dirty="0"/>
          </a:p>
        </p:txBody>
      </p:sp>
      <p:sp>
        <p:nvSpPr>
          <p:cNvPr id="3" name="Text Placeholder 2"/>
          <p:cNvSpPr>
            <a:spLocks noGrp="1"/>
          </p:cNvSpPr>
          <p:nvPr>
            <p:ph type="body" idx="1"/>
          </p:nvPr>
        </p:nvSpPr>
        <p:spPr>
          <a:xfrm>
            <a:off x="2869885" y="25701001"/>
            <a:ext cx="36278820" cy="8401047"/>
          </a:xfrm>
        </p:spPr>
        <p:txBody>
          <a:bodyPr/>
          <a:lstStyle>
            <a:lvl1pPr marL="0" indent="0">
              <a:buNone/>
              <a:defRPr sz="11040">
                <a:solidFill>
                  <a:schemeClr val="tx1"/>
                </a:solidFill>
              </a:defRPr>
            </a:lvl1pPr>
            <a:lvl2pPr marL="2103120" indent="0">
              <a:buNone/>
              <a:defRPr sz="9200">
                <a:solidFill>
                  <a:schemeClr val="tx1">
                    <a:tint val="75000"/>
                  </a:schemeClr>
                </a:solidFill>
              </a:defRPr>
            </a:lvl2pPr>
            <a:lvl3pPr marL="4206240" indent="0">
              <a:buNone/>
              <a:defRPr sz="8280">
                <a:solidFill>
                  <a:schemeClr val="tx1">
                    <a:tint val="75000"/>
                  </a:schemeClr>
                </a:solidFill>
              </a:defRPr>
            </a:lvl3pPr>
            <a:lvl4pPr marL="6309360" indent="0">
              <a:buNone/>
              <a:defRPr sz="7360">
                <a:solidFill>
                  <a:schemeClr val="tx1">
                    <a:tint val="75000"/>
                  </a:schemeClr>
                </a:solidFill>
              </a:defRPr>
            </a:lvl4pPr>
            <a:lvl5pPr marL="8412480" indent="0">
              <a:buNone/>
              <a:defRPr sz="7360">
                <a:solidFill>
                  <a:schemeClr val="tx1">
                    <a:tint val="75000"/>
                  </a:schemeClr>
                </a:solidFill>
              </a:defRPr>
            </a:lvl5pPr>
            <a:lvl6pPr marL="10515600" indent="0">
              <a:buNone/>
              <a:defRPr sz="7360">
                <a:solidFill>
                  <a:schemeClr val="tx1">
                    <a:tint val="75000"/>
                  </a:schemeClr>
                </a:solidFill>
              </a:defRPr>
            </a:lvl6pPr>
            <a:lvl7pPr marL="12618720" indent="0">
              <a:buNone/>
              <a:defRPr sz="7360">
                <a:solidFill>
                  <a:schemeClr val="tx1">
                    <a:tint val="75000"/>
                  </a:schemeClr>
                </a:solidFill>
              </a:defRPr>
            </a:lvl7pPr>
            <a:lvl8pPr marL="14721840" indent="0">
              <a:buNone/>
              <a:defRPr sz="7360">
                <a:solidFill>
                  <a:schemeClr val="tx1">
                    <a:tint val="75000"/>
                  </a:schemeClr>
                </a:solidFill>
              </a:defRPr>
            </a:lvl8pPr>
            <a:lvl9pPr marL="16824960" indent="0">
              <a:buNone/>
              <a:defRPr sz="736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2C79363-C865-4CFE-AF11-17ECDA51FF02}" type="datetimeFigureOut">
              <a:rPr lang="en-US" smtClean="0"/>
              <a:t>4/27/18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FF6EFBD-E75F-4351-AB3D-E15BC254C448}" type="slidenum">
              <a:rPr lang="en-US" smtClean="0"/>
              <a:t>‹#›</a:t>
            </a:fld>
            <a:endParaRPr lang="en-US" dirty="0"/>
          </a:p>
        </p:txBody>
      </p:sp>
    </p:spTree>
    <p:extLst>
      <p:ext uri="{BB962C8B-B14F-4D97-AF65-F5344CB8AC3E}">
        <p14:creationId xmlns:p14="http://schemas.microsoft.com/office/powerpoint/2010/main" val="137111763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2891790" y="10223500"/>
            <a:ext cx="17876520" cy="2436749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21294090" y="10223500"/>
            <a:ext cx="17876520" cy="2436749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E2C79363-C865-4CFE-AF11-17ECDA51FF02}" type="datetimeFigureOut">
              <a:rPr lang="en-US" smtClean="0"/>
              <a:t>4/27/18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9FF6EFBD-E75F-4351-AB3D-E15BC254C448}" type="slidenum">
              <a:rPr lang="en-US" smtClean="0"/>
              <a:t>‹#›</a:t>
            </a:fld>
            <a:endParaRPr lang="en-US" dirty="0"/>
          </a:p>
        </p:txBody>
      </p:sp>
    </p:spTree>
    <p:extLst>
      <p:ext uri="{BB962C8B-B14F-4D97-AF65-F5344CB8AC3E}">
        <p14:creationId xmlns:p14="http://schemas.microsoft.com/office/powerpoint/2010/main" val="187462636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897269" y="2044708"/>
            <a:ext cx="36278820" cy="7423153"/>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2897273" y="9414513"/>
            <a:ext cx="17794364" cy="4613907"/>
          </a:xfrm>
        </p:spPr>
        <p:txBody>
          <a:bodyPr anchor="b"/>
          <a:lstStyle>
            <a:lvl1pPr marL="0" indent="0">
              <a:buNone/>
              <a:defRPr sz="11040" b="1"/>
            </a:lvl1pPr>
            <a:lvl2pPr marL="2103120" indent="0">
              <a:buNone/>
              <a:defRPr sz="9200" b="1"/>
            </a:lvl2pPr>
            <a:lvl3pPr marL="4206240" indent="0">
              <a:buNone/>
              <a:defRPr sz="8280" b="1"/>
            </a:lvl3pPr>
            <a:lvl4pPr marL="6309360" indent="0">
              <a:buNone/>
              <a:defRPr sz="7360" b="1"/>
            </a:lvl4pPr>
            <a:lvl5pPr marL="8412480" indent="0">
              <a:buNone/>
              <a:defRPr sz="7360" b="1"/>
            </a:lvl5pPr>
            <a:lvl6pPr marL="10515600" indent="0">
              <a:buNone/>
              <a:defRPr sz="7360" b="1"/>
            </a:lvl6pPr>
            <a:lvl7pPr marL="12618720" indent="0">
              <a:buNone/>
              <a:defRPr sz="7360" b="1"/>
            </a:lvl7pPr>
            <a:lvl8pPr marL="14721840" indent="0">
              <a:buNone/>
              <a:defRPr sz="7360" b="1"/>
            </a:lvl8pPr>
            <a:lvl9pPr marL="16824960" indent="0">
              <a:buNone/>
              <a:defRPr sz="7360" b="1"/>
            </a:lvl9pPr>
          </a:lstStyle>
          <a:p>
            <a:pPr lvl="0"/>
            <a:r>
              <a:rPr lang="en-US" smtClean="0"/>
              <a:t>Click to edit Master text styles</a:t>
            </a:r>
          </a:p>
        </p:txBody>
      </p:sp>
      <p:sp>
        <p:nvSpPr>
          <p:cNvPr id="4" name="Content Placeholder 3"/>
          <p:cNvSpPr>
            <a:spLocks noGrp="1"/>
          </p:cNvSpPr>
          <p:nvPr>
            <p:ph sz="half" idx="2"/>
          </p:nvPr>
        </p:nvSpPr>
        <p:spPr>
          <a:xfrm>
            <a:off x="2897273" y="14028420"/>
            <a:ext cx="17794364" cy="2063369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21294092" y="9414513"/>
            <a:ext cx="17881999" cy="4613907"/>
          </a:xfrm>
        </p:spPr>
        <p:txBody>
          <a:bodyPr anchor="b"/>
          <a:lstStyle>
            <a:lvl1pPr marL="0" indent="0">
              <a:buNone/>
              <a:defRPr sz="11040" b="1"/>
            </a:lvl1pPr>
            <a:lvl2pPr marL="2103120" indent="0">
              <a:buNone/>
              <a:defRPr sz="9200" b="1"/>
            </a:lvl2pPr>
            <a:lvl3pPr marL="4206240" indent="0">
              <a:buNone/>
              <a:defRPr sz="8280" b="1"/>
            </a:lvl3pPr>
            <a:lvl4pPr marL="6309360" indent="0">
              <a:buNone/>
              <a:defRPr sz="7360" b="1"/>
            </a:lvl4pPr>
            <a:lvl5pPr marL="8412480" indent="0">
              <a:buNone/>
              <a:defRPr sz="7360" b="1"/>
            </a:lvl5pPr>
            <a:lvl6pPr marL="10515600" indent="0">
              <a:buNone/>
              <a:defRPr sz="7360" b="1"/>
            </a:lvl6pPr>
            <a:lvl7pPr marL="12618720" indent="0">
              <a:buNone/>
              <a:defRPr sz="7360" b="1"/>
            </a:lvl7pPr>
            <a:lvl8pPr marL="14721840" indent="0">
              <a:buNone/>
              <a:defRPr sz="7360" b="1"/>
            </a:lvl8pPr>
            <a:lvl9pPr marL="16824960" indent="0">
              <a:buNone/>
              <a:defRPr sz="7360" b="1"/>
            </a:lvl9pPr>
          </a:lstStyle>
          <a:p>
            <a:pPr lvl="0"/>
            <a:r>
              <a:rPr lang="en-US" smtClean="0"/>
              <a:t>Click to edit Master text styles</a:t>
            </a:r>
          </a:p>
        </p:txBody>
      </p:sp>
      <p:sp>
        <p:nvSpPr>
          <p:cNvPr id="6" name="Content Placeholder 5"/>
          <p:cNvSpPr>
            <a:spLocks noGrp="1"/>
          </p:cNvSpPr>
          <p:nvPr>
            <p:ph sz="quarter" idx="4"/>
          </p:nvPr>
        </p:nvSpPr>
        <p:spPr>
          <a:xfrm>
            <a:off x="21294092" y="14028420"/>
            <a:ext cx="17881999" cy="2063369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E2C79363-C865-4CFE-AF11-17ECDA51FF02}" type="datetimeFigureOut">
              <a:rPr lang="en-US" smtClean="0"/>
              <a:t>4/27/18</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9FF6EFBD-E75F-4351-AB3D-E15BC254C448}" type="slidenum">
              <a:rPr lang="en-US" smtClean="0"/>
              <a:t>‹#›</a:t>
            </a:fld>
            <a:endParaRPr lang="en-US" dirty="0"/>
          </a:p>
        </p:txBody>
      </p:sp>
    </p:spTree>
    <p:extLst>
      <p:ext uri="{BB962C8B-B14F-4D97-AF65-F5344CB8AC3E}">
        <p14:creationId xmlns:p14="http://schemas.microsoft.com/office/powerpoint/2010/main" val="111269780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E2C79363-C865-4CFE-AF11-17ECDA51FF02}" type="datetimeFigureOut">
              <a:rPr lang="en-US" smtClean="0"/>
              <a:t>4/27/18</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9FF6EFBD-E75F-4351-AB3D-E15BC254C448}" type="slidenum">
              <a:rPr lang="en-US" smtClean="0"/>
              <a:t>‹#›</a:t>
            </a:fld>
            <a:endParaRPr lang="en-US" dirty="0"/>
          </a:p>
        </p:txBody>
      </p:sp>
    </p:spTree>
    <p:extLst>
      <p:ext uri="{BB962C8B-B14F-4D97-AF65-F5344CB8AC3E}">
        <p14:creationId xmlns:p14="http://schemas.microsoft.com/office/powerpoint/2010/main" val="82439375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2C79363-C865-4CFE-AF11-17ECDA51FF02}" type="datetimeFigureOut">
              <a:rPr lang="en-US" smtClean="0"/>
              <a:t>4/27/18</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9FF6EFBD-E75F-4351-AB3D-E15BC254C448}" type="slidenum">
              <a:rPr lang="en-US" smtClean="0"/>
              <a:t>‹#›</a:t>
            </a:fld>
            <a:endParaRPr lang="en-US" dirty="0"/>
          </a:p>
        </p:txBody>
      </p:sp>
    </p:spTree>
    <p:extLst>
      <p:ext uri="{BB962C8B-B14F-4D97-AF65-F5344CB8AC3E}">
        <p14:creationId xmlns:p14="http://schemas.microsoft.com/office/powerpoint/2010/main" val="2129942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97269" y="2560320"/>
            <a:ext cx="13566219" cy="8961120"/>
          </a:xfrm>
        </p:spPr>
        <p:txBody>
          <a:bodyPr anchor="b"/>
          <a:lstStyle>
            <a:lvl1pPr>
              <a:defRPr sz="14720"/>
            </a:lvl1pPr>
          </a:lstStyle>
          <a:p>
            <a:r>
              <a:rPr lang="en-US" smtClean="0"/>
              <a:t>Click to edit Master title style</a:t>
            </a:r>
            <a:endParaRPr lang="en-US" dirty="0"/>
          </a:p>
        </p:txBody>
      </p:sp>
      <p:sp>
        <p:nvSpPr>
          <p:cNvPr id="3" name="Content Placeholder 2"/>
          <p:cNvSpPr>
            <a:spLocks noGrp="1"/>
          </p:cNvSpPr>
          <p:nvPr>
            <p:ph idx="1"/>
          </p:nvPr>
        </p:nvSpPr>
        <p:spPr>
          <a:xfrm>
            <a:off x="17881999" y="5529588"/>
            <a:ext cx="21294090" cy="27292300"/>
          </a:xfrm>
        </p:spPr>
        <p:txBody>
          <a:bodyPr/>
          <a:lstStyle>
            <a:lvl1pPr>
              <a:defRPr sz="14720"/>
            </a:lvl1pPr>
            <a:lvl2pPr>
              <a:defRPr sz="12880"/>
            </a:lvl2pPr>
            <a:lvl3pPr>
              <a:defRPr sz="11040"/>
            </a:lvl3pPr>
            <a:lvl4pPr>
              <a:defRPr sz="9200"/>
            </a:lvl4pPr>
            <a:lvl5pPr>
              <a:defRPr sz="9200"/>
            </a:lvl5pPr>
            <a:lvl6pPr>
              <a:defRPr sz="9200"/>
            </a:lvl6pPr>
            <a:lvl7pPr>
              <a:defRPr sz="9200"/>
            </a:lvl7pPr>
            <a:lvl8pPr>
              <a:defRPr sz="9200"/>
            </a:lvl8pPr>
            <a:lvl9pPr>
              <a:defRPr sz="9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2897269" y="11521440"/>
            <a:ext cx="13566219" cy="21344893"/>
          </a:xfrm>
        </p:spPr>
        <p:txBody>
          <a:bodyPr/>
          <a:lstStyle>
            <a:lvl1pPr marL="0" indent="0">
              <a:buNone/>
              <a:defRPr sz="7360"/>
            </a:lvl1pPr>
            <a:lvl2pPr marL="2103120" indent="0">
              <a:buNone/>
              <a:defRPr sz="6440"/>
            </a:lvl2pPr>
            <a:lvl3pPr marL="4206240" indent="0">
              <a:buNone/>
              <a:defRPr sz="5520"/>
            </a:lvl3pPr>
            <a:lvl4pPr marL="6309360" indent="0">
              <a:buNone/>
              <a:defRPr sz="4600"/>
            </a:lvl4pPr>
            <a:lvl5pPr marL="8412480" indent="0">
              <a:buNone/>
              <a:defRPr sz="4600"/>
            </a:lvl5pPr>
            <a:lvl6pPr marL="10515600" indent="0">
              <a:buNone/>
              <a:defRPr sz="4600"/>
            </a:lvl6pPr>
            <a:lvl7pPr marL="12618720" indent="0">
              <a:buNone/>
              <a:defRPr sz="4600"/>
            </a:lvl7pPr>
            <a:lvl8pPr marL="14721840" indent="0">
              <a:buNone/>
              <a:defRPr sz="4600"/>
            </a:lvl8pPr>
            <a:lvl9pPr marL="16824960" indent="0">
              <a:buNone/>
              <a:defRPr sz="46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2C79363-C865-4CFE-AF11-17ECDA51FF02}" type="datetimeFigureOut">
              <a:rPr lang="en-US" smtClean="0"/>
              <a:t>4/27/18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9FF6EFBD-E75F-4351-AB3D-E15BC254C448}" type="slidenum">
              <a:rPr lang="en-US" smtClean="0"/>
              <a:t>‹#›</a:t>
            </a:fld>
            <a:endParaRPr lang="en-US" dirty="0"/>
          </a:p>
        </p:txBody>
      </p:sp>
    </p:spTree>
    <p:extLst>
      <p:ext uri="{BB962C8B-B14F-4D97-AF65-F5344CB8AC3E}">
        <p14:creationId xmlns:p14="http://schemas.microsoft.com/office/powerpoint/2010/main" val="149706653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97269" y="2560320"/>
            <a:ext cx="13566219" cy="8961120"/>
          </a:xfrm>
        </p:spPr>
        <p:txBody>
          <a:bodyPr anchor="b"/>
          <a:lstStyle>
            <a:lvl1pPr>
              <a:defRPr sz="1472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7881999" y="5529588"/>
            <a:ext cx="21294090" cy="27292300"/>
          </a:xfrm>
        </p:spPr>
        <p:txBody>
          <a:bodyPr anchor="t"/>
          <a:lstStyle>
            <a:lvl1pPr marL="0" indent="0">
              <a:buNone/>
              <a:defRPr sz="14720"/>
            </a:lvl1pPr>
            <a:lvl2pPr marL="2103120" indent="0">
              <a:buNone/>
              <a:defRPr sz="12880"/>
            </a:lvl2pPr>
            <a:lvl3pPr marL="4206240" indent="0">
              <a:buNone/>
              <a:defRPr sz="11040"/>
            </a:lvl3pPr>
            <a:lvl4pPr marL="6309360" indent="0">
              <a:buNone/>
              <a:defRPr sz="9200"/>
            </a:lvl4pPr>
            <a:lvl5pPr marL="8412480" indent="0">
              <a:buNone/>
              <a:defRPr sz="9200"/>
            </a:lvl5pPr>
            <a:lvl6pPr marL="10515600" indent="0">
              <a:buNone/>
              <a:defRPr sz="9200"/>
            </a:lvl6pPr>
            <a:lvl7pPr marL="12618720" indent="0">
              <a:buNone/>
              <a:defRPr sz="9200"/>
            </a:lvl7pPr>
            <a:lvl8pPr marL="14721840" indent="0">
              <a:buNone/>
              <a:defRPr sz="9200"/>
            </a:lvl8pPr>
            <a:lvl9pPr marL="16824960" indent="0">
              <a:buNone/>
              <a:defRPr sz="9200"/>
            </a:lvl9pPr>
          </a:lstStyle>
          <a:p>
            <a:r>
              <a:rPr lang="en-US" smtClean="0"/>
              <a:t>Drag picture to placeholder or click icon to add</a:t>
            </a:r>
            <a:endParaRPr lang="en-US" dirty="0"/>
          </a:p>
        </p:txBody>
      </p:sp>
      <p:sp>
        <p:nvSpPr>
          <p:cNvPr id="4" name="Text Placeholder 3"/>
          <p:cNvSpPr>
            <a:spLocks noGrp="1"/>
          </p:cNvSpPr>
          <p:nvPr>
            <p:ph type="body" sz="half" idx="2"/>
          </p:nvPr>
        </p:nvSpPr>
        <p:spPr>
          <a:xfrm>
            <a:off x="2897269" y="11521440"/>
            <a:ext cx="13566219" cy="21344893"/>
          </a:xfrm>
        </p:spPr>
        <p:txBody>
          <a:bodyPr/>
          <a:lstStyle>
            <a:lvl1pPr marL="0" indent="0">
              <a:buNone/>
              <a:defRPr sz="7360"/>
            </a:lvl1pPr>
            <a:lvl2pPr marL="2103120" indent="0">
              <a:buNone/>
              <a:defRPr sz="6440"/>
            </a:lvl2pPr>
            <a:lvl3pPr marL="4206240" indent="0">
              <a:buNone/>
              <a:defRPr sz="5520"/>
            </a:lvl3pPr>
            <a:lvl4pPr marL="6309360" indent="0">
              <a:buNone/>
              <a:defRPr sz="4600"/>
            </a:lvl4pPr>
            <a:lvl5pPr marL="8412480" indent="0">
              <a:buNone/>
              <a:defRPr sz="4600"/>
            </a:lvl5pPr>
            <a:lvl6pPr marL="10515600" indent="0">
              <a:buNone/>
              <a:defRPr sz="4600"/>
            </a:lvl6pPr>
            <a:lvl7pPr marL="12618720" indent="0">
              <a:buNone/>
              <a:defRPr sz="4600"/>
            </a:lvl7pPr>
            <a:lvl8pPr marL="14721840" indent="0">
              <a:buNone/>
              <a:defRPr sz="4600"/>
            </a:lvl8pPr>
            <a:lvl9pPr marL="16824960" indent="0">
              <a:buNone/>
              <a:defRPr sz="46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2C79363-C865-4CFE-AF11-17ECDA51FF02}" type="datetimeFigureOut">
              <a:rPr lang="en-US" smtClean="0"/>
              <a:t>4/27/18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9FF6EFBD-E75F-4351-AB3D-E15BC254C448}" type="slidenum">
              <a:rPr lang="en-US" smtClean="0"/>
              <a:t>‹#›</a:t>
            </a:fld>
            <a:endParaRPr lang="en-US" dirty="0"/>
          </a:p>
        </p:txBody>
      </p:sp>
    </p:spTree>
    <p:extLst>
      <p:ext uri="{BB962C8B-B14F-4D97-AF65-F5344CB8AC3E}">
        <p14:creationId xmlns:p14="http://schemas.microsoft.com/office/powerpoint/2010/main" val="1278895914"/>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891790" y="2044708"/>
            <a:ext cx="36278820" cy="7423153"/>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2891790" y="10223500"/>
            <a:ext cx="36278820" cy="2436749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2891790" y="35595568"/>
            <a:ext cx="9464040" cy="2044700"/>
          </a:xfrm>
          <a:prstGeom prst="rect">
            <a:avLst/>
          </a:prstGeom>
        </p:spPr>
        <p:txBody>
          <a:bodyPr vert="horz" lIns="91440" tIns="45720" rIns="91440" bIns="45720" rtlCol="0" anchor="ctr"/>
          <a:lstStyle>
            <a:lvl1pPr algn="l">
              <a:defRPr sz="5520">
                <a:solidFill>
                  <a:schemeClr val="tx1">
                    <a:tint val="75000"/>
                  </a:schemeClr>
                </a:solidFill>
              </a:defRPr>
            </a:lvl1pPr>
          </a:lstStyle>
          <a:p>
            <a:fld id="{E2C79363-C865-4CFE-AF11-17ECDA51FF02}" type="datetimeFigureOut">
              <a:rPr lang="en-US" smtClean="0"/>
              <a:t>4/27/18</a:t>
            </a:fld>
            <a:endParaRPr lang="en-US" dirty="0"/>
          </a:p>
        </p:txBody>
      </p:sp>
      <p:sp>
        <p:nvSpPr>
          <p:cNvPr id="5" name="Footer Placeholder 4"/>
          <p:cNvSpPr>
            <a:spLocks noGrp="1"/>
          </p:cNvSpPr>
          <p:nvPr>
            <p:ph type="ftr" sz="quarter" idx="3"/>
          </p:nvPr>
        </p:nvSpPr>
        <p:spPr>
          <a:xfrm>
            <a:off x="13933170" y="35595568"/>
            <a:ext cx="14196060" cy="2044700"/>
          </a:xfrm>
          <a:prstGeom prst="rect">
            <a:avLst/>
          </a:prstGeom>
        </p:spPr>
        <p:txBody>
          <a:bodyPr vert="horz" lIns="91440" tIns="45720" rIns="91440" bIns="45720" rtlCol="0" anchor="ctr"/>
          <a:lstStyle>
            <a:lvl1pPr algn="ctr">
              <a:defRPr sz="552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29706570" y="35595568"/>
            <a:ext cx="9464040" cy="2044700"/>
          </a:xfrm>
          <a:prstGeom prst="rect">
            <a:avLst/>
          </a:prstGeom>
        </p:spPr>
        <p:txBody>
          <a:bodyPr vert="horz" lIns="91440" tIns="45720" rIns="91440" bIns="45720" rtlCol="0" anchor="ctr"/>
          <a:lstStyle>
            <a:lvl1pPr algn="r">
              <a:defRPr sz="5520">
                <a:solidFill>
                  <a:schemeClr val="tx1">
                    <a:tint val="75000"/>
                  </a:schemeClr>
                </a:solidFill>
              </a:defRPr>
            </a:lvl1pPr>
          </a:lstStyle>
          <a:p>
            <a:fld id="{9FF6EFBD-E75F-4351-AB3D-E15BC254C448}" type="slidenum">
              <a:rPr lang="en-US" smtClean="0"/>
              <a:t>‹#›</a:t>
            </a:fld>
            <a:endParaRPr lang="en-US" dirty="0"/>
          </a:p>
        </p:txBody>
      </p:sp>
    </p:spTree>
    <p:extLst>
      <p:ext uri="{BB962C8B-B14F-4D97-AF65-F5344CB8AC3E}">
        <p14:creationId xmlns:p14="http://schemas.microsoft.com/office/powerpoint/2010/main" val="1517288943"/>
      </p:ext>
    </p:extLst>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algn="l" defTabSz="4206240" rtl="0" eaLnBrk="1" latinLnBrk="0" hangingPunct="1">
        <a:lnSpc>
          <a:spcPct val="90000"/>
        </a:lnSpc>
        <a:spcBef>
          <a:spcPct val="0"/>
        </a:spcBef>
        <a:buNone/>
        <a:defRPr sz="20240" kern="1200">
          <a:solidFill>
            <a:schemeClr val="tx1"/>
          </a:solidFill>
          <a:latin typeface="+mj-lt"/>
          <a:ea typeface="+mj-ea"/>
          <a:cs typeface="+mj-cs"/>
        </a:defRPr>
      </a:lvl1pPr>
    </p:titleStyle>
    <p:bodyStyle>
      <a:lvl1pPr marL="1051560" indent="-1051560" algn="l" defTabSz="4206240" rtl="0" eaLnBrk="1" latinLnBrk="0" hangingPunct="1">
        <a:lnSpc>
          <a:spcPct val="90000"/>
        </a:lnSpc>
        <a:spcBef>
          <a:spcPts val="4600"/>
        </a:spcBef>
        <a:buFont typeface="Arial" panose="020B0604020202020204" pitchFamily="34" charset="0"/>
        <a:buChar char="•"/>
        <a:defRPr sz="12880" kern="1200">
          <a:solidFill>
            <a:schemeClr val="tx1"/>
          </a:solidFill>
          <a:latin typeface="+mn-lt"/>
          <a:ea typeface="+mn-ea"/>
          <a:cs typeface="+mn-cs"/>
        </a:defRPr>
      </a:lvl1pPr>
      <a:lvl2pPr marL="3154680" indent="-1051560" algn="l" defTabSz="4206240" rtl="0" eaLnBrk="1" latinLnBrk="0" hangingPunct="1">
        <a:lnSpc>
          <a:spcPct val="90000"/>
        </a:lnSpc>
        <a:spcBef>
          <a:spcPts val="2300"/>
        </a:spcBef>
        <a:buFont typeface="Arial" panose="020B0604020202020204" pitchFamily="34" charset="0"/>
        <a:buChar char="•"/>
        <a:defRPr sz="11040" kern="1200">
          <a:solidFill>
            <a:schemeClr val="tx1"/>
          </a:solidFill>
          <a:latin typeface="+mn-lt"/>
          <a:ea typeface="+mn-ea"/>
          <a:cs typeface="+mn-cs"/>
        </a:defRPr>
      </a:lvl2pPr>
      <a:lvl3pPr marL="5257800" indent="-1051560" algn="l" defTabSz="4206240" rtl="0" eaLnBrk="1" latinLnBrk="0" hangingPunct="1">
        <a:lnSpc>
          <a:spcPct val="90000"/>
        </a:lnSpc>
        <a:spcBef>
          <a:spcPts val="2300"/>
        </a:spcBef>
        <a:buFont typeface="Arial" panose="020B0604020202020204" pitchFamily="34" charset="0"/>
        <a:buChar char="•"/>
        <a:defRPr sz="9200" kern="1200">
          <a:solidFill>
            <a:schemeClr val="tx1"/>
          </a:solidFill>
          <a:latin typeface="+mn-lt"/>
          <a:ea typeface="+mn-ea"/>
          <a:cs typeface="+mn-cs"/>
        </a:defRPr>
      </a:lvl3pPr>
      <a:lvl4pPr marL="736092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4pPr>
      <a:lvl5pPr marL="946404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5pPr>
      <a:lvl6pPr marL="1156716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6pPr>
      <a:lvl7pPr marL="1367028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7pPr>
      <a:lvl8pPr marL="1577340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8pPr>
      <a:lvl9pPr marL="1787652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9pPr>
    </p:bodyStyle>
    <p:otherStyle>
      <a:defPPr>
        <a:defRPr lang="en-US"/>
      </a:defPPr>
      <a:lvl1pPr marL="0" algn="l" defTabSz="4206240" rtl="0" eaLnBrk="1" latinLnBrk="0" hangingPunct="1">
        <a:defRPr sz="8280" kern="1200">
          <a:solidFill>
            <a:schemeClr val="tx1"/>
          </a:solidFill>
          <a:latin typeface="+mn-lt"/>
          <a:ea typeface="+mn-ea"/>
          <a:cs typeface="+mn-cs"/>
        </a:defRPr>
      </a:lvl1pPr>
      <a:lvl2pPr marL="2103120" algn="l" defTabSz="4206240" rtl="0" eaLnBrk="1" latinLnBrk="0" hangingPunct="1">
        <a:defRPr sz="8280" kern="1200">
          <a:solidFill>
            <a:schemeClr val="tx1"/>
          </a:solidFill>
          <a:latin typeface="+mn-lt"/>
          <a:ea typeface="+mn-ea"/>
          <a:cs typeface="+mn-cs"/>
        </a:defRPr>
      </a:lvl2pPr>
      <a:lvl3pPr marL="4206240" algn="l" defTabSz="4206240" rtl="0" eaLnBrk="1" latinLnBrk="0" hangingPunct="1">
        <a:defRPr sz="8280" kern="1200">
          <a:solidFill>
            <a:schemeClr val="tx1"/>
          </a:solidFill>
          <a:latin typeface="+mn-lt"/>
          <a:ea typeface="+mn-ea"/>
          <a:cs typeface="+mn-cs"/>
        </a:defRPr>
      </a:lvl3pPr>
      <a:lvl4pPr marL="6309360" algn="l" defTabSz="4206240" rtl="0" eaLnBrk="1" latinLnBrk="0" hangingPunct="1">
        <a:defRPr sz="8280" kern="1200">
          <a:solidFill>
            <a:schemeClr val="tx1"/>
          </a:solidFill>
          <a:latin typeface="+mn-lt"/>
          <a:ea typeface="+mn-ea"/>
          <a:cs typeface="+mn-cs"/>
        </a:defRPr>
      </a:lvl4pPr>
      <a:lvl5pPr marL="8412480" algn="l" defTabSz="4206240" rtl="0" eaLnBrk="1" latinLnBrk="0" hangingPunct="1">
        <a:defRPr sz="8280" kern="1200">
          <a:solidFill>
            <a:schemeClr val="tx1"/>
          </a:solidFill>
          <a:latin typeface="+mn-lt"/>
          <a:ea typeface="+mn-ea"/>
          <a:cs typeface="+mn-cs"/>
        </a:defRPr>
      </a:lvl5pPr>
      <a:lvl6pPr marL="10515600" algn="l" defTabSz="4206240" rtl="0" eaLnBrk="1" latinLnBrk="0" hangingPunct="1">
        <a:defRPr sz="8280" kern="1200">
          <a:solidFill>
            <a:schemeClr val="tx1"/>
          </a:solidFill>
          <a:latin typeface="+mn-lt"/>
          <a:ea typeface="+mn-ea"/>
          <a:cs typeface="+mn-cs"/>
        </a:defRPr>
      </a:lvl6pPr>
      <a:lvl7pPr marL="12618720" algn="l" defTabSz="4206240" rtl="0" eaLnBrk="1" latinLnBrk="0" hangingPunct="1">
        <a:defRPr sz="8280" kern="1200">
          <a:solidFill>
            <a:schemeClr val="tx1"/>
          </a:solidFill>
          <a:latin typeface="+mn-lt"/>
          <a:ea typeface="+mn-ea"/>
          <a:cs typeface="+mn-cs"/>
        </a:defRPr>
      </a:lvl7pPr>
      <a:lvl8pPr marL="14721840" algn="l" defTabSz="4206240" rtl="0" eaLnBrk="1" latinLnBrk="0" hangingPunct="1">
        <a:defRPr sz="8280" kern="1200">
          <a:solidFill>
            <a:schemeClr val="tx1"/>
          </a:solidFill>
          <a:latin typeface="+mn-lt"/>
          <a:ea typeface="+mn-ea"/>
          <a:cs typeface="+mn-cs"/>
        </a:defRPr>
      </a:lvl8pPr>
      <a:lvl9pPr marL="16824960" algn="l" defTabSz="4206240" rtl="0" eaLnBrk="1" latinLnBrk="0" hangingPunct="1">
        <a:defRPr sz="828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4" Type="http://schemas.openxmlformats.org/officeDocument/2006/relationships/image" Target="../media/image2.png"/><Relationship Id="rId5" Type="http://schemas.openxmlformats.org/officeDocument/2006/relationships/image" Target="../media/image3.jpeg"/><Relationship Id="rId6" Type="http://schemas.openxmlformats.org/officeDocument/2006/relationships/image" Target="../media/image4.jpeg"/><Relationship Id="rId7" Type="http://schemas.openxmlformats.org/officeDocument/2006/relationships/image" Target="../media/image5.jpeg"/><Relationship Id="rId8" Type="http://schemas.openxmlformats.org/officeDocument/2006/relationships/image" Target="../media/image6.PNG"/><Relationship Id="rId9" Type="http://schemas.openxmlformats.org/officeDocument/2006/relationships/image" Target="../media/image7.jpeg"/><Relationship Id="rId10" Type="http://schemas.openxmlformats.org/officeDocument/2006/relationships/image" Target="../media/image8.jpeg"/><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accent1">
            <a:lumMod val="50000"/>
          </a:schemeClr>
        </a:solidFill>
        <a:effectLst/>
      </p:bgPr>
    </p:bg>
    <p:spTree>
      <p:nvGrpSpPr>
        <p:cNvPr id="1" name=""/>
        <p:cNvGrpSpPr/>
        <p:nvPr/>
      </p:nvGrpSpPr>
      <p:grpSpPr>
        <a:xfrm>
          <a:off x="0" y="0"/>
          <a:ext cx="0" cy="0"/>
          <a:chOff x="0" y="0"/>
          <a:chExt cx="0" cy="0"/>
        </a:xfrm>
      </p:grpSpPr>
      <p:grpSp>
        <p:nvGrpSpPr>
          <p:cNvPr id="225" name="Group 224"/>
          <p:cNvGrpSpPr/>
          <p:nvPr/>
        </p:nvGrpSpPr>
        <p:grpSpPr>
          <a:xfrm>
            <a:off x="10122605" y="6486245"/>
            <a:ext cx="11024843" cy="10309663"/>
            <a:chOff x="10486785" y="28650842"/>
            <a:chExt cx="10184169" cy="8887700"/>
          </a:xfrm>
        </p:grpSpPr>
        <p:sp>
          <p:nvSpPr>
            <p:cNvPr id="107" name="Rectangle 106"/>
            <p:cNvSpPr/>
            <p:nvPr/>
          </p:nvSpPr>
          <p:spPr>
            <a:xfrm>
              <a:off x="10486785" y="28650842"/>
              <a:ext cx="10184169" cy="8887700"/>
            </a:xfrm>
            <a:prstGeom prst="rect">
              <a:avLst/>
            </a:prstGeom>
            <a:solidFill>
              <a:schemeClr val="tx1">
                <a:lumMod val="50000"/>
                <a:lumOff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6017" dirty="0"/>
            </a:p>
          </p:txBody>
        </p:sp>
        <p:grpSp>
          <p:nvGrpSpPr>
            <p:cNvPr id="7" name="Group 6"/>
            <p:cNvGrpSpPr/>
            <p:nvPr/>
          </p:nvGrpSpPr>
          <p:grpSpPr>
            <a:xfrm>
              <a:off x="10641747" y="28840985"/>
              <a:ext cx="8077602" cy="6921658"/>
              <a:chOff x="11069001" y="29312642"/>
              <a:chExt cx="7593234" cy="6459527"/>
            </a:xfrm>
          </p:grpSpPr>
          <p:pic>
            <p:nvPicPr>
              <p:cNvPr id="226" name="Picture 225"/>
              <p:cNvPicPr>
                <a:picLocks noChangeAspect="1"/>
              </p:cNvPicPr>
              <p:nvPr/>
            </p:nvPicPr>
            <p:blipFill rotWithShape="1">
              <a:blip r:embed="rId3" cstate="hqprint">
                <a:extLst>
                  <a:ext uri="{28A0092B-C50C-407E-A947-70E740481C1C}">
                    <a14:useLocalDpi xmlns:a14="http://schemas.microsoft.com/office/drawing/2010/main" val="0"/>
                  </a:ext>
                </a:extLst>
              </a:blip>
              <a:srcRect t="12266" b="-1211"/>
              <a:stretch/>
            </p:blipFill>
            <p:spPr>
              <a:xfrm>
                <a:off x="11069001" y="29312642"/>
                <a:ext cx="7309241" cy="6459527"/>
              </a:xfrm>
              <a:prstGeom prst="rect">
                <a:avLst/>
              </a:prstGeom>
              <a:noFill/>
              <a:ln>
                <a:noFill/>
              </a:ln>
            </p:spPr>
          </p:pic>
          <p:sp>
            <p:nvSpPr>
              <p:cNvPr id="135" name="TextBox 134"/>
              <p:cNvSpPr txBox="1"/>
              <p:nvPr/>
            </p:nvSpPr>
            <p:spPr>
              <a:xfrm>
                <a:off x="17127168" y="35075920"/>
                <a:ext cx="1535067" cy="571452"/>
              </a:xfrm>
              <a:prstGeom prst="rect">
                <a:avLst/>
              </a:prstGeom>
              <a:noFill/>
            </p:spPr>
            <p:txBody>
              <a:bodyPr wrap="square" rtlCol="0">
                <a:spAutoFit/>
              </a:bodyPr>
              <a:lstStyle/>
              <a:p>
                <a:pPr algn="ctr" defTabSz="2802498">
                  <a:lnSpc>
                    <a:spcPct val="90000"/>
                  </a:lnSpc>
                  <a:spcBef>
                    <a:spcPts val="3065"/>
                  </a:spcBef>
                </a:pPr>
                <a:r>
                  <a:rPr lang="en-US" sz="3989" cap="small" dirty="0">
                    <a:solidFill>
                      <a:schemeClr val="accent1">
                        <a:lumMod val="75000"/>
                      </a:schemeClr>
                    </a:solidFill>
                    <a:latin typeface="Minion Pro" panose="02040503050306020203" pitchFamily="18" charset="0"/>
                  </a:rPr>
                  <a:t>A</a:t>
                </a:r>
              </a:p>
            </p:txBody>
          </p:sp>
        </p:grpSp>
        <p:grpSp>
          <p:nvGrpSpPr>
            <p:cNvPr id="20" name="Group 19"/>
            <p:cNvGrpSpPr/>
            <p:nvPr/>
          </p:nvGrpSpPr>
          <p:grpSpPr>
            <a:xfrm>
              <a:off x="10633054" y="35831313"/>
              <a:ext cx="9991315" cy="1579433"/>
              <a:chOff x="10918415" y="35938422"/>
              <a:chExt cx="9991315" cy="1579433"/>
            </a:xfrm>
          </p:grpSpPr>
          <p:sp>
            <p:nvSpPr>
              <p:cNvPr id="124" name="Rectangle 123"/>
              <p:cNvSpPr/>
              <p:nvPr/>
            </p:nvSpPr>
            <p:spPr>
              <a:xfrm>
                <a:off x="10918415" y="35938422"/>
                <a:ext cx="9930109" cy="1575879"/>
              </a:xfrm>
              <a:prstGeom prst="rect">
                <a:avLst/>
              </a:prstGeom>
              <a:solidFill>
                <a:srgbClr val="E7E7E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270" dirty="0"/>
              </a:p>
            </p:txBody>
          </p:sp>
          <p:sp>
            <p:nvSpPr>
              <p:cNvPr id="132" name="TextBox 131"/>
              <p:cNvSpPr txBox="1"/>
              <p:nvPr/>
            </p:nvSpPr>
            <p:spPr>
              <a:xfrm>
                <a:off x="10979621" y="36105047"/>
                <a:ext cx="9930109" cy="1412808"/>
              </a:xfrm>
              <a:prstGeom prst="rect">
                <a:avLst/>
              </a:prstGeom>
              <a:noFill/>
            </p:spPr>
            <p:txBody>
              <a:bodyPr wrap="square" rtlCol="0">
                <a:spAutoFit/>
              </a:bodyPr>
              <a:lstStyle/>
              <a:p>
                <a:pPr marL="303996" indent="-303996">
                  <a:buFont typeface="Arial" panose="020B0604020202020204" pitchFamily="34" charset="0"/>
                  <a:buChar char="•"/>
                </a:pPr>
                <a:r>
                  <a:rPr lang="en-US" sz="2267" dirty="0">
                    <a:solidFill>
                      <a:schemeClr val="tx2">
                        <a:lumMod val="75000"/>
                      </a:schemeClr>
                    </a:solidFill>
                    <a:latin typeface="Minion Pro" panose="02040503050306020203" pitchFamily="18" charset="0"/>
                  </a:rPr>
                  <a:t>X axis represents the number of subjects that acquired the discrimination, out of the total subjects training under that condition (Y).</a:t>
                </a:r>
              </a:p>
              <a:p>
                <a:pPr marL="303996" indent="-303996">
                  <a:buFont typeface="Arial" panose="020B0604020202020204" pitchFamily="34" charset="0"/>
                  <a:buChar char="•"/>
                </a:pPr>
                <a:r>
                  <a:rPr lang="en-US" sz="2267" dirty="0">
                    <a:solidFill>
                      <a:schemeClr val="tx2">
                        <a:lumMod val="75000"/>
                      </a:schemeClr>
                    </a:solidFill>
                    <a:latin typeface="Minion Pro" panose="02040503050306020203" pitchFamily="18" charset="0"/>
                  </a:rPr>
                  <a:t>(Sucrose) = 12-hour sucrose access</a:t>
                </a:r>
              </a:p>
              <a:p>
                <a:pPr marL="303996" indent="-303996">
                  <a:buFont typeface="Arial" panose="020B0604020202020204" pitchFamily="34" charset="0"/>
                  <a:buChar char="•"/>
                </a:pPr>
                <a:r>
                  <a:rPr lang="en-US" sz="2267" dirty="0">
                    <a:solidFill>
                      <a:schemeClr val="tx2">
                        <a:lumMod val="75000"/>
                      </a:schemeClr>
                    </a:solidFill>
                    <a:latin typeface="Minion Pro" panose="02040503050306020203" pitchFamily="18" charset="0"/>
                  </a:rPr>
                  <a:t>(Water) = 24-hour water access</a:t>
                </a:r>
              </a:p>
            </p:txBody>
          </p:sp>
        </p:grpSp>
      </p:grpSp>
      <p:grpSp>
        <p:nvGrpSpPr>
          <p:cNvPr id="18" name="Group 17"/>
          <p:cNvGrpSpPr/>
          <p:nvPr/>
        </p:nvGrpSpPr>
        <p:grpSpPr>
          <a:xfrm>
            <a:off x="506093" y="4892510"/>
            <a:ext cx="9127281" cy="9628682"/>
            <a:chOff x="389991" y="7086284"/>
            <a:chExt cx="12009269" cy="5978402"/>
          </a:xfrm>
        </p:grpSpPr>
        <p:sp>
          <p:nvSpPr>
            <p:cNvPr id="42" name="Rectangle 41"/>
            <p:cNvSpPr/>
            <p:nvPr/>
          </p:nvSpPr>
          <p:spPr>
            <a:xfrm>
              <a:off x="389991" y="7086284"/>
              <a:ext cx="12009269" cy="5978402"/>
            </a:xfrm>
            <a:prstGeom prst="rect">
              <a:avLst/>
            </a:prstGeom>
            <a:solidFill>
              <a:schemeClr val="tx1">
                <a:lumMod val="50000"/>
                <a:lumOff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270" dirty="0"/>
            </a:p>
          </p:txBody>
        </p:sp>
        <p:sp>
          <p:nvSpPr>
            <p:cNvPr id="43" name="Rectangle 42"/>
            <p:cNvSpPr/>
            <p:nvPr/>
          </p:nvSpPr>
          <p:spPr>
            <a:xfrm>
              <a:off x="577308" y="7231340"/>
              <a:ext cx="11611328" cy="5659796"/>
            </a:xfrm>
            <a:prstGeom prst="rect">
              <a:avLst/>
            </a:prstGeom>
            <a:solidFill>
              <a:srgbClr val="E7E7E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sz="3343" dirty="0">
                <a:solidFill>
                  <a:schemeClr val="accent1">
                    <a:lumMod val="50000"/>
                  </a:schemeClr>
                </a:solidFill>
                <a:latin typeface="Minion Pro" panose="02040503050306020203"/>
              </a:endParaRPr>
            </a:p>
          </p:txBody>
        </p:sp>
      </p:grpSp>
      <p:grpSp>
        <p:nvGrpSpPr>
          <p:cNvPr id="6" name="Group 5"/>
          <p:cNvGrpSpPr/>
          <p:nvPr/>
        </p:nvGrpSpPr>
        <p:grpSpPr>
          <a:xfrm>
            <a:off x="506093" y="227564"/>
            <a:ext cx="41281272" cy="4108994"/>
            <a:chOff x="119700" y="127322"/>
            <a:chExt cx="11829842" cy="1215341"/>
          </a:xfrm>
        </p:grpSpPr>
        <p:sp>
          <p:nvSpPr>
            <p:cNvPr id="4" name="Rectangle 3"/>
            <p:cNvSpPr/>
            <p:nvPr/>
          </p:nvSpPr>
          <p:spPr>
            <a:xfrm>
              <a:off x="119700" y="127322"/>
              <a:ext cx="11829842" cy="1215341"/>
            </a:xfrm>
            <a:prstGeom prst="rect">
              <a:avLst/>
            </a:prstGeom>
            <a:solidFill>
              <a:schemeClr val="tx1">
                <a:lumMod val="50000"/>
                <a:lumOff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270" dirty="0"/>
            </a:p>
          </p:txBody>
        </p:sp>
        <p:sp>
          <p:nvSpPr>
            <p:cNvPr id="5" name="Rectangle 4"/>
            <p:cNvSpPr/>
            <p:nvPr/>
          </p:nvSpPr>
          <p:spPr>
            <a:xfrm>
              <a:off x="166474" y="168797"/>
              <a:ext cx="11730898" cy="113239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270" dirty="0"/>
            </a:p>
          </p:txBody>
        </p:sp>
      </p:grpSp>
      <p:pic>
        <p:nvPicPr>
          <p:cNvPr id="84" name="Picture 83"/>
          <p:cNvPicPr>
            <a:picLocks noChangeAspect="1"/>
          </p:cNvPicPr>
          <p:nvPr/>
        </p:nvPicPr>
        <p:blipFill rotWithShape="1">
          <a:blip r:embed="rId4" cstate="print">
            <a:extLst>
              <a:ext uri="{28A0092B-C50C-407E-A947-70E740481C1C}">
                <a14:useLocalDpi xmlns:a14="http://schemas.microsoft.com/office/drawing/2010/main" val="0"/>
              </a:ext>
            </a:extLst>
          </a:blip>
          <a:srcRect t="1" r="49765" b="-4690"/>
          <a:stretch/>
        </p:blipFill>
        <p:spPr>
          <a:xfrm>
            <a:off x="5160108" y="1647798"/>
            <a:ext cx="4138195" cy="1343780"/>
          </a:xfrm>
          <a:prstGeom prst="rect">
            <a:avLst/>
          </a:prstGeom>
        </p:spPr>
      </p:pic>
      <p:sp>
        <p:nvSpPr>
          <p:cNvPr id="85" name="Title 1"/>
          <p:cNvSpPr>
            <a:spLocks noGrp="1"/>
          </p:cNvSpPr>
          <p:nvPr>
            <p:ph type="ctrTitle"/>
          </p:nvPr>
        </p:nvSpPr>
        <p:spPr>
          <a:xfrm>
            <a:off x="9806165" y="698954"/>
            <a:ext cx="22449903" cy="1342043"/>
          </a:xfrm>
        </p:spPr>
        <p:txBody>
          <a:bodyPr anchor="ctr">
            <a:noAutofit/>
          </a:bodyPr>
          <a:lstStyle/>
          <a:p>
            <a:r>
              <a:rPr lang="en-US" sz="5573" dirty="0">
                <a:latin typeface="Minion Pro" panose="02040503050306020203" pitchFamily="18" charset="0"/>
              </a:rPr>
              <a:t>The Impact of Pretreatment Time on the Ability to Discriminate Haloperidol from Saline in Rats with Chronic Sucrose Access</a:t>
            </a:r>
          </a:p>
        </p:txBody>
      </p:sp>
      <p:sp>
        <p:nvSpPr>
          <p:cNvPr id="86" name="Title 1"/>
          <p:cNvSpPr txBox="1">
            <a:spLocks/>
          </p:cNvSpPr>
          <p:nvPr/>
        </p:nvSpPr>
        <p:spPr>
          <a:xfrm>
            <a:off x="9860506" y="2061841"/>
            <a:ext cx="22449903" cy="1378184"/>
          </a:xfrm>
          <a:prstGeom prst="rect">
            <a:avLst/>
          </a:prstGeom>
        </p:spPr>
        <p:txBody>
          <a:bodyPr anchor="ctr"/>
          <a:lstStyle>
            <a:lvl1pPr algn="ctr" defTabSz="4023360" rtl="0" eaLnBrk="1" latinLnBrk="0" hangingPunct="1">
              <a:lnSpc>
                <a:spcPct val="90000"/>
              </a:lnSpc>
              <a:spcBef>
                <a:spcPct val="0"/>
              </a:spcBef>
              <a:buNone/>
              <a:defRPr sz="26400" kern="1200">
                <a:solidFill>
                  <a:schemeClr val="tx1"/>
                </a:solidFill>
                <a:latin typeface="+mj-lt"/>
                <a:ea typeface="+mj-ea"/>
                <a:cs typeface="+mj-cs"/>
              </a:defRPr>
            </a:lvl1pPr>
          </a:lstStyle>
          <a:p>
            <a:r>
              <a:rPr lang="en-US" sz="4000" dirty="0">
                <a:latin typeface="Times New Roman" charset="0"/>
                <a:ea typeface="Times New Roman" charset="0"/>
                <a:cs typeface="Times New Roman" charset="0"/>
              </a:rPr>
              <a:t>SCHULZ, E., BRANDT L., BARTON, A., MAREK, M., ROTHBAUER, D., TRYHUS, A., GORRES, K., </a:t>
            </a:r>
            <a:endParaRPr lang="en-US" sz="4000" dirty="0" smtClean="0">
              <a:latin typeface="Times New Roman" charset="0"/>
              <a:ea typeface="Times New Roman" charset="0"/>
              <a:cs typeface="Times New Roman" charset="0"/>
            </a:endParaRPr>
          </a:p>
          <a:p>
            <a:r>
              <a:rPr lang="en-US" sz="4000" dirty="0" smtClean="0">
                <a:latin typeface="Times New Roman" charset="0"/>
                <a:ea typeface="Times New Roman" charset="0"/>
                <a:cs typeface="Times New Roman" charset="0"/>
              </a:rPr>
              <a:t>&amp; </a:t>
            </a:r>
            <a:r>
              <a:rPr lang="en-US" sz="4000" dirty="0">
                <a:latin typeface="Times New Roman" charset="0"/>
                <a:ea typeface="Times New Roman" charset="0"/>
                <a:cs typeface="Times New Roman" charset="0"/>
              </a:rPr>
              <a:t>JEWETT, D.</a:t>
            </a:r>
            <a:endParaRPr lang="en-US" sz="4000" cap="small" dirty="0">
              <a:solidFill>
                <a:schemeClr val="accent1">
                  <a:lumMod val="50000"/>
                </a:schemeClr>
              </a:solidFill>
              <a:latin typeface="Times New Roman" charset="0"/>
              <a:ea typeface="Times New Roman" charset="0"/>
              <a:cs typeface="Times New Roman" charset="0"/>
            </a:endParaRPr>
          </a:p>
        </p:txBody>
      </p:sp>
      <p:pic>
        <p:nvPicPr>
          <p:cNvPr id="88" name="Picture 87"/>
          <p:cNvPicPr>
            <a:picLocks noChangeAspect="1"/>
          </p:cNvPicPr>
          <p:nvPr/>
        </p:nvPicPr>
        <p:blipFill rotWithShape="1">
          <a:blip r:embed="rId4" cstate="print">
            <a:extLst>
              <a:ext uri="{28A0092B-C50C-407E-A947-70E740481C1C}">
                <a14:useLocalDpi xmlns:a14="http://schemas.microsoft.com/office/drawing/2010/main" val="0"/>
              </a:ext>
            </a:extLst>
          </a:blip>
          <a:srcRect l="44414" t="-5248" b="-1"/>
          <a:stretch/>
        </p:blipFill>
        <p:spPr>
          <a:xfrm>
            <a:off x="32650698" y="1728219"/>
            <a:ext cx="4554254" cy="1343630"/>
          </a:xfrm>
          <a:prstGeom prst="rect">
            <a:avLst/>
          </a:prstGeom>
        </p:spPr>
      </p:pic>
      <p:grpSp>
        <p:nvGrpSpPr>
          <p:cNvPr id="21" name="Group 20"/>
          <p:cNvGrpSpPr/>
          <p:nvPr/>
        </p:nvGrpSpPr>
        <p:grpSpPr>
          <a:xfrm>
            <a:off x="577279" y="15016737"/>
            <a:ext cx="9116056" cy="16540276"/>
            <a:chOff x="13375821" y="7086281"/>
            <a:chExt cx="11887200" cy="10749106"/>
          </a:xfrm>
        </p:grpSpPr>
        <p:grpSp>
          <p:nvGrpSpPr>
            <p:cNvPr id="13" name="Group 12"/>
            <p:cNvGrpSpPr/>
            <p:nvPr/>
          </p:nvGrpSpPr>
          <p:grpSpPr>
            <a:xfrm>
              <a:off x="13375821" y="7086281"/>
              <a:ext cx="11887200" cy="10749106"/>
              <a:chOff x="13375821" y="7086281"/>
              <a:chExt cx="11887200" cy="10749106"/>
            </a:xfrm>
          </p:grpSpPr>
          <p:grpSp>
            <p:nvGrpSpPr>
              <p:cNvPr id="141" name="Group 140"/>
              <p:cNvGrpSpPr/>
              <p:nvPr/>
            </p:nvGrpSpPr>
            <p:grpSpPr>
              <a:xfrm>
                <a:off x="13375821" y="7086281"/>
                <a:ext cx="11887200" cy="10749106"/>
                <a:chOff x="611616" y="7086282"/>
                <a:chExt cx="11887200" cy="4176561"/>
              </a:xfrm>
            </p:grpSpPr>
            <p:sp>
              <p:nvSpPr>
                <p:cNvPr id="142" name="Rectangle 141"/>
                <p:cNvSpPr/>
                <p:nvPr/>
              </p:nvSpPr>
              <p:spPr>
                <a:xfrm>
                  <a:off x="611616" y="7086282"/>
                  <a:ext cx="11887200" cy="4176561"/>
                </a:xfrm>
                <a:prstGeom prst="rect">
                  <a:avLst/>
                </a:prstGeom>
                <a:solidFill>
                  <a:schemeClr val="tx1">
                    <a:lumMod val="50000"/>
                    <a:lumOff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270" dirty="0"/>
                </a:p>
              </p:txBody>
            </p:sp>
            <p:sp>
              <p:nvSpPr>
                <p:cNvPr id="143" name="Rectangle 142"/>
                <p:cNvSpPr/>
                <p:nvPr/>
              </p:nvSpPr>
              <p:spPr>
                <a:xfrm>
                  <a:off x="814031" y="7142044"/>
                  <a:ext cx="11480315" cy="4057987"/>
                </a:xfrm>
                <a:prstGeom prst="rect">
                  <a:avLst/>
                </a:prstGeom>
                <a:solidFill>
                  <a:srgbClr val="E7E7E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270" dirty="0"/>
                </a:p>
              </p:txBody>
            </p:sp>
          </p:grpSp>
          <p:sp>
            <p:nvSpPr>
              <p:cNvPr id="113" name="TextBox 112"/>
              <p:cNvSpPr txBox="1"/>
              <p:nvPr/>
            </p:nvSpPr>
            <p:spPr>
              <a:xfrm>
                <a:off x="13736456" y="8002541"/>
                <a:ext cx="11444142" cy="9185821"/>
              </a:xfrm>
              <a:prstGeom prst="rect">
                <a:avLst/>
              </a:prstGeom>
              <a:noFill/>
            </p:spPr>
            <p:txBody>
              <a:bodyPr wrap="square" rtlCol="0">
                <a:spAutoFit/>
              </a:bodyPr>
              <a:lstStyle/>
              <a:p>
                <a:pPr marL="318465" indent="-318465">
                  <a:buFont typeface="Arial" panose="020B0604020202020204" pitchFamily="34" charset="0"/>
                  <a:buChar char="•"/>
                </a:pPr>
                <a:r>
                  <a:rPr lang="en-US" sz="2800" dirty="0">
                    <a:solidFill>
                      <a:schemeClr val="tx2">
                        <a:lumMod val="75000"/>
                      </a:schemeClr>
                    </a:solidFill>
                    <a:latin typeface="Minion Pro" panose="02040503050306020203" pitchFamily="18" charset="0"/>
                    <a:ea typeface="+mj-ea"/>
                    <a:cs typeface="+mj-cs"/>
                  </a:rPr>
                  <a:t>Male rats, maintained on 12-hour light/dark cycle, had either 12-hour sucrose/water access or 24-hour water access. Sucrose access began at the start of the dark cycle.</a:t>
                </a:r>
              </a:p>
              <a:p>
                <a:pPr marL="318465" indent="-318465">
                  <a:buFont typeface="Arial" panose="020B0604020202020204" pitchFamily="34" charset="0"/>
                  <a:buChar char="•"/>
                </a:pPr>
                <a:endParaRPr lang="en-US" sz="2800" dirty="0">
                  <a:solidFill>
                    <a:schemeClr val="tx2">
                      <a:lumMod val="75000"/>
                    </a:schemeClr>
                  </a:solidFill>
                  <a:latin typeface="Minion Pro" panose="02040503050306020203" pitchFamily="18" charset="0"/>
                  <a:ea typeface="+mj-ea"/>
                  <a:cs typeface="+mj-cs"/>
                </a:endParaRPr>
              </a:p>
              <a:p>
                <a:pPr marL="318465" indent="-318465">
                  <a:buFont typeface="Arial" panose="020B0604020202020204" pitchFamily="34" charset="0"/>
                  <a:buChar char="•"/>
                </a:pPr>
                <a:r>
                  <a:rPr lang="en-US" sz="2800" dirty="0">
                    <a:solidFill>
                      <a:schemeClr val="tx2">
                        <a:lumMod val="75000"/>
                      </a:schemeClr>
                    </a:solidFill>
                    <a:latin typeface="Minion Pro" panose="02040503050306020203" pitchFamily="18" charset="0"/>
                  </a:rPr>
                  <a:t>After one hour of sucrose access, subjects were subcutaneously injected with either haloperidol (HAL) or vehicle. Thirty minutes* later, discrimination training began.</a:t>
                </a:r>
              </a:p>
              <a:p>
                <a:pPr marL="318465" indent="-318465">
                  <a:buFont typeface="Arial" panose="020B0604020202020204" pitchFamily="34" charset="0"/>
                  <a:buChar char="•"/>
                </a:pPr>
                <a:endParaRPr lang="en-US" sz="2800" dirty="0">
                  <a:solidFill>
                    <a:schemeClr val="tx2">
                      <a:lumMod val="75000"/>
                    </a:schemeClr>
                  </a:solidFill>
                  <a:latin typeface="Minion Pro" panose="02040503050306020203" pitchFamily="18" charset="0"/>
                </a:endParaRPr>
              </a:p>
              <a:p>
                <a:pPr marL="318465" indent="-318465">
                  <a:buFont typeface="Arial" panose="020B0604020202020204" pitchFamily="34" charset="0"/>
                  <a:buChar char="•"/>
                </a:pPr>
                <a:r>
                  <a:rPr lang="en-US" sz="2800" dirty="0">
                    <a:solidFill>
                      <a:schemeClr val="tx2">
                        <a:lumMod val="75000"/>
                      </a:schemeClr>
                    </a:solidFill>
                    <a:latin typeface="Minion Pro" panose="02040503050306020203" pitchFamily="18" charset="0"/>
                  </a:rPr>
                  <a:t>Subjects were trained to discriminate between HAL (0.056 mg/kg or 0.018 mg/kg) and vehicle. After HAL injections, left lever responses were reinforced. Right lever presses were punished with 8 seconds of darkness. After vehicle injections, response contingencies were reversed. Each session continued until the subjects earned 10 </a:t>
                </a:r>
                <a:r>
                  <a:rPr lang="en-US" sz="2800" dirty="0" err="1">
                    <a:solidFill>
                      <a:schemeClr val="tx2">
                        <a:lumMod val="75000"/>
                      </a:schemeClr>
                    </a:solidFill>
                    <a:latin typeface="Minion Pro" panose="02040503050306020203" pitchFamily="18" charset="0"/>
                  </a:rPr>
                  <a:t>reinforcers</a:t>
                </a:r>
                <a:r>
                  <a:rPr lang="en-US" sz="2800" dirty="0">
                    <a:solidFill>
                      <a:schemeClr val="tx2">
                        <a:lumMod val="75000"/>
                      </a:schemeClr>
                    </a:solidFill>
                    <a:latin typeface="Minion Pro" panose="02040503050306020203" pitchFamily="18" charset="0"/>
                  </a:rPr>
                  <a:t>, or 30 minutes elapsed</a:t>
                </a:r>
                <a:r>
                  <a:rPr lang="en-US" sz="2800" dirty="0" smtClean="0">
                    <a:solidFill>
                      <a:schemeClr val="tx2">
                        <a:lumMod val="75000"/>
                      </a:schemeClr>
                    </a:solidFill>
                    <a:latin typeface="Minion Pro" panose="02040503050306020203" pitchFamily="18" charset="0"/>
                  </a:rPr>
                  <a:t>.</a:t>
                </a:r>
              </a:p>
              <a:p>
                <a:pPr marL="318465" indent="-318465">
                  <a:buFont typeface="Arial" panose="020B0604020202020204" pitchFamily="34" charset="0"/>
                  <a:buChar char="•"/>
                </a:pPr>
                <a:endParaRPr lang="en-US" sz="2800" dirty="0">
                  <a:solidFill>
                    <a:schemeClr val="tx2">
                      <a:lumMod val="75000"/>
                    </a:schemeClr>
                  </a:solidFill>
                  <a:latin typeface="Minion Pro" panose="02040503050306020203" pitchFamily="18" charset="0"/>
                </a:endParaRPr>
              </a:p>
              <a:p>
                <a:pPr marL="318465" indent="-318465">
                  <a:buFont typeface="Arial" panose="020B0604020202020204" pitchFamily="34" charset="0"/>
                  <a:buChar char="•"/>
                </a:pPr>
                <a:r>
                  <a:rPr lang="en-US" sz="2800" dirty="0">
                    <a:solidFill>
                      <a:schemeClr val="tx2">
                        <a:lumMod val="75000"/>
                      </a:schemeClr>
                    </a:solidFill>
                    <a:latin typeface="Minion Pro" panose="02040503050306020203" pitchFamily="18" charset="0"/>
                  </a:rPr>
                  <a:t>Rats were then returned to their home cage and sucrose access was continued for the remainder of the 12-hour period. Discrimination training continued until &gt; 80% of the subject’s responses were correct for 8 out of the previous 10 training days.</a:t>
                </a:r>
              </a:p>
              <a:p>
                <a:pPr marL="318465" indent="-318465">
                  <a:buFont typeface="Arial" panose="020B0604020202020204" pitchFamily="34" charset="0"/>
                  <a:buChar char="•"/>
                </a:pPr>
                <a:endParaRPr lang="en-US" sz="2800" dirty="0">
                  <a:solidFill>
                    <a:schemeClr val="tx2">
                      <a:lumMod val="75000"/>
                    </a:schemeClr>
                  </a:solidFill>
                  <a:latin typeface="Minion Pro" panose="02040503050306020203" pitchFamily="18" charset="0"/>
                </a:endParaRPr>
              </a:p>
              <a:p>
                <a:pPr marL="318465" indent="-318465">
                  <a:buFont typeface="Arial" panose="020B0604020202020204" pitchFamily="34" charset="0"/>
                  <a:buChar char="•"/>
                </a:pPr>
                <a:r>
                  <a:rPr lang="en-US" sz="2800" dirty="0">
                    <a:solidFill>
                      <a:schemeClr val="tx2">
                        <a:lumMod val="75000"/>
                      </a:schemeClr>
                    </a:solidFill>
                    <a:latin typeface="Minion Pro" panose="02040503050306020203" pitchFamily="18" charset="0"/>
                  </a:rPr>
                  <a:t>After discrimination was acquired, generalization testing began. A single dose of HAL was administered 30 or 60 minutes before the test session. Testing ran until the subjects earned 10 </a:t>
                </a:r>
                <a:r>
                  <a:rPr lang="en-US" sz="2800" dirty="0" err="1">
                    <a:solidFill>
                      <a:schemeClr val="tx2">
                        <a:lumMod val="75000"/>
                      </a:schemeClr>
                    </a:solidFill>
                    <a:latin typeface="Minion Pro" panose="02040503050306020203" pitchFamily="18" charset="0"/>
                  </a:rPr>
                  <a:t>reinforcers</a:t>
                </a:r>
                <a:r>
                  <a:rPr lang="en-US" sz="2800" dirty="0">
                    <a:solidFill>
                      <a:schemeClr val="tx2">
                        <a:lumMod val="75000"/>
                      </a:schemeClr>
                    </a:solidFill>
                    <a:latin typeface="Minion Pro" panose="02040503050306020203" pitchFamily="18" charset="0"/>
                  </a:rPr>
                  <a:t> or 30 minutes elapsed. Subjects were required to meet discrimination criteria during at least two consecutive training sessions (one of each, vehicle and drug) before the next test session.</a:t>
                </a:r>
              </a:p>
              <a:p>
                <a:pPr marL="318465" indent="-318465">
                  <a:buFont typeface="Arial" panose="020B0604020202020204" pitchFamily="34" charset="0"/>
                  <a:buChar char="•"/>
                </a:pPr>
                <a:endParaRPr lang="en-US" sz="2800" dirty="0">
                  <a:solidFill>
                    <a:schemeClr val="tx2">
                      <a:lumMod val="75000"/>
                    </a:schemeClr>
                  </a:solidFill>
                  <a:latin typeface="Minion Pro" panose="02040503050306020203" pitchFamily="18" charset="0"/>
                </a:endParaRPr>
              </a:p>
              <a:p>
                <a:r>
                  <a:rPr lang="en-US" sz="2800" dirty="0">
                    <a:solidFill>
                      <a:schemeClr val="tx2">
                        <a:lumMod val="75000"/>
                      </a:schemeClr>
                    </a:solidFill>
                    <a:latin typeface="Minion Pro" panose="02040503050306020203" pitchFamily="18" charset="0"/>
                  </a:rPr>
                  <a:t>*In later sessions, PT was increased to 60 min.</a:t>
                </a:r>
              </a:p>
            </p:txBody>
          </p:sp>
        </p:grpSp>
        <p:sp>
          <p:nvSpPr>
            <p:cNvPr id="217" name="TextBox 216"/>
            <p:cNvSpPr txBox="1"/>
            <p:nvPr/>
          </p:nvSpPr>
          <p:spPr>
            <a:xfrm>
              <a:off x="13703039" y="7421466"/>
              <a:ext cx="11457736" cy="542338"/>
            </a:xfrm>
            <a:prstGeom prst="rect">
              <a:avLst/>
            </a:prstGeom>
            <a:noFill/>
          </p:spPr>
          <p:txBody>
            <a:bodyPr wrap="square" rtlCol="0">
              <a:spAutoFit/>
            </a:bodyPr>
            <a:lstStyle/>
            <a:p>
              <a:pPr marL="597122" indent="-597122" defTabSz="2802498">
                <a:lnSpc>
                  <a:spcPct val="90000"/>
                </a:lnSpc>
                <a:spcBef>
                  <a:spcPct val="0"/>
                </a:spcBef>
                <a:buFont typeface="Wingdings" panose="05000000000000000000" pitchFamily="2" charset="2"/>
                <a:buChar char="Ø"/>
              </a:pPr>
              <a:r>
                <a:rPr lang="en-US" sz="4400" cap="small" dirty="0">
                  <a:solidFill>
                    <a:schemeClr val="accent1">
                      <a:lumMod val="50000"/>
                    </a:schemeClr>
                  </a:solidFill>
                  <a:latin typeface="Minion Pro" panose="02040503050306020203" pitchFamily="18" charset="0"/>
                  <a:ea typeface="+mj-ea"/>
                  <a:cs typeface="+mj-cs"/>
                </a:rPr>
                <a:t>Method</a:t>
              </a:r>
              <a:r>
                <a:rPr lang="en-US" sz="3343" cap="small" dirty="0">
                  <a:solidFill>
                    <a:schemeClr val="accent1">
                      <a:lumMod val="50000"/>
                    </a:schemeClr>
                  </a:solidFill>
                  <a:latin typeface="Minion Pro" panose="02040503050306020203" pitchFamily="18" charset="0"/>
                  <a:ea typeface="+mj-ea"/>
                  <a:cs typeface="+mj-cs"/>
                </a:rPr>
                <a:t> </a:t>
              </a:r>
            </a:p>
          </p:txBody>
        </p:sp>
      </p:grpSp>
      <p:grpSp>
        <p:nvGrpSpPr>
          <p:cNvPr id="9" name="Group 8"/>
          <p:cNvGrpSpPr/>
          <p:nvPr/>
        </p:nvGrpSpPr>
        <p:grpSpPr>
          <a:xfrm>
            <a:off x="32310409" y="4872937"/>
            <a:ext cx="9505134" cy="9439404"/>
            <a:chOff x="38510936" y="24620834"/>
            <a:chExt cx="11887200" cy="13762881"/>
          </a:xfrm>
        </p:grpSpPr>
        <p:grpSp>
          <p:nvGrpSpPr>
            <p:cNvPr id="239" name="Group 238"/>
            <p:cNvGrpSpPr/>
            <p:nvPr/>
          </p:nvGrpSpPr>
          <p:grpSpPr>
            <a:xfrm>
              <a:off x="38510936" y="24620834"/>
              <a:ext cx="11887200" cy="13492051"/>
              <a:chOff x="611616" y="7086282"/>
              <a:chExt cx="11887200" cy="7389168"/>
            </a:xfrm>
          </p:grpSpPr>
          <p:sp>
            <p:nvSpPr>
              <p:cNvPr id="240" name="Rectangle 239"/>
              <p:cNvSpPr/>
              <p:nvPr/>
            </p:nvSpPr>
            <p:spPr>
              <a:xfrm>
                <a:off x="611616" y="7086282"/>
                <a:ext cx="11887200" cy="7389168"/>
              </a:xfrm>
              <a:prstGeom prst="rect">
                <a:avLst/>
              </a:prstGeom>
              <a:solidFill>
                <a:schemeClr val="tx1">
                  <a:lumMod val="50000"/>
                  <a:lumOff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270" dirty="0"/>
              </a:p>
            </p:txBody>
          </p:sp>
          <p:sp>
            <p:nvSpPr>
              <p:cNvPr id="241" name="Rectangle 240"/>
              <p:cNvSpPr/>
              <p:nvPr/>
            </p:nvSpPr>
            <p:spPr>
              <a:xfrm>
                <a:off x="815057" y="7288462"/>
                <a:ext cx="11480315" cy="7058744"/>
              </a:xfrm>
              <a:prstGeom prst="rect">
                <a:avLst/>
              </a:prstGeom>
              <a:solidFill>
                <a:srgbClr val="E7E7E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270" dirty="0"/>
              </a:p>
            </p:txBody>
          </p:sp>
        </p:grpSp>
        <p:sp>
          <p:nvSpPr>
            <p:cNvPr id="242" name="TextBox 241"/>
            <p:cNvSpPr txBox="1"/>
            <p:nvPr/>
          </p:nvSpPr>
          <p:spPr>
            <a:xfrm>
              <a:off x="38700472" y="25223683"/>
              <a:ext cx="11457734" cy="1023141"/>
            </a:xfrm>
            <a:prstGeom prst="rect">
              <a:avLst/>
            </a:prstGeom>
            <a:noFill/>
          </p:spPr>
          <p:txBody>
            <a:bodyPr wrap="square" rtlCol="0">
              <a:spAutoFit/>
            </a:bodyPr>
            <a:lstStyle/>
            <a:p>
              <a:pPr marL="597122" indent="-597122" defTabSz="2802498">
                <a:lnSpc>
                  <a:spcPct val="90000"/>
                </a:lnSpc>
                <a:spcBef>
                  <a:spcPct val="0"/>
                </a:spcBef>
                <a:buFont typeface="Wingdings" panose="05000000000000000000" pitchFamily="2" charset="2"/>
                <a:buChar char="Ø"/>
              </a:pPr>
              <a:r>
                <a:rPr lang="en-US" sz="4400" cap="small" dirty="0">
                  <a:solidFill>
                    <a:schemeClr val="accent1">
                      <a:lumMod val="50000"/>
                    </a:schemeClr>
                  </a:solidFill>
                  <a:latin typeface="Minion Pro" panose="02040503050306020203" pitchFamily="18" charset="0"/>
                  <a:ea typeface="+mj-ea"/>
                  <a:cs typeface="+mj-cs"/>
                </a:rPr>
                <a:t>Discussion</a:t>
              </a:r>
              <a:r>
                <a:rPr lang="en-US" sz="3343" cap="small" dirty="0">
                  <a:solidFill>
                    <a:schemeClr val="accent1">
                      <a:lumMod val="50000"/>
                    </a:schemeClr>
                  </a:solidFill>
                  <a:latin typeface="Minion Pro" panose="02040503050306020203" pitchFamily="18" charset="0"/>
                  <a:ea typeface="+mj-ea"/>
                  <a:cs typeface="+mj-cs"/>
                </a:rPr>
                <a:t> </a:t>
              </a:r>
            </a:p>
          </p:txBody>
        </p:sp>
        <p:sp>
          <p:nvSpPr>
            <p:cNvPr id="247" name="TextBox 246"/>
            <p:cNvSpPr txBox="1"/>
            <p:nvPr/>
          </p:nvSpPr>
          <p:spPr>
            <a:xfrm>
              <a:off x="38934001" y="27299696"/>
              <a:ext cx="11146702" cy="11084019"/>
            </a:xfrm>
            <a:prstGeom prst="rect">
              <a:avLst/>
            </a:prstGeom>
            <a:noFill/>
          </p:spPr>
          <p:txBody>
            <a:bodyPr wrap="square" rtlCol="0">
              <a:spAutoFit/>
            </a:bodyPr>
            <a:lstStyle/>
            <a:p>
              <a:pPr marL="303996" indent="-303996">
                <a:buFont typeface="Arial" panose="020B0604020202020204" pitchFamily="34" charset="0"/>
                <a:buChar char="•"/>
              </a:pPr>
              <a:r>
                <a:rPr lang="en-US" sz="2800" dirty="0">
                  <a:solidFill>
                    <a:schemeClr val="tx2">
                      <a:lumMod val="75000"/>
                    </a:schemeClr>
                  </a:solidFill>
                  <a:latin typeface="Minion Pro" panose="02040503050306020203" pitchFamily="18" charset="0"/>
                </a:rPr>
                <a:t>All subjects (</a:t>
              </a:r>
              <a:r>
                <a:rPr lang="en-US" sz="2800" i="1" dirty="0">
                  <a:solidFill>
                    <a:schemeClr val="tx2">
                      <a:lumMod val="75000"/>
                    </a:schemeClr>
                  </a:solidFill>
                  <a:latin typeface="Minion Pro" panose="02040503050306020203" pitchFamily="18" charset="0"/>
                </a:rPr>
                <a:t>n =</a:t>
              </a:r>
              <a:r>
                <a:rPr lang="en-US" sz="2800" dirty="0">
                  <a:solidFill>
                    <a:schemeClr val="tx2">
                      <a:lumMod val="75000"/>
                    </a:schemeClr>
                  </a:solidFill>
                  <a:latin typeface="Minion Pro" panose="02040503050306020203" pitchFamily="18" charset="0"/>
                </a:rPr>
                <a:t> 4) with sucrose access </a:t>
              </a:r>
              <a:r>
                <a:rPr lang="en-US" sz="2800" dirty="0" smtClean="0">
                  <a:solidFill>
                    <a:schemeClr val="tx2">
                      <a:lumMod val="75000"/>
                    </a:schemeClr>
                  </a:solidFill>
                  <a:latin typeface="Minion Pro" panose="02040503050306020203" pitchFamily="18" charset="0"/>
                </a:rPr>
                <a:t>that were initially </a:t>
              </a:r>
              <a:r>
                <a:rPr lang="en-US" sz="2800" dirty="0">
                  <a:solidFill>
                    <a:schemeClr val="tx2">
                      <a:lumMod val="75000"/>
                    </a:schemeClr>
                  </a:solidFill>
                  <a:latin typeface="Minion Pro" panose="02040503050306020203" pitchFamily="18" charset="0"/>
                </a:rPr>
                <a:t>trained on 0.056 mg/kg HAL acquired the discrimination in fewer sessions (</a:t>
              </a:r>
              <a:r>
                <a:rPr lang="en-US" sz="2800" i="1" dirty="0">
                  <a:solidFill>
                    <a:schemeClr val="tx2">
                      <a:lumMod val="75000"/>
                    </a:schemeClr>
                  </a:solidFill>
                  <a:latin typeface="Minion Pro" panose="02040503050306020203" pitchFamily="18" charset="0"/>
                </a:rPr>
                <a:t>M </a:t>
              </a:r>
              <a:r>
                <a:rPr lang="en-US" sz="2800" dirty="0">
                  <a:solidFill>
                    <a:schemeClr val="tx2">
                      <a:lumMod val="75000"/>
                    </a:schemeClr>
                  </a:solidFill>
                  <a:latin typeface="Minion Pro" panose="02040503050306020203" pitchFamily="18" charset="0"/>
                </a:rPr>
                <a:t>= 38.5) than McElroy (1989) (</a:t>
              </a:r>
              <a:r>
                <a:rPr lang="en-US" sz="2800" i="1" dirty="0">
                  <a:solidFill>
                    <a:schemeClr val="tx2">
                      <a:lumMod val="75000"/>
                    </a:schemeClr>
                  </a:solidFill>
                  <a:latin typeface="Minion Pro" panose="02040503050306020203" pitchFamily="18" charset="0"/>
                </a:rPr>
                <a:t>M </a:t>
              </a:r>
              <a:r>
                <a:rPr lang="en-US" sz="2800" dirty="0">
                  <a:solidFill>
                    <a:schemeClr val="tx2">
                      <a:lumMod val="75000"/>
                    </a:schemeClr>
                  </a:solidFill>
                  <a:latin typeface="Minion Pro" panose="02040503050306020203" pitchFamily="18" charset="0"/>
                </a:rPr>
                <a:t>= 45). However, this dose led to rate suppression, hindering performance during training sessions. Fewer subjects (2 of 6) maintained under 24-hour water access acquired the discrimination. </a:t>
              </a:r>
            </a:p>
            <a:p>
              <a:endParaRPr lang="en-US" sz="2000" dirty="0">
                <a:solidFill>
                  <a:schemeClr val="tx2">
                    <a:lumMod val="75000"/>
                  </a:schemeClr>
                </a:solidFill>
                <a:latin typeface="Minion Pro" panose="02040503050306020203" pitchFamily="18" charset="0"/>
              </a:endParaRPr>
            </a:p>
            <a:p>
              <a:pPr marL="318465" indent="-318465">
                <a:buFont typeface="Arial" panose="020B0604020202020204" pitchFamily="34" charset="0"/>
                <a:buChar char="•"/>
              </a:pPr>
              <a:r>
                <a:rPr lang="en-US" sz="2800" dirty="0">
                  <a:solidFill>
                    <a:schemeClr val="tx2">
                      <a:lumMod val="75000"/>
                    </a:schemeClr>
                  </a:solidFill>
                  <a:latin typeface="Minion Pro" panose="02040503050306020203" pitchFamily="18" charset="0"/>
                </a:rPr>
                <a:t>At a smaller dose (0.018 mg/kg) the rate suppressing effects of </a:t>
              </a:r>
              <a:r>
                <a:rPr lang="en-US" sz="2800" dirty="0" smtClean="0">
                  <a:solidFill>
                    <a:schemeClr val="tx2">
                      <a:lumMod val="75000"/>
                    </a:schemeClr>
                  </a:solidFill>
                  <a:latin typeface="Minion Pro" panose="02040503050306020203" pitchFamily="18" charset="0"/>
                </a:rPr>
                <a:t>HAL</a:t>
              </a:r>
              <a:r>
                <a:rPr lang="en-US" sz="2800" dirty="0" smtClean="0">
                  <a:solidFill>
                    <a:schemeClr val="tx2">
                      <a:lumMod val="75000"/>
                    </a:schemeClr>
                  </a:solidFill>
                  <a:latin typeface="Minion Pro" panose="02040503050306020203" pitchFamily="18" charset="0"/>
                </a:rPr>
                <a:t> </a:t>
              </a:r>
              <a:r>
                <a:rPr lang="en-US" sz="2800" dirty="0">
                  <a:solidFill>
                    <a:schemeClr val="tx2">
                      <a:lumMod val="75000"/>
                    </a:schemeClr>
                  </a:solidFill>
                  <a:latin typeface="Minion Pro" panose="02040503050306020203" pitchFamily="18" charset="0"/>
                </a:rPr>
                <a:t>are minimal, but subjects were unable to acquire the discrimination.</a:t>
              </a:r>
            </a:p>
            <a:p>
              <a:pPr marL="303996" indent="-303996">
                <a:buFont typeface="Arial" panose="020B0604020202020204" pitchFamily="34" charset="0"/>
                <a:buChar char="•"/>
              </a:pPr>
              <a:endParaRPr lang="en-US" sz="2000" dirty="0">
                <a:solidFill>
                  <a:schemeClr val="tx2">
                    <a:lumMod val="75000"/>
                  </a:schemeClr>
                </a:solidFill>
                <a:latin typeface="Minion Pro" panose="02040503050306020203" pitchFamily="18" charset="0"/>
                <a:ea typeface="+mj-ea"/>
                <a:cs typeface="+mj-cs"/>
              </a:endParaRPr>
            </a:p>
            <a:p>
              <a:pPr marL="303996" indent="-303996">
                <a:buFont typeface="Arial" panose="020B0604020202020204" pitchFamily="34" charset="0"/>
                <a:buChar char="•"/>
              </a:pPr>
              <a:r>
                <a:rPr lang="en-US" sz="2800" dirty="0">
                  <a:solidFill>
                    <a:schemeClr val="tx2">
                      <a:lumMod val="75000"/>
                    </a:schemeClr>
                  </a:solidFill>
                  <a:latin typeface="Minion Pro" panose="02040503050306020203" pitchFamily="18" charset="0"/>
                  <a:ea typeface="+mj-ea"/>
                  <a:cs typeface="+mj-cs"/>
                </a:rPr>
                <a:t>Increasing the pretreatment time to 60 minutes significantly increased rate of lever pressing (Figure D). This could imply that some effects of HAL are less intense 60 minutes after the drug is injected, but other effects are still discriminable.</a:t>
              </a:r>
            </a:p>
            <a:p>
              <a:endParaRPr lang="en-US" sz="2800" dirty="0">
                <a:solidFill>
                  <a:schemeClr val="tx2">
                    <a:lumMod val="75000"/>
                  </a:schemeClr>
                </a:solidFill>
                <a:latin typeface="Minion Pro" panose="02040503050306020203" pitchFamily="18" charset="0"/>
                <a:ea typeface="+mj-ea"/>
                <a:cs typeface="+mj-cs"/>
              </a:endParaRPr>
            </a:p>
          </p:txBody>
        </p:sp>
        <p:sp>
          <p:nvSpPr>
            <p:cNvPr id="248" name="TextBox 247"/>
            <p:cNvSpPr txBox="1"/>
            <p:nvPr/>
          </p:nvSpPr>
          <p:spPr>
            <a:xfrm>
              <a:off x="38810094" y="26207048"/>
              <a:ext cx="11434747" cy="861592"/>
            </a:xfrm>
            <a:prstGeom prst="rect">
              <a:avLst/>
            </a:prstGeom>
            <a:noFill/>
          </p:spPr>
          <p:txBody>
            <a:bodyPr wrap="square" rtlCol="0">
              <a:spAutoFit/>
            </a:bodyPr>
            <a:lstStyle/>
            <a:p>
              <a:pPr defTabSz="2802498">
                <a:lnSpc>
                  <a:spcPct val="90000"/>
                </a:lnSpc>
                <a:spcBef>
                  <a:spcPts val="3065"/>
                </a:spcBef>
              </a:pPr>
              <a:r>
                <a:rPr lang="en-US" sz="3600" u="sng" cap="small" dirty="0">
                  <a:solidFill>
                    <a:schemeClr val="accent1">
                      <a:lumMod val="75000"/>
                    </a:schemeClr>
                  </a:solidFill>
                  <a:latin typeface="Minion Pro" panose="02040503050306020203" pitchFamily="18" charset="0"/>
                </a:rPr>
                <a:t>Haloperidol</a:t>
              </a:r>
              <a:endParaRPr lang="en-US" sz="2786" u="sng" cap="small" dirty="0">
                <a:solidFill>
                  <a:schemeClr val="accent1">
                    <a:lumMod val="75000"/>
                  </a:schemeClr>
                </a:solidFill>
                <a:latin typeface="Minion Pro" panose="02040503050306020203" pitchFamily="18" charset="0"/>
              </a:endParaRPr>
            </a:p>
          </p:txBody>
        </p:sp>
      </p:grpSp>
      <p:sp>
        <p:nvSpPr>
          <p:cNvPr id="257" name="Title 1"/>
          <p:cNvSpPr txBox="1">
            <a:spLocks/>
          </p:cNvSpPr>
          <p:nvPr/>
        </p:nvSpPr>
        <p:spPr>
          <a:xfrm>
            <a:off x="4383348" y="3247088"/>
            <a:ext cx="32990730" cy="1103985"/>
          </a:xfrm>
          <a:prstGeom prst="rect">
            <a:avLst/>
          </a:prstGeom>
        </p:spPr>
        <p:txBody>
          <a:bodyPr anchor="ctr"/>
          <a:lstStyle>
            <a:lvl1pPr algn="ctr" defTabSz="4023360" rtl="0" eaLnBrk="1" latinLnBrk="0" hangingPunct="1">
              <a:lnSpc>
                <a:spcPct val="90000"/>
              </a:lnSpc>
              <a:spcBef>
                <a:spcPct val="0"/>
              </a:spcBef>
              <a:buNone/>
              <a:defRPr sz="26400" kern="1200">
                <a:solidFill>
                  <a:schemeClr val="tx1"/>
                </a:solidFill>
                <a:latin typeface="+mj-lt"/>
                <a:ea typeface="+mj-ea"/>
                <a:cs typeface="+mj-cs"/>
              </a:defRPr>
            </a:lvl1pPr>
          </a:lstStyle>
          <a:p>
            <a:r>
              <a:rPr lang="en-US" sz="3192" dirty="0">
                <a:solidFill>
                  <a:srgbClr val="44546A">
                    <a:lumMod val="75000"/>
                  </a:srgbClr>
                </a:solidFill>
                <a:latin typeface="Minion Pro" panose="02040503050306020203" pitchFamily="18" charset="0"/>
              </a:rPr>
              <a:t>University of Wisconsin – Eau Claire  |   Psychology</a:t>
            </a:r>
          </a:p>
        </p:txBody>
      </p:sp>
      <p:grpSp>
        <p:nvGrpSpPr>
          <p:cNvPr id="17" name="Group 16"/>
          <p:cNvGrpSpPr/>
          <p:nvPr/>
        </p:nvGrpSpPr>
        <p:grpSpPr>
          <a:xfrm>
            <a:off x="21480285" y="4917932"/>
            <a:ext cx="10471102" cy="7419552"/>
            <a:chOff x="25943378" y="32682120"/>
            <a:chExt cx="11887200" cy="5632173"/>
          </a:xfrm>
        </p:grpSpPr>
        <p:grpSp>
          <p:nvGrpSpPr>
            <p:cNvPr id="94" name="Group 93"/>
            <p:cNvGrpSpPr/>
            <p:nvPr/>
          </p:nvGrpSpPr>
          <p:grpSpPr>
            <a:xfrm>
              <a:off x="25943378" y="32682120"/>
              <a:ext cx="11887200" cy="5632173"/>
              <a:chOff x="611616" y="7086282"/>
              <a:chExt cx="11887200" cy="6831063"/>
            </a:xfrm>
          </p:grpSpPr>
          <p:sp>
            <p:nvSpPr>
              <p:cNvPr id="95" name="Rectangle 94"/>
              <p:cNvSpPr/>
              <p:nvPr/>
            </p:nvSpPr>
            <p:spPr>
              <a:xfrm>
                <a:off x="611616" y="7086282"/>
                <a:ext cx="11887200" cy="6831063"/>
              </a:xfrm>
              <a:prstGeom prst="rect">
                <a:avLst/>
              </a:prstGeom>
              <a:solidFill>
                <a:schemeClr val="tx1">
                  <a:lumMod val="50000"/>
                  <a:lumOff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270" dirty="0"/>
              </a:p>
            </p:txBody>
          </p:sp>
          <p:sp>
            <p:nvSpPr>
              <p:cNvPr id="96" name="Rectangle 95"/>
              <p:cNvSpPr/>
              <p:nvPr/>
            </p:nvSpPr>
            <p:spPr>
              <a:xfrm>
                <a:off x="815058" y="7290480"/>
                <a:ext cx="11480315" cy="6393723"/>
              </a:xfrm>
              <a:prstGeom prst="rect">
                <a:avLst/>
              </a:prstGeom>
              <a:solidFill>
                <a:srgbClr val="E7E7E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270" dirty="0"/>
              </a:p>
            </p:txBody>
          </p:sp>
        </p:grpSp>
        <p:sp>
          <p:nvSpPr>
            <p:cNvPr id="98" name="TextBox 97"/>
            <p:cNvSpPr txBox="1"/>
            <p:nvPr/>
          </p:nvSpPr>
          <p:spPr>
            <a:xfrm>
              <a:off x="26173640" y="32980463"/>
              <a:ext cx="11434749" cy="514293"/>
            </a:xfrm>
            <a:prstGeom prst="rect">
              <a:avLst/>
            </a:prstGeom>
            <a:noFill/>
          </p:spPr>
          <p:txBody>
            <a:bodyPr wrap="square" rtlCol="0">
              <a:spAutoFit/>
            </a:bodyPr>
            <a:lstStyle/>
            <a:p>
              <a:pPr defTabSz="2802498">
                <a:lnSpc>
                  <a:spcPct val="90000"/>
                </a:lnSpc>
                <a:spcBef>
                  <a:spcPts val="3065"/>
                </a:spcBef>
              </a:pPr>
              <a:r>
                <a:rPr lang="en-US" sz="3600" u="sng" cap="small" dirty="0">
                  <a:solidFill>
                    <a:schemeClr val="accent1">
                      <a:lumMod val="75000"/>
                    </a:schemeClr>
                  </a:solidFill>
                  <a:latin typeface="Minion Pro" panose="02040503050306020203" pitchFamily="18" charset="0"/>
                </a:rPr>
                <a:t>Rate</a:t>
              </a:r>
              <a:r>
                <a:rPr lang="en-US" sz="2786" u="sng" cap="small" dirty="0">
                  <a:solidFill>
                    <a:schemeClr val="accent1">
                      <a:lumMod val="75000"/>
                    </a:schemeClr>
                  </a:solidFill>
                  <a:latin typeface="Minion Pro" panose="02040503050306020203" pitchFamily="18" charset="0"/>
                </a:rPr>
                <a:t> </a:t>
              </a:r>
              <a:r>
                <a:rPr lang="en-US" sz="3600" u="sng" cap="small" dirty="0">
                  <a:solidFill>
                    <a:schemeClr val="accent1">
                      <a:lumMod val="75000"/>
                    </a:schemeClr>
                  </a:solidFill>
                  <a:latin typeface="Minion Pro" panose="02040503050306020203" pitchFamily="18" charset="0"/>
                </a:rPr>
                <a:t>Suppression</a:t>
              </a:r>
              <a:endParaRPr lang="en-US" sz="2786" u="sng" cap="small" dirty="0">
                <a:solidFill>
                  <a:schemeClr val="accent1">
                    <a:lumMod val="75000"/>
                  </a:schemeClr>
                </a:solidFill>
                <a:latin typeface="Minion Pro" panose="02040503050306020203" pitchFamily="18" charset="0"/>
              </a:endParaRPr>
            </a:p>
          </p:txBody>
        </p:sp>
        <p:sp>
          <p:nvSpPr>
            <p:cNvPr id="99" name="TextBox 98"/>
            <p:cNvSpPr txBox="1"/>
            <p:nvPr/>
          </p:nvSpPr>
          <p:spPr>
            <a:xfrm>
              <a:off x="26289996" y="33509837"/>
              <a:ext cx="11480317" cy="4322207"/>
            </a:xfrm>
            <a:prstGeom prst="rect">
              <a:avLst/>
            </a:prstGeom>
            <a:noFill/>
          </p:spPr>
          <p:txBody>
            <a:bodyPr wrap="square" rtlCol="0">
              <a:spAutoFit/>
            </a:bodyPr>
            <a:lstStyle/>
            <a:p>
              <a:pPr marL="318465" indent="-318465">
                <a:buFont typeface="Arial" panose="020B0604020202020204" pitchFamily="34" charset="0"/>
                <a:buChar char="•"/>
              </a:pPr>
              <a:r>
                <a:rPr lang="en-US" sz="2800" dirty="0">
                  <a:solidFill>
                    <a:schemeClr val="tx2">
                      <a:lumMod val="75000"/>
                    </a:schemeClr>
                  </a:solidFill>
                  <a:latin typeface="Minion Pro" panose="02040503050306020203" pitchFamily="18" charset="0"/>
                  <a:ea typeface="+mj-ea"/>
                  <a:cs typeface="+mj-cs"/>
                </a:rPr>
                <a:t>Similar to O’Donnell’s (1989) findings, 0.056 mg/kg HAL resulted in rate suppression. Rate suppression may impact the discrimination acquisition by decreasing the number of completed training sessions. </a:t>
              </a:r>
            </a:p>
            <a:p>
              <a:pPr marL="318465" indent="-318465">
                <a:buFont typeface="Arial" panose="020B0604020202020204" pitchFamily="34" charset="0"/>
                <a:buChar char="•"/>
              </a:pPr>
              <a:endParaRPr lang="en-US" sz="2800" dirty="0">
                <a:solidFill>
                  <a:schemeClr val="tx2">
                    <a:lumMod val="75000"/>
                  </a:schemeClr>
                </a:solidFill>
                <a:latin typeface="Minion Pro" panose="02040503050306020203" pitchFamily="18" charset="0"/>
                <a:ea typeface="+mj-ea"/>
                <a:cs typeface="+mj-cs"/>
              </a:endParaRPr>
            </a:p>
            <a:p>
              <a:pPr marL="318465" indent="-318465">
                <a:buFont typeface="Arial" panose="020B0604020202020204" pitchFamily="34" charset="0"/>
                <a:buChar char="•"/>
              </a:pPr>
              <a:r>
                <a:rPr lang="en-US" sz="2800" dirty="0">
                  <a:solidFill>
                    <a:schemeClr val="tx2">
                      <a:lumMod val="75000"/>
                    </a:schemeClr>
                  </a:solidFill>
                  <a:latin typeface="Minion Pro" panose="02040503050306020203" pitchFamily="18" charset="0"/>
                  <a:ea typeface="+mj-ea"/>
                  <a:cs typeface="+mj-cs"/>
                </a:rPr>
                <a:t>To address this, we decreased the training dose to 0.032 mg/kg HAL, but rate suppression persisted. </a:t>
              </a:r>
            </a:p>
            <a:p>
              <a:pPr marL="318465" indent="-318465">
                <a:buFont typeface="Arial" panose="020B0604020202020204" pitchFamily="34" charset="0"/>
                <a:buChar char="•"/>
              </a:pPr>
              <a:endParaRPr lang="en-US" sz="2800" dirty="0">
                <a:solidFill>
                  <a:schemeClr val="tx2">
                    <a:lumMod val="75000"/>
                  </a:schemeClr>
                </a:solidFill>
                <a:latin typeface="Minion Pro" panose="02040503050306020203" pitchFamily="18" charset="0"/>
                <a:ea typeface="+mj-ea"/>
                <a:cs typeface="+mj-cs"/>
              </a:endParaRPr>
            </a:p>
            <a:p>
              <a:pPr marL="318465" indent="-318465">
                <a:buFont typeface="Arial" panose="020B0604020202020204" pitchFamily="34" charset="0"/>
                <a:buChar char="•"/>
              </a:pPr>
              <a:r>
                <a:rPr lang="en-US" sz="2800" dirty="0">
                  <a:solidFill>
                    <a:schemeClr val="tx2">
                      <a:lumMod val="75000"/>
                    </a:schemeClr>
                  </a:solidFill>
                  <a:latin typeface="Minion Pro" panose="02040503050306020203" pitchFamily="18" charset="0"/>
                  <a:ea typeface="+mj-ea"/>
                  <a:cs typeface="+mj-cs"/>
                </a:rPr>
                <a:t>PT was then increased from 30 minutes to 60 minutes. Training session rates increased significantly under 60 minute PT (</a:t>
              </a:r>
              <a:r>
                <a:rPr lang="en-US" sz="2800" i="1" dirty="0">
                  <a:solidFill>
                    <a:schemeClr val="tx2">
                      <a:lumMod val="75000"/>
                    </a:schemeClr>
                  </a:solidFill>
                  <a:latin typeface="Minion Pro" panose="02040503050306020203" pitchFamily="18" charset="0"/>
                  <a:ea typeface="+mj-ea"/>
                  <a:cs typeface="+mj-cs"/>
                </a:rPr>
                <a:t>M</a:t>
              </a:r>
              <a:r>
                <a:rPr lang="en-US" sz="2800" dirty="0">
                  <a:solidFill>
                    <a:schemeClr val="tx2">
                      <a:lumMod val="75000"/>
                    </a:schemeClr>
                  </a:solidFill>
                  <a:latin typeface="Minion Pro" panose="02040503050306020203" pitchFamily="18" charset="0"/>
                  <a:ea typeface="+mj-ea"/>
                  <a:cs typeface="+mj-cs"/>
                </a:rPr>
                <a:t> = 19.46) compared to 30 minute PT (</a:t>
              </a:r>
              <a:r>
                <a:rPr lang="en-US" sz="2800" i="1" dirty="0">
                  <a:solidFill>
                    <a:schemeClr val="tx2">
                      <a:lumMod val="75000"/>
                    </a:schemeClr>
                  </a:solidFill>
                  <a:latin typeface="Minion Pro" panose="02040503050306020203" pitchFamily="18" charset="0"/>
                  <a:ea typeface="+mj-ea"/>
                  <a:cs typeface="+mj-cs"/>
                </a:rPr>
                <a:t>M</a:t>
              </a:r>
              <a:r>
                <a:rPr lang="en-US" sz="2800" dirty="0">
                  <a:solidFill>
                    <a:schemeClr val="tx2">
                      <a:lumMod val="75000"/>
                    </a:schemeClr>
                  </a:solidFill>
                  <a:latin typeface="Minion Pro" panose="02040503050306020203" pitchFamily="18" charset="0"/>
                  <a:ea typeface="+mj-ea"/>
                  <a:cs typeface="+mj-cs"/>
                </a:rPr>
                <a:t> = 5.07) (</a:t>
              </a:r>
              <a:r>
                <a:rPr lang="en-US" sz="2800" i="1" dirty="0">
                  <a:solidFill>
                    <a:schemeClr val="tx2">
                      <a:lumMod val="75000"/>
                    </a:schemeClr>
                  </a:solidFill>
                  <a:latin typeface="Minion Pro" panose="02040503050306020203" pitchFamily="18" charset="0"/>
                  <a:ea typeface="+mj-ea"/>
                  <a:cs typeface="+mj-cs"/>
                </a:rPr>
                <a:t>p = </a:t>
              </a:r>
              <a:r>
                <a:rPr lang="en-US" sz="2800" dirty="0">
                  <a:solidFill>
                    <a:schemeClr val="tx2">
                      <a:lumMod val="75000"/>
                    </a:schemeClr>
                  </a:solidFill>
                  <a:latin typeface="Minion Pro" panose="02040503050306020203" pitchFamily="18" charset="0"/>
                  <a:ea typeface="+mj-ea"/>
                  <a:cs typeface="+mj-cs"/>
                </a:rPr>
                <a:t>.019), but rate suppression persisted slightly compared to the vehicle condition (</a:t>
              </a:r>
              <a:r>
                <a:rPr lang="en-US" sz="2800" i="1" dirty="0">
                  <a:solidFill>
                    <a:schemeClr val="tx2">
                      <a:lumMod val="75000"/>
                    </a:schemeClr>
                  </a:solidFill>
                  <a:latin typeface="Minion Pro" panose="02040503050306020203" pitchFamily="18" charset="0"/>
                  <a:ea typeface="+mj-ea"/>
                  <a:cs typeface="+mj-cs"/>
                </a:rPr>
                <a:t>M</a:t>
              </a:r>
              <a:r>
                <a:rPr lang="en-US" sz="2800" dirty="0">
                  <a:solidFill>
                    <a:schemeClr val="tx2">
                      <a:lumMod val="75000"/>
                    </a:schemeClr>
                  </a:solidFill>
                  <a:latin typeface="Minion Pro" panose="02040503050306020203" pitchFamily="18" charset="0"/>
                  <a:ea typeface="+mj-ea"/>
                  <a:cs typeface="+mj-cs"/>
                </a:rPr>
                <a:t> = 27.32) (</a:t>
              </a:r>
              <a:r>
                <a:rPr lang="en-US" sz="2800" i="1" dirty="0">
                  <a:solidFill>
                    <a:schemeClr val="tx2">
                      <a:lumMod val="75000"/>
                    </a:schemeClr>
                  </a:solidFill>
                  <a:latin typeface="Minion Pro" panose="02040503050306020203" pitchFamily="18" charset="0"/>
                  <a:ea typeface="+mj-ea"/>
                  <a:cs typeface="+mj-cs"/>
                </a:rPr>
                <a:t>p &lt; </a:t>
              </a:r>
              <a:r>
                <a:rPr lang="en-US" sz="2800" dirty="0">
                  <a:solidFill>
                    <a:schemeClr val="tx2">
                      <a:lumMod val="75000"/>
                    </a:schemeClr>
                  </a:solidFill>
                  <a:latin typeface="Minion Pro" panose="02040503050306020203" pitchFamily="18" charset="0"/>
                  <a:ea typeface="+mj-ea"/>
                  <a:cs typeface="+mj-cs"/>
                </a:rPr>
                <a:t>.001) (Figure D below). </a:t>
              </a:r>
            </a:p>
          </p:txBody>
        </p:sp>
      </p:grpSp>
      <p:grpSp>
        <p:nvGrpSpPr>
          <p:cNvPr id="249" name="Group 248"/>
          <p:cNvGrpSpPr/>
          <p:nvPr/>
        </p:nvGrpSpPr>
        <p:grpSpPr>
          <a:xfrm>
            <a:off x="32329395" y="33318596"/>
            <a:ext cx="9514550" cy="4636212"/>
            <a:chOff x="31574042" y="32406225"/>
            <a:chExt cx="9764486" cy="5765783"/>
          </a:xfrm>
        </p:grpSpPr>
        <p:grpSp>
          <p:nvGrpSpPr>
            <p:cNvPr id="243" name="Group 242"/>
            <p:cNvGrpSpPr>
              <a:grpSpLocks noChangeAspect="1"/>
            </p:cNvGrpSpPr>
            <p:nvPr/>
          </p:nvGrpSpPr>
          <p:grpSpPr>
            <a:xfrm>
              <a:off x="31574042" y="32406225"/>
              <a:ext cx="9764486" cy="5431909"/>
              <a:chOff x="611615" y="7198640"/>
              <a:chExt cx="11887200" cy="7048162"/>
            </a:xfrm>
          </p:grpSpPr>
          <p:sp>
            <p:nvSpPr>
              <p:cNvPr id="244" name="Rectangle 243"/>
              <p:cNvSpPr/>
              <p:nvPr/>
            </p:nvSpPr>
            <p:spPr>
              <a:xfrm>
                <a:off x="611615" y="7198640"/>
                <a:ext cx="11887200" cy="7048162"/>
              </a:xfrm>
              <a:prstGeom prst="rect">
                <a:avLst/>
              </a:prstGeom>
              <a:solidFill>
                <a:schemeClr val="tx1">
                  <a:lumMod val="50000"/>
                  <a:lumOff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270" dirty="0"/>
              </a:p>
            </p:txBody>
          </p:sp>
          <p:sp>
            <p:nvSpPr>
              <p:cNvPr id="245" name="Rectangle 244"/>
              <p:cNvSpPr/>
              <p:nvPr/>
            </p:nvSpPr>
            <p:spPr>
              <a:xfrm>
                <a:off x="815058" y="7431412"/>
                <a:ext cx="11480314" cy="6568370"/>
              </a:xfrm>
              <a:prstGeom prst="rect">
                <a:avLst/>
              </a:prstGeom>
              <a:solidFill>
                <a:srgbClr val="E7E7E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270" dirty="0"/>
              </a:p>
            </p:txBody>
          </p:sp>
        </p:grpSp>
        <p:sp>
          <p:nvSpPr>
            <p:cNvPr id="246" name="TextBox 245"/>
            <p:cNvSpPr txBox="1"/>
            <p:nvPr/>
          </p:nvSpPr>
          <p:spPr>
            <a:xfrm>
              <a:off x="31773071" y="32793413"/>
              <a:ext cx="7723872" cy="686455"/>
            </a:xfrm>
            <a:prstGeom prst="rect">
              <a:avLst/>
            </a:prstGeom>
            <a:noFill/>
          </p:spPr>
          <p:txBody>
            <a:bodyPr wrap="square" rtlCol="0">
              <a:spAutoFit/>
            </a:bodyPr>
            <a:lstStyle/>
            <a:p>
              <a:pPr defTabSz="2802498">
                <a:lnSpc>
                  <a:spcPct val="90000"/>
                </a:lnSpc>
                <a:spcBef>
                  <a:spcPts val="3065"/>
                </a:spcBef>
              </a:pPr>
              <a:r>
                <a:rPr lang="en-US" sz="2394" cap="small" dirty="0">
                  <a:solidFill>
                    <a:schemeClr val="tx2">
                      <a:lumMod val="75000"/>
                    </a:schemeClr>
                  </a:solidFill>
                  <a:latin typeface="Minion Pro" panose="02040503050306020203" pitchFamily="18" charset="0"/>
                </a:rPr>
                <a:t>Acknowledgements:</a:t>
              </a:r>
            </a:p>
          </p:txBody>
        </p:sp>
        <p:sp>
          <p:nvSpPr>
            <p:cNvPr id="121" name="TextBox 120"/>
            <p:cNvSpPr txBox="1"/>
            <p:nvPr/>
          </p:nvSpPr>
          <p:spPr>
            <a:xfrm>
              <a:off x="31869425" y="33502754"/>
              <a:ext cx="9457834" cy="4669254"/>
            </a:xfrm>
            <a:prstGeom prst="rect">
              <a:avLst/>
            </a:prstGeom>
            <a:noFill/>
          </p:spPr>
          <p:txBody>
            <a:bodyPr wrap="square" rtlCol="0">
              <a:spAutoFit/>
            </a:bodyPr>
            <a:lstStyle/>
            <a:p>
              <a:pPr marL="189997" indent="-189997">
                <a:buFont typeface="Arial" panose="020B0604020202020204" pitchFamily="34" charset="0"/>
                <a:buChar char="•"/>
              </a:pPr>
              <a:r>
                <a:rPr lang="en-US" sz="2267" dirty="0">
                  <a:solidFill>
                    <a:schemeClr val="tx2">
                      <a:lumMod val="75000"/>
                    </a:schemeClr>
                  </a:solidFill>
                  <a:latin typeface="Minion Pro" panose="02040503050306020203" pitchFamily="18" charset="0"/>
                  <a:ea typeface="+mj-ea"/>
                  <a:cs typeface="+mj-cs"/>
                </a:rPr>
                <a:t>The University of Wisconsin-</a:t>
              </a:r>
              <a:r>
                <a:rPr lang="en-US" sz="2267" dirty="0" err="1">
                  <a:solidFill>
                    <a:schemeClr val="tx2">
                      <a:lumMod val="75000"/>
                    </a:schemeClr>
                  </a:solidFill>
                  <a:latin typeface="Minion Pro" panose="02040503050306020203" pitchFamily="18" charset="0"/>
                  <a:ea typeface="+mj-ea"/>
                  <a:cs typeface="+mj-cs"/>
                </a:rPr>
                <a:t>Eau</a:t>
              </a:r>
              <a:r>
                <a:rPr lang="en-US" sz="2267" dirty="0">
                  <a:solidFill>
                    <a:schemeClr val="tx2">
                      <a:lumMod val="75000"/>
                    </a:schemeClr>
                  </a:solidFill>
                  <a:latin typeface="Minion Pro" panose="02040503050306020203" pitchFamily="18" charset="0"/>
                  <a:ea typeface="+mj-ea"/>
                  <a:cs typeface="+mj-cs"/>
                </a:rPr>
                <a:t> Claire Summer Research Experiences for Undergraduates Grant</a:t>
              </a:r>
            </a:p>
            <a:p>
              <a:pPr marL="189997" indent="-189997">
                <a:buFont typeface="Arial" panose="020B0604020202020204" pitchFamily="34" charset="0"/>
                <a:buChar char="•"/>
              </a:pPr>
              <a:r>
                <a:rPr lang="en-US" sz="2267" dirty="0">
                  <a:solidFill>
                    <a:schemeClr val="tx2">
                      <a:lumMod val="75000"/>
                    </a:schemeClr>
                  </a:solidFill>
                  <a:latin typeface="Minion Pro" panose="02040503050306020203" pitchFamily="18" charset="0"/>
                  <a:ea typeface="+mj-ea"/>
                  <a:cs typeface="+mj-cs"/>
                </a:rPr>
                <a:t>The University of Wisconsin-</a:t>
              </a:r>
              <a:r>
                <a:rPr lang="en-US" sz="2267" dirty="0" err="1">
                  <a:solidFill>
                    <a:schemeClr val="tx2">
                      <a:lumMod val="75000"/>
                    </a:schemeClr>
                  </a:solidFill>
                  <a:latin typeface="Minion Pro" panose="02040503050306020203" pitchFamily="18" charset="0"/>
                  <a:ea typeface="+mj-ea"/>
                  <a:cs typeface="+mj-cs"/>
                </a:rPr>
                <a:t>Eau</a:t>
              </a:r>
              <a:r>
                <a:rPr lang="en-US" sz="2267" dirty="0">
                  <a:solidFill>
                    <a:schemeClr val="tx2">
                      <a:lumMod val="75000"/>
                    </a:schemeClr>
                  </a:solidFill>
                  <a:latin typeface="Minion Pro" panose="02040503050306020203" pitchFamily="18" charset="0"/>
                  <a:ea typeface="+mj-ea"/>
                  <a:cs typeface="+mj-cs"/>
                </a:rPr>
                <a:t> Claire Faculty Sabbatical Leave Program</a:t>
              </a:r>
            </a:p>
            <a:p>
              <a:pPr marL="189997" indent="-189997">
                <a:buFont typeface="Arial" panose="020B0604020202020204" pitchFamily="34" charset="0"/>
                <a:buChar char="•"/>
              </a:pPr>
              <a:r>
                <a:rPr lang="en-US" sz="2267" dirty="0">
                  <a:solidFill>
                    <a:schemeClr val="tx2">
                      <a:lumMod val="75000"/>
                    </a:schemeClr>
                  </a:solidFill>
                  <a:latin typeface="Minion Pro" panose="02040503050306020203" pitchFamily="18" charset="0"/>
                  <a:ea typeface="+mj-ea"/>
                  <a:cs typeface="+mj-cs"/>
                </a:rPr>
                <a:t>The University of Wisconsin-</a:t>
              </a:r>
              <a:r>
                <a:rPr lang="en-US" sz="2267" dirty="0" err="1">
                  <a:solidFill>
                    <a:schemeClr val="tx2">
                      <a:lumMod val="75000"/>
                    </a:schemeClr>
                  </a:solidFill>
                  <a:latin typeface="Minion Pro" panose="02040503050306020203" pitchFamily="18" charset="0"/>
                  <a:ea typeface="+mj-ea"/>
                  <a:cs typeface="+mj-cs"/>
                </a:rPr>
                <a:t>Eau</a:t>
              </a:r>
              <a:r>
                <a:rPr lang="en-US" sz="2267" dirty="0">
                  <a:solidFill>
                    <a:schemeClr val="tx2">
                      <a:lumMod val="75000"/>
                    </a:schemeClr>
                  </a:solidFill>
                  <a:latin typeface="Minion Pro" panose="02040503050306020203" pitchFamily="18" charset="0"/>
                  <a:ea typeface="+mj-ea"/>
                  <a:cs typeface="+mj-cs"/>
                </a:rPr>
                <a:t> Claire Research and Creative Activity Grant</a:t>
              </a:r>
            </a:p>
            <a:p>
              <a:pPr marL="189997" indent="-189997">
                <a:buFont typeface="Arial" panose="020B0604020202020204" pitchFamily="34" charset="0"/>
                <a:buChar char="•"/>
              </a:pPr>
              <a:r>
                <a:rPr lang="en-US" sz="2267" dirty="0">
                  <a:solidFill>
                    <a:schemeClr val="tx2">
                      <a:lumMod val="75000"/>
                    </a:schemeClr>
                  </a:solidFill>
                  <a:latin typeface="Minion Pro" panose="02040503050306020203" pitchFamily="18" charset="0"/>
                  <a:ea typeface="+mj-ea"/>
                  <a:cs typeface="+mj-cs"/>
                </a:rPr>
                <a:t> Student Differential Tuition through the University of Wisconsin- </a:t>
              </a:r>
              <a:r>
                <a:rPr lang="en-US" sz="2267" dirty="0" err="1">
                  <a:solidFill>
                    <a:schemeClr val="tx2">
                      <a:lumMod val="75000"/>
                    </a:schemeClr>
                  </a:solidFill>
                  <a:latin typeface="Minion Pro" panose="02040503050306020203" pitchFamily="18" charset="0"/>
                  <a:ea typeface="+mj-ea"/>
                  <a:cs typeface="+mj-cs"/>
                </a:rPr>
                <a:t>Eau</a:t>
              </a:r>
              <a:r>
                <a:rPr lang="en-US" sz="2267" dirty="0">
                  <a:solidFill>
                    <a:schemeClr val="tx2">
                      <a:lumMod val="75000"/>
                    </a:schemeClr>
                  </a:solidFill>
                  <a:latin typeface="Minion Pro" panose="02040503050306020203" pitchFamily="18" charset="0"/>
                  <a:ea typeface="+mj-ea"/>
                  <a:cs typeface="+mj-cs"/>
                </a:rPr>
                <a:t> Claire’s Student Travel for the Presentation of Research Results Program</a:t>
              </a:r>
            </a:p>
            <a:p>
              <a:pPr marL="189997" indent="-189997">
                <a:buFont typeface="Arial" panose="020B0604020202020204" pitchFamily="34" charset="0"/>
                <a:buChar char="•"/>
              </a:pPr>
              <a:r>
                <a:rPr lang="en-US" sz="2267" dirty="0">
                  <a:solidFill>
                    <a:schemeClr val="tx2">
                      <a:lumMod val="75000"/>
                    </a:schemeClr>
                  </a:solidFill>
                  <a:latin typeface="Minion Pro" panose="02040503050306020203" pitchFamily="18" charset="0"/>
                  <a:ea typeface="+mj-ea"/>
                  <a:cs typeface="+mj-cs"/>
                </a:rPr>
                <a:t>Minnesota Obesity Center</a:t>
              </a:r>
            </a:p>
          </p:txBody>
        </p:sp>
      </p:grpSp>
      <p:grpSp>
        <p:nvGrpSpPr>
          <p:cNvPr id="234" name="Group 233"/>
          <p:cNvGrpSpPr/>
          <p:nvPr/>
        </p:nvGrpSpPr>
        <p:grpSpPr>
          <a:xfrm>
            <a:off x="21483188" y="22834601"/>
            <a:ext cx="10459173" cy="5629014"/>
            <a:chOff x="31512564" y="6278202"/>
            <a:chExt cx="10434158" cy="6162923"/>
          </a:xfrm>
        </p:grpSpPr>
        <p:grpSp>
          <p:nvGrpSpPr>
            <p:cNvPr id="236" name="Group 235"/>
            <p:cNvGrpSpPr/>
            <p:nvPr/>
          </p:nvGrpSpPr>
          <p:grpSpPr>
            <a:xfrm>
              <a:off x="31512564" y="6278202"/>
              <a:ext cx="10434158" cy="6162923"/>
              <a:chOff x="759800" y="7086282"/>
              <a:chExt cx="12536058" cy="7678916"/>
            </a:xfrm>
          </p:grpSpPr>
          <p:sp>
            <p:nvSpPr>
              <p:cNvPr id="237" name="Rectangle 236"/>
              <p:cNvSpPr/>
              <p:nvPr/>
            </p:nvSpPr>
            <p:spPr>
              <a:xfrm>
                <a:off x="759800" y="7086282"/>
                <a:ext cx="12536058" cy="7678916"/>
              </a:xfrm>
              <a:prstGeom prst="rect">
                <a:avLst/>
              </a:prstGeom>
              <a:solidFill>
                <a:schemeClr val="tx1">
                  <a:lumMod val="50000"/>
                  <a:lumOff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270" dirty="0"/>
              </a:p>
            </p:txBody>
          </p:sp>
          <p:sp>
            <p:nvSpPr>
              <p:cNvPr id="238" name="Rectangle 237"/>
              <p:cNvSpPr/>
              <p:nvPr/>
            </p:nvSpPr>
            <p:spPr>
              <a:xfrm>
                <a:off x="987157" y="7299301"/>
                <a:ext cx="12073461" cy="7226086"/>
              </a:xfrm>
              <a:prstGeom prst="rect">
                <a:avLst/>
              </a:prstGeom>
              <a:solidFill>
                <a:srgbClr val="E7E7E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270" dirty="0"/>
              </a:p>
            </p:txBody>
          </p:sp>
        </p:grpSp>
        <p:sp>
          <p:nvSpPr>
            <p:cNvPr id="117" name="TextBox 116"/>
            <p:cNvSpPr txBox="1"/>
            <p:nvPr/>
          </p:nvSpPr>
          <p:spPr>
            <a:xfrm>
              <a:off x="31615862" y="6579737"/>
              <a:ext cx="9392829" cy="646980"/>
            </a:xfrm>
            <a:prstGeom prst="rect">
              <a:avLst/>
            </a:prstGeom>
            <a:noFill/>
          </p:spPr>
          <p:txBody>
            <a:bodyPr wrap="square" rtlCol="0">
              <a:spAutoFit/>
            </a:bodyPr>
            <a:lstStyle/>
            <a:p>
              <a:pPr algn="ctr" defTabSz="2802498">
                <a:lnSpc>
                  <a:spcPct val="90000"/>
                </a:lnSpc>
                <a:spcBef>
                  <a:spcPts val="3065"/>
                </a:spcBef>
              </a:pPr>
              <a:r>
                <a:rPr lang="en-US" sz="3600" u="sng" cap="small" dirty="0">
                  <a:solidFill>
                    <a:schemeClr val="accent1">
                      <a:lumMod val="75000"/>
                    </a:schemeClr>
                  </a:solidFill>
                  <a:latin typeface="Minion Pro" panose="02040503050306020203" pitchFamily="18" charset="0"/>
                </a:rPr>
                <a:t>30 min vs 60 min Pretreatment </a:t>
              </a:r>
            </a:p>
          </p:txBody>
        </p:sp>
        <p:sp>
          <p:nvSpPr>
            <p:cNvPr id="119" name="TextBox 118"/>
            <p:cNvSpPr txBox="1"/>
            <p:nvPr/>
          </p:nvSpPr>
          <p:spPr>
            <a:xfrm>
              <a:off x="31821800" y="7342787"/>
              <a:ext cx="9355578" cy="4818657"/>
            </a:xfrm>
            <a:prstGeom prst="rect">
              <a:avLst/>
            </a:prstGeom>
            <a:noFill/>
          </p:spPr>
          <p:txBody>
            <a:bodyPr wrap="square" rtlCol="0">
              <a:spAutoFit/>
            </a:bodyPr>
            <a:lstStyle/>
            <a:p>
              <a:pPr marL="303996" indent="-303996">
                <a:buFont typeface="Arial" panose="020B0604020202020204" pitchFamily="34" charset="0"/>
                <a:buChar char="•"/>
              </a:pPr>
              <a:r>
                <a:rPr lang="en-US" sz="2800" dirty="0">
                  <a:solidFill>
                    <a:schemeClr val="tx2">
                      <a:lumMod val="75000"/>
                    </a:schemeClr>
                  </a:solidFill>
                  <a:latin typeface="Minion Pro" panose="02040503050306020203" pitchFamily="18" charset="0"/>
                </a:rPr>
                <a:t>Five out of 8 subjects training at 0.032 mg/kg HAL with access to sucrose solutions reacquired the discrimination between HAL and the vehicle following the change to 60 minute PT (</a:t>
              </a:r>
              <a:r>
                <a:rPr lang="en-US" sz="2800" i="1" dirty="0">
                  <a:solidFill>
                    <a:schemeClr val="tx2">
                      <a:lumMod val="75000"/>
                    </a:schemeClr>
                  </a:solidFill>
                  <a:latin typeface="Minion Pro" panose="02040503050306020203" pitchFamily="18" charset="0"/>
                </a:rPr>
                <a:t>M</a:t>
              </a:r>
              <a:r>
                <a:rPr lang="en-US" sz="2800" dirty="0">
                  <a:solidFill>
                    <a:schemeClr val="tx2">
                      <a:lumMod val="75000"/>
                    </a:schemeClr>
                  </a:solidFill>
                  <a:latin typeface="Minion Pro" panose="02040503050306020203" pitchFamily="18" charset="0"/>
                </a:rPr>
                <a:t> = 62). However, none of the 24-hour water subjects have reacquired the discrimination after 74 training sessions. </a:t>
              </a:r>
            </a:p>
            <a:p>
              <a:pPr marL="303996" indent="-303996">
                <a:buFont typeface="Arial" panose="020B0604020202020204" pitchFamily="34" charset="0"/>
                <a:buChar char="•"/>
              </a:pPr>
              <a:endParaRPr lang="en-US" sz="2800" dirty="0">
                <a:solidFill>
                  <a:schemeClr val="tx2">
                    <a:lumMod val="75000"/>
                  </a:schemeClr>
                </a:solidFill>
                <a:latin typeface="Minion Pro" panose="02040503050306020203" pitchFamily="18" charset="0"/>
              </a:endParaRPr>
            </a:p>
            <a:p>
              <a:pPr marL="303996" indent="-303996">
                <a:buFont typeface="Arial" panose="020B0604020202020204" pitchFamily="34" charset="0"/>
                <a:buChar char="•"/>
              </a:pPr>
              <a:r>
                <a:rPr lang="en-US" sz="2800" dirty="0">
                  <a:solidFill>
                    <a:schemeClr val="tx2">
                      <a:lumMod val="75000"/>
                    </a:schemeClr>
                  </a:solidFill>
                  <a:latin typeface="Minion Pro" panose="02040503050306020203" pitchFamily="18" charset="0"/>
                </a:rPr>
                <a:t>There were no significant changes in generalization results or response rates between a 30 minute PT and a 60 min PT (Figures E, F)</a:t>
              </a:r>
            </a:p>
          </p:txBody>
        </p:sp>
      </p:grpSp>
      <p:grpSp>
        <p:nvGrpSpPr>
          <p:cNvPr id="224" name="Group 223"/>
          <p:cNvGrpSpPr/>
          <p:nvPr/>
        </p:nvGrpSpPr>
        <p:grpSpPr>
          <a:xfrm>
            <a:off x="21463671" y="28992932"/>
            <a:ext cx="10767586" cy="8711750"/>
            <a:chOff x="37851295" y="11598200"/>
            <a:chExt cx="12946121" cy="7119822"/>
          </a:xfrm>
        </p:grpSpPr>
        <p:grpSp>
          <p:nvGrpSpPr>
            <p:cNvPr id="15" name="Group 14"/>
            <p:cNvGrpSpPr/>
            <p:nvPr/>
          </p:nvGrpSpPr>
          <p:grpSpPr>
            <a:xfrm>
              <a:off x="37851295" y="11598200"/>
              <a:ext cx="12546774" cy="7119822"/>
              <a:chOff x="25283800" y="9834677"/>
              <a:chExt cx="12546774" cy="7119822"/>
            </a:xfrm>
          </p:grpSpPr>
          <p:sp>
            <p:nvSpPr>
              <p:cNvPr id="111" name="Rectangle 110"/>
              <p:cNvSpPr/>
              <p:nvPr/>
            </p:nvSpPr>
            <p:spPr>
              <a:xfrm>
                <a:off x="25283800" y="9834677"/>
                <a:ext cx="12546774" cy="7119822"/>
              </a:xfrm>
              <a:prstGeom prst="rect">
                <a:avLst/>
              </a:prstGeom>
              <a:solidFill>
                <a:schemeClr val="tx1">
                  <a:lumMod val="50000"/>
                  <a:lumOff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6017" dirty="0"/>
              </a:p>
            </p:txBody>
          </p:sp>
          <p:pic>
            <p:nvPicPr>
              <p:cNvPr id="28" name="Picture 27"/>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5569458" y="10019035"/>
                <a:ext cx="5748200" cy="6801035"/>
              </a:xfrm>
              <a:prstGeom prst="rect">
                <a:avLst/>
              </a:prstGeom>
            </p:spPr>
          </p:pic>
          <p:pic>
            <p:nvPicPr>
              <p:cNvPr id="29" name="Picture 28"/>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31786399" y="10022759"/>
                <a:ext cx="5760720" cy="6797310"/>
              </a:xfrm>
              <a:prstGeom prst="rect">
                <a:avLst/>
              </a:prstGeom>
            </p:spPr>
          </p:pic>
        </p:grpSp>
        <p:sp>
          <p:nvSpPr>
            <p:cNvPr id="139" name="TextBox 138"/>
            <p:cNvSpPr txBox="1"/>
            <p:nvPr/>
          </p:nvSpPr>
          <p:spPr>
            <a:xfrm>
              <a:off x="48928639" y="17785899"/>
              <a:ext cx="1868777" cy="700825"/>
            </a:xfrm>
            <a:prstGeom prst="rect">
              <a:avLst/>
            </a:prstGeom>
            <a:noFill/>
          </p:spPr>
          <p:txBody>
            <a:bodyPr wrap="square" rtlCol="0">
              <a:spAutoFit/>
            </a:bodyPr>
            <a:lstStyle/>
            <a:p>
              <a:pPr algn="ctr" defTabSz="2802498">
                <a:lnSpc>
                  <a:spcPct val="90000"/>
                </a:lnSpc>
                <a:spcBef>
                  <a:spcPts val="3065"/>
                </a:spcBef>
              </a:pPr>
              <a:r>
                <a:rPr lang="en-US" sz="3989" cap="small" dirty="0">
                  <a:solidFill>
                    <a:schemeClr val="accent1">
                      <a:lumMod val="75000"/>
                    </a:schemeClr>
                  </a:solidFill>
                  <a:latin typeface="Minion Pro" panose="02040503050306020203" pitchFamily="18" charset="0"/>
                </a:rPr>
                <a:t>F</a:t>
              </a:r>
            </a:p>
          </p:txBody>
        </p:sp>
        <p:sp>
          <p:nvSpPr>
            <p:cNvPr id="140" name="TextBox 139"/>
            <p:cNvSpPr txBox="1"/>
            <p:nvPr/>
          </p:nvSpPr>
          <p:spPr>
            <a:xfrm>
              <a:off x="42603907" y="17734001"/>
              <a:ext cx="1868777" cy="700825"/>
            </a:xfrm>
            <a:prstGeom prst="rect">
              <a:avLst/>
            </a:prstGeom>
            <a:noFill/>
          </p:spPr>
          <p:txBody>
            <a:bodyPr wrap="square" rtlCol="0">
              <a:spAutoFit/>
            </a:bodyPr>
            <a:lstStyle/>
            <a:p>
              <a:pPr algn="ctr" defTabSz="2802498">
                <a:lnSpc>
                  <a:spcPct val="90000"/>
                </a:lnSpc>
                <a:spcBef>
                  <a:spcPts val="3065"/>
                </a:spcBef>
              </a:pPr>
              <a:r>
                <a:rPr lang="en-US" sz="3989" cap="small" dirty="0">
                  <a:solidFill>
                    <a:schemeClr val="accent1">
                      <a:lumMod val="75000"/>
                    </a:schemeClr>
                  </a:solidFill>
                  <a:latin typeface="Minion Pro" panose="02040503050306020203" pitchFamily="18" charset="0"/>
                </a:rPr>
                <a:t>E</a:t>
              </a:r>
            </a:p>
          </p:txBody>
        </p:sp>
      </p:grpSp>
      <p:grpSp>
        <p:nvGrpSpPr>
          <p:cNvPr id="22" name="Group 21"/>
          <p:cNvGrpSpPr/>
          <p:nvPr/>
        </p:nvGrpSpPr>
        <p:grpSpPr>
          <a:xfrm>
            <a:off x="21481853" y="12786399"/>
            <a:ext cx="10501510" cy="9554091"/>
            <a:chOff x="21228378" y="30803091"/>
            <a:chExt cx="9764486" cy="6974085"/>
          </a:xfrm>
        </p:grpSpPr>
        <p:grpSp>
          <p:nvGrpSpPr>
            <p:cNvPr id="12" name="Group 11"/>
            <p:cNvGrpSpPr/>
            <p:nvPr/>
          </p:nvGrpSpPr>
          <p:grpSpPr>
            <a:xfrm>
              <a:off x="21228378" y="30803091"/>
              <a:ext cx="9764486" cy="6974085"/>
              <a:chOff x="25943378" y="24384860"/>
              <a:chExt cx="11887200" cy="8094364"/>
            </a:xfrm>
          </p:grpSpPr>
          <p:grpSp>
            <p:nvGrpSpPr>
              <p:cNvPr id="3" name="Group 2"/>
              <p:cNvGrpSpPr/>
              <p:nvPr/>
            </p:nvGrpSpPr>
            <p:grpSpPr>
              <a:xfrm>
                <a:off x="25943378" y="24384860"/>
                <a:ext cx="11887200" cy="8094364"/>
                <a:chOff x="25943378" y="24620836"/>
                <a:chExt cx="11887200" cy="8094364"/>
              </a:xfrm>
            </p:grpSpPr>
            <p:grpSp>
              <p:nvGrpSpPr>
                <p:cNvPr id="77" name="Group 76"/>
                <p:cNvGrpSpPr/>
                <p:nvPr/>
              </p:nvGrpSpPr>
              <p:grpSpPr>
                <a:xfrm>
                  <a:off x="25943378" y="24620836"/>
                  <a:ext cx="11887200" cy="8094364"/>
                  <a:chOff x="25943379" y="7082464"/>
                  <a:chExt cx="11887200" cy="14296472"/>
                </a:xfrm>
              </p:grpSpPr>
              <p:sp>
                <p:nvSpPr>
                  <p:cNvPr id="78" name="Rectangle 77"/>
                  <p:cNvSpPr/>
                  <p:nvPr/>
                </p:nvSpPr>
                <p:spPr>
                  <a:xfrm>
                    <a:off x="25943379" y="7082464"/>
                    <a:ext cx="11887200" cy="14296472"/>
                  </a:xfrm>
                  <a:prstGeom prst="rect">
                    <a:avLst/>
                  </a:prstGeom>
                  <a:solidFill>
                    <a:schemeClr val="tx1">
                      <a:lumMod val="50000"/>
                      <a:lumOff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270" dirty="0"/>
                  </a:p>
                </p:txBody>
              </p:sp>
              <p:sp>
                <p:nvSpPr>
                  <p:cNvPr id="82" name="TextBox 81"/>
                  <p:cNvSpPr txBox="1"/>
                  <p:nvPr/>
                </p:nvSpPr>
                <p:spPr>
                  <a:xfrm>
                    <a:off x="36076098" y="13249631"/>
                    <a:ext cx="1532317" cy="1037063"/>
                  </a:xfrm>
                  <a:prstGeom prst="rect">
                    <a:avLst/>
                  </a:prstGeom>
                  <a:noFill/>
                </p:spPr>
                <p:txBody>
                  <a:bodyPr wrap="square" rtlCol="0">
                    <a:spAutoFit/>
                  </a:bodyPr>
                  <a:lstStyle/>
                  <a:p>
                    <a:pPr algn="ctr"/>
                    <a:endParaRPr lang="en-US" sz="2926" dirty="0"/>
                  </a:p>
                </p:txBody>
              </p:sp>
            </p:grpSp>
            <p:pic>
              <p:nvPicPr>
                <p:cNvPr id="2" name="Picture 1"/>
                <p:cNvPicPr>
                  <a:picLocks noChangeAspect="1"/>
                </p:cNvPicPr>
                <p:nvPr/>
              </p:nvPicPr>
              <p:blipFill>
                <a:blip r:embed="rId7" cstate="hqprint">
                  <a:extLst>
                    <a:ext uri="{28A0092B-C50C-407E-A947-70E740481C1C}">
                      <a14:useLocalDpi xmlns:a14="http://schemas.microsoft.com/office/drawing/2010/main" val="0"/>
                    </a:ext>
                  </a:extLst>
                </a:blip>
                <a:stretch>
                  <a:fillRect/>
                </a:stretch>
              </p:blipFill>
              <p:spPr>
                <a:xfrm>
                  <a:off x="26206023" y="24893795"/>
                  <a:ext cx="11390567" cy="7616025"/>
                </a:xfrm>
                <a:prstGeom prst="rect">
                  <a:avLst/>
                </a:prstGeom>
              </p:spPr>
            </p:pic>
          </p:grpSp>
          <p:sp>
            <p:nvSpPr>
              <p:cNvPr id="11" name="Oval 10"/>
              <p:cNvSpPr/>
              <p:nvPr/>
            </p:nvSpPr>
            <p:spPr>
              <a:xfrm>
                <a:off x="29130172" y="26651718"/>
                <a:ext cx="319314" cy="330340"/>
              </a:xfrm>
              <a:prstGeom prst="ellipse">
                <a:avLst/>
              </a:prstGeom>
              <a:solidFill>
                <a:schemeClr val="bg1"/>
              </a:solidFill>
              <a:ln w="571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3"/>
              </a:p>
            </p:txBody>
          </p:sp>
        </p:grpSp>
        <p:sp>
          <p:nvSpPr>
            <p:cNvPr id="138" name="TextBox 137"/>
            <p:cNvSpPr txBox="1"/>
            <p:nvPr/>
          </p:nvSpPr>
          <p:spPr>
            <a:xfrm>
              <a:off x="29457764" y="36998964"/>
              <a:ext cx="1535067" cy="601257"/>
            </a:xfrm>
            <a:prstGeom prst="rect">
              <a:avLst/>
            </a:prstGeom>
            <a:noFill/>
          </p:spPr>
          <p:txBody>
            <a:bodyPr wrap="square" rtlCol="0">
              <a:spAutoFit/>
            </a:bodyPr>
            <a:lstStyle/>
            <a:p>
              <a:pPr algn="ctr" defTabSz="2802498">
                <a:lnSpc>
                  <a:spcPct val="90000"/>
                </a:lnSpc>
                <a:spcBef>
                  <a:spcPts val="3065"/>
                </a:spcBef>
              </a:pPr>
              <a:r>
                <a:rPr lang="en-US" sz="3989" cap="small" dirty="0">
                  <a:solidFill>
                    <a:schemeClr val="accent1">
                      <a:lumMod val="75000"/>
                    </a:schemeClr>
                  </a:solidFill>
                  <a:latin typeface="Minion Pro" panose="02040503050306020203" pitchFamily="18" charset="0"/>
                </a:rPr>
                <a:t>D</a:t>
              </a:r>
            </a:p>
          </p:txBody>
        </p:sp>
        <p:sp>
          <p:nvSpPr>
            <p:cNvPr id="227" name="TextBox 226"/>
            <p:cNvSpPr txBox="1"/>
            <p:nvPr/>
          </p:nvSpPr>
          <p:spPr>
            <a:xfrm>
              <a:off x="23144633" y="31293531"/>
              <a:ext cx="6506464" cy="487844"/>
            </a:xfrm>
            <a:prstGeom prst="rect">
              <a:avLst/>
            </a:prstGeom>
            <a:noFill/>
          </p:spPr>
          <p:txBody>
            <a:bodyPr wrap="square" rtlCol="0">
              <a:spAutoFit/>
            </a:bodyPr>
            <a:lstStyle/>
            <a:p>
              <a:pPr algn="ctr"/>
              <a:r>
                <a:rPr lang="en-US" sz="2800" b="1" dirty="0"/>
                <a:t>Response Rate During Training Sessions</a:t>
              </a:r>
            </a:p>
          </p:txBody>
        </p:sp>
      </p:grpSp>
      <p:grpSp>
        <p:nvGrpSpPr>
          <p:cNvPr id="229" name="Group 228"/>
          <p:cNvGrpSpPr/>
          <p:nvPr/>
        </p:nvGrpSpPr>
        <p:grpSpPr>
          <a:xfrm>
            <a:off x="709253" y="5391937"/>
            <a:ext cx="8833788" cy="7506867"/>
            <a:chOff x="1389086" y="6243776"/>
            <a:chExt cx="9570436" cy="5756604"/>
          </a:xfrm>
        </p:grpSpPr>
        <p:grpSp>
          <p:nvGrpSpPr>
            <p:cNvPr id="228" name="Group 227"/>
            <p:cNvGrpSpPr/>
            <p:nvPr/>
          </p:nvGrpSpPr>
          <p:grpSpPr>
            <a:xfrm>
              <a:off x="1389086" y="6243776"/>
              <a:ext cx="9510566" cy="2033628"/>
              <a:chOff x="1389086" y="6243776"/>
              <a:chExt cx="9510566" cy="2033628"/>
            </a:xfrm>
          </p:grpSpPr>
          <p:sp>
            <p:nvSpPr>
              <p:cNvPr id="41" name="TextBox 40"/>
              <p:cNvSpPr txBox="1"/>
              <p:nvPr/>
            </p:nvSpPr>
            <p:spPr>
              <a:xfrm>
                <a:off x="1389086" y="6243776"/>
                <a:ext cx="9411710" cy="538119"/>
              </a:xfrm>
              <a:prstGeom prst="rect">
                <a:avLst/>
              </a:prstGeom>
              <a:noFill/>
            </p:spPr>
            <p:txBody>
              <a:bodyPr wrap="square" rtlCol="0">
                <a:spAutoFit/>
              </a:bodyPr>
              <a:lstStyle/>
              <a:p>
                <a:pPr marL="597122" indent="-597122" defTabSz="2802498">
                  <a:lnSpc>
                    <a:spcPct val="90000"/>
                  </a:lnSpc>
                  <a:spcBef>
                    <a:spcPct val="0"/>
                  </a:spcBef>
                  <a:buFont typeface="Wingdings" panose="05000000000000000000" pitchFamily="2" charset="2"/>
                  <a:buChar char="Ø"/>
                </a:pPr>
                <a:r>
                  <a:rPr lang="en-US" sz="4400" cap="small" dirty="0">
                    <a:solidFill>
                      <a:schemeClr val="accent1">
                        <a:lumMod val="50000"/>
                      </a:schemeClr>
                    </a:solidFill>
                    <a:latin typeface="Minion Pro" panose="02040503050306020203" pitchFamily="18" charset="0"/>
                    <a:ea typeface="+mj-ea"/>
                    <a:cs typeface="+mj-cs"/>
                  </a:rPr>
                  <a:t>Introduction </a:t>
                </a:r>
              </a:p>
            </p:txBody>
          </p:sp>
          <p:sp>
            <p:nvSpPr>
              <p:cNvPr id="254" name="TextBox 253"/>
              <p:cNvSpPr txBox="1"/>
              <p:nvPr/>
            </p:nvSpPr>
            <p:spPr>
              <a:xfrm>
                <a:off x="1499106" y="6934482"/>
                <a:ext cx="9400546" cy="1342922"/>
              </a:xfrm>
              <a:prstGeom prst="rect">
                <a:avLst/>
              </a:prstGeom>
              <a:noFill/>
            </p:spPr>
            <p:txBody>
              <a:bodyPr wrap="square" rtlCol="0">
                <a:spAutoFit/>
              </a:bodyPr>
              <a:lstStyle/>
              <a:p>
                <a:pPr marL="318465" indent="-318465">
                  <a:buFont typeface="Arial" panose="020B0604020202020204" pitchFamily="34" charset="0"/>
                  <a:buChar char="•"/>
                </a:pPr>
                <a:r>
                  <a:rPr lang="en-US" sz="2800" dirty="0">
                    <a:solidFill>
                      <a:schemeClr val="tx2">
                        <a:lumMod val="75000"/>
                      </a:schemeClr>
                    </a:solidFill>
                    <a:latin typeface="Minion Pro" panose="02040503050306020203" pitchFamily="18" charset="0"/>
                    <a:ea typeface="+mj-ea"/>
                    <a:cs typeface="+mj-cs"/>
                  </a:rPr>
                  <a:t>Previous research has shown an increase in dopamine (DA) functioning following chronic, intermittent sucrose consumption</a:t>
                </a:r>
                <a:r>
                  <a:rPr lang="en-US" sz="2267" dirty="0">
                    <a:solidFill>
                      <a:schemeClr val="tx2">
                        <a:lumMod val="75000"/>
                      </a:schemeClr>
                    </a:solidFill>
                    <a:latin typeface="Minion Pro" panose="02040503050306020203" pitchFamily="18" charset="0"/>
                    <a:ea typeface="+mj-ea"/>
                    <a:cs typeface="+mj-cs"/>
                  </a:rPr>
                  <a:t>. </a:t>
                </a:r>
              </a:p>
              <a:p>
                <a:pPr marL="318465" indent="-318465">
                  <a:buFont typeface="Arial" panose="020B0604020202020204" pitchFamily="34" charset="0"/>
                  <a:buChar char="•"/>
                </a:pPr>
                <a:endParaRPr lang="en-US" sz="2267" dirty="0">
                  <a:solidFill>
                    <a:schemeClr val="tx2">
                      <a:lumMod val="75000"/>
                    </a:schemeClr>
                  </a:solidFill>
                  <a:latin typeface="Minion Pro" panose="02040503050306020203" pitchFamily="18" charset="0"/>
                  <a:ea typeface="+mj-ea"/>
                  <a:cs typeface="+mj-cs"/>
                </a:endParaRPr>
              </a:p>
            </p:txBody>
          </p:sp>
        </p:grpSp>
        <p:grpSp>
          <p:nvGrpSpPr>
            <p:cNvPr id="19" name="Group 18">
              <a:extLst>
                <a:ext uri="{FF2B5EF4-FFF2-40B4-BE49-F238E27FC236}">
                  <a16:creationId xmlns:a16="http://schemas.microsoft.com/office/drawing/2014/main" xmlns="" id="{66A0FC0C-366D-4041-A2A4-22DC7F21969B}"/>
                </a:ext>
              </a:extLst>
            </p:cNvPr>
            <p:cNvGrpSpPr/>
            <p:nvPr/>
          </p:nvGrpSpPr>
          <p:grpSpPr>
            <a:xfrm>
              <a:off x="1408933" y="8213700"/>
              <a:ext cx="9550589" cy="3786680"/>
              <a:chOff x="1213125" y="13528428"/>
              <a:chExt cx="9550589" cy="3786680"/>
            </a:xfrm>
          </p:grpSpPr>
          <p:sp>
            <p:nvSpPr>
              <p:cNvPr id="123" name="TextBox 122">
                <a:extLst>
                  <a:ext uri="{FF2B5EF4-FFF2-40B4-BE49-F238E27FC236}">
                    <a16:creationId xmlns:a16="http://schemas.microsoft.com/office/drawing/2014/main" xmlns="" id="{33ED820D-EA20-48AA-B210-958459BFFC4C}"/>
                  </a:ext>
                </a:extLst>
              </p:cNvPr>
              <p:cNvSpPr txBox="1"/>
              <p:nvPr/>
            </p:nvSpPr>
            <p:spPr>
              <a:xfrm>
                <a:off x="1213125" y="13528428"/>
                <a:ext cx="9392829" cy="453152"/>
              </a:xfrm>
              <a:prstGeom prst="rect">
                <a:avLst/>
              </a:prstGeom>
              <a:noFill/>
            </p:spPr>
            <p:txBody>
              <a:bodyPr wrap="square" rtlCol="0">
                <a:spAutoFit/>
              </a:bodyPr>
              <a:lstStyle/>
              <a:p>
                <a:pPr defTabSz="2802498">
                  <a:lnSpc>
                    <a:spcPct val="90000"/>
                  </a:lnSpc>
                  <a:spcBef>
                    <a:spcPts val="3065"/>
                  </a:spcBef>
                </a:pPr>
                <a:r>
                  <a:rPr lang="en-US" sz="3600" u="sng" cap="small" dirty="0">
                    <a:solidFill>
                      <a:schemeClr val="accent1">
                        <a:lumMod val="75000"/>
                      </a:schemeClr>
                    </a:solidFill>
                    <a:latin typeface="Minion Pro" panose="02040503050306020203" pitchFamily="18" charset="0"/>
                  </a:rPr>
                  <a:t>Haloperidol</a:t>
                </a:r>
              </a:p>
            </p:txBody>
          </p:sp>
          <p:sp>
            <p:nvSpPr>
              <p:cNvPr id="125" name="TextBox 124">
                <a:extLst>
                  <a:ext uri="{FF2B5EF4-FFF2-40B4-BE49-F238E27FC236}">
                    <a16:creationId xmlns:a16="http://schemas.microsoft.com/office/drawing/2014/main" xmlns="" id="{57FBF598-C10D-40CF-9DCE-0B22D5F24FF3}"/>
                  </a:ext>
                </a:extLst>
              </p:cNvPr>
              <p:cNvSpPr txBox="1"/>
              <p:nvPr/>
            </p:nvSpPr>
            <p:spPr>
              <a:xfrm>
                <a:off x="1388387" y="14270490"/>
                <a:ext cx="9375327" cy="3044618"/>
              </a:xfrm>
              <a:prstGeom prst="rect">
                <a:avLst/>
              </a:prstGeom>
              <a:noFill/>
            </p:spPr>
            <p:txBody>
              <a:bodyPr wrap="square" rtlCol="0">
                <a:spAutoFit/>
              </a:bodyPr>
              <a:lstStyle/>
              <a:p>
                <a:pPr marL="303996" indent="-303996">
                  <a:buFont typeface="Arial" panose="020B0604020202020204" pitchFamily="34" charset="0"/>
                  <a:buChar char="•"/>
                </a:pPr>
                <a:r>
                  <a:rPr lang="en-US" sz="2800" dirty="0">
                    <a:solidFill>
                      <a:schemeClr val="tx2">
                        <a:lumMod val="75000"/>
                      </a:schemeClr>
                    </a:solidFill>
                    <a:latin typeface="Minion Pro" panose="02040503050306020203" pitchFamily="18" charset="0"/>
                  </a:rPr>
                  <a:t>McElroy (1989) was able to train rats to discriminate haloperidol (HAL; a D</a:t>
                </a:r>
                <a:r>
                  <a:rPr lang="en-US" sz="2800" baseline="-25000" dirty="0">
                    <a:solidFill>
                      <a:schemeClr val="tx2">
                        <a:lumMod val="75000"/>
                      </a:schemeClr>
                    </a:solidFill>
                    <a:latin typeface="Minion Pro" panose="02040503050306020203" pitchFamily="18" charset="0"/>
                  </a:rPr>
                  <a:t>2</a:t>
                </a:r>
                <a:r>
                  <a:rPr lang="en-US" sz="2800" dirty="0">
                    <a:solidFill>
                      <a:schemeClr val="tx2">
                        <a:lumMod val="75000"/>
                      </a:schemeClr>
                    </a:solidFill>
                    <a:latin typeface="Minion Pro" panose="02040503050306020203" pitchFamily="18" charset="0"/>
                  </a:rPr>
                  <a:t> antagonist; 0.05 mg/kg </a:t>
                </a:r>
                <a:r>
                  <a:rPr lang="en-US" sz="2800" dirty="0" err="1">
                    <a:solidFill>
                      <a:schemeClr val="tx2">
                        <a:lumMod val="75000"/>
                      </a:schemeClr>
                    </a:solidFill>
                    <a:latin typeface="Minion Pro" panose="02040503050306020203" pitchFamily="18" charset="0"/>
                  </a:rPr>
                  <a:t>i.p</a:t>
                </a:r>
                <a:r>
                  <a:rPr lang="en-US" sz="2800" dirty="0">
                    <a:solidFill>
                      <a:schemeClr val="tx2">
                        <a:lumMod val="75000"/>
                      </a:schemeClr>
                    </a:solidFill>
                    <a:latin typeface="Minion Pro" panose="02040503050306020203" pitchFamily="18" charset="0"/>
                  </a:rPr>
                  <a:t>.) in a mean of 45 training sessions. This discrimination was established without chronic sucrose consumption.</a:t>
                </a:r>
              </a:p>
              <a:p>
                <a:pPr marL="303996" indent="-303996">
                  <a:buFont typeface="Arial" panose="020B0604020202020204" pitchFamily="34" charset="0"/>
                  <a:buChar char="•"/>
                </a:pPr>
                <a:endParaRPr lang="en-US" sz="2800" dirty="0">
                  <a:solidFill>
                    <a:schemeClr val="tx2">
                      <a:lumMod val="75000"/>
                    </a:schemeClr>
                  </a:solidFill>
                  <a:latin typeface="Minion Pro" panose="02040503050306020203" pitchFamily="18" charset="0"/>
                </a:endParaRPr>
              </a:p>
              <a:p>
                <a:pPr marL="303996" indent="-303996">
                  <a:buFont typeface="Arial" panose="020B0604020202020204" pitchFamily="34" charset="0"/>
                  <a:buChar char="•"/>
                </a:pPr>
                <a:r>
                  <a:rPr lang="en-US" sz="2800" dirty="0">
                    <a:solidFill>
                      <a:schemeClr val="tx2">
                        <a:lumMod val="75000"/>
                      </a:schemeClr>
                    </a:solidFill>
                    <a:latin typeface="Minion Pro" panose="02040503050306020203" pitchFamily="18" charset="0"/>
                  </a:rPr>
                  <a:t>Since chronic, intermittent sucrose consumption increases DA </a:t>
                </a:r>
                <a:r>
                  <a:rPr lang="en-US" sz="2800" dirty="0" smtClean="0">
                    <a:solidFill>
                      <a:schemeClr val="tx2">
                        <a:lumMod val="75000"/>
                      </a:schemeClr>
                    </a:solidFill>
                    <a:latin typeface="Minion Pro" panose="02040503050306020203" pitchFamily="18" charset="0"/>
                  </a:rPr>
                  <a:t>function, </a:t>
                </a:r>
                <a:r>
                  <a:rPr lang="en-US" sz="2800" dirty="0">
                    <a:solidFill>
                      <a:schemeClr val="tx2">
                        <a:lumMod val="75000"/>
                      </a:schemeClr>
                    </a:solidFill>
                    <a:latin typeface="Minion Pro" panose="02040503050306020203" pitchFamily="18" charset="0"/>
                  </a:rPr>
                  <a:t>we were led to believe that the consumption could cause the discrimination to be acquired more quickly.</a:t>
                </a:r>
              </a:p>
            </p:txBody>
          </p:sp>
        </p:grpSp>
      </p:grpSp>
      <p:grpSp>
        <p:nvGrpSpPr>
          <p:cNvPr id="231" name="Group 230"/>
          <p:cNvGrpSpPr/>
          <p:nvPr/>
        </p:nvGrpSpPr>
        <p:grpSpPr>
          <a:xfrm>
            <a:off x="612298" y="32070051"/>
            <a:ext cx="9116055" cy="5616292"/>
            <a:chOff x="11027994" y="6890687"/>
            <a:chExt cx="10550220" cy="4196651"/>
          </a:xfrm>
        </p:grpSpPr>
        <p:grpSp>
          <p:nvGrpSpPr>
            <p:cNvPr id="26" name="Group 25"/>
            <p:cNvGrpSpPr/>
            <p:nvPr/>
          </p:nvGrpSpPr>
          <p:grpSpPr>
            <a:xfrm>
              <a:off x="11027994" y="6890687"/>
              <a:ext cx="10550220" cy="4196651"/>
              <a:chOff x="11027994" y="7499777"/>
              <a:chExt cx="10550220" cy="7696290"/>
            </a:xfrm>
          </p:grpSpPr>
          <p:grpSp>
            <p:nvGrpSpPr>
              <p:cNvPr id="89" name="Group 88"/>
              <p:cNvGrpSpPr/>
              <p:nvPr/>
            </p:nvGrpSpPr>
            <p:grpSpPr>
              <a:xfrm>
                <a:off x="11027994" y="7499777"/>
                <a:ext cx="10550220" cy="7696290"/>
                <a:chOff x="721773" y="12262633"/>
                <a:chExt cx="12843746" cy="15925359"/>
              </a:xfrm>
            </p:grpSpPr>
            <p:sp>
              <p:nvSpPr>
                <p:cNvPr id="90" name="Rectangle 89"/>
                <p:cNvSpPr/>
                <p:nvPr/>
              </p:nvSpPr>
              <p:spPr>
                <a:xfrm>
                  <a:off x="721773" y="12262633"/>
                  <a:ext cx="12843746" cy="15925359"/>
                </a:xfrm>
                <a:prstGeom prst="rect">
                  <a:avLst/>
                </a:prstGeom>
                <a:solidFill>
                  <a:schemeClr val="tx1">
                    <a:lumMod val="50000"/>
                    <a:lumOff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270" dirty="0"/>
                </a:p>
              </p:txBody>
            </p:sp>
            <p:sp>
              <p:nvSpPr>
                <p:cNvPr id="91" name="Rectangle 90"/>
                <p:cNvSpPr/>
                <p:nvPr/>
              </p:nvSpPr>
              <p:spPr>
                <a:xfrm>
                  <a:off x="924166" y="12974337"/>
                  <a:ext cx="12416173" cy="14501951"/>
                </a:xfrm>
                <a:prstGeom prst="rect">
                  <a:avLst/>
                </a:prstGeom>
                <a:solidFill>
                  <a:srgbClr val="E7E7E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270" dirty="0"/>
                </a:p>
              </p:txBody>
            </p:sp>
          </p:grpSp>
          <p:sp>
            <p:nvSpPr>
              <p:cNvPr id="92" name="TextBox 91"/>
              <p:cNvSpPr txBox="1"/>
              <p:nvPr/>
            </p:nvSpPr>
            <p:spPr>
              <a:xfrm>
                <a:off x="11250171" y="8040528"/>
                <a:ext cx="9411710" cy="1180705"/>
              </a:xfrm>
              <a:prstGeom prst="rect">
                <a:avLst/>
              </a:prstGeom>
              <a:noFill/>
            </p:spPr>
            <p:txBody>
              <a:bodyPr wrap="square" rtlCol="0">
                <a:spAutoFit/>
              </a:bodyPr>
              <a:lstStyle/>
              <a:p>
                <a:pPr marL="597122" indent="-597122" defTabSz="2802498">
                  <a:lnSpc>
                    <a:spcPct val="90000"/>
                  </a:lnSpc>
                  <a:spcBef>
                    <a:spcPct val="0"/>
                  </a:spcBef>
                  <a:buFont typeface="Wingdings" panose="05000000000000000000" pitchFamily="2" charset="2"/>
                  <a:buChar char="Ø"/>
                </a:pPr>
                <a:r>
                  <a:rPr lang="en-US" sz="4400" cap="small" dirty="0">
                    <a:solidFill>
                      <a:schemeClr val="accent1">
                        <a:lumMod val="50000"/>
                      </a:schemeClr>
                    </a:solidFill>
                    <a:latin typeface="Minion Pro" panose="02040503050306020203" pitchFamily="18" charset="0"/>
                    <a:ea typeface="+mj-ea"/>
                    <a:cs typeface="+mj-cs"/>
                  </a:rPr>
                  <a:t>Results</a:t>
                </a:r>
                <a:r>
                  <a:rPr lang="en-US" sz="3343" cap="small" dirty="0">
                    <a:solidFill>
                      <a:schemeClr val="accent1">
                        <a:lumMod val="50000"/>
                      </a:schemeClr>
                    </a:solidFill>
                    <a:latin typeface="Minion Pro" panose="02040503050306020203" pitchFamily="18" charset="0"/>
                    <a:ea typeface="+mj-ea"/>
                    <a:cs typeface="+mj-cs"/>
                  </a:rPr>
                  <a:t> </a:t>
                </a:r>
              </a:p>
            </p:txBody>
          </p:sp>
        </p:grpSp>
        <p:grpSp>
          <p:nvGrpSpPr>
            <p:cNvPr id="24" name="Group 23">
              <a:extLst>
                <a:ext uri="{FF2B5EF4-FFF2-40B4-BE49-F238E27FC236}">
                  <a16:creationId xmlns:a16="http://schemas.microsoft.com/office/drawing/2014/main" xmlns="" id="{B0A88866-1299-41AA-9367-86D86B307F00}"/>
                </a:ext>
              </a:extLst>
            </p:cNvPr>
            <p:cNvGrpSpPr/>
            <p:nvPr/>
          </p:nvGrpSpPr>
          <p:grpSpPr>
            <a:xfrm>
              <a:off x="11295544" y="7785191"/>
              <a:ext cx="9698082" cy="2249210"/>
              <a:chOff x="11205731" y="11899038"/>
              <a:chExt cx="9698082" cy="2249210"/>
            </a:xfrm>
          </p:grpSpPr>
          <p:sp>
            <p:nvSpPr>
              <p:cNvPr id="126" name="TextBox 125">
                <a:extLst>
                  <a:ext uri="{FF2B5EF4-FFF2-40B4-BE49-F238E27FC236}">
                    <a16:creationId xmlns:a16="http://schemas.microsoft.com/office/drawing/2014/main" xmlns="" id="{F715BB99-1681-460E-AEB3-A2ED5CE181C2}"/>
                  </a:ext>
                </a:extLst>
              </p:cNvPr>
              <p:cNvSpPr txBox="1"/>
              <p:nvPr/>
            </p:nvSpPr>
            <p:spPr>
              <a:xfrm>
                <a:off x="11205731" y="11899038"/>
                <a:ext cx="9392828" cy="542162"/>
              </a:xfrm>
              <a:prstGeom prst="rect">
                <a:avLst/>
              </a:prstGeom>
              <a:noFill/>
            </p:spPr>
            <p:txBody>
              <a:bodyPr wrap="square" rtlCol="0">
                <a:spAutoFit/>
              </a:bodyPr>
              <a:lstStyle/>
              <a:p>
                <a:pPr defTabSz="2802498">
                  <a:lnSpc>
                    <a:spcPct val="90000"/>
                  </a:lnSpc>
                  <a:spcBef>
                    <a:spcPts val="3065"/>
                  </a:spcBef>
                </a:pPr>
                <a:r>
                  <a:rPr lang="en-US" sz="3600" u="sng" cap="small" dirty="0">
                    <a:solidFill>
                      <a:schemeClr val="accent1">
                        <a:lumMod val="75000"/>
                      </a:schemeClr>
                    </a:solidFill>
                    <a:latin typeface="Minion Pro" panose="02040503050306020203" pitchFamily="18" charset="0"/>
                  </a:rPr>
                  <a:t>Haloperidol</a:t>
                </a:r>
                <a:endParaRPr lang="en-US" sz="2786" u="sng" cap="small" dirty="0">
                  <a:solidFill>
                    <a:schemeClr val="accent1">
                      <a:lumMod val="75000"/>
                    </a:schemeClr>
                  </a:solidFill>
                  <a:latin typeface="Minion Pro" panose="02040503050306020203" pitchFamily="18" charset="0"/>
                </a:endParaRPr>
              </a:p>
            </p:txBody>
          </p:sp>
          <p:sp>
            <p:nvSpPr>
              <p:cNvPr id="127" name="TextBox 126">
                <a:extLst>
                  <a:ext uri="{FF2B5EF4-FFF2-40B4-BE49-F238E27FC236}">
                    <a16:creationId xmlns:a16="http://schemas.microsoft.com/office/drawing/2014/main" xmlns="" id="{A6175C05-BAE6-4FA9-B235-84BAB1E58A77}"/>
                  </a:ext>
                </a:extLst>
              </p:cNvPr>
              <p:cNvSpPr txBox="1"/>
              <p:nvPr/>
            </p:nvSpPr>
            <p:spPr>
              <a:xfrm>
                <a:off x="11245365" y="12482229"/>
                <a:ext cx="9658448" cy="1666019"/>
              </a:xfrm>
              <a:prstGeom prst="rect">
                <a:avLst/>
              </a:prstGeom>
              <a:noFill/>
            </p:spPr>
            <p:txBody>
              <a:bodyPr wrap="square" rtlCol="0">
                <a:spAutoFit/>
              </a:bodyPr>
              <a:lstStyle/>
              <a:p>
                <a:pPr marL="303996" indent="-303996">
                  <a:buFont typeface="Arial" panose="020B0604020202020204" pitchFamily="34" charset="0"/>
                  <a:buChar char="•"/>
                </a:pPr>
                <a:r>
                  <a:rPr lang="en-US" sz="2800" dirty="0">
                    <a:solidFill>
                      <a:schemeClr val="tx2">
                        <a:lumMod val="75000"/>
                      </a:schemeClr>
                    </a:solidFill>
                    <a:latin typeface="Minion Pro" panose="02040503050306020203" pitchFamily="18" charset="0"/>
                  </a:rPr>
                  <a:t>Subjects with access to sucrose were able to acquire the discrimination in fewer sessions, whereas 24-hour water subjects either took longer to acquire the discrimination or failed to acquire (Figure A).</a:t>
                </a:r>
              </a:p>
            </p:txBody>
          </p:sp>
        </p:grpSp>
      </p:grpSp>
      <p:grpSp>
        <p:nvGrpSpPr>
          <p:cNvPr id="233" name="Group 232"/>
          <p:cNvGrpSpPr/>
          <p:nvPr/>
        </p:nvGrpSpPr>
        <p:grpSpPr>
          <a:xfrm>
            <a:off x="32320964" y="14608072"/>
            <a:ext cx="9502756" cy="3202856"/>
            <a:chOff x="10607045" y="11573091"/>
            <a:chExt cx="10093781" cy="6107536"/>
          </a:xfrm>
        </p:grpSpPr>
        <p:grpSp>
          <p:nvGrpSpPr>
            <p:cNvPr id="106" name="Group 105"/>
            <p:cNvGrpSpPr/>
            <p:nvPr/>
          </p:nvGrpSpPr>
          <p:grpSpPr>
            <a:xfrm>
              <a:off x="10607045" y="11573091"/>
              <a:ext cx="10093781" cy="6107536"/>
              <a:chOff x="676656" y="6962002"/>
              <a:chExt cx="11887200" cy="7609906"/>
            </a:xfrm>
          </p:grpSpPr>
          <p:sp>
            <p:nvSpPr>
              <p:cNvPr id="108" name="Rectangle 107"/>
              <p:cNvSpPr/>
              <p:nvPr/>
            </p:nvSpPr>
            <p:spPr>
              <a:xfrm>
                <a:off x="676656" y="6962002"/>
                <a:ext cx="11887200" cy="7609906"/>
              </a:xfrm>
              <a:prstGeom prst="rect">
                <a:avLst/>
              </a:prstGeom>
              <a:solidFill>
                <a:schemeClr val="tx1">
                  <a:lumMod val="50000"/>
                  <a:lumOff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270" dirty="0"/>
              </a:p>
            </p:txBody>
          </p:sp>
          <p:sp>
            <p:nvSpPr>
              <p:cNvPr id="109" name="Rectangle 108"/>
              <p:cNvSpPr/>
              <p:nvPr/>
            </p:nvSpPr>
            <p:spPr>
              <a:xfrm>
                <a:off x="918049" y="7568795"/>
                <a:ext cx="11427406" cy="6429670"/>
              </a:xfrm>
              <a:prstGeom prst="rect">
                <a:avLst/>
              </a:prstGeom>
              <a:solidFill>
                <a:srgbClr val="E7E7E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270" dirty="0"/>
              </a:p>
            </p:txBody>
          </p:sp>
        </p:grpSp>
        <p:sp>
          <p:nvSpPr>
            <p:cNvPr id="232" name="TextBox 231"/>
            <p:cNvSpPr txBox="1"/>
            <p:nvPr/>
          </p:nvSpPr>
          <p:spPr>
            <a:xfrm>
              <a:off x="10857356" y="12064919"/>
              <a:ext cx="9552363" cy="5282101"/>
            </a:xfrm>
            <a:prstGeom prst="rect">
              <a:avLst/>
            </a:prstGeom>
            <a:noFill/>
          </p:spPr>
          <p:txBody>
            <a:bodyPr wrap="square" rtlCol="0">
              <a:spAutoFit/>
            </a:bodyPr>
            <a:lstStyle/>
            <a:p>
              <a:pPr marL="462618" indent="-462618">
                <a:buFont typeface="Wingdings" panose="05000000000000000000" pitchFamily="2" charset="2"/>
                <a:buChar char="Ø"/>
              </a:pPr>
              <a:r>
                <a:rPr lang="en-US" sz="4400" dirty="0">
                  <a:solidFill>
                    <a:schemeClr val="accent1">
                      <a:lumMod val="50000"/>
                    </a:schemeClr>
                  </a:solidFill>
                  <a:latin typeface="Minion Pro" panose="02040503050306020203"/>
                </a:rPr>
                <a:t>C</a:t>
              </a:r>
              <a:r>
                <a:rPr lang="en-US" sz="3600" cap="small" dirty="0">
                  <a:solidFill>
                    <a:schemeClr val="accent1">
                      <a:lumMod val="50000"/>
                    </a:schemeClr>
                  </a:solidFill>
                  <a:latin typeface="Minion Pro" panose="02040503050306020203"/>
                </a:rPr>
                <a:t>URRENT </a:t>
              </a:r>
              <a:r>
                <a:rPr lang="en-US" sz="3600" cap="small" dirty="0" smtClean="0">
                  <a:solidFill>
                    <a:schemeClr val="accent1">
                      <a:lumMod val="50000"/>
                    </a:schemeClr>
                  </a:solidFill>
                  <a:latin typeface="Minion Pro" panose="02040503050306020203"/>
                </a:rPr>
                <a:t>WORK</a:t>
              </a:r>
            </a:p>
            <a:p>
              <a:pPr marL="462618" indent="-462618">
                <a:buFont typeface="Wingdings" panose="05000000000000000000" pitchFamily="2" charset="2"/>
                <a:buChar char="Ø"/>
              </a:pPr>
              <a:endParaRPr lang="en-US" sz="1600" cap="small" dirty="0">
                <a:solidFill>
                  <a:schemeClr val="accent1">
                    <a:lumMod val="50000"/>
                  </a:schemeClr>
                </a:solidFill>
                <a:latin typeface="Minion Pro" panose="02040503050306020203"/>
              </a:endParaRPr>
            </a:p>
            <a:p>
              <a:pPr marL="782883" lvl="1" indent="-457200">
                <a:buFont typeface="Arial" charset="0"/>
                <a:buChar char="•"/>
              </a:pPr>
              <a:r>
                <a:rPr lang="en-US" sz="2800" dirty="0">
                  <a:solidFill>
                    <a:schemeClr val="tx2">
                      <a:lumMod val="75000"/>
                    </a:schemeClr>
                  </a:solidFill>
                  <a:latin typeface="Minion Pro" panose="02040503050306020203"/>
                </a:rPr>
                <a:t>Due to issues with the </a:t>
              </a:r>
              <a:r>
                <a:rPr lang="en-US" sz="2800" dirty="0" smtClean="0">
                  <a:solidFill>
                    <a:schemeClr val="tx2">
                      <a:lumMod val="75000"/>
                    </a:schemeClr>
                  </a:solidFill>
                  <a:latin typeface="Minion Pro" panose="02040503050306020203"/>
                </a:rPr>
                <a:t>HAL </a:t>
              </a:r>
              <a:r>
                <a:rPr lang="en-US" sz="2800" dirty="0">
                  <a:solidFill>
                    <a:schemeClr val="tx2">
                      <a:lumMod val="75000"/>
                    </a:schemeClr>
                  </a:solidFill>
                  <a:latin typeface="Minion Pro" panose="02040503050306020203"/>
                </a:rPr>
                <a:t>study, we have chosen to focus on training a discrimination between 1.0 mg/kg naltrexone and saline.</a:t>
              </a:r>
            </a:p>
            <a:p>
              <a:pPr marL="788301" lvl="1" indent="-462618">
                <a:buFont typeface="Wingdings" panose="05000000000000000000" pitchFamily="2" charset="2"/>
                <a:buChar char="§"/>
              </a:pPr>
              <a:endParaRPr lang="en-US" sz="2800" dirty="0">
                <a:solidFill>
                  <a:schemeClr val="tx2">
                    <a:lumMod val="75000"/>
                  </a:schemeClr>
                </a:solidFill>
                <a:latin typeface="Minion Pro" panose="02040503050306020203"/>
              </a:endParaRPr>
            </a:p>
          </p:txBody>
        </p:sp>
      </p:grpSp>
      <p:grpSp>
        <p:nvGrpSpPr>
          <p:cNvPr id="253" name="Group 252"/>
          <p:cNvGrpSpPr/>
          <p:nvPr/>
        </p:nvGrpSpPr>
        <p:grpSpPr>
          <a:xfrm>
            <a:off x="32279911" y="18314537"/>
            <a:ext cx="9507453" cy="5268785"/>
            <a:chOff x="32224912" y="27452051"/>
            <a:chExt cx="9764486" cy="4490544"/>
          </a:xfrm>
        </p:grpSpPr>
        <p:grpSp>
          <p:nvGrpSpPr>
            <p:cNvPr id="251" name="Group 250"/>
            <p:cNvGrpSpPr/>
            <p:nvPr/>
          </p:nvGrpSpPr>
          <p:grpSpPr>
            <a:xfrm>
              <a:off x="32224912" y="27452051"/>
              <a:ext cx="9764486" cy="4490544"/>
              <a:chOff x="32224912" y="27452051"/>
              <a:chExt cx="9764486" cy="4490544"/>
            </a:xfrm>
          </p:grpSpPr>
          <p:sp>
            <p:nvSpPr>
              <p:cNvPr id="134" name="Rectangle 133"/>
              <p:cNvSpPr/>
              <p:nvPr/>
            </p:nvSpPr>
            <p:spPr>
              <a:xfrm>
                <a:off x="32224912" y="27452051"/>
                <a:ext cx="9764486" cy="4490544"/>
              </a:xfrm>
              <a:prstGeom prst="rect">
                <a:avLst/>
              </a:prstGeom>
              <a:solidFill>
                <a:schemeClr val="tx1">
                  <a:lumMod val="50000"/>
                  <a:lumOff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270" dirty="0"/>
              </a:p>
            </p:txBody>
          </p:sp>
          <p:sp>
            <p:nvSpPr>
              <p:cNvPr id="144" name="Rectangle 143"/>
              <p:cNvSpPr/>
              <p:nvPr/>
            </p:nvSpPr>
            <p:spPr>
              <a:xfrm>
                <a:off x="32437176" y="27588932"/>
                <a:ext cx="9386797" cy="4196321"/>
              </a:xfrm>
              <a:prstGeom prst="rect">
                <a:avLst/>
              </a:prstGeom>
              <a:solidFill>
                <a:srgbClr val="E7E7E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270" dirty="0"/>
              </a:p>
            </p:txBody>
          </p:sp>
        </p:grpSp>
        <p:sp>
          <p:nvSpPr>
            <p:cNvPr id="252" name="TextBox 251"/>
            <p:cNvSpPr txBox="1"/>
            <p:nvPr/>
          </p:nvSpPr>
          <p:spPr>
            <a:xfrm>
              <a:off x="32496989" y="27657169"/>
              <a:ext cx="9326985" cy="3751112"/>
            </a:xfrm>
            <a:prstGeom prst="rect">
              <a:avLst/>
            </a:prstGeom>
            <a:noFill/>
          </p:spPr>
          <p:txBody>
            <a:bodyPr wrap="square" rtlCol="0">
              <a:spAutoFit/>
            </a:bodyPr>
            <a:lstStyle/>
            <a:p>
              <a:pPr marL="462618" indent="-462618">
                <a:buFont typeface="Wingdings" panose="05000000000000000000" pitchFamily="2" charset="2"/>
                <a:buChar char="Ø"/>
              </a:pPr>
              <a:r>
                <a:rPr lang="en-US" sz="4400" dirty="0" smtClean="0">
                  <a:solidFill>
                    <a:schemeClr val="accent1">
                      <a:lumMod val="50000"/>
                    </a:schemeClr>
                  </a:solidFill>
                  <a:latin typeface="Minion Pro" panose="02040503050306020203"/>
                </a:rPr>
                <a:t>R</a:t>
              </a:r>
              <a:r>
                <a:rPr lang="en-US" sz="3600" dirty="0" smtClean="0">
                  <a:solidFill>
                    <a:schemeClr val="accent1">
                      <a:lumMod val="50000"/>
                    </a:schemeClr>
                  </a:solidFill>
                  <a:latin typeface="Minion Pro" panose="02040503050306020203"/>
                </a:rPr>
                <a:t>ESULTS</a:t>
              </a:r>
            </a:p>
            <a:p>
              <a:pPr marL="462618" indent="-462618">
                <a:buFont typeface="Wingdings" panose="05000000000000000000" pitchFamily="2" charset="2"/>
                <a:buChar char="Ø"/>
              </a:pPr>
              <a:endParaRPr lang="en-US" sz="2000" dirty="0">
                <a:solidFill>
                  <a:schemeClr val="accent1">
                    <a:lumMod val="50000"/>
                  </a:schemeClr>
                </a:solidFill>
                <a:latin typeface="Minion Pro" panose="02040503050306020203"/>
              </a:endParaRPr>
            </a:p>
            <a:p>
              <a:pPr marL="782883" lvl="1" indent="-457200">
                <a:buFont typeface="Arial" charset="0"/>
                <a:buChar char="•"/>
              </a:pPr>
              <a:r>
                <a:rPr lang="en-US" sz="2800" dirty="0">
                  <a:solidFill>
                    <a:schemeClr val="tx2">
                      <a:lumMod val="75000"/>
                    </a:schemeClr>
                  </a:solidFill>
                  <a:latin typeface="Minion Pro" panose="02040503050306020203"/>
                </a:rPr>
                <a:t>Training session rates were not significantly different between HAL (</a:t>
              </a:r>
              <a:r>
                <a:rPr lang="en-US" sz="2800" i="1" dirty="0">
                  <a:solidFill>
                    <a:schemeClr val="tx2">
                      <a:lumMod val="75000"/>
                    </a:schemeClr>
                  </a:solidFill>
                  <a:latin typeface="Minion Pro" panose="02040503050306020203"/>
                </a:rPr>
                <a:t>M </a:t>
              </a:r>
              <a:r>
                <a:rPr lang="en-US" sz="2800" dirty="0">
                  <a:solidFill>
                    <a:schemeClr val="tx2">
                      <a:lumMod val="75000"/>
                    </a:schemeClr>
                  </a:solidFill>
                  <a:latin typeface="Minion Pro" panose="02040503050306020203"/>
                </a:rPr>
                <a:t>= 49.08) and the vehicle (</a:t>
              </a:r>
              <a:r>
                <a:rPr lang="en-US" sz="2800" i="1" dirty="0">
                  <a:solidFill>
                    <a:schemeClr val="tx2">
                      <a:lumMod val="75000"/>
                    </a:schemeClr>
                  </a:solidFill>
                  <a:latin typeface="Minion Pro" panose="02040503050306020203"/>
                </a:rPr>
                <a:t>M </a:t>
              </a:r>
              <a:r>
                <a:rPr lang="en-US" sz="2800" dirty="0">
                  <a:solidFill>
                    <a:schemeClr val="tx2">
                      <a:lumMod val="75000"/>
                    </a:schemeClr>
                  </a:solidFill>
                  <a:latin typeface="Minion Pro" panose="02040503050306020203"/>
                </a:rPr>
                <a:t>= 51.01) (</a:t>
              </a:r>
              <a:r>
                <a:rPr lang="en-US" sz="2800" i="1" dirty="0">
                  <a:solidFill>
                    <a:schemeClr val="tx2">
                      <a:lumMod val="75000"/>
                    </a:schemeClr>
                  </a:solidFill>
                  <a:latin typeface="Minion Pro" panose="02040503050306020203"/>
                </a:rPr>
                <a:t>p </a:t>
              </a:r>
              <a:r>
                <a:rPr lang="en-US" sz="2800" dirty="0">
                  <a:solidFill>
                    <a:schemeClr val="tx2">
                      <a:lumMod val="75000"/>
                    </a:schemeClr>
                  </a:solidFill>
                  <a:latin typeface="Minion Pro" panose="02040503050306020203"/>
                </a:rPr>
                <a:t>&gt; 0.05), Figure G</a:t>
              </a:r>
              <a:r>
                <a:rPr lang="en-US" sz="2800" dirty="0" smtClean="0">
                  <a:solidFill>
                    <a:schemeClr val="tx2">
                      <a:lumMod val="75000"/>
                    </a:schemeClr>
                  </a:solidFill>
                  <a:latin typeface="Minion Pro" panose="02040503050306020203"/>
                </a:rPr>
                <a:t>.</a:t>
              </a:r>
            </a:p>
            <a:p>
              <a:pPr marL="668583" lvl="1" indent="-342900">
                <a:buFont typeface="Arial" charset="0"/>
                <a:buChar char="•"/>
              </a:pPr>
              <a:endParaRPr lang="en-US" sz="2000" dirty="0">
                <a:solidFill>
                  <a:schemeClr val="tx2">
                    <a:lumMod val="75000"/>
                  </a:schemeClr>
                </a:solidFill>
                <a:latin typeface="Minion Pro" panose="02040503050306020203"/>
              </a:endParaRPr>
            </a:p>
            <a:p>
              <a:pPr marL="782883" lvl="1" indent="-457200">
                <a:buFont typeface="Arial" charset="0"/>
                <a:buChar char="•"/>
              </a:pPr>
              <a:r>
                <a:rPr lang="en-US" sz="2800" dirty="0">
                  <a:solidFill>
                    <a:schemeClr val="tx2">
                      <a:lumMod val="75000"/>
                    </a:schemeClr>
                  </a:solidFill>
                  <a:latin typeface="Minion Pro" panose="02040503050306020203"/>
                </a:rPr>
                <a:t>Five subjects with sucrose access reacquired the discrimination (</a:t>
              </a:r>
              <a:r>
                <a:rPr lang="en-US" sz="2800" i="1" dirty="0">
                  <a:solidFill>
                    <a:schemeClr val="tx2">
                      <a:lumMod val="75000"/>
                    </a:schemeClr>
                  </a:solidFill>
                  <a:latin typeface="Minion Pro" panose="02040503050306020203"/>
                </a:rPr>
                <a:t>M</a:t>
              </a:r>
              <a:r>
                <a:rPr lang="en-US" sz="2800" dirty="0">
                  <a:solidFill>
                    <a:schemeClr val="tx2">
                      <a:lumMod val="75000"/>
                    </a:schemeClr>
                  </a:solidFill>
                  <a:latin typeface="Minion Pro" panose="02040503050306020203"/>
                </a:rPr>
                <a:t> =  62). None of the subjects with water access reacquired. The subjects had 74 sessions in total.</a:t>
              </a:r>
            </a:p>
          </p:txBody>
        </p:sp>
      </p:grpSp>
      <p:grpSp>
        <p:nvGrpSpPr>
          <p:cNvPr id="263" name="Group 262"/>
          <p:cNvGrpSpPr>
            <a:grpSpLocks/>
          </p:cNvGrpSpPr>
          <p:nvPr/>
        </p:nvGrpSpPr>
        <p:grpSpPr>
          <a:xfrm>
            <a:off x="10157781" y="18535970"/>
            <a:ext cx="11098127" cy="8730563"/>
            <a:chOff x="10723920" y="15631601"/>
            <a:chExt cx="10222655" cy="7286623"/>
          </a:xfrm>
        </p:grpSpPr>
        <p:grpSp>
          <p:nvGrpSpPr>
            <p:cNvPr id="161" name="Group 160">
              <a:extLst>
                <a:ext uri="{FF2B5EF4-FFF2-40B4-BE49-F238E27FC236}">
                  <a16:creationId xmlns:a16="http://schemas.microsoft.com/office/drawing/2014/main" xmlns="" id="{064A1AB8-2859-4779-9947-C135652DAFA1}"/>
                </a:ext>
              </a:extLst>
            </p:cNvPr>
            <p:cNvGrpSpPr/>
            <p:nvPr/>
          </p:nvGrpSpPr>
          <p:grpSpPr>
            <a:xfrm>
              <a:off x="10723920" y="15631601"/>
              <a:ext cx="10222655" cy="7286623"/>
              <a:chOff x="25943379" y="6645295"/>
              <a:chExt cx="11887200" cy="14733641"/>
            </a:xfrm>
          </p:grpSpPr>
          <p:sp>
            <p:nvSpPr>
              <p:cNvPr id="163" name="Rectangle 162">
                <a:extLst>
                  <a:ext uri="{FF2B5EF4-FFF2-40B4-BE49-F238E27FC236}">
                    <a16:creationId xmlns:a16="http://schemas.microsoft.com/office/drawing/2014/main" xmlns="" id="{0D1C078E-791F-40EE-B8DD-19079B883789}"/>
                  </a:ext>
                </a:extLst>
              </p:cNvPr>
              <p:cNvSpPr/>
              <p:nvPr/>
            </p:nvSpPr>
            <p:spPr>
              <a:xfrm>
                <a:off x="25943379" y="6645295"/>
                <a:ext cx="11887200" cy="14733641"/>
              </a:xfrm>
              <a:prstGeom prst="rect">
                <a:avLst/>
              </a:prstGeom>
              <a:solidFill>
                <a:schemeClr val="tx1">
                  <a:lumMod val="50000"/>
                  <a:lumOff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270" dirty="0"/>
              </a:p>
            </p:txBody>
          </p:sp>
          <p:sp>
            <p:nvSpPr>
              <p:cNvPr id="164" name="TextBox 163">
                <a:extLst>
                  <a:ext uri="{FF2B5EF4-FFF2-40B4-BE49-F238E27FC236}">
                    <a16:creationId xmlns:a16="http://schemas.microsoft.com/office/drawing/2014/main" xmlns="" id="{1562631F-6267-401E-B9FD-6266AE965B75}"/>
                  </a:ext>
                </a:extLst>
              </p:cNvPr>
              <p:cNvSpPr txBox="1"/>
              <p:nvPr/>
            </p:nvSpPr>
            <p:spPr>
              <a:xfrm>
                <a:off x="36076098" y="13249632"/>
                <a:ext cx="1532317" cy="1149858"/>
              </a:xfrm>
              <a:prstGeom prst="rect">
                <a:avLst/>
              </a:prstGeom>
              <a:noFill/>
            </p:spPr>
            <p:txBody>
              <a:bodyPr wrap="square" rtlCol="0">
                <a:spAutoFit/>
              </a:bodyPr>
              <a:lstStyle/>
              <a:p>
                <a:pPr algn="ctr"/>
                <a:endParaRPr lang="en-US" sz="2926" dirty="0"/>
              </a:p>
            </p:txBody>
          </p:sp>
        </p:grpSp>
        <p:sp>
          <p:nvSpPr>
            <p:cNvPr id="128" name="TextBox 127"/>
            <p:cNvSpPr txBox="1"/>
            <p:nvPr/>
          </p:nvSpPr>
          <p:spPr>
            <a:xfrm>
              <a:off x="18659362" y="21941978"/>
              <a:ext cx="1644091" cy="675860"/>
            </a:xfrm>
            <a:prstGeom prst="rect">
              <a:avLst/>
            </a:prstGeom>
            <a:noFill/>
          </p:spPr>
          <p:txBody>
            <a:bodyPr wrap="square" rtlCol="0">
              <a:spAutoFit/>
            </a:bodyPr>
            <a:lstStyle/>
            <a:p>
              <a:pPr algn="ctr" defTabSz="2802498">
                <a:lnSpc>
                  <a:spcPct val="90000"/>
                </a:lnSpc>
                <a:spcBef>
                  <a:spcPts val="3065"/>
                </a:spcBef>
              </a:pPr>
              <a:r>
                <a:rPr lang="en-US" sz="3989" cap="small" dirty="0">
                  <a:solidFill>
                    <a:schemeClr val="accent1">
                      <a:lumMod val="75000"/>
                    </a:schemeClr>
                  </a:solidFill>
                  <a:latin typeface="Minion Pro" panose="02040503050306020203" pitchFamily="18" charset="0"/>
                </a:rPr>
                <a:t>B</a:t>
              </a:r>
            </a:p>
          </p:txBody>
        </p:sp>
      </p:grpSp>
      <p:grpSp>
        <p:nvGrpSpPr>
          <p:cNvPr id="262" name="Group 261"/>
          <p:cNvGrpSpPr/>
          <p:nvPr/>
        </p:nvGrpSpPr>
        <p:grpSpPr>
          <a:xfrm>
            <a:off x="10157779" y="29005783"/>
            <a:ext cx="11098127" cy="8690060"/>
            <a:chOff x="10717638" y="23089902"/>
            <a:chExt cx="10149417" cy="6912724"/>
          </a:xfrm>
        </p:grpSpPr>
        <p:grpSp>
          <p:nvGrpSpPr>
            <p:cNvPr id="165" name="Group 164">
              <a:extLst>
                <a:ext uri="{FF2B5EF4-FFF2-40B4-BE49-F238E27FC236}">
                  <a16:creationId xmlns:a16="http://schemas.microsoft.com/office/drawing/2014/main" xmlns="" id="{1F72232D-7C44-4C97-8BE9-52083F1E30F5}"/>
                </a:ext>
              </a:extLst>
            </p:cNvPr>
            <p:cNvGrpSpPr/>
            <p:nvPr/>
          </p:nvGrpSpPr>
          <p:grpSpPr>
            <a:xfrm>
              <a:off x="10717638" y="23089902"/>
              <a:ext cx="10149417" cy="6912724"/>
              <a:chOff x="25903545" y="7082463"/>
              <a:chExt cx="11785940" cy="14296472"/>
            </a:xfrm>
          </p:grpSpPr>
          <p:sp>
            <p:nvSpPr>
              <p:cNvPr id="166" name="Rectangle 165">
                <a:extLst>
                  <a:ext uri="{FF2B5EF4-FFF2-40B4-BE49-F238E27FC236}">
                    <a16:creationId xmlns:a16="http://schemas.microsoft.com/office/drawing/2014/main" xmlns="" id="{C5F34C64-37A4-4A55-BD3D-D026C67AE225}"/>
                  </a:ext>
                </a:extLst>
              </p:cNvPr>
              <p:cNvSpPr/>
              <p:nvPr/>
            </p:nvSpPr>
            <p:spPr>
              <a:xfrm>
                <a:off x="25903545" y="7082463"/>
                <a:ext cx="11785940" cy="14296472"/>
              </a:xfrm>
              <a:prstGeom prst="rect">
                <a:avLst/>
              </a:prstGeom>
              <a:solidFill>
                <a:schemeClr val="tx1">
                  <a:lumMod val="50000"/>
                  <a:lumOff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270" dirty="0"/>
              </a:p>
            </p:txBody>
          </p:sp>
          <p:sp>
            <p:nvSpPr>
              <p:cNvPr id="167" name="TextBox 166">
                <a:extLst>
                  <a:ext uri="{FF2B5EF4-FFF2-40B4-BE49-F238E27FC236}">
                    <a16:creationId xmlns:a16="http://schemas.microsoft.com/office/drawing/2014/main" xmlns="" id="{5A74C58D-3BE1-4CBF-8796-149D16784322}"/>
                  </a:ext>
                </a:extLst>
              </p:cNvPr>
              <p:cNvSpPr txBox="1"/>
              <p:nvPr/>
            </p:nvSpPr>
            <p:spPr>
              <a:xfrm>
                <a:off x="36076098" y="13249631"/>
                <a:ext cx="1532317" cy="1122139"/>
              </a:xfrm>
              <a:prstGeom prst="rect">
                <a:avLst/>
              </a:prstGeom>
              <a:noFill/>
            </p:spPr>
            <p:txBody>
              <a:bodyPr wrap="square" rtlCol="0">
                <a:spAutoFit/>
              </a:bodyPr>
              <a:lstStyle/>
              <a:p>
                <a:pPr algn="ctr"/>
                <a:endParaRPr lang="en-US" sz="2926" dirty="0"/>
              </a:p>
            </p:txBody>
          </p:sp>
        </p:grpSp>
        <p:sp>
          <p:nvSpPr>
            <p:cNvPr id="129" name="TextBox 128"/>
            <p:cNvSpPr txBox="1"/>
            <p:nvPr/>
          </p:nvSpPr>
          <p:spPr>
            <a:xfrm>
              <a:off x="18983889" y="28186049"/>
              <a:ext cx="1644091" cy="644857"/>
            </a:xfrm>
            <a:prstGeom prst="rect">
              <a:avLst/>
            </a:prstGeom>
            <a:noFill/>
          </p:spPr>
          <p:txBody>
            <a:bodyPr wrap="square" rtlCol="0">
              <a:spAutoFit/>
            </a:bodyPr>
            <a:lstStyle/>
            <a:p>
              <a:pPr algn="ctr" defTabSz="2802498">
                <a:lnSpc>
                  <a:spcPct val="90000"/>
                </a:lnSpc>
                <a:spcBef>
                  <a:spcPts val="3065"/>
                </a:spcBef>
              </a:pPr>
              <a:r>
                <a:rPr lang="en-US" sz="3989" cap="small" dirty="0">
                  <a:solidFill>
                    <a:schemeClr val="accent1">
                      <a:lumMod val="75000"/>
                    </a:schemeClr>
                  </a:solidFill>
                  <a:latin typeface="Minion Pro" panose="02040503050306020203" pitchFamily="18" charset="0"/>
                </a:rPr>
                <a:t>C</a:t>
              </a:r>
            </a:p>
          </p:txBody>
        </p:sp>
      </p:grpSp>
      <p:sp>
        <p:nvSpPr>
          <p:cNvPr id="131" name="TextBox 130"/>
          <p:cNvSpPr txBox="1"/>
          <p:nvPr/>
        </p:nvSpPr>
        <p:spPr>
          <a:xfrm>
            <a:off x="39499601" y="30187761"/>
            <a:ext cx="1644091" cy="644857"/>
          </a:xfrm>
          <a:prstGeom prst="rect">
            <a:avLst/>
          </a:prstGeom>
          <a:noFill/>
        </p:spPr>
        <p:txBody>
          <a:bodyPr wrap="square" rtlCol="0">
            <a:spAutoFit/>
          </a:bodyPr>
          <a:lstStyle/>
          <a:p>
            <a:pPr algn="ctr" defTabSz="2802498">
              <a:lnSpc>
                <a:spcPct val="90000"/>
              </a:lnSpc>
              <a:spcBef>
                <a:spcPts val="3065"/>
              </a:spcBef>
            </a:pPr>
            <a:r>
              <a:rPr lang="en-US" sz="3989" cap="small" dirty="0">
                <a:solidFill>
                  <a:schemeClr val="accent1">
                    <a:lumMod val="75000"/>
                  </a:schemeClr>
                </a:solidFill>
                <a:latin typeface="Minion Pro" panose="02040503050306020203" pitchFamily="18" charset="0"/>
              </a:rPr>
              <a:t>G</a:t>
            </a:r>
          </a:p>
        </p:txBody>
      </p:sp>
      <p:sp>
        <p:nvSpPr>
          <p:cNvPr id="31" name="Rectangle 30"/>
          <p:cNvSpPr/>
          <p:nvPr/>
        </p:nvSpPr>
        <p:spPr>
          <a:xfrm>
            <a:off x="23565211" y="21077923"/>
            <a:ext cx="1379420" cy="77959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6" name="TextBox 255"/>
          <p:cNvSpPr txBox="1"/>
          <p:nvPr/>
        </p:nvSpPr>
        <p:spPr>
          <a:xfrm>
            <a:off x="23480844" y="21462598"/>
            <a:ext cx="1163307" cy="369332"/>
          </a:xfrm>
          <a:prstGeom prst="rect">
            <a:avLst/>
          </a:prstGeom>
          <a:noFill/>
        </p:spPr>
        <p:txBody>
          <a:bodyPr wrap="square" rtlCol="0">
            <a:spAutoFit/>
          </a:bodyPr>
          <a:lstStyle/>
          <a:p>
            <a:endParaRPr lang="en-US" dirty="0"/>
          </a:p>
        </p:txBody>
      </p:sp>
      <p:sp>
        <p:nvSpPr>
          <p:cNvPr id="258" name="TextBox 257"/>
          <p:cNvSpPr txBox="1"/>
          <p:nvPr/>
        </p:nvSpPr>
        <p:spPr>
          <a:xfrm>
            <a:off x="23830066" y="21257951"/>
            <a:ext cx="1498378" cy="492443"/>
          </a:xfrm>
          <a:prstGeom prst="rect">
            <a:avLst/>
          </a:prstGeom>
          <a:noFill/>
        </p:spPr>
        <p:txBody>
          <a:bodyPr wrap="square" rtlCol="0">
            <a:spAutoFit/>
          </a:bodyPr>
          <a:lstStyle/>
          <a:p>
            <a:r>
              <a:rPr lang="en-US" sz="2600" b="1" dirty="0">
                <a:latin typeface="Arial" panose="020B0604020202020204" pitchFamily="34" charset="0"/>
                <a:cs typeface="Arial" panose="020B0604020202020204" pitchFamily="34" charset="0"/>
              </a:rPr>
              <a:t>Vehicle</a:t>
            </a:r>
          </a:p>
        </p:txBody>
      </p:sp>
      <p:grpSp>
        <p:nvGrpSpPr>
          <p:cNvPr id="266" name="Group 265"/>
          <p:cNvGrpSpPr/>
          <p:nvPr/>
        </p:nvGrpSpPr>
        <p:grpSpPr>
          <a:xfrm>
            <a:off x="32244808" y="24049748"/>
            <a:ext cx="9514550" cy="8765239"/>
            <a:chOff x="31796414" y="21030151"/>
            <a:chExt cx="9796573" cy="6356242"/>
          </a:xfrm>
        </p:grpSpPr>
        <p:grpSp>
          <p:nvGrpSpPr>
            <p:cNvPr id="265" name="Group 264"/>
            <p:cNvGrpSpPr/>
            <p:nvPr/>
          </p:nvGrpSpPr>
          <p:grpSpPr>
            <a:xfrm>
              <a:off x="31796414" y="21030151"/>
              <a:ext cx="9796573" cy="6356242"/>
              <a:chOff x="31796414" y="21030151"/>
              <a:chExt cx="9796573" cy="6356242"/>
            </a:xfrm>
          </p:grpSpPr>
          <p:grpSp>
            <p:nvGrpSpPr>
              <p:cNvPr id="250" name="Group 249"/>
              <p:cNvGrpSpPr/>
              <p:nvPr/>
            </p:nvGrpSpPr>
            <p:grpSpPr>
              <a:xfrm>
                <a:off x="31796414" y="21030151"/>
                <a:ext cx="9796573" cy="6356242"/>
                <a:chOff x="30113514" y="23904502"/>
                <a:chExt cx="12870607" cy="7851829"/>
              </a:xfrm>
            </p:grpSpPr>
            <p:sp>
              <p:nvSpPr>
                <p:cNvPr id="130" name="Rectangle 129"/>
                <p:cNvSpPr/>
                <p:nvPr/>
              </p:nvSpPr>
              <p:spPr>
                <a:xfrm>
                  <a:off x="30113514" y="23904502"/>
                  <a:ext cx="12870607" cy="7851829"/>
                </a:xfrm>
                <a:prstGeom prst="rect">
                  <a:avLst/>
                </a:prstGeom>
                <a:solidFill>
                  <a:schemeClr val="tx1">
                    <a:lumMod val="50000"/>
                    <a:lumOff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270" dirty="0"/>
                </a:p>
              </p:txBody>
            </p:sp>
            <p:pic>
              <p:nvPicPr>
                <p:cNvPr id="235" name="Picture 234"/>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30440575" y="24099031"/>
                  <a:ext cx="12259878" cy="7462769"/>
                </a:xfrm>
                <a:prstGeom prst="rect">
                  <a:avLst/>
                </a:prstGeom>
              </p:spPr>
            </p:pic>
          </p:grpSp>
          <p:sp>
            <p:nvSpPr>
              <p:cNvPr id="259" name="Rectangle 258"/>
              <p:cNvSpPr/>
              <p:nvPr/>
            </p:nvSpPr>
            <p:spPr>
              <a:xfrm>
                <a:off x="35023350" y="26276679"/>
                <a:ext cx="1162050" cy="349972"/>
              </a:xfrm>
              <a:prstGeom prst="rect">
                <a:avLst/>
              </a:prstGeom>
              <a:ln>
                <a:solidFill>
                  <a:schemeClr val="bg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grpSp>
        <p:sp>
          <p:nvSpPr>
            <p:cNvPr id="260" name="TextBox 259"/>
            <p:cNvSpPr txBox="1"/>
            <p:nvPr/>
          </p:nvSpPr>
          <p:spPr>
            <a:xfrm>
              <a:off x="34672435" y="26315214"/>
              <a:ext cx="1512965" cy="379421"/>
            </a:xfrm>
            <a:prstGeom prst="rect">
              <a:avLst/>
            </a:prstGeom>
            <a:noFill/>
          </p:spPr>
          <p:txBody>
            <a:bodyPr wrap="square" rtlCol="0">
              <a:spAutoFit/>
            </a:bodyPr>
            <a:lstStyle/>
            <a:p>
              <a:r>
                <a:rPr lang="en-US" sz="2800" b="1" dirty="0">
                  <a:latin typeface="Arial" panose="020B0604020202020204" pitchFamily="34" charset="0"/>
                  <a:cs typeface="Arial" panose="020B0604020202020204" pitchFamily="34" charset="0"/>
                </a:rPr>
                <a:t>Vehicle</a:t>
              </a:r>
            </a:p>
          </p:txBody>
        </p:sp>
      </p:grpSp>
      <p:sp>
        <p:nvSpPr>
          <p:cNvPr id="16" name="Rectangle 15">
            <a:extLst>
              <a:ext uri="{FF2B5EF4-FFF2-40B4-BE49-F238E27FC236}">
                <a16:creationId xmlns:a16="http://schemas.microsoft.com/office/drawing/2014/main" xmlns="" id="{DE73E47C-3B83-4A69-883D-7C9F730C3276}"/>
              </a:ext>
            </a:extLst>
          </p:cNvPr>
          <p:cNvSpPr/>
          <p:nvPr/>
        </p:nvSpPr>
        <p:spPr>
          <a:xfrm>
            <a:off x="34622974" y="24610739"/>
            <a:ext cx="5698672" cy="1204213"/>
          </a:xfrm>
          <a:prstGeom prst="rect">
            <a:avLst/>
          </a:prstGeom>
          <a:ln>
            <a:solidFill>
              <a:schemeClr val="bg1"/>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n-US" sz="2400" b="1" dirty="0"/>
              <a:t>Response Rates During Training Session with 60 Minute Pretreatment Time</a:t>
            </a:r>
          </a:p>
        </p:txBody>
      </p:sp>
      <p:sp>
        <p:nvSpPr>
          <p:cNvPr id="25" name="Rectangle 24">
            <a:extLst>
              <a:ext uri="{FF2B5EF4-FFF2-40B4-BE49-F238E27FC236}">
                <a16:creationId xmlns:a16="http://schemas.microsoft.com/office/drawing/2014/main" xmlns="" id="{F821AC33-CA0C-447E-A674-B381E8903DD9}"/>
              </a:ext>
            </a:extLst>
          </p:cNvPr>
          <p:cNvSpPr/>
          <p:nvPr/>
        </p:nvSpPr>
        <p:spPr>
          <a:xfrm>
            <a:off x="38057925" y="29726994"/>
            <a:ext cx="2754615" cy="46076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a:solidFill>
                  <a:schemeClr val="tx1"/>
                </a:solidFill>
              </a:rPr>
              <a:t>HAL </a:t>
            </a:r>
            <a:r>
              <a:rPr lang="en-US" sz="2400" b="1" dirty="0" smtClean="0">
                <a:solidFill>
                  <a:schemeClr val="tx1"/>
                </a:solidFill>
              </a:rPr>
              <a:t>0.032 </a:t>
            </a:r>
            <a:r>
              <a:rPr lang="en-US" sz="2400" b="1" dirty="0">
                <a:solidFill>
                  <a:schemeClr val="tx1"/>
                </a:solidFill>
              </a:rPr>
              <a:t>mg/kg</a:t>
            </a:r>
          </a:p>
        </p:txBody>
      </p:sp>
      <p:cxnSp>
        <p:nvCxnSpPr>
          <p:cNvPr id="270" name="Straight Connector 269">
            <a:extLst>
              <a:ext uri="{FF2B5EF4-FFF2-40B4-BE49-F238E27FC236}">
                <a16:creationId xmlns:a16="http://schemas.microsoft.com/office/drawing/2014/main" xmlns="" id="{2B274D04-5D8E-496D-B866-6927999A1523}"/>
              </a:ext>
            </a:extLst>
          </p:cNvPr>
          <p:cNvCxnSpPr>
            <a:cxnSpLocks/>
          </p:cNvCxnSpPr>
          <p:nvPr/>
        </p:nvCxnSpPr>
        <p:spPr>
          <a:xfrm flipH="1">
            <a:off x="23819533" y="35354815"/>
            <a:ext cx="870775" cy="57389"/>
          </a:xfrm>
          <a:prstGeom prst="line">
            <a:avLst/>
          </a:prstGeom>
          <a:ln w="19050"/>
        </p:spPr>
        <p:style>
          <a:lnRef idx="1">
            <a:schemeClr val="dk1"/>
          </a:lnRef>
          <a:fillRef idx="0">
            <a:schemeClr val="dk1"/>
          </a:fillRef>
          <a:effectRef idx="0">
            <a:schemeClr val="dk1"/>
          </a:effectRef>
          <a:fontRef idx="minor">
            <a:schemeClr val="tx1"/>
          </a:fontRef>
        </p:style>
      </p:cxnSp>
      <p:cxnSp>
        <p:nvCxnSpPr>
          <p:cNvPr id="273" name="Straight Connector 272">
            <a:extLst>
              <a:ext uri="{FF2B5EF4-FFF2-40B4-BE49-F238E27FC236}">
                <a16:creationId xmlns:a16="http://schemas.microsoft.com/office/drawing/2014/main" xmlns="" id="{356D95BD-12D6-4A27-B3EB-03788F292575}"/>
              </a:ext>
            </a:extLst>
          </p:cNvPr>
          <p:cNvCxnSpPr/>
          <p:nvPr/>
        </p:nvCxnSpPr>
        <p:spPr>
          <a:xfrm>
            <a:off x="24456980" y="32732222"/>
            <a:ext cx="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75" name="Straight Connector 274">
            <a:extLst>
              <a:ext uri="{FF2B5EF4-FFF2-40B4-BE49-F238E27FC236}">
                <a16:creationId xmlns:a16="http://schemas.microsoft.com/office/drawing/2014/main" xmlns="" id="{4DDCD3F8-18E0-42E7-BE12-958A68EBA768}"/>
              </a:ext>
            </a:extLst>
          </p:cNvPr>
          <p:cNvCxnSpPr/>
          <p:nvPr/>
        </p:nvCxnSpPr>
        <p:spPr>
          <a:xfrm>
            <a:off x="24644151" y="35304953"/>
            <a:ext cx="919292" cy="917908"/>
          </a:xfrm>
          <a:prstGeom prst="line">
            <a:avLst/>
          </a:prstGeom>
          <a:ln w="19050">
            <a:solidFill>
              <a:schemeClr val="tx1"/>
            </a:solidFill>
          </a:ln>
        </p:spPr>
        <p:style>
          <a:lnRef idx="1">
            <a:schemeClr val="dk1"/>
          </a:lnRef>
          <a:fillRef idx="0">
            <a:schemeClr val="dk1"/>
          </a:fillRef>
          <a:effectRef idx="0">
            <a:schemeClr val="dk1"/>
          </a:effectRef>
          <a:fontRef idx="minor">
            <a:schemeClr val="tx1"/>
          </a:fontRef>
        </p:style>
      </p:cxnSp>
      <p:cxnSp>
        <p:nvCxnSpPr>
          <p:cNvPr id="279" name="Straight Connector 278">
            <a:extLst>
              <a:ext uri="{FF2B5EF4-FFF2-40B4-BE49-F238E27FC236}">
                <a16:creationId xmlns:a16="http://schemas.microsoft.com/office/drawing/2014/main" xmlns="" id="{E17BF0D1-E794-4627-B622-4E0A623358D3}"/>
              </a:ext>
            </a:extLst>
          </p:cNvPr>
          <p:cNvCxnSpPr/>
          <p:nvPr/>
        </p:nvCxnSpPr>
        <p:spPr>
          <a:xfrm>
            <a:off x="29002383" y="34962757"/>
            <a:ext cx="835245" cy="392058"/>
          </a:xfrm>
          <a:prstGeom prst="line">
            <a:avLst/>
          </a:prstGeom>
          <a:ln w="19050"/>
        </p:spPr>
        <p:style>
          <a:lnRef idx="1">
            <a:schemeClr val="dk1"/>
          </a:lnRef>
          <a:fillRef idx="0">
            <a:schemeClr val="dk1"/>
          </a:fillRef>
          <a:effectRef idx="0">
            <a:schemeClr val="dk1"/>
          </a:effectRef>
          <a:fontRef idx="minor">
            <a:schemeClr val="tx1"/>
          </a:fontRef>
        </p:style>
      </p:cxnSp>
      <p:cxnSp>
        <p:nvCxnSpPr>
          <p:cNvPr id="281" name="Straight Connector 280">
            <a:extLst>
              <a:ext uri="{FF2B5EF4-FFF2-40B4-BE49-F238E27FC236}">
                <a16:creationId xmlns:a16="http://schemas.microsoft.com/office/drawing/2014/main" xmlns="" id="{20561B93-0157-4FC5-977A-C6A6857918A3}"/>
              </a:ext>
            </a:extLst>
          </p:cNvPr>
          <p:cNvCxnSpPr/>
          <p:nvPr/>
        </p:nvCxnSpPr>
        <p:spPr>
          <a:xfrm>
            <a:off x="29837628" y="35354815"/>
            <a:ext cx="839324" cy="670926"/>
          </a:xfrm>
          <a:prstGeom prst="line">
            <a:avLst/>
          </a:prstGeom>
          <a:ln w="19050"/>
        </p:spPr>
        <p:style>
          <a:lnRef idx="1">
            <a:schemeClr val="dk1"/>
          </a:lnRef>
          <a:fillRef idx="0">
            <a:schemeClr val="dk1"/>
          </a:fillRef>
          <a:effectRef idx="0">
            <a:schemeClr val="dk1"/>
          </a:effectRef>
          <a:fontRef idx="minor">
            <a:schemeClr val="tx1"/>
          </a:fontRef>
        </p:style>
      </p:cxnSp>
      <p:sp>
        <p:nvSpPr>
          <p:cNvPr id="145" name="TextBox 144">
            <a:extLst>
              <a:ext uri="{FF2B5EF4-FFF2-40B4-BE49-F238E27FC236}">
                <a16:creationId xmlns:a16="http://schemas.microsoft.com/office/drawing/2014/main" xmlns="" id="{93FE6B95-2BB7-41D2-ABC6-0266DFDA1FD2}"/>
              </a:ext>
            </a:extLst>
          </p:cNvPr>
          <p:cNvSpPr txBox="1"/>
          <p:nvPr/>
        </p:nvSpPr>
        <p:spPr>
          <a:xfrm>
            <a:off x="40333996" y="31767305"/>
            <a:ext cx="1554305" cy="644857"/>
          </a:xfrm>
          <a:prstGeom prst="rect">
            <a:avLst/>
          </a:prstGeom>
          <a:noFill/>
        </p:spPr>
        <p:txBody>
          <a:bodyPr wrap="square" rtlCol="0">
            <a:spAutoFit/>
          </a:bodyPr>
          <a:lstStyle/>
          <a:p>
            <a:pPr algn="ctr" defTabSz="2802498">
              <a:lnSpc>
                <a:spcPct val="90000"/>
              </a:lnSpc>
              <a:spcBef>
                <a:spcPts val="3065"/>
              </a:spcBef>
            </a:pPr>
            <a:r>
              <a:rPr lang="en-US" sz="3989" cap="small" dirty="0">
                <a:solidFill>
                  <a:schemeClr val="accent1">
                    <a:lumMod val="75000"/>
                  </a:schemeClr>
                </a:solidFill>
                <a:latin typeface="Minion Pro" panose="02040503050306020203" pitchFamily="18" charset="0"/>
              </a:rPr>
              <a:t>G</a:t>
            </a:r>
          </a:p>
        </p:txBody>
      </p:sp>
      <p:sp>
        <p:nvSpPr>
          <p:cNvPr id="146" name="Rectangle 145">
            <a:extLst>
              <a:ext uri="{FF2B5EF4-FFF2-40B4-BE49-F238E27FC236}">
                <a16:creationId xmlns:a16="http://schemas.microsoft.com/office/drawing/2014/main" xmlns="" id="{5D12B854-8344-4EAC-A0CC-7D3E3F2E7744}"/>
              </a:ext>
            </a:extLst>
          </p:cNvPr>
          <p:cNvSpPr/>
          <p:nvPr/>
        </p:nvSpPr>
        <p:spPr>
          <a:xfrm>
            <a:off x="10095966" y="4937508"/>
            <a:ext cx="11049741" cy="1321438"/>
          </a:xfrm>
          <a:prstGeom prst="rect">
            <a:avLst/>
          </a:prstGeom>
          <a:solidFill>
            <a:schemeClr val="tx1">
              <a:lumMod val="50000"/>
              <a:lumOff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270" dirty="0"/>
          </a:p>
        </p:txBody>
      </p:sp>
      <p:grpSp>
        <p:nvGrpSpPr>
          <p:cNvPr id="30" name="Group 29">
            <a:extLst>
              <a:ext uri="{FF2B5EF4-FFF2-40B4-BE49-F238E27FC236}">
                <a16:creationId xmlns:a16="http://schemas.microsoft.com/office/drawing/2014/main" xmlns="" id="{A076CC3C-D55B-4E18-A45B-D5DFC966015C}"/>
              </a:ext>
            </a:extLst>
          </p:cNvPr>
          <p:cNvGrpSpPr/>
          <p:nvPr/>
        </p:nvGrpSpPr>
        <p:grpSpPr>
          <a:xfrm>
            <a:off x="10058817" y="4965241"/>
            <a:ext cx="10953997" cy="1208632"/>
            <a:chOff x="10897103" y="4900337"/>
            <a:chExt cx="10276071" cy="1208632"/>
          </a:xfrm>
        </p:grpSpPr>
        <p:sp>
          <p:nvSpPr>
            <p:cNvPr id="133" name="Rectangle 132">
              <a:extLst>
                <a:ext uri="{FF2B5EF4-FFF2-40B4-BE49-F238E27FC236}">
                  <a16:creationId xmlns:a16="http://schemas.microsoft.com/office/drawing/2014/main" xmlns="" id="{1E1B4BEA-4C0E-4AC8-9711-4D135416C6A3}"/>
                </a:ext>
              </a:extLst>
            </p:cNvPr>
            <p:cNvSpPr/>
            <p:nvPr/>
          </p:nvSpPr>
          <p:spPr>
            <a:xfrm>
              <a:off x="11112673" y="4957323"/>
              <a:ext cx="10060501" cy="1151646"/>
            </a:xfrm>
            <a:prstGeom prst="rect">
              <a:avLst/>
            </a:prstGeom>
            <a:solidFill>
              <a:srgbClr val="E7E7E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sz="3343" dirty="0">
                <a:solidFill>
                  <a:schemeClr val="accent1">
                    <a:lumMod val="50000"/>
                  </a:schemeClr>
                </a:solidFill>
                <a:latin typeface="Minion Pro" panose="02040503050306020203"/>
              </a:endParaRPr>
            </a:p>
          </p:txBody>
        </p:sp>
        <p:sp>
          <p:nvSpPr>
            <p:cNvPr id="10" name="TextBox 9">
              <a:extLst>
                <a:ext uri="{FF2B5EF4-FFF2-40B4-BE49-F238E27FC236}">
                  <a16:creationId xmlns:a16="http://schemas.microsoft.com/office/drawing/2014/main" xmlns="" id="{399FBB5A-35DA-4C1A-96DA-3DA41187E19C}"/>
                </a:ext>
              </a:extLst>
            </p:cNvPr>
            <p:cNvSpPr txBox="1"/>
            <p:nvPr/>
          </p:nvSpPr>
          <p:spPr>
            <a:xfrm>
              <a:off x="10897103" y="4900337"/>
              <a:ext cx="10190231" cy="1200329"/>
            </a:xfrm>
            <a:prstGeom prst="rect">
              <a:avLst/>
            </a:prstGeom>
            <a:noFill/>
          </p:spPr>
          <p:txBody>
            <a:bodyPr wrap="square" rtlCol="0">
              <a:spAutoFit/>
            </a:bodyPr>
            <a:lstStyle/>
            <a:p>
              <a:pPr algn="ctr"/>
              <a:r>
                <a:rPr lang="en-US" sz="3600" dirty="0">
                  <a:solidFill>
                    <a:schemeClr val="accent1">
                      <a:lumMod val="75000"/>
                    </a:schemeClr>
                  </a:solidFill>
                  <a:latin typeface="Minion Pro" panose="02040503050306020203"/>
                </a:rPr>
                <a:t>Subjects Discriminate Larger Training Doses of Haloperidol in Fewer Sessions</a:t>
              </a:r>
            </a:p>
          </p:txBody>
        </p:sp>
      </p:grpSp>
      <p:pic>
        <p:nvPicPr>
          <p:cNvPr id="255" name="Picture 254"/>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10353567" y="29214744"/>
            <a:ext cx="10699424" cy="8183328"/>
          </a:xfrm>
          <a:prstGeom prst="rect">
            <a:avLst/>
          </a:prstGeom>
        </p:spPr>
      </p:pic>
      <p:sp>
        <p:nvSpPr>
          <p:cNvPr id="14" name="Rectangle 13"/>
          <p:cNvSpPr/>
          <p:nvPr/>
        </p:nvSpPr>
        <p:spPr>
          <a:xfrm>
            <a:off x="18867974" y="6711904"/>
            <a:ext cx="2127805" cy="791987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TextBox 22"/>
          <p:cNvSpPr txBox="1"/>
          <p:nvPr/>
        </p:nvSpPr>
        <p:spPr>
          <a:xfrm>
            <a:off x="18955736" y="6879378"/>
            <a:ext cx="1877239" cy="6494085"/>
          </a:xfrm>
          <a:prstGeom prst="rect">
            <a:avLst/>
          </a:prstGeom>
          <a:noFill/>
        </p:spPr>
        <p:txBody>
          <a:bodyPr wrap="square" rtlCol="0">
            <a:spAutoFit/>
          </a:bodyPr>
          <a:lstStyle/>
          <a:p>
            <a:r>
              <a:rPr lang="en-US" sz="2600" dirty="0">
                <a:solidFill>
                  <a:schemeClr val="tx2">
                    <a:lumMod val="75000"/>
                  </a:schemeClr>
                </a:solidFill>
                <a:latin typeface="Minion Pro" panose="02040503050306020203" pitchFamily="18" charset="0"/>
              </a:rPr>
              <a:t>Subjects acquired discrimination in fewer sessions   (M = 42) at a larger TD. TD’s were decreased to 0.032 mg/kg and discrimination took longer to acquire    (M = 128).</a:t>
            </a:r>
          </a:p>
        </p:txBody>
      </p:sp>
      <p:sp>
        <p:nvSpPr>
          <p:cNvPr id="136" name="TextBox 135"/>
          <p:cNvSpPr txBox="1"/>
          <p:nvPr/>
        </p:nvSpPr>
        <p:spPr>
          <a:xfrm>
            <a:off x="19562265" y="36606975"/>
            <a:ext cx="1644091" cy="644857"/>
          </a:xfrm>
          <a:prstGeom prst="rect">
            <a:avLst/>
          </a:prstGeom>
          <a:noFill/>
        </p:spPr>
        <p:txBody>
          <a:bodyPr wrap="square" rtlCol="0">
            <a:spAutoFit/>
          </a:bodyPr>
          <a:lstStyle/>
          <a:p>
            <a:pPr algn="ctr" defTabSz="2802498">
              <a:lnSpc>
                <a:spcPct val="90000"/>
              </a:lnSpc>
              <a:spcBef>
                <a:spcPts val="3065"/>
              </a:spcBef>
            </a:pPr>
            <a:r>
              <a:rPr lang="en-US" sz="3989" cap="small" dirty="0">
                <a:solidFill>
                  <a:schemeClr val="accent1">
                    <a:lumMod val="75000"/>
                  </a:schemeClr>
                </a:solidFill>
                <a:latin typeface="Minion Pro" panose="02040503050306020203" pitchFamily="18" charset="0"/>
              </a:rPr>
              <a:t>C</a:t>
            </a:r>
          </a:p>
        </p:txBody>
      </p:sp>
      <p:sp>
        <p:nvSpPr>
          <p:cNvPr id="261" name="Rectangle 260"/>
          <p:cNvSpPr/>
          <p:nvPr/>
        </p:nvSpPr>
        <p:spPr>
          <a:xfrm>
            <a:off x="10090335" y="17308063"/>
            <a:ext cx="11120752" cy="1063371"/>
          </a:xfrm>
          <a:prstGeom prst="rect">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7" name="Rectangle 146"/>
          <p:cNvSpPr/>
          <p:nvPr/>
        </p:nvSpPr>
        <p:spPr>
          <a:xfrm>
            <a:off x="10245065" y="17477483"/>
            <a:ext cx="10828665" cy="73106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8" name="Rectangle 147"/>
          <p:cNvSpPr/>
          <p:nvPr/>
        </p:nvSpPr>
        <p:spPr>
          <a:xfrm>
            <a:off x="10157779" y="27845025"/>
            <a:ext cx="11120752" cy="1024579"/>
          </a:xfrm>
          <a:prstGeom prst="rect">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9" name="Rectangle 148"/>
          <p:cNvSpPr/>
          <p:nvPr/>
        </p:nvSpPr>
        <p:spPr>
          <a:xfrm>
            <a:off x="10342131" y="28007052"/>
            <a:ext cx="10828665" cy="66877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4" name="TextBox 263"/>
          <p:cNvSpPr txBox="1"/>
          <p:nvPr/>
        </p:nvSpPr>
        <p:spPr>
          <a:xfrm>
            <a:off x="11150027" y="17508658"/>
            <a:ext cx="9106505" cy="646331"/>
          </a:xfrm>
          <a:prstGeom prst="rect">
            <a:avLst/>
          </a:prstGeom>
          <a:noFill/>
        </p:spPr>
        <p:txBody>
          <a:bodyPr wrap="square" rtlCol="0">
            <a:spAutoFit/>
          </a:bodyPr>
          <a:lstStyle/>
          <a:p>
            <a:pPr algn="ctr"/>
            <a:r>
              <a:rPr lang="en-US" sz="3600" dirty="0">
                <a:solidFill>
                  <a:schemeClr val="accent1">
                    <a:lumMod val="75000"/>
                  </a:schemeClr>
                </a:solidFill>
                <a:latin typeface="Times New Roman" charset="0"/>
                <a:ea typeface="Times New Roman" charset="0"/>
                <a:cs typeface="Times New Roman" charset="0"/>
              </a:rPr>
              <a:t>Subject who Reacquired the Discrimination</a:t>
            </a:r>
          </a:p>
        </p:txBody>
      </p:sp>
      <p:pic>
        <p:nvPicPr>
          <p:cNvPr id="230" name="Picture 229"/>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10419052" y="18796501"/>
            <a:ext cx="10643445" cy="8240533"/>
          </a:xfrm>
          <a:prstGeom prst="rect">
            <a:avLst/>
          </a:prstGeom>
        </p:spPr>
      </p:pic>
      <p:sp>
        <p:nvSpPr>
          <p:cNvPr id="267" name="TextBox 266"/>
          <p:cNvSpPr txBox="1"/>
          <p:nvPr/>
        </p:nvSpPr>
        <p:spPr>
          <a:xfrm>
            <a:off x="11013710" y="27990844"/>
            <a:ext cx="9591407" cy="646331"/>
          </a:xfrm>
          <a:prstGeom prst="rect">
            <a:avLst/>
          </a:prstGeom>
          <a:noFill/>
        </p:spPr>
        <p:txBody>
          <a:bodyPr wrap="square" rtlCol="0">
            <a:spAutoFit/>
          </a:bodyPr>
          <a:lstStyle/>
          <a:p>
            <a:r>
              <a:rPr lang="en-US" sz="3600" dirty="0">
                <a:solidFill>
                  <a:schemeClr val="accent1">
                    <a:lumMod val="75000"/>
                  </a:schemeClr>
                </a:solidFill>
                <a:latin typeface="Times New Roman" charset="0"/>
                <a:ea typeface="Times New Roman" charset="0"/>
                <a:cs typeface="Times New Roman" charset="0"/>
              </a:rPr>
              <a:t>Subject who Did Not Reacquire the Discrimination</a:t>
            </a:r>
          </a:p>
        </p:txBody>
      </p:sp>
      <p:sp>
        <p:nvSpPr>
          <p:cNvPr id="27" name="TextBox 26"/>
          <p:cNvSpPr txBox="1"/>
          <p:nvPr/>
        </p:nvSpPr>
        <p:spPr>
          <a:xfrm>
            <a:off x="20246304" y="26279617"/>
            <a:ext cx="1142039" cy="646331"/>
          </a:xfrm>
          <a:prstGeom prst="rect">
            <a:avLst/>
          </a:prstGeom>
          <a:noFill/>
        </p:spPr>
        <p:txBody>
          <a:bodyPr wrap="square" rtlCol="0">
            <a:spAutoFit/>
          </a:bodyPr>
          <a:lstStyle/>
          <a:p>
            <a:r>
              <a:rPr lang="en-US" sz="3600" dirty="0" smtClean="0">
                <a:solidFill>
                  <a:schemeClr val="accent1">
                    <a:lumMod val="75000"/>
                  </a:schemeClr>
                </a:solidFill>
                <a:latin typeface="Times New Roman" charset="0"/>
                <a:ea typeface="Times New Roman" charset="0"/>
                <a:cs typeface="Times New Roman" charset="0"/>
              </a:rPr>
              <a:t>B</a:t>
            </a:r>
            <a:endParaRPr lang="en-US" sz="3600" dirty="0">
              <a:solidFill>
                <a:schemeClr val="accent1">
                  <a:lumMod val="75000"/>
                </a:schemeClr>
              </a:solidFill>
              <a:latin typeface="Times New Roman" charset="0"/>
              <a:ea typeface="Times New Roman" charset="0"/>
              <a:cs typeface="Times New Roman" charset="0"/>
            </a:endParaRPr>
          </a:p>
        </p:txBody>
      </p:sp>
    </p:spTree>
    <p:extLst>
      <p:ext uri="{BB962C8B-B14F-4D97-AF65-F5344CB8AC3E}">
        <p14:creationId xmlns:p14="http://schemas.microsoft.com/office/powerpoint/2010/main" val="3394084595"/>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4891</TotalTime>
  <Words>1041</Words>
  <Application>Microsoft Macintosh PowerPoint</Application>
  <PresentationFormat>Custom</PresentationFormat>
  <Paragraphs>79</Paragraphs>
  <Slides>1</Slides>
  <Notes>1</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vt:i4>
      </vt:variant>
    </vt:vector>
  </HeadingPairs>
  <TitlesOfParts>
    <vt:vector size="8" baseType="lpstr">
      <vt:lpstr>Arial</vt:lpstr>
      <vt:lpstr>Calibri</vt:lpstr>
      <vt:lpstr>Calibri Light</vt:lpstr>
      <vt:lpstr>Minion Pro</vt:lpstr>
      <vt:lpstr>Times New Roman</vt:lpstr>
      <vt:lpstr>Wingdings</vt:lpstr>
      <vt:lpstr>Office Theme</vt:lpstr>
      <vt:lpstr>The Impact of Pretreatment Time on the Ability to Discriminate Haloperidol from Saline in Rats with Chronic Sucrose Access</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Morgan Marek</dc:creator>
  <cp:lastModifiedBy>Barton, Allison Cristina</cp:lastModifiedBy>
  <cp:revision>392</cp:revision>
  <dcterms:created xsi:type="dcterms:W3CDTF">2017-04-03T14:05:04Z</dcterms:created>
  <dcterms:modified xsi:type="dcterms:W3CDTF">2018-04-28T00:38:51Z</dcterms:modified>
</cp:coreProperties>
</file>