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150" autoAdjust="0"/>
    <p:restoredTop sz="95159" autoAdjust="0"/>
  </p:normalViewPr>
  <p:slideViewPr>
    <p:cSldViewPr snapToGrid="0">
      <p:cViewPr>
        <p:scale>
          <a:sx n="37" d="100"/>
          <a:sy n="37" d="100"/>
        </p:scale>
        <p:origin x="-1104" y="-872"/>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4610699864457203E-2"/>
          <c:y val="1.4286045725189069E-2"/>
          <c:w val="0.56933931345983435"/>
          <c:h val="0.96071337425573011"/>
        </c:manualLayout>
      </c:layout>
      <c:pieChart>
        <c:varyColors val="1"/>
        <c:ser>
          <c:idx val="0"/>
          <c:order val="0"/>
          <c:tx>
            <c:strRef>
              <c:f>Sheet1!$B$1</c:f>
              <c:strCache>
                <c:ptCount val="1"/>
                <c:pt idx="0">
                  <c:v>Ethnicity</c:v>
                </c:pt>
              </c:strCache>
            </c:strRef>
          </c:tx>
          <c:dPt>
            <c:idx val="0"/>
            <c:bubble3D val="0"/>
            <c:spPr>
              <a:solidFill>
                <a:schemeClr val="tx2">
                  <a:lumMod val="75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E794-9946-8A38-DB797DB2A91A}"/>
              </c:ext>
            </c:extLst>
          </c:dPt>
          <c:dPt>
            <c:idx val="1"/>
            <c:bubble3D val="0"/>
            <c:spPr>
              <a:solidFill>
                <a:schemeClr val="accent5"/>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2-E794-9946-8A38-DB797DB2A91A}"/>
              </c:ext>
            </c:extLst>
          </c:dPt>
          <c:dPt>
            <c:idx val="2"/>
            <c:bubble3D val="0"/>
            <c:spPr>
              <a:solidFill>
                <a:schemeClr val="tx2">
                  <a:lumMod val="60000"/>
                  <a:lumOff val="4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E794-9946-8A38-DB797DB2A91A}"/>
              </c:ext>
            </c:extLst>
          </c:dPt>
          <c:dPt>
            <c:idx val="3"/>
            <c:bubble3D val="0"/>
            <c:spPr>
              <a:solidFill>
                <a:schemeClr val="accent1">
                  <a:lumMod val="75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7-BEA1-8549-9460-7ABC3F1DD09C}"/>
              </c:ext>
            </c:extLst>
          </c:dPt>
          <c:dPt>
            <c:idx val="4"/>
            <c:bubble3D val="0"/>
            <c:spPr>
              <a:solidFill>
                <a:schemeClr val="accent5">
                  <a:lumMod val="6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9-BEA1-8549-9460-7ABC3F1DD09C}"/>
              </c:ext>
            </c:extLst>
          </c:dPt>
          <c:dPt>
            <c:idx val="5"/>
            <c:bubble3D val="0"/>
            <c:spPr>
              <a:solidFill>
                <a:srgbClr val="00B0F0"/>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B-BEA1-8549-9460-7ABC3F1DD09C}"/>
              </c:ext>
            </c:extLst>
          </c:dPt>
          <c:dPt>
            <c:idx val="6"/>
            <c:bubble3D val="0"/>
            <c:spPr>
              <a:solidFill>
                <a:schemeClr val="tx2">
                  <a:lumMod val="40000"/>
                  <a:lumOff val="6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D-BEA1-8549-9460-7ABC3F1DD09C}"/>
              </c:ext>
            </c:extLst>
          </c:dPt>
          <c:dLbls>
            <c:delete val="1"/>
          </c:dLbls>
          <c:cat>
            <c:strRef>
              <c:f>Sheet1!$A$2:$A$8</c:f>
              <c:strCache>
                <c:ptCount val="7"/>
                <c:pt idx="0">
                  <c:v>White  63%</c:v>
                </c:pt>
                <c:pt idx="1">
                  <c:v>African-American  15 %</c:v>
                </c:pt>
                <c:pt idx="2">
                  <c:v>Hispanic/Latino  14%</c:v>
                </c:pt>
                <c:pt idx="3">
                  <c:v>Asian American  4%</c:v>
                </c:pt>
                <c:pt idx="4">
                  <c:v>Middle Eastern  2%</c:v>
                </c:pt>
                <c:pt idx="5">
                  <c:v>Native American 0.5%</c:v>
                </c:pt>
                <c:pt idx="6">
                  <c:v>Pacific Islander  0.5%</c:v>
                </c:pt>
              </c:strCache>
            </c:strRef>
          </c:cat>
          <c:val>
            <c:numRef>
              <c:f>Sheet1!$B$2:$B$8</c:f>
              <c:numCache>
                <c:formatCode>General</c:formatCode>
                <c:ptCount val="7"/>
                <c:pt idx="0">
                  <c:v>63.2</c:v>
                </c:pt>
                <c:pt idx="1">
                  <c:v>15</c:v>
                </c:pt>
                <c:pt idx="2">
                  <c:v>14.5</c:v>
                </c:pt>
                <c:pt idx="3">
                  <c:v>4.0999999999999996</c:v>
                </c:pt>
                <c:pt idx="4">
                  <c:v>2.1</c:v>
                </c:pt>
                <c:pt idx="5">
                  <c:v>0.5</c:v>
                </c:pt>
                <c:pt idx="6">
                  <c:v>0.5</c:v>
                </c:pt>
              </c:numCache>
            </c:numRef>
          </c:val>
          <c:extLst>
            <c:ext xmlns:c16="http://schemas.microsoft.com/office/drawing/2014/chart" uri="{C3380CC4-5D6E-409C-BE32-E72D297353CC}">
              <c16:uniqueId val="{00000000-E794-9946-8A38-DB797DB2A91A}"/>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legendEntry>
        <c:idx val="0"/>
        <c:txPr>
          <a:bodyPr rot="0" spcFirstLastPara="1" vertOverflow="ellipsis" vert="horz" wrap="square" anchor="ctr" anchorCtr="1"/>
          <a:lstStyle/>
          <a:p>
            <a:pPr>
              <a:defRPr sz="2800" b="0" i="0" u="none" strike="noStrike" kern="1200" baseline="0">
                <a:solidFill>
                  <a:schemeClr val="dk1">
                    <a:lumMod val="75000"/>
                    <a:lumOff val="25000"/>
                  </a:schemeClr>
                </a:solidFill>
                <a:latin typeface="+mn-lt"/>
                <a:ea typeface="+mn-ea"/>
                <a:cs typeface="+mn-cs"/>
              </a:defRPr>
            </a:pPr>
            <a:endParaRPr lang="en-US"/>
          </a:p>
        </c:txPr>
      </c:legendEntry>
      <c:legendEntry>
        <c:idx val="1"/>
        <c:txPr>
          <a:bodyPr rot="0" spcFirstLastPara="1" vertOverflow="ellipsis" vert="horz" wrap="square" anchor="ctr" anchorCtr="1"/>
          <a:lstStyle/>
          <a:p>
            <a:pPr>
              <a:defRPr sz="2800" b="0" i="0" u="none" strike="noStrike" kern="1200" baseline="0">
                <a:solidFill>
                  <a:schemeClr val="dk1">
                    <a:lumMod val="75000"/>
                    <a:lumOff val="25000"/>
                  </a:schemeClr>
                </a:solidFill>
                <a:latin typeface="+mn-lt"/>
                <a:ea typeface="+mn-ea"/>
                <a:cs typeface="+mn-cs"/>
              </a:defRPr>
            </a:pPr>
            <a:endParaRPr lang="en-US"/>
          </a:p>
        </c:txPr>
      </c:legendEntry>
      <c:legendEntry>
        <c:idx val="2"/>
        <c:txPr>
          <a:bodyPr rot="0" spcFirstLastPara="1" vertOverflow="ellipsis" vert="horz" wrap="square" anchor="ctr" anchorCtr="1"/>
          <a:lstStyle/>
          <a:p>
            <a:pPr>
              <a:defRPr sz="2800" b="0" i="0" u="none" strike="noStrike" kern="1200" baseline="0">
                <a:solidFill>
                  <a:schemeClr val="dk1">
                    <a:lumMod val="75000"/>
                    <a:lumOff val="25000"/>
                  </a:schemeClr>
                </a:solidFill>
                <a:latin typeface="+mn-lt"/>
                <a:ea typeface="+mn-ea"/>
                <a:cs typeface="+mn-cs"/>
              </a:defRPr>
            </a:pPr>
            <a:endParaRPr lang="en-US"/>
          </a:p>
        </c:txPr>
      </c:legendEntry>
      <c:legendEntry>
        <c:idx val="3"/>
        <c:txPr>
          <a:bodyPr rot="0" spcFirstLastPara="1" vertOverflow="ellipsis" vert="horz" wrap="square" anchor="ctr" anchorCtr="1"/>
          <a:lstStyle/>
          <a:p>
            <a:pPr>
              <a:defRPr sz="2800" b="0" i="0" u="none" strike="noStrike" kern="1200" baseline="0">
                <a:solidFill>
                  <a:schemeClr val="dk1">
                    <a:lumMod val="75000"/>
                    <a:lumOff val="25000"/>
                  </a:schemeClr>
                </a:solidFill>
                <a:latin typeface="+mn-lt"/>
                <a:ea typeface="+mn-ea"/>
                <a:cs typeface="+mn-cs"/>
              </a:defRPr>
            </a:pPr>
            <a:endParaRPr lang="en-US"/>
          </a:p>
        </c:txPr>
      </c:legendEntry>
      <c:legendEntry>
        <c:idx val="4"/>
        <c:txPr>
          <a:bodyPr rot="0" spcFirstLastPara="1" vertOverflow="ellipsis" vert="horz" wrap="square" anchor="ctr" anchorCtr="1"/>
          <a:lstStyle/>
          <a:p>
            <a:pPr>
              <a:defRPr sz="2800" b="0" i="0" u="none" strike="noStrike" kern="1200" baseline="0">
                <a:solidFill>
                  <a:schemeClr val="dk1">
                    <a:lumMod val="75000"/>
                    <a:lumOff val="25000"/>
                  </a:schemeClr>
                </a:solidFill>
                <a:latin typeface="+mn-lt"/>
                <a:ea typeface="+mn-ea"/>
                <a:cs typeface="+mn-cs"/>
              </a:defRPr>
            </a:pPr>
            <a:endParaRPr lang="en-US"/>
          </a:p>
        </c:txPr>
      </c:legendEntry>
      <c:legendEntry>
        <c:idx val="5"/>
        <c:txPr>
          <a:bodyPr rot="0" spcFirstLastPara="1" vertOverflow="ellipsis" vert="horz" wrap="square" anchor="ctr" anchorCtr="1"/>
          <a:lstStyle/>
          <a:p>
            <a:pPr>
              <a:defRPr sz="2800" b="0" i="0" u="none" strike="noStrike" kern="1200" baseline="0">
                <a:solidFill>
                  <a:schemeClr val="dk1">
                    <a:lumMod val="75000"/>
                    <a:lumOff val="25000"/>
                  </a:schemeClr>
                </a:solidFill>
                <a:latin typeface="+mn-lt"/>
                <a:ea typeface="+mn-ea"/>
                <a:cs typeface="+mn-cs"/>
              </a:defRPr>
            </a:pPr>
            <a:endParaRPr lang="en-US"/>
          </a:p>
        </c:txPr>
      </c:legendEntry>
      <c:legendEntry>
        <c:idx val="6"/>
        <c:txPr>
          <a:bodyPr rot="0" spcFirstLastPara="1" vertOverflow="ellipsis" vert="horz" wrap="square" anchor="ctr" anchorCtr="1"/>
          <a:lstStyle/>
          <a:p>
            <a:pPr>
              <a:defRPr sz="2800" b="0" i="0" u="none" strike="noStrike" kern="1200" baseline="0">
                <a:solidFill>
                  <a:schemeClr val="dk1">
                    <a:lumMod val="75000"/>
                    <a:lumOff val="25000"/>
                  </a:schemeClr>
                </a:solidFill>
                <a:latin typeface="+mn-lt"/>
                <a:ea typeface="+mn-ea"/>
                <a:cs typeface="+mn-cs"/>
              </a:defRPr>
            </a:pPr>
            <a:endParaRPr lang="en-US"/>
          </a:p>
        </c:txPr>
      </c:legendEntry>
      <c:layout>
        <c:manualLayout>
          <c:xMode val="edge"/>
          <c:yMode val="edge"/>
          <c:x val="0.63188898790214321"/>
          <c:y val="0.14939885416351759"/>
          <c:w val="0.36811101209785679"/>
          <c:h val="0.66345127012213034"/>
        </c:manualLayout>
      </c:layout>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4/23/18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4/23/18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4/23/18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4/23/18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4/23/18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4/23/18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4/23/18</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14360707"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27710236"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14681903"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88616" y="36966042"/>
            <a:ext cx="13772005"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sp>
        <p:nvSpPr>
          <p:cNvPr id="17" name="Rectangle 16"/>
          <p:cNvSpPr/>
          <p:nvPr userDrawn="1"/>
        </p:nvSpPr>
        <p:spPr>
          <a:xfrm>
            <a:off x="28031225"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pic>
        <p:nvPicPr>
          <p:cNvPr id="19" name="Picture 1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chart" Target="../charts/chart1.xml"/><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77601" y="1523188"/>
            <a:ext cx="34198560" cy="3439179"/>
          </a:xfrm>
        </p:spPr>
        <p:txBody>
          <a:bodyPr>
            <a:normAutofit fontScale="90000"/>
          </a:bodyPr>
          <a:lstStyle/>
          <a:p>
            <a:pPr algn="l"/>
            <a:r>
              <a:rPr lang="en-US" sz="13800" dirty="0">
                <a:latin typeface="Minion Pro" panose="02040503050306020203" pitchFamily="18" charset="0"/>
              </a:rPr>
              <a:t>The Interaction of Distress Tolerance and Pain on the Frequency of Non-Suicidal Self Injury</a:t>
            </a:r>
          </a:p>
        </p:txBody>
      </p:sp>
      <p:sp>
        <p:nvSpPr>
          <p:cNvPr id="6" name="Title 1"/>
          <p:cNvSpPr txBox="1">
            <a:spLocks/>
          </p:cNvSpPr>
          <p:nvPr/>
        </p:nvSpPr>
        <p:spPr>
          <a:xfrm>
            <a:off x="2382401" y="6248342"/>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800" dirty="0">
                <a:solidFill>
                  <a:schemeClr val="bg1">
                    <a:lumMod val="50000"/>
                  </a:schemeClr>
                </a:solidFill>
                <a:latin typeface="Minion Pro" panose="02040503050306020203" pitchFamily="18" charset="0"/>
              </a:rPr>
              <a:t>Hadorn-Papke. D. J., Dortch, D. D., </a:t>
            </a:r>
            <a:r>
              <a:rPr lang="en-US" sz="4800" dirty="0" err="1">
                <a:solidFill>
                  <a:schemeClr val="bg1">
                    <a:lumMod val="50000"/>
                  </a:schemeClr>
                </a:solidFill>
                <a:latin typeface="Minion Pro" panose="02040503050306020203" pitchFamily="18" charset="0"/>
              </a:rPr>
              <a:t>Faledas</a:t>
            </a:r>
            <a:r>
              <a:rPr lang="en-US" sz="4800" dirty="0">
                <a:solidFill>
                  <a:schemeClr val="bg1">
                    <a:lumMod val="50000"/>
                  </a:schemeClr>
                </a:solidFill>
                <a:latin typeface="Minion Pro" panose="02040503050306020203" pitchFamily="18" charset="0"/>
              </a:rPr>
              <a:t>, B., Hagan, C. R. &amp; </a:t>
            </a:r>
            <a:r>
              <a:rPr lang="en-US" sz="4800" dirty="0" err="1">
                <a:solidFill>
                  <a:schemeClr val="bg1">
                    <a:lumMod val="50000"/>
                  </a:schemeClr>
                </a:solidFill>
                <a:latin typeface="Minion Pro" panose="02040503050306020203" pitchFamily="18" charset="0"/>
              </a:rPr>
              <a:t>Muehlenkamp</a:t>
            </a:r>
            <a:r>
              <a:rPr lang="en-US" sz="4800" dirty="0">
                <a:solidFill>
                  <a:schemeClr val="bg1">
                    <a:lumMod val="50000"/>
                  </a:schemeClr>
                </a:solidFill>
                <a:latin typeface="Minion Pro" panose="02040503050306020203" pitchFamily="18" charset="0"/>
              </a:rPr>
              <a:t>, J. J. |   Department of Psychology</a:t>
            </a:r>
          </a:p>
        </p:txBody>
      </p:sp>
      <p:sp>
        <p:nvSpPr>
          <p:cNvPr id="7" name="Title 1"/>
          <p:cNvSpPr txBox="1">
            <a:spLocks/>
          </p:cNvSpPr>
          <p:nvPr/>
        </p:nvSpPr>
        <p:spPr>
          <a:xfrm>
            <a:off x="2382401" y="5300125"/>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8000" cap="small" dirty="0" err="1">
                <a:solidFill>
                  <a:srgbClr val="DD9E11"/>
                </a:solidFill>
                <a:latin typeface="Minion Pro" panose="02040503050306020203" pitchFamily="18" charset="0"/>
              </a:rPr>
              <a:t>Sparc</a:t>
            </a:r>
            <a:r>
              <a:rPr lang="en-US" sz="8000" cap="small" dirty="0">
                <a:solidFill>
                  <a:srgbClr val="DD9E11"/>
                </a:solidFill>
                <a:latin typeface="Minion Pro" panose="02040503050306020203" pitchFamily="18" charset="0"/>
              </a:rPr>
              <a:t> Research Lab</a:t>
            </a:r>
          </a:p>
        </p:txBody>
      </p:sp>
      <p:sp>
        <p:nvSpPr>
          <p:cNvPr id="8" name="Subtitle 2"/>
          <p:cNvSpPr txBox="1">
            <a:spLocks/>
          </p:cNvSpPr>
          <p:nvPr/>
        </p:nvSpPr>
        <p:spPr>
          <a:xfrm>
            <a:off x="1899080" y="9907752"/>
            <a:ext cx="11028291" cy="2433445"/>
          </a:xfrm>
          <a:prstGeom prst="rect">
            <a:avLst/>
          </a:prstGeom>
          <a:solidFill>
            <a:schemeClr val="accent1">
              <a:lumMod val="60000"/>
              <a:lumOff val="40000"/>
              <a:alpha val="22000"/>
            </a:schemeClr>
          </a:solidFill>
          <a:ln>
            <a:gradFill flip="none" rotWithShape="1">
              <a:gsLst>
                <a:gs pos="0">
                  <a:schemeClr val="accent1">
                    <a:lumMod val="5000"/>
                    <a:lumOff val="95000"/>
                  </a:schemeClr>
                </a:gs>
                <a:gs pos="47000">
                  <a:schemeClr val="accent1">
                    <a:lumMod val="45000"/>
                    <a:lumOff val="55000"/>
                  </a:schemeClr>
                </a:gs>
                <a:gs pos="76000">
                  <a:schemeClr val="accent1">
                    <a:lumMod val="45000"/>
                    <a:lumOff val="55000"/>
                  </a:schemeClr>
                </a:gs>
                <a:gs pos="100000">
                  <a:schemeClr val="accent1">
                    <a:lumMod val="30000"/>
                    <a:lumOff val="70000"/>
                  </a:schemeClr>
                </a:gs>
              </a:gsLst>
              <a:path path="circle">
                <a:fillToRect l="50000" t="50000" r="50000" b="50000"/>
              </a:path>
              <a:tileRect/>
            </a:gradFill>
          </a:ln>
        </p:spPr>
        <p:txBody>
          <a:bodyPr anchor="ct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4000" dirty="0"/>
              <a:t>Non-suicidal self-injury (NSSI) is the intentional damage to bodily tissues without intentions to die, independent of medically and socially approved procedures (piercing, surgeries). </a:t>
            </a:r>
            <a:endParaRPr lang="en-US" sz="1000" dirty="0"/>
          </a:p>
        </p:txBody>
      </p:sp>
      <p:sp>
        <p:nvSpPr>
          <p:cNvPr id="3" name="TextBox 2"/>
          <p:cNvSpPr txBox="1"/>
          <p:nvPr/>
        </p:nvSpPr>
        <p:spPr>
          <a:xfrm>
            <a:off x="1899080" y="7784621"/>
            <a:ext cx="6791499" cy="1200329"/>
          </a:xfrm>
          <a:prstGeom prst="rect">
            <a:avLst/>
          </a:prstGeom>
          <a:noFill/>
        </p:spPr>
        <p:txBody>
          <a:bodyPr wrap="square" rtlCol="0">
            <a:spAutoFit/>
          </a:bodyPr>
          <a:lstStyle/>
          <a:p>
            <a:r>
              <a:rPr lang="en-US" sz="7200" cap="small" dirty="0">
                <a:solidFill>
                  <a:srgbClr val="DD9E11"/>
                </a:solidFill>
                <a:latin typeface="Minion Pro" panose="02040503050306020203" pitchFamily="18" charset="0"/>
              </a:rPr>
              <a:t>Introduction</a:t>
            </a:r>
            <a:endParaRPr lang="en-US" sz="6000" cap="small" dirty="0">
              <a:solidFill>
                <a:srgbClr val="DD9E11"/>
              </a:solidFill>
              <a:latin typeface="Minion Pro" panose="02040503050306020203" pitchFamily="18" charset="0"/>
            </a:endParaRPr>
          </a:p>
        </p:txBody>
      </p:sp>
      <p:sp>
        <p:nvSpPr>
          <p:cNvPr id="14" name="TextBox 13"/>
          <p:cNvSpPr txBox="1"/>
          <p:nvPr/>
        </p:nvSpPr>
        <p:spPr>
          <a:xfrm>
            <a:off x="1757459" y="9118501"/>
            <a:ext cx="6791499" cy="757130"/>
          </a:xfrm>
          <a:prstGeom prst="rect">
            <a:avLst/>
          </a:prstGeom>
          <a:noFill/>
        </p:spPr>
        <p:txBody>
          <a:bodyPr wrap="square" rtlCol="0">
            <a:spAutoFit/>
          </a:bodyPr>
          <a:lstStyle/>
          <a:p>
            <a:pPr defTabSz="4023360">
              <a:lnSpc>
                <a:spcPct val="90000"/>
              </a:lnSpc>
              <a:spcBef>
                <a:spcPts val="4400"/>
              </a:spcBef>
            </a:pPr>
            <a:r>
              <a:rPr lang="en-US" sz="4800" cap="small" dirty="0">
                <a:solidFill>
                  <a:schemeClr val="accent1">
                    <a:lumMod val="50000"/>
                  </a:schemeClr>
                </a:solidFill>
                <a:latin typeface="Minion Pro" panose="02040503050306020203" pitchFamily="18" charset="0"/>
              </a:rPr>
              <a:t>What is NSSI?</a:t>
            </a:r>
          </a:p>
        </p:txBody>
      </p:sp>
      <p:sp>
        <p:nvSpPr>
          <p:cNvPr id="17" name="TextBox 16"/>
          <p:cNvSpPr txBox="1"/>
          <p:nvPr/>
        </p:nvSpPr>
        <p:spPr>
          <a:xfrm>
            <a:off x="15118844" y="11257891"/>
            <a:ext cx="6791499" cy="830997"/>
          </a:xfrm>
          <a:prstGeom prst="rect">
            <a:avLst/>
          </a:prstGeom>
          <a:noFill/>
        </p:spPr>
        <p:txBody>
          <a:bodyPr wrap="square" rtlCol="0">
            <a:spAutoFit/>
          </a:bodyPr>
          <a:lstStyle/>
          <a:p>
            <a:r>
              <a:rPr lang="en-US" sz="4800" cap="small" dirty="0">
                <a:solidFill>
                  <a:schemeClr val="accent1">
                    <a:lumMod val="50000"/>
                  </a:schemeClr>
                </a:solidFill>
                <a:latin typeface="Minion Pro" panose="02040503050306020203" pitchFamily="18" charset="0"/>
              </a:rPr>
              <a:t>Assessments</a:t>
            </a:r>
          </a:p>
        </p:txBody>
      </p:sp>
      <p:sp>
        <p:nvSpPr>
          <p:cNvPr id="18" name="TextBox 17"/>
          <p:cNvSpPr txBox="1"/>
          <p:nvPr/>
        </p:nvSpPr>
        <p:spPr>
          <a:xfrm>
            <a:off x="1313727" y="21338593"/>
            <a:ext cx="12338780" cy="3149580"/>
          </a:xfrm>
          <a:prstGeom prst="rect">
            <a:avLst/>
          </a:prstGeom>
          <a:noFill/>
        </p:spPr>
        <p:txBody>
          <a:bodyPr wrap="square" rtlCol="0">
            <a:spAutoFit/>
          </a:bodyPr>
          <a:lstStyle/>
          <a:p>
            <a:pPr marL="857250" indent="-857250" defTabSz="4023360">
              <a:lnSpc>
                <a:spcPct val="90000"/>
              </a:lnSpc>
              <a:spcBef>
                <a:spcPts val="4400"/>
              </a:spcBef>
              <a:buFont typeface="+mj-lt"/>
              <a:buAutoNum type="romanUcPeriod"/>
            </a:pPr>
            <a:r>
              <a:rPr lang="en-US" sz="4500" dirty="0"/>
              <a:t>We predict there will be a negative correlation between DT and NSSI frequency. </a:t>
            </a:r>
          </a:p>
          <a:p>
            <a:pPr marL="857250" indent="-857250" defTabSz="4023360">
              <a:lnSpc>
                <a:spcPct val="90000"/>
              </a:lnSpc>
              <a:spcBef>
                <a:spcPts val="4400"/>
              </a:spcBef>
              <a:buFont typeface="+mj-lt"/>
              <a:buAutoNum type="romanUcPeriod"/>
            </a:pPr>
            <a:r>
              <a:rPr lang="en-US" sz="4500" dirty="0"/>
              <a:t>We expect individuals with low DT and high pain endurance will engage in more frequent NSSI.</a:t>
            </a:r>
          </a:p>
        </p:txBody>
      </p:sp>
      <p:sp>
        <p:nvSpPr>
          <p:cNvPr id="19" name="TextBox 18"/>
          <p:cNvSpPr txBox="1"/>
          <p:nvPr/>
        </p:nvSpPr>
        <p:spPr>
          <a:xfrm>
            <a:off x="1992687" y="26013112"/>
            <a:ext cx="6791499" cy="830997"/>
          </a:xfrm>
          <a:prstGeom prst="rect">
            <a:avLst/>
          </a:prstGeom>
          <a:noFill/>
        </p:spPr>
        <p:txBody>
          <a:bodyPr wrap="square" rtlCol="0">
            <a:spAutoFit/>
          </a:bodyPr>
          <a:lstStyle/>
          <a:p>
            <a:r>
              <a:rPr lang="en-US" sz="4800" cap="small" dirty="0">
                <a:solidFill>
                  <a:schemeClr val="accent1">
                    <a:lumMod val="50000"/>
                  </a:schemeClr>
                </a:solidFill>
                <a:latin typeface="Minion Pro" panose="02040503050306020203" pitchFamily="18" charset="0"/>
              </a:rPr>
              <a:t>Demographics</a:t>
            </a:r>
            <a:endParaRPr lang="en-US" sz="4000" cap="small" dirty="0">
              <a:solidFill>
                <a:schemeClr val="accent1">
                  <a:lumMod val="50000"/>
                </a:schemeClr>
              </a:solidFill>
              <a:latin typeface="Minion Pro" panose="02040503050306020203" pitchFamily="18" charset="0"/>
            </a:endParaRPr>
          </a:p>
        </p:txBody>
      </p:sp>
      <p:sp>
        <p:nvSpPr>
          <p:cNvPr id="20" name="TextBox 19"/>
          <p:cNvSpPr txBox="1"/>
          <p:nvPr/>
        </p:nvSpPr>
        <p:spPr>
          <a:xfrm>
            <a:off x="1496291" y="12697146"/>
            <a:ext cx="12219709" cy="7636962"/>
          </a:xfrm>
          <a:prstGeom prst="rect">
            <a:avLst/>
          </a:prstGeom>
          <a:noFill/>
        </p:spPr>
        <p:txBody>
          <a:bodyPr wrap="square" rtlCol="0">
            <a:spAutoFit/>
          </a:bodyPr>
          <a:lstStyle/>
          <a:p>
            <a:pPr defTabSz="4023360">
              <a:lnSpc>
                <a:spcPct val="90000"/>
              </a:lnSpc>
              <a:spcBef>
                <a:spcPts val="4400"/>
              </a:spcBef>
            </a:pPr>
            <a:r>
              <a:rPr lang="en-US" sz="3600" dirty="0"/>
              <a:t>Many things contribute to NSSI behavior, one of which is low distress tolerance (DT). DT has been postulated as a foundation to NSSI. Multiple studies have linked NSSI with low distress tolerance, suggesting that NSSI is used as a coping mechanism for stress (Lin, You, Wu, &amp; Jiang, 2017; Peterson, Davis-Becker, &amp; Fisher 2014; </a:t>
            </a:r>
            <a:r>
              <a:rPr lang="en-US" sz="3600" dirty="0" err="1"/>
              <a:t>Anestis</a:t>
            </a:r>
            <a:r>
              <a:rPr lang="en-US" sz="3600" dirty="0"/>
              <a:t>, </a:t>
            </a:r>
            <a:r>
              <a:rPr lang="en-US" sz="3600" dirty="0" err="1"/>
              <a:t>Pennings</a:t>
            </a:r>
            <a:r>
              <a:rPr lang="en-US" sz="3600" dirty="0"/>
              <a:t>, Lavender, </a:t>
            </a:r>
            <a:r>
              <a:rPr lang="en-US" sz="3600" dirty="0" err="1"/>
              <a:t>Tull</a:t>
            </a:r>
            <a:r>
              <a:rPr lang="en-US" sz="3600" dirty="0"/>
              <a:t>, Gratz, 2013).</a:t>
            </a:r>
          </a:p>
          <a:p>
            <a:pPr defTabSz="4023360">
              <a:lnSpc>
                <a:spcPct val="90000"/>
              </a:lnSpc>
              <a:spcBef>
                <a:spcPts val="4400"/>
              </a:spcBef>
            </a:pPr>
            <a:r>
              <a:rPr lang="en-US" sz="3600" dirty="0"/>
              <a:t>In addition, NSSI has been suggested as a habituation to suicidal behavior by willingly exposing oneself to painful and distressing behaviors as a form of habituation (Law, </a:t>
            </a:r>
            <a:r>
              <a:rPr lang="en-US" sz="3600" dirty="0" err="1"/>
              <a:t>Khazem</a:t>
            </a:r>
            <a:r>
              <a:rPr lang="en-US" sz="3600" dirty="0"/>
              <a:t>, </a:t>
            </a:r>
            <a:r>
              <a:rPr lang="en-US" sz="3600" dirty="0" err="1"/>
              <a:t>Jin</a:t>
            </a:r>
            <a:r>
              <a:rPr lang="en-US" sz="3600" dirty="0"/>
              <a:t> &amp; </a:t>
            </a:r>
            <a:r>
              <a:rPr lang="en-US" sz="3600" dirty="0" err="1"/>
              <a:t>Anestis</a:t>
            </a:r>
            <a:r>
              <a:rPr lang="en-US" sz="3600" dirty="0"/>
              <a:t> 2017). Habituation is the reduction of a response due to repetitive exposure. Individuals that use NSSI have been shown to increase in their pain endurance (PE) compared with control populations (Law et al., 2017; Glenn, Michel, Franklin, Hooley, &amp; Nock 2013; Germain &amp; Hooley, 2013).</a:t>
            </a:r>
          </a:p>
        </p:txBody>
      </p:sp>
      <p:sp>
        <p:nvSpPr>
          <p:cNvPr id="21" name="TextBox 20"/>
          <p:cNvSpPr txBox="1"/>
          <p:nvPr/>
        </p:nvSpPr>
        <p:spPr>
          <a:xfrm>
            <a:off x="1757459" y="20623445"/>
            <a:ext cx="6791499" cy="757130"/>
          </a:xfrm>
          <a:prstGeom prst="rect">
            <a:avLst/>
          </a:prstGeom>
          <a:noFill/>
        </p:spPr>
        <p:txBody>
          <a:bodyPr wrap="square" rtlCol="0">
            <a:spAutoFit/>
          </a:bodyPr>
          <a:lstStyle/>
          <a:p>
            <a:pPr defTabSz="4023360">
              <a:lnSpc>
                <a:spcPct val="90000"/>
              </a:lnSpc>
              <a:spcBef>
                <a:spcPts val="4400"/>
              </a:spcBef>
            </a:pPr>
            <a:r>
              <a:rPr lang="en-US" sz="4800" cap="small" dirty="0">
                <a:solidFill>
                  <a:schemeClr val="accent1">
                    <a:lumMod val="50000"/>
                  </a:schemeClr>
                </a:solidFill>
                <a:latin typeface="Minion Pro" panose="02040503050306020203" pitchFamily="18" charset="0"/>
              </a:rPr>
              <a:t>Hypotheses</a:t>
            </a:r>
          </a:p>
        </p:txBody>
      </p:sp>
      <p:sp>
        <p:nvSpPr>
          <p:cNvPr id="27" name="Subtitle 2"/>
          <p:cNvSpPr txBox="1">
            <a:spLocks/>
          </p:cNvSpPr>
          <p:nvPr/>
        </p:nvSpPr>
        <p:spPr>
          <a:xfrm>
            <a:off x="15329858" y="12070767"/>
            <a:ext cx="12278478" cy="3121368"/>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marL="457200" indent="-228600" algn="l">
              <a:lnSpc>
                <a:spcPct val="100000"/>
              </a:lnSpc>
              <a:spcBef>
                <a:spcPts val="0"/>
              </a:spcBef>
              <a:buFont typeface="Arial" panose="020B0604020202020204" pitchFamily="34" charset="0"/>
              <a:buChar char="•"/>
            </a:pPr>
            <a:r>
              <a:rPr lang="en-US" sz="3600" dirty="0"/>
              <a:t>We utilized the following measurements:</a:t>
            </a:r>
          </a:p>
          <a:p>
            <a:pPr marL="1257300" lvl="1" indent="-571500" algn="l">
              <a:lnSpc>
                <a:spcPct val="100000"/>
              </a:lnSpc>
              <a:spcBef>
                <a:spcPts val="0"/>
              </a:spcBef>
              <a:buFont typeface="Courier New" panose="02070309020205020404" pitchFamily="49" charset="0"/>
              <a:buChar char="o"/>
            </a:pPr>
            <a:r>
              <a:rPr lang="en-US" sz="3600" dirty="0"/>
              <a:t>Distress Tolerance Scale </a:t>
            </a:r>
          </a:p>
          <a:p>
            <a:pPr marL="1257300" lvl="1" indent="-571500" algn="l">
              <a:lnSpc>
                <a:spcPct val="100000"/>
              </a:lnSpc>
              <a:spcBef>
                <a:spcPts val="0"/>
              </a:spcBef>
              <a:buFont typeface="Courier New" panose="02070309020205020404" pitchFamily="49" charset="0"/>
              <a:buChar char="o"/>
            </a:pPr>
            <a:r>
              <a:rPr lang="en-US" sz="3600" dirty="0"/>
              <a:t>Pressure Pain Algometer</a:t>
            </a:r>
          </a:p>
          <a:p>
            <a:pPr marL="1257300" lvl="1" indent="-571500" algn="l">
              <a:lnSpc>
                <a:spcPct val="100000"/>
              </a:lnSpc>
              <a:spcBef>
                <a:spcPts val="0"/>
              </a:spcBef>
              <a:buFont typeface="Courier New" panose="02070309020205020404" pitchFamily="49" charset="0"/>
              <a:buChar char="o"/>
            </a:pPr>
            <a:r>
              <a:rPr lang="en-US" sz="3600" dirty="0"/>
              <a:t>Self-Injurious Thoughts and Behaviors Interview (SITBI) </a:t>
            </a:r>
            <a:endParaRPr lang="en-US" sz="800" dirty="0"/>
          </a:p>
        </p:txBody>
      </p:sp>
      <p:sp>
        <p:nvSpPr>
          <p:cNvPr id="30" name="TextBox 29"/>
          <p:cNvSpPr txBox="1"/>
          <p:nvPr/>
        </p:nvSpPr>
        <p:spPr>
          <a:xfrm>
            <a:off x="14688151" y="20311037"/>
            <a:ext cx="9063644" cy="1200329"/>
          </a:xfrm>
          <a:prstGeom prst="rect">
            <a:avLst/>
          </a:prstGeom>
          <a:noFill/>
        </p:spPr>
        <p:txBody>
          <a:bodyPr wrap="square" rtlCol="0">
            <a:spAutoFit/>
          </a:bodyPr>
          <a:lstStyle/>
          <a:p>
            <a:r>
              <a:rPr lang="en-US" sz="7200" cap="small" dirty="0">
                <a:solidFill>
                  <a:srgbClr val="DD9E11"/>
                </a:solidFill>
                <a:latin typeface="Minion Pro" panose="02040503050306020203" pitchFamily="18" charset="0"/>
              </a:rPr>
              <a:t>Results</a:t>
            </a:r>
            <a:endParaRPr lang="en-US" sz="6000" cap="small" dirty="0">
              <a:solidFill>
                <a:srgbClr val="DD9E11"/>
              </a:solidFill>
              <a:latin typeface="Minion Pro" panose="02040503050306020203" pitchFamily="18" charset="0"/>
            </a:endParaRPr>
          </a:p>
        </p:txBody>
      </p:sp>
      <p:sp>
        <p:nvSpPr>
          <p:cNvPr id="9" name="TextBox 8"/>
          <p:cNvSpPr txBox="1"/>
          <p:nvPr/>
        </p:nvSpPr>
        <p:spPr>
          <a:xfrm>
            <a:off x="14688151" y="22653897"/>
            <a:ext cx="13157199" cy="1754326"/>
          </a:xfrm>
          <a:prstGeom prst="rect">
            <a:avLst/>
          </a:prstGeom>
          <a:noFill/>
        </p:spPr>
        <p:txBody>
          <a:bodyPr wrap="square" rtlCol="0">
            <a:spAutoFit/>
          </a:bodyPr>
          <a:lstStyle/>
          <a:p>
            <a:pPr marL="857250" indent="-857250">
              <a:buClr>
                <a:schemeClr val="tx2">
                  <a:lumMod val="75000"/>
                </a:schemeClr>
              </a:buClr>
              <a:buFont typeface="Arial" panose="020B0604020202020204" pitchFamily="34" charset="0"/>
              <a:buChar char="•"/>
            </a:pPr>
            <a:r>
              <a:rPr lang="en-US" sz="3600" dirty="0"/>
              <a:t>There was a significant but weak negative correlation between NSSI frequency and distress tolerance</a:t>
            </a:r>
          </a:p>
          <a:p>
            <a:pPr marL="857250" indent="-857250">
              <a:buClr>
                <a:schemeClr val="tx2">
                  <a:lumMod val="75000"/>
                </a:schemeClr>
              </a:buClr>
              <a:buFont typeface="Arial" panose="020B0604020202020204" pitchFamily="34" charset="0"/>
              <a:buChar char="•"/>
            </a:pPr>
            <a:r>
              <a:rPr lang="en-US" sz="3600" i="1" dirty="0"/>
              <a:t>r</a:t>
            </a:r>
            <a:r>
              <a:rPr lang="en-US" sz="3600" dirty="0"/>
              <a:t> = -.15, </a:t>
            </a:r>
            <a:r>
              <a:rPr lang="en-US" sz="3600" i="1" dirty="0"/>
              <a:t>p</a:t>
            </a:r>
            <a:r>
              <a:rPr lang="en-US" sz="3600" dirty="0"/>
              <a:t> = 0.04</a:t>
            </a:r>
          </a:p>
        </p:txBody>
      </p:sp>
      <p:sp>
        <p:nvSpPr>
          <p:cNvPr id="31" name="TextBox 30"/>
          <p:cNvSpPr txBox="1"/>
          <p:nvPr/>
        </p:nvSpPr>
        <p:spPr>
          <a:xfrm>
            <a:off x="15118844" y="21624365"/>
            <a:ext cx="10827766" cy="830997"/>
          </a:xfrm>
          <a:prstGeom prst="rect">
            <a:avLst/>
          </a:prstGeom>
          <a:noFill/>
        </p:spPr>
        <p:txBody>
          <a:bodyPr wrap="square" rtlCol="0">
            <a:spAutoFit/>
          </a:bodyPr>
          <a:lstStyle/>
          <a:p>
            <a:r>
              <a:rPr lang="en-US" sz="4800" cap="small" dirty="0">
                <a:solidFill>
                  <a:schemeClr val="accent1">
                    <a:lumMod val="50000"/>
                  </a:schemeClr>
                </a:solidFill>
                <a:latin typeface="Minion Pro" panose="02040503050306020203" pitchFamily="18" charset="0"/>
              </a:rPr>
              <a:t>Hypothesis I - Correlation</a:t>
            </a:r>
          </a:p>
        </p:txBody>
      </p:sp>
      <p:sp>
        <p:nvSpPr>
          <p:cNvPr id="32" name="TextBox 31"/>
          <p:cNvSpPr txBox="1"/>
          <p:nvPr/>
        </p:nvSpPr>
        <p:spPr>
          <a:xfrm>
            <a:off x="28011450" y="23299985"/>
            <a:ext cx="6418079" cy="830997"/>
          </a:xfrm>
          <a:prstGeom prst="rect">
            <a:avLst/>
          </a:prstGeom>
          <a:noFill/>
        </p:spPr>
        <p:txBody>
          <a:bodyPr wrap="square" rtlCol="0">
            <a:spAutoFit/>
          </a:bodyPr>
          <a:lstStyle/>
          <a:p>
            <a:r>
              <a:rPr lang="en-US" sz="4800" cap="small" dirty="0">
                <a:solidFill>
                  <a:schemeClr val="accent1">
                    <a:lumMod val="50000"/>
                  </a:schemeClr>
                </a:solidFill>
                <a:latin typeface="Minion Pro" panose="02040503050306020203" pitchFamily="18" charset="0"/>
              </a:rPr>
              <a:t>Further Research</a:t>
            </a:r>
          </a:p>
        </p:txBody>
      </p:sp>
      <p:sp>
        <p:nvSpPr>
          <p:cNvPr id="33" name="TextBox 32"/>
          <p:cNvSpPr txBox="1"/>
          <p:nvPr/>
        </p:nvSpPr>
        <p:spPr>
          <a:xfrm>
            <a:off x="28239432" y="28695905"/>
            <a:ext cx="12398018" cy="7848302"/>
          </a:xfrm>
          <a:prstGeom prst="rect">
            <a:avLst/>
          </a:prstGeom>
          <a:noFill/>
        </p:spPr>
        <p:txBody>
          <a:bodyPr wrap="square" rtlCol="0">
            <a:spAutoFit/>
          </a:bodyPr>
          <a:lstStyle/>
          <a:p>
            <a:r>
              <a:rPr lang="en-US" sz="2400" dirty="0" err="1"/>
              <a:t>Anestis</a:t>
            </a:r>
            <a:r>
              <a:rPr lang="en-US" sz="2400" dirty="0"/>
              <a:t>, M. D., Penning, S. M., Lavender, J. M., </a:t>
            </a:r>
            <a:r>
              <a:rPr lang="en-US" sz="2400" dirty="0" err="1"/>
              <a:t>Tull</a:t>
            </a:r>
            <a:r>
              <a:rPr lang="en-US" sz="2400" dirty="0"/>
              <a:t>, M. T., &amp; Gratz, K. L., </a:t>
            </a:r>
          </a:p>
          <a:p>
            <a:pPr marL="974725" indent="-974725"/>
            <a:r>
              <a:rPr lang="en-US" sz="2400" dirty="0"/>
              <a:t>	 (2013). Low distress tolerance as an indirect risk factor for suicidal behavior: Considering the explanatory role of non-suicidal self-injury. </a:t>
            </a:r>
            <a:r>
              <a:rPr lang="en-US" sz="2400" i="1" dirty="0"/>
              <a:t>Comprehensive Psychiatry, 54,</a:t>
            </a:r>
            <a:r>
              <a:rPr lang="en-US" sz="2400" dirty="0"/>
              <a:t> 996-1002.</a:t>
            </a:r>
          </a:p>
          <a:p>
            <a:pPr marL="974725" indent="-974725"/>
            <a:r>
              <a:rPr lang="en-US" sz="2400" dirty="0" err="1"/>
              <a:t>Germain</a:t>
            </a:r>
            <a:r>
              <a:rPr lang="en-US" sz="2400" dirty="0"/>
              <a:t>, S. A., &amp; Hooley, J. M. (2013). Aberrant pain perception in direct and indirect non-suicidal self-injury: An empirical test of joiner’s interpersonal theory. </a:t>
            </a:r>
            <a:r>
              <a:rPr lang="en-US" sz="2400" i="1" dirty="0"/>
              <a:t>Comprehensive Psychiatry, 54,</a:t>
            </a:r>
            <a:r>
              <a:rPr lang="en-US" sz="2400" dirty="0"/>
              <a:t> 694-701.doi:https://doi.org/10.1016/j.comppsych.2012.12.029</a:t>
            </a:r>
          </a:p>
          <a:p>
            <a:pPr marL="974725" indent="-974725"/>
            <a:r>
              <a:rPr lang="en-US" sz="2400" dirty="0"/>
              <a:t>Glenn, J. J., Michel, B. D., Franklin, J. C., Hooley, J. M., &amp; Nock, M. K. (2014). Pain analgesia among adolescent self-injurers. </a:t>
            </a:r>
            <a:r>
              <a:rPr lang="en-US" sz="2400" i="1" dirty="0"/>
              <a:t>Psychiatry Research, 220,</a:t>
            </a:r>
            <a:r>
              <a:rPr lang="en-US" sz="2400" dirty="0"/>
              <a:t> 921-926. </a:t>
            </a:r>
            <a:r>
              <a:rPr lang="en-US" sz="2400" dirty="0" err="1"/>
              <a:t>doi:http</a:t>
            </a:r>
            <a:r>
              <a:rPr lang="en-US" sz="2400" dirty="0"/>
              <a:t>://</a:t>
            </a:r>
            <a:r>
              <a:rPr lang="en-US" sz="2400" dirty="0" err="1"/>
              <a:t>dx.doi.org</a:t>
            </a:r>
            <a:r>
              <a:rPr lang="en-US" sz="2400" dirty="0"/>
              <a:t>/10.1016/j.psychres.2014.08.016 </a:t>
            </a:r>
          </a:p>
          <a:p>
            <a:pPr marL="974725" indent="-974725"/>
            <a:r>
              <a:rPr lang="en-US" sz="2400" dirty="0"/>
              <a:t>Hagan, C. R. (2016). </a:t>
            </a:r>
            <a:r>
              <a:rPr lang="en-US" sz="2400" i="1" dirty="0"/>
              <a:t>Hopelessness regarding thwarted belongingness and perceived burdensomeness: A test of the interpersonal theory of suicide.</a:t>
            </a:r>
            <a:r>
              <a:rPr lang="en-US" sz="2400" dirty="0"/>
              <a:t> Florida State University, Tallahassee, Florida.</a:t>
            </a:r>
            <a:endParaRPr lang="en-US" sz="2400" i="1" dirty="0"/>
          </a:p>
          <a:p>
            <a:pPr marL="974725" indent="-974725"/>
            <a:r>
              <a:rPr lang="en-US" sz="2400" dirty="0"/>
              <a:t>Law, K. C., </a:t>
            </a:r>
            <a:r>
              <a:rPr lang="en-US" sz="2400" dirty="0" err="1"/>
              <a:t>Khazem</a:t>
            </a:r>
            <a:r>
              <a:rPr lang="en-US" sz="2400" dirty="0"/>
              <a:t>, L. R., </a:t>
            </a:r>
            <a:r>
              <a:rPr lang="en-US" sz="2400" dirty="0" err="1"/>
              <a:t>Jin</a:t>
            </a:r>
            <a:r>
              <a:rPr lang="en-US" sz="2400" dirty="0"/>
              <a:t>, H. M., &amp; </a:t>
            </a:r>
            <a:r>
              <a:rPr lang="en-US" sz="2400" dirty="0" err="1"/>
              <a:t>Anestis</a:t>
            </a:r>
            <a:r>
              <a:rPr lang="en-US" sz="2400" dirty="0"/>
              <a:t>, M. D. (2017). Non-suicidal self-injury and frequency of suicide attempts: The role of pain persistence. </a:t>
            </a:r>
            <a:r>
              <a:rPr lang="en-US" sz="2400" i="1" dirty="0"/>
              <a:t>Journal of Affective Disorders, 209,</a:t>
            </a:r>
            <a:r>
              <a:rPr lang="en-US" sz="2400" dirty="0"/>
              <a:t> 254-261. doi: http://dx.doi.org/10.1016/j.jad.2016.11.028</a:t>
            </a:r>
          </a:p>
          <a:p>
            <a:pPr marL="974725" indent="-974725"/>
            <a:r>
              <a:rPr lang="en-US" sz="2400" dirty="0"/>
              <a:t>Lin, M., You, J., Wei Wu, Y., &amp; Jiang, Y. (2017). Depression mediates the relationship between distress tolerance and </a:t>
            </a:r>
            <a:r>
              <a:rPr lang="en-US" sz="2400" dirty="0" err="1"/>
              <a:t>nonsuicidal</a:t>
            </a:r>
            <a:r>
              <a:rPr lang="en-US" sz="2400" dirty="0"/>
              <a:t> self-injury among adolescents: One-year follow-up. </a:t>
            </a:r>
            <a:r>
              <a:rPr lang="en-US" sz="2400" i="1" dirty="0"/>
              <a:t>The American Association of </a:t>
            </a:r>
            <a:r>
              <a:rPr lang="en-US" sz="2400" i="1" dirty="0" err="1"/>
              <a:t>uicidology</a:t>
            </a:r>
            <a:r>
              <a:rPr lang="en-US" sz="2400" i="1" dirty="0"/>
              <a:t>, </a:t>
            </a:r>
            <a:r>
              <a:rPr lang="en-US" sz="2400" dirty="0"/>
              <a:t>1-12. doi:10.1111/sltb.12382</a:t>
            </a:r>
          </a:p>
          <a:p>
            <a:pPr marL="974725" indent="-974725"/>
            <a:r>
              <a:rPr lang="en-US" sz="2400" dirty="0"/>
              <a:t>Peterson, C. M., Davis-Becker, K., &amp; Fischer, S. (2014). Interactive role of depression, distress tolerance and negative urgency on non-suicidal self-injury. </a:t>
            </a:r>
            <a:r>
              <a:rPr lang="en-US" sz="2400" i="1" dirty="0"/>
              <a:t>Personality and Mental Health, 8,</a:t>
            </a:r>
            <a:r>
              <a:rPr lang="en-US" sz="2400" dirty="0"/>
              <a:t> 151-160. doi: 10.1002/pmh.1256 </a:t>
            </a:r>
          </a:p>
        </p:txBody>
      </p:sp>
      <p:sp>
        <p:nvSpPr>
          <p:cNvPr id="37" name="TextBox 36"/>
          <p:cNvSpPr txBox="1"/>
          <p:nvPr/>
        </p:nvSpPr>
        <p:spPr>
          <a:xfrm>
            <a:off x="1899080" y="24596376"/>
            <a:ext cx="11028291" cy="1200329"/>
          </a:xfrm>
          <a:prstGeom prst="rect">
            <a:avLst/>
          </a:prstGeom>
          <a:noFill/>
        </p:spPr>
        <p:txBody>
          <a:bodyPr wrap="square" rtlCol="0">
            <a:spAutoFit/>
          </a:bodyPr>
          <a:lstStyle/>
          <a:p>
            <a:r>
              <a:rPr lang="en-US" sz="7200" cap="small" dirty="0">
                <a:solidFill>
                  <a:srgbClr val="DD9E11"/>
                </a:solidFill>
                <a:latin typeface="Minion Pro" panose="02040503050306020203" pitchFamily="18" charset="0"/>
              </a:rPr>
              <a:t>Method and Materials</a:t>
            </a:r>
          </a:p>
        </p:txBody>
      </p:sp>
      <p:sp>
        <p:nvSpPr>
          <p:cNvPr id="40" name="TextBox 39"/>
          <p:cNvSpPr txBox="1"/>
          <p:nvPr/>
        </p:nvSpPr>
        <p:spPr>
          <a:xfrm>
            <a:off x="28011450" y="19088447"/>
            <a:ext cx="6791499" cy="830997"/>
          </a:xfrm>
          <a:prstGeom prst="rect">
            <a:avLst/>
          </a:prstGeom>
          <a:noFill/>
        </p:spPr>
        <p:txBody>
          <a:bodyPr wrap="square" rtlCol="0">
            <a:spAutoFit/>
          </a:bodyPr>
          <a:lstStyle/>
          <a:p>
            <a:r>
              <a:rPr lang="en-US" sz="4800" cap="small" dirty="0">
                <a:solidFill>
                  <a:schemeClr val="accent1">
                    <a:lumMod val="50000"/>
                  </a:schemeClr>
                </a:solidFill>
                <a:latin typeface="Minion Pro" panose="02040503050306020203" pitchFamily="18" charset="0"/>
                <a:sym typeface="Wingdings" panose="05000000000000000000" pitchFamily="2" charset="2"/>
              </a:rPr>
              <a:t>Things To Improve</a:t>
            </a:r>
            <a:endParaRPr lang="en-US" sz="4800" cap="small" dirty="0">
              <a:solidFill>
                <a:schemeClr val="accent1">
                  <a:lumMod val="50000"/>
                </a:schemeClr>
              </a:solidFill>
              <a:latin typeface="Minion Pro" panose="02040503050306020203" pitchFamily="18" charset="0"/>
            </a:endParaRPr>
          </a:p>
        </p:txBody>
      </p:sp>
      <p:sp>
        <p:nvSpPr>
          <p:cNvPr id="41" name="TextBox 40"/>
          <p:cNvSpPr txBox="1"/>
          <p:nvPr/>
        </p:nvSpPr>
        <p:spPr>
          <a:xfrm>
            <a:off x="28239431" y="8984950"/>
            <a:ext cx="12812316" cy="10064294"/>
          </a:xfrm>
          <a:prstGeom prst="rect">
            <a:avLst/>
          </a:prstGeom>
          <a:noFill/>
        </p:spPr>
        <p:txBody>
          <a:bodyPr wrap="square" rtlCol="0">
            <a:spAutoFit/>
          </a:bodyPr>
          <a:lstStyle/>
          <a:p>
            <a:r>
              <a:rPr lang="en-US" sz="3600" dirty="0"/>
              <a:t>Supporting Hypothesis I, there is a significant, but weak negative correlation between lifetime NSSI frequency and distress tolerance. This indicates that if an individual has low distress tolerance, they may have a higher frequency of NSSI.</a:t>
            </a:r>
          </a:p>
          <a:p>
            <a:endParaRPr lang="en-US" sz="3600" dirty="0"/>
          </a:p>
          <a:p>
            <a:r>
              <a:rPr lang="en-US" sz="3600" dirty="0"/>
              <a:t>Hypothesis II – We found significant main effects for both distress tolerance and pain endurance on lifetime NSSI frequency. This indicates that individuals with lower distress tolerance and higher pain endurance may have a higher frequency of NSSI.</a:t>
            </a:r>
          </a:p>
          <a:p>
            <a:endParaRPr lang="en-US" sz="3600" dirty="0"/>
          </a:p>
          <a:p>
            <a:r>
              <a:rPr lang="en-US" sz="3600" dirty="0"/>
              <a:t>The data did not support our hypothesized interaction between DT and PE on frequency of NSSI.  This means that DT and PE explained a significant proportion NSSI frequency when analyzed independently; however, the interaction between DT and PE did not significantly increase the explained proportion of variance in NSSI frequency. This may be because there are many variables involved in NSSI. While both DT &amp; PE are relevant to NSSI frequency, their co-occurrence does not appear to uniquely alter risk for NSSI.</a:t>
            </a:r>
          </a:p>
        </p:txBody>
      </p:sp>
      <p:sp>
        <p:nvSpPr>
          <p:cNvPr id="4" name="TextBox 3"/>
          <p:cNvSpPr txBox="1"/>
          <p:nvPr/>
        </p:nvSpPr>
        <p:spPr>
          <a:xfrm>
            <a:off x="1496291" y="26886989"/>
            <a:ext cx="12219709" cy="2554545"/>
          </a:xfrm>
          <a:prstGeom prst="rect">
            <a:avLst/>
          </a:prstGeom>
          <a:noFill/>
        </p:spPr>
        <p:txBody>
          <a:bodyPr wrap="square" rtlCol="0">
            <a:spAutoFit/>
          </a:bodyPr>
          <a:lstStyle/>
          <a:p>
            <a:pPr marL="457200" indent="-457200">
              <a:buFont typeface="Arial" panose="020B0604020202020204" pitchFamily="34" charset="0"/>
              <a:buChar char="•"/>
            </a:pPr>
            <a:r>
              <a:rPr lang="en-US" sz="3200" dirty="0"/>
              <a:t>193 undergrad students from a large Southern university participated</a:t>
            </a:r>
          </a:p>
          <a:p>
            <a:pPr marL="457200" indent="-457200">
              <a:buFont typeface="Arial" panose="020B0604020202020204" pitchFamily="34" charset="0"/>
              <a:buChar char="•"/>
            </a:pPr>
            <a:r>
              <a:rPr lang="en-US" sz="3200" dirty="0"/>
              <a:t>76.7% identified as female and 23.3% as male.</a:t>
            </a:r>
          </a:p>
          <a:p>
            <a:pPr marL="457200" indent="-457200">
              <a:buFont typeface="Arial" panose="020B0604020202020204" pitchFamily="34" charset="0"/>
              <a:buChar char="•"/>
            </a:pPr>
            <a:r>
              <a:rPr lang="en-US" sz="3200" dirty="0"/>
              <a:t>Average age was 19.2 years (SD=2.4)</a:t>
            </a:r>
          </a:p>
          <a:p>
            <a:pPr marL="457200" indent="-457200">
              <a:buFont typeface="Arial" panose="020B0604020202020204" pitchFamily="34" charset="0"/>
              <a:buChar char="•"/>
            </a:pPr>
            <a:r>
              <a:rPr lang="en-US" sz="3200" dirty="0"/>
              <a:t>85% of students reported to be Heterosexual only</a:t>
            </a:r>
          </a:p>
          <a:p>
            <a:pPr marL="457200" indent="-457200">
              <a:buFont typeface="Arial" panose="020B0604020202020204" pitchFamily="34" charset="0"/>
              <a:buChar char="•"/>
            </a:pPr>
            <a:r>
              <a:rPr lang="en-US" sz="3200" dirty="0"/>
              <a:t>148 Students (76.7%) reported no history of NSSI</a:t>
            </a:r>
          </a:p>
        </p:txBody>
      </p:sp>
      <p:sp>
        <p:nvSpPr>
          <p:cNvPr id="38" name="TextBox 37"/>
          <p:cNvSpPr txBox="1"/>
          <p:nvPr/>
        </p:nvSpPr>
        <p:spPr>
          <a:xfrm>
            <a:off x="15878872" y="18207206"/>
            <a:ext cx="10827765" cy="2246769"/>
          </a:xfrm>
          <a:prstGeom prst="rect">
            <a:avLst/>
          </a:prstGeom>
          <a:noFill/>
        </p:spPr>
        <p:txBody>
          <a:bodyPr wrap="square" rtlCol="0">
            <a:spAutoFit/>
          </a:bodyPr>
          <a:lstStyle/>
          <a:p>
            <a:pPr algn="ctr"/>
            <a:r>
              <a:rPr lang="en-US" sz="2800" dirty="0"/>
              <a:t>This algometer was used to measure pain threshold (when the participants first experiences pain) and  pain tolerance (when they could no longer tolerate the pain). Pain endurance = (Pain tolerance – pain threshold). The tip of the metal hinge is placed between the first joint of the index finger on the non-dominate hand. </a:t>
            </a:r>
          </a:p>
        </p:txBody>
      </p:sp>
      <p:sp>
        <p:nvSpPr>
          <p:cNvPr id="42" name="TextBox 41">
            <a:extLst>
              <a:ext uri="{FF2B5EF4-FFF2-40B4-BE49-F238E27FC236}">
                <a16:creationId xmlns:a16="http://schemas.microsoft.com/office/drawing/2014/main" id="{8965B8BB-8027-C548-8705-790C5A739911}"/>
              </a:ext>
            </a:extLst>
          </p:cNvPr>
          <p:cNvSpPr txBox="1"/>
          <p:nvPr/>
        </p:nvSpPr>
        <p:spPr>
          <a:xfrm>
            <a:off x="28198161" y="7782796"/>
            <a:ext cx="9063644" cy="1200329"/>
          </a:xfrm>
          <a:prstGeom prst="rect">
            <a:avLst/>
          </a:prstGeom>
          <a:noFill/>
        </p:spPr>
        <p:txBody>
          <a:bodyPr wrap="square" rtlCol="0">
            <a:spAutoFit/>
          </a:bodyPr>
          <a:lstStyle/>
          <a:p>
            <a:r>
              <a:rPr lang="en-US" sz="7200" cap="small" dirty="0">
                <a:solidFill>
                  <a:srgbClr val="DD9E11"/>
                </a:solidFill>
                <a:latin typeface="Minion Pro" panose="02040503050306020203" pitchFamily="18" charset="0"/>
              </a:rPr>
              <a:t>Discussion</a:t>
            </a:r>
            <a:endParaRPr lang="en-US" sz="6000" cap="small" dirty="0">
              <a:solidFill>
                <a:srgbClr val="DD9E11"/>
              </a:solidFill>
              <a:latin typeface="Minion Pro" panose="02040503050306020203" pitchFamily="18" charset="0"/>
            </a:endParaRPr>
          </a:p>
        </p:txBody>
      </p:sp>
      <p:graphicFrame>
        <p:nvGraphicFramePr>
          <p:cNvPr id="12" name="Chart 11">
            <a:extLst>
              <a:ext uri="{FF2B5EF4-FFF2-40B4-BE49-F238E27FC236}">
                <a16:creationId xmlns:a16="http://schemas.microsoft.com/office/drawing/2014/main" id="{C29DF9EB-85F8-3644-B0E3-716B0C08C316}"/>
              </a:ext>
            </a:extLst>
          </p:cNvPr>
          <p:cNvGraphicFramePr/>
          <p:nvPr>
            <p:extLst>
              <p:ext uri="{D42A27DB-BD31-4B8C-83A1-F6EECF244321}">
                <p14:modId xmlns:p14="http://schemas.microsoft.com/office/powerpoint/2010/main" val="3836202062"/>
              </p:ext>
            </p:extLst>
          </p:nvPr>
        </p:nvGraphicFramePr>
        <p:xfrm>
          <a:off x="1313727" y="29495815"/>
          <a:ext cx="12584836" cy="7111835"/>
        </p:xfrm>
        <a:graphic>
          <a:graphicData uri="http://schemas.openxmlformats.org/drawingml/2006/chart">
            <c:chart xmlns:c="http://schemas.openxmlformats.org/drawingml/2006/chart" xmlns:r="http://schemas.openxmlformats.org/officeDocument/2006/relationships" r:id="rId2"/>
          </a:graphicData>
        </a:graphic>
      </p:graphicFrame>
      <p:sp>
        <p:nvSpPr>
          <p:cNvPr id="44" name="TextBox 43">
            <a:extLst>
              <a:ext uri="{FF2B5EF4-FFF2-40B4-BE49-F238E27FC236}">
                <a16:creationId xmlns:a16="http://schemas.microsoft.com/office/drawing/2014/main" id="{E81AF871-C67A-A04A-A583-BE33DC78A88C}"/>
              </a:ext>
            </a:extLst>
          </p:cNvPr>
          <p:cNvSpPr txBox="1"/>
          <p:nvPr/>
        </p:nvSpPr>
        <p:spPr>
          <a:xfrm>
            <a:off x="15118844" y="24513638"/>
            <a:ext cx="10827766" cy="830997"/>
          </a:xfrm>
          <a:prstGeom prst="rect">
            <a:avLst/>
          </a:prstGeom>
          <a:noFill/>
        </p:spPr>
        <p:txBody>
          <a:bodyPr wrap="square" rtlCol="0">
            <a:spAutoFit/>
          </a:bodyPr>
          <a:lstStyle/>
          <a:p>
            <a:r>
              <a:rPr lang="en-US" sz="4800" cap="small" dirty="0">
                <a:solidFill>
                  <a:schemeClr val="accent1">
                    <a:lumMod val="50000"/>
                  </a:schemeClr>
                </a:solidFill>
                <a:latin typeface="Minion Pro" panose="02040503050306020203" pitchFamily="18" charset="0"/>
              </a:rPr>
              <a:t>Hypothesis II - Regression</a:t>
            </a:r>
          </a:p>
        </p:txBody>
      </p:sp>
      <p:sp>
        <p:nvSpPr>
          <p:cNvPr id="46" name="TextBox 45">
            <a:extLst>
              <a:ext uri="{FF2B5EF4-FFF2-40B4-BE49-F238E27FC236}">
                <a16:creationId xmlns:a16="http://schemas.microsoft.com/office/drawing/2014/main" id="{201C1750-FC6B-A34C-8050-E5AAD7665E65}"/>
              </a:ext>
            </a:extLst>
          </p:cNvPr>
          <p:cNvSpPr txBox="1"/>
          <p:nvPr/>
        </p:nvSpPr>
        <p:spPr>
          <a:xfrm>
            <a:off x="14581679" y="33889589"/>
            <a:ext cx="13157199" cy="2308324"/>
          </a:xfrm>
          <a:prstGeom prst="rect">
            <a:avLst/>
          </a:prstGeom>
          <a:noFill/>
        </p:spPr>
        <p:txBody>
          <a:bodyPr wrap="square" rtlCol="0">
            <a:spAutoFit/>
          </a:bodyPr>
          <a:lstStyle/>
          <a:p>
            <a:pPr marL="857250" indent="-857250">
              <a:buClr>
                <a:schemeClr val="tx2">
                  <a:lumMod val="75000"/>
                </a:schemeClr>
              </a:buClr>
              <a:buFont typeface="Arial" panose="020B0604020202020204" pitchFamily="34" charset="0"/>
              <a:buChar char="•"/>
            </a:pPr>
            <a:r>
              <a:rPr lang="en-US" sz="3600" dirty="0"/>
              <a:t>There was a significant, negative relationship between DT and NSSI and a significant, positive relationship between Pain endurance and NSSI; the interaction term was not significant.</a:t>
            </a:r>
          </a:p>
          <a:p>
            <a:pPr marL="857250" indent="-857250">
              <a:buClr>
                <a:schemeClr val="tx2">
                  <a:lumMod val="75000"/>
                </a:schemeClr>
              </a:buClr>
              <a:buFont typeface="Arial" panose="020B0604020202020204" pitchFamily="34" charset="0"/>
              <a:buChar char="•"/>
            </a:pPr>
            <a:r>
              <a:rPr lang="en-US" sz="3600" i="1" dirty="0"/>
              <a:t>F</a:t>
            </a:r>
            <a:r>
              <a:rPr lang="en-US" sz="3600" dirty="0"/>
              <a:t>(2, 188) = 4.56, </a:t>
            </a:r>
            <a:r>
              <a:rPr lang="en-US" sz="3600" i="1" dirty="0"/>
              <a:t>p</a:t>
            </a:r>
            <a:r>
              <a:rPr lang="en-US" sz="3600" dirty="0"/>
              <a:t> = 0.012; R</a:t>
            </a:r>
            <a:r>
              <a:rPr lang="en-US" sz="3600" baseline="30000" dirty="0"/>
              <a:t>2</a:t>
            </a:r>
            <a:r>
              <a:rPr lang="en-US" sz="3600" dirty="0"/>
              <a:t> = 0.046</a:t>
            </a:r>
          </a:p>
        </p:txBody>
      </p:sp>
      <p:pic>
        <p:nvPicPr>
          <p:cNvPr id="47" name="Picture 46">
            <a:extLst>
              <a:ext uri="{FF2B5EF4-FFF2-40B4-BE49-F238E27FC236}">
                <a16:creationId xmlns:a16="http://schemas.microsoft.com/office/drawing/2014/main" id="{460055F6-8D5B-6C46-8F41-D8875EEA331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399117" y="25217342"/>
            <a:ext cx="13233702" cy="8215020"/>
          </a:xfrm>
          <a:prstGeom prst="rect">
            <a:avLst/>
          </a:prstGeom>
          <a:ln>
            <a:noFill/>
          </a:ln>
          <a:effectLst/>
        </p:spPr>
      </p:pic>
      <p:sp>
        <p:nvSpPr>
          <p:cNvPr id="48" name="TextBox 47">
            <a:extLst>
              <a:ext uri="{FF2B5EF4-FFF2-40B4-BE49-F238E27FC236}">
                <a16:creationId xmlns:a16="http://schemas.microsoft.com/office/drawing/2014/main" id="{9D1843B6-34B9-F043-B6C3-6F7BE303436A}"/>
              </a:ext>
            </a:extLst>
          </p:cNvPr>
          <p:cNvSpPr txBox="1"/>
          <p:nvPr/>
        </p:nvSpPr>
        <p:spPr>
          <a:xfrm>
            <a:off x="28011449" y="27839490"/>
            <a:ext cx="6418079" cy="769441"/>
          </a:xfrm>
          <a:prstGeom prst="rect">
            <a:avLst/>
          </a:prstGeom>
          <a:noFill/>
        </p:spPr>
        <p:txBody>
          <a:bodyPr wrap="square" rtlCol="0">
            <a:spAutoFit/>
          </a:bodyPr>
          <a:lstStyle/>
          <a:p>
            <a:r>
              <a:rPr lang="en-US" sz="4400" cap="small" dirty="0">
                <a:solidFill>
                  <a:schemeClr val="accent1">
                    <a:lumMod val="50000"/>
                  </a:schemeClr>
                </a:solidFill>
                <a:latin typeface="Minion Pro" panose="02040503050306020203" pitchFamily="18" charset="0"/>
              </a:rPr>
              <a:t>References</a:t>
            </a:r>
            <a:endParaRPr lang="en-US" sz="4000" cap="small" dirty="0">
              <a:solidFill>
                <a:schemeClr val="accent1">
                  <a:lumMod val="50000"/>
                </a:schemeClr>
              </a:solidFill>
              <a:latin typeface="Minion Pro" panose="02040503050306020203" pitchFamily="18" charset="0"/>
            </a:endParaRPr>
          </a:p>
        </p:txBody>
      </p:sp>
      <p:sp>
        <p:nvSpPr>
          <p:cNvPr id="49" name="TextBox 48">
            <a:extLst>
              <a:ext uri="{FF2B5EF4-FFF2-40B4-BE49-F238E27FC236}">
                <a16:creationId xmlns:a16="http://schemas.microsoft.com/office/drawing/2014/main" id="{FE6D2E18-CA90-B740-813B-C106D1600BE7}"/>
              </a:ext>
            </a:extLst>
          </p:cNvPr>
          <p:cNvSpPr txBox="1"/>
          <p:nvPr/>
        </p:nvSpPr>
        <p:spPr>
          <a:xfrm>
            <a:off x="28198161" y="24130982"/>
            <a:ext cx="12628997" cy="3600986"/>
          </a:xfrm>
          <a:prstGeom prst="rect">
            <a:avLst/>
          </a:prstGeom>
          <a:noFill/>
        </p:spPr>
        <p:txBody>
          <a:bodyPr wrap="square" rtlCol="0">
            <a:spAutoFit/>
          </a:bodyPr>
          <a:lstStyle/>
          <a:p>
            <a:r>
              <a:rPr lang="en-US" sz="3800" dirty="0"/>
              <a:t>Habituation to stimuli tends to be short lived.  For individuals who have engaged in NSSI more than a year ago, habituation to pain may decrease their subjective pain tolerance. If Instead of using lifelong NSSI, if we look at recent NSSI, we may see a change in pain endurance and a stronger correlation with NSSI frequency. </a:t>
            </a:r>
          </a:p>
        </p:txBody>
      </p:sp>
      <p:sp>
        <p:nvSpPr>
          <p:cNvPr id="50" name="TextBox 49">
            <a:extLst>
              <a:ext uri="{FF2B5EF4-FFF2-40B4-BE49-F238E27FC236}">
                <a16:creationId xmlns:a16="http://schemas.microsoft.com/office/drawing/2014/main" id="{50710B19-55E3-8A43-85A0-85D2A14CD906}"/>
              </a:ext>
            </a:extLst>
          </p:cNvPr>
          <p:cNvSpPr txBox="1"/>
          <p:nvPr/>
        </p:nvSpPr>
        <p:spPr>
          <a:xfrm>
            <a:off x="28198161" y="20142656"/>
            <a:ext cx="12628997" cy="3016210"/>
          </a:xfrm>
          <a:prstGeom prst="rect">
            <a:avLst/>
          </a:prstGeom>
          <a:noFill/>
        </p:spPr>
        <p:txBody>
          <a:bodyPr wrap="square" rtlCol="0">
            <a:spAutoFit/>
          </a:bodyPr>
          <a:lstStyle/>
          <a:p>
            <a:pPr marL="457200" indent="-457200">
              <a:buFont typeface="Arial" panose="020B0604020202020204" pitchFamily="34" charset="0"/>
              <a:buChar char="•"/>
            </a:pPr>
            <a:r>
              <a:rPr lang="en-US" sz="3800" dirty="0"/>
              <a:t>Small number of individuals that engage in NSSI</a:t>
            </a:r>
          </a:p>
          <a:p>
            <a:pPr marL="457200" indent="-457200">
              <a:buFont typeface="Arial" panose="020B0604020202020204" pitchFamily="34" charset="0"/>
              <a:buChar char="•"/>
            </a:pPr>
            <a:r>
              <a:rPr lang="en-US" sz="3800" dirty="0"/>
              <a:t>Many of these individuals had only engaged in NSSI once in their life. Focusing on those who have engaged in NSSI more recently and more than once may yield more representative results to the relevant population.</a:t>
            </a:r>
          </a:p>
        </p:txBody>
      </p:sp>
      <p:pic>
        <p:nvPicPr>
          <p:cNvPr id="52" name="Picture 51">
            <a:extLst>
              <a:ext uri="{FF2B5EF4-FFF2-40B4-BE49-F238E27FC236}">
                <a16:creationId xmlns:a16="http://schemas.microsoft.com/office/drawing/2014/main" id="{58C03330-1906-BB40-A6CD-47B950EDE646}"/>
              </a:ext>
            </a:extLst>
          </p:cNvPr>
          <p:cNvPicPr>
            <a:picLocks noChangeAspect="1"/>
          </p:cNvPicPr>
          <p:nvPr/>
        </p:nvPicPr>
        <p:blipFill rotWithShape="1">
          <a:blip r:embed="rId4">
            <a:extLst>
              <a:ext uri="{28A0092B-C50C-407E-A947-70E740481C1C}">
                <a14:useLocalDpi xmlns:a14="http://schemas.microsoft.com/office/drawing/2010/main" val="0"/>
              </a:ext>
            </a:extLst>
          </a:blip>
          <a:srcRect r="1345"/>
          <a:stretch/>
        </p:blipFill>
        <p:spPr>
          <a:xfrm>
            <a:off x="15934087" y="14567949"/>
            <a:ext cx="10630660" cy="3557317"/>
          </a:xfrm>
          <a:prstGeom prst="rect">
            <a:avLst/>
          </a:prstGeom>
          <a:effectLst>
            <a:outerShdw blurRad="88900" dist="38100" dir="2700000" algn="tl" rotWithShape="0">
              <a:prstClr val="black">
                <a:alpha val="40000"/>
              </a:prstClr>
            </a:outerShdw>
          </a:effectLst>
        </p:spPr>
      </p:pic>
      <p:sp>
        <p:nvSpPr>
          <p:cNvPr id="35" name="TextBox 34">
            <a:extLst>
              <a:ext uri="{FF2B5EF4-FFF2-40B4-BE49-F238E27FC236}">
                <a16:creationId xmlns:a16="http://schemas.microsoft.com/office/drawing/2014/main" id="{F45DA0A9-82DD-6640-9184-3AC853AC02A8}"/>
              </a:ext>
            </a:extLst>
          </p:cNvPr>
          <p:cNvSpPr txBox="1"/>
          <p:nvPr/>
        </p:nvSpPr>
        <p:spPr>
          <a:xfrm>
            <a:off x="15118844" y="7968717"/>
            <a:ext cx="6791499" cy="830997"/>
          </a:xfrm>
          <a:prstGeom prst="rect">
            <a:avLst/>
          </a:prstGeom>
          <a:noFill/>
        </p:spPr>
        <p:txBody>
          <a:bodyPr wrap="square" rtlCol="0">
            <a:spAutoFit/>
          </a:bodyPr>
          <a:lstStyle/>
          <a:p>
            <a:r>
              <a:rPr lang="en-US" sz="4800" cap="small" dirty="0">
                <a:solidFill>
                  <a:schemeClr val="accent1">
                    <a:lumMod val="50000"/>
                  </a:schemeClr>
                </a:solidFill>
                <a:latin typeface="Minion Pro" panose="02040503050306020203" pitchFamily="18" charset="0"/>
              </a:rPr>
              <a:t>Procedures</a:t>
            </a:r>
          </a:p>
        </p:txBody>
      </p:sp>
      <p:sp>
        <p:nvSpPr>
          <p:cNvPr id="36" name="TextBox 35">
            <a:extLst>
              <a:ext uri="{FF2B5EF4-FFF2-40B4-BE49-F238E27FC236}">
                <a16:creationId xmlns:a16="http://schemas.microsoft.com/office/drawing/2014/main" id="{09084182-0AB5-1345-90F4-658381FFB5BD}"/>
              </a:ext>
            </a:extLst>
          </p:cNvPr>
          <p:cNvSpPr txBox="1"/>
          <p:nvPr/>
        </p:nvSpPr>
        <p:spPr>
          <a:xfrm>
            <a:off x="15663569" y="8787496"/>
            <a:ext cx="12219709" cy="2585323"/>
          </a:xfrm>
          <a:prstGeom prst="rect">
            <a:avLst/>
          </a:prstGeom>
          <a:noFill/>
        </p:spPr>
        <p:txBody>
          <a:bodyPr wrap="square" rtlCol="0">
            <a:spAutoFit/>
          </a:bodyPr>
          <a:lstStyle/>
          <a:p>
            <a:pPr defTabSz="4023360">
              <a:lnSpc>
                <a:spcPct val="90000"/>
              </a:lnSpc>
              <a:spcBef>
                <a:spcPts val="4400"/>
              </a:spcBef>
            </a:pPr>
            <a:r>
              <a:rPr lang="en-US" sz="3600" dirty="0"/>
              <a:t>Undergraduate students recruited through SONA, from throughout the university, came into the lab and completed self-report measures on a computer in a private room. In between two sets of surveys, they completed the pain assessment. Participants were compensated with course credit.</a:t>
            </a:r>
          </a:p>
        </p:txBody>
      </p:sp>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865</Words>
  <Application>Microsoft Macintosh PowerPoint</Application>
  <PresentationFormat>Custom</PresentationFormat>
  <Paragraphs>53</Paragraphs>
  <Slides>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Calibri</vt:lpstr>
      <vt:lpstr>Calibri Light</vt:lpstr>
      <vt:lpstr>Courier New</vt:lpstr>
      <vt:lpstr>Minion Pro</vt:lpstr>
      <vt:lpstr>Wingdings</vt:lpstr>
      <vt:lpstr>Office Theme</vt:lpstr>
      <vt:lpstr>The Interaction of Distress Tolerance and Pain on the Frequency of Non-Suicidal Self Injury</vt:lpstr>
    </vt:vector>
  </TitlesOfParts>
  <Company/>
  <LinksUpToDate>false</LinksUpToDate>
  <SharedDoc>false</SharedDoc>
  <HyperlinksChanged>false</HyperlinksChanged>
  <AppVersion>16.0012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2017-04-21T15:48:01Z</dcterms:created>
  <dcterms:modified xsi:type="dcterms:W3CDTF">2018-04-24T04:04:03Z</dcterms:modified>
</cp:coreProperties>
</file>