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76" autoAdjust="0"/>
    <p:restoredTop sz="95884" autoAdjust="0"/>
  </p:normalViewPr>
  <p:slideViewPr>
    <p:cSldViewPr snapToGrid="0">
      <p:cViewPr>
        <p:scale>
          <a:sx n="72" d="100"/>
          <a:sy n="72" d="100"/>
        </p:scale>
        <p:origin x="128" y="-6592"/>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4/7/19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4/7/19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4/7/19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4/7/19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www.yadvashem.org/" TargetMode="External"/><Relationship Id="rId12" Type="http://schemas.openxmlformats.org/officeDocument/2006/relationships/image" Target="../media/image7.jpeg"/><Relationship Id="rId13" Type="http://schemas.openxmlformats.org/officeDocument/2006/relationships/image" Target="../media/image8.jpeg"/><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tiff"/><Relationship Id="rId7" Type="http://schemas.openxmlformats.org/officeDocument/2006/relationships/hyperlink" Target="http://auschwitz.org/en/gallery/memorial/former-auschwitz-ii-birkenau-site/aerial-photographs,13.html" TargetMode="External"/><Relationship Id="rId8" Type="http://schemas.openxmlformats.org/officeDocument/2006/relationships/hyperlink" Target="https://www.yadvashem.org/museum/holocaust-history-museum.html" TargetMode="External"/><Relationship Id="rId9" Type="http://schemas.openxmlformats.org/officeDocument/2006/relationships/hyperlink" Target="https://www.jmberlin.de/en/press-images" TargetMode="External"/><Relationship Id="rId10" Type="http://schemas.openxmlformats.org/officeDocument/2006/relationships/hyperlink" Target="https://www.ushmm.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1962973" y="23350254"/>
            <a:ext cx="10827763" cy="179005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b="1" dirty="0"/>
              <a:t>AUSCHWITZ-BIRKENAU </a:t>
            </a:r>
            <a:r>
              <a:rPr lang="en-US" sz="3200" b="1" dirty="0" smtClean="0"/>
              <a:t>MEMORIAL AND MUSEUM</a:t>
            </a:r>
            <a:endParaRPr lang="en-US" sz="3200" b="1" dirty="0"/>
          </a:p>
          <a:p>
            <a:pPr algn="l"/>
            <a:endParaRPr lang="en-US" sz="3200" dirty="0"/>
          </a:p>
        </p:txBody>
      </p:sp>
      <p:sp>
        <p:nvSpPr>
          <p:cNvPr id="18" name="TextBox 17"/>
          <p:cNvSpPr txBox="1"/>
          <p:nvPr/>
        </p:nvSpPr>
        <p:spPr>
          <a:xfrm>
            <a:off x="1957986" y="23658087"/>
            <a:ext cx="10910480" cy="535531"/>
          </a:xfrm>
          <a:prstGeom prst="rect">
            <a:avLst/>
          </a:prstGeom>
          <a:noFill/>
        </p:spPr>
        <p:txBody>
          <a:bodyPr wrap="square" rtlCol="0">
            <a:spAutoFit/>
          </a:bodyPr>
          <a:lstStyle/>
          <a:p>
            <a:pPr defTabSz="4023360">
              <a:lnSpc>
                <a:spcPct val="90000"/>
              </a:lnSpc>
              <a:spcBef>
                <a:spcPts val="4400"/>
              </a:spcBef>
            </a:pPr>
            <a:endParaRPr lang="en-US" sz="3200" dirty="0"/>
          </a:p>
        </p:txBody>
      </p:sp>
      <p:pic>
        <p:nvPicPr>
          <p:cNvPr id="9" name="Picture 8">
            <a:extLst>
              <a:ext uri="{FF2B5EF4-FFF2-40B4-BE49-F238E27FC236}">
                <a16:creationId xmlns:a16="http://schemas.microsoft.com/office/drawing/2014/main" xmlns="" id="{11DB20AF-BB95-47B9-9494-FB0497093CB7}"/>
              </a:ext>
            </a:extLst>
          </p:cNvPr>
          <p:cNvPicPr>
            <a:picLocks noChangeAspect="1"/>
          </p:cNvPicPr>
          <p:nvPr/>
        </p:nvPicPr>
        <p:blipFill>
          <a:blip r:embed="rId2"/>
          <a:stretch>
            <a:fillRect/>
          </a:stretch>
        </p:blipFill>
        <p:spPr>
          <a:xfrm>
            <a:off x="7955254" y="32091691"/>
            <a:ext cx="4378323" cy="2922463"/>
          </a:xfrm>
          <a:prstGeom prst="rect">
            <a:avLst/>
          </a:prstGeom>
        </p:spPr>
      </p:pic>
      <p:sp>
        <p:nvSpPr>
          <p:cNvPr id="22" name="TextBox 21"/>
          <p:cNvSpPr txBox="1"/>
          <p:nvPr/>
        </p:nvSpPr>
        <p:spPr>
          <a:xfrm>
            <a:off x="1924832" y="23865350"/>
            <a:ext cx="11328378" cy="10926966"/>
          </a:xfrm>
          <a:prstGeom prst="rect">
            <a:avLst/>
          </a:prstGeom>
          <a:noFill/>
        </p:spPr>
        <p:txBody>
          <a:bodyPr wrap="square" rtlCol="0">
            <a:spAutoFit/>
          </a:bodyPr>
          <a:lstStyle/>
          <a:p>
            <a:r>
              <a:rPr lang="en-US" sz="2400" dirty="0"/>
              <a:t>One of the earliest Holocaust museums was established at the former death camp Auschwitz-</a:t>
            </a:r>
            <a:r>
              <a:rPr lang="en-US" sz="2400" dirty="0" err="1"/>
              <a:t>Birkenau</a:t>
            </a:r>
            <a:r>
              <a:rPr lang="en-US" sz="2400" dirty="0"/>
              <a:t> in 1947.  Under the communist Polish government, the museum was intended to be a space of remembrance for victims of fascism, rather than to the specific victims that died </a:t>
            </a:r>
            <a:r>
              <a:rPr lang="en-US" sz="2400" dirty="0" smtClean="0"/>
              <a:t>there. </a:t>
            </a:r>
            <a:r>
              <a:rPr lang="en-US" sz="2400" dirty="0"/>
              <a:t> This problematic concept included the focus on the nationalities represented in the camp, rather than the targeted groups of people murdered there, until the end of the </a:t>
            </a:r>
            <a:r>
              <a:rPr lang="en-US" sz="2400" dirty="0" smtClean="0"/>
              <a:t>communist </a:t>
            </a:r>
            <a:r>
              <a:rPr lang="en-US" sz="2400" dirty="0"/>
              <a:t>government in the 1980s.  When Poland was being considered for North Atlantic Treaty Organization (NATO) membership in 1997 the museum became more considerate to the remembrance of Jews</a:t>
            </a:r>
            <a:r>
              <a:rPr lang="en-US" sz="2400" dirty="0" smtClean="0"/>
              <a:t>.</a:t>
            </a:r>
          </a:p>
          <a:p>
            <a:r>
              <a:rPr lang="en-US" sz="2400" dirty="0" smtClean="0"/>
              <a:t>The </a:t>
            </a:r>
            <a:r>
              <a:rPr lang="en-US" sz="2400" dirty="0"/>
              <a:t>Auschwitz museum </a:t>
            </a:r>
            <a:r>
              <a:rPr lang="en-US" sz="2400" dirty="0" smtClean="0"/>
              <a:t>has been changed and </a:t>
            </a:r>
            <a:r>
              <a:rPr lang="en-US" sz="2400" dirty="0"/>
              <a:t>adapted since its establishment in 1947, but the </a:t>
            </a:r>
            <a:r>
              <a:rPr lang="en-US" sz="2400" dirty="0" err="1"/>
              <a:t>Birkenau</a:t>
            </a:r>
            <a:r>
              <a:rPr lang="en-US" sz="2400" dirty="0"/>
              <a:t> memorial has largely remained the same.  Auschwitz has artifacts and exhibits that help outline the timeline and history of the </a:t>
            </a:r>
            <a:r>
              <a:rPr lang="en-US" sz="2400" dirty="0" smtClean="0"/>
              <a:t>Holocaust.  </a:t>
            </a:r>
            <a:r>
              <a:rPr lang="en-US" sz="2400" dirty="0" err="1" smtClean="0"/>
              <a:t>Birkenau</a:t>
            </a:r>
            <a:r>
              <a:rPr lang="en-US" sz="2400" dirty="0" smtClean="0"/>
              <a:t> </a:t>
            </a:r>
            <a:r>
              <a:rPr lang="en-US" sz="2400" dirty="0"/>
              <a:t>exhibits what remains of the former death camp without the use of curated exhibits, yet the memorial’s expanse and history help define Holocaust memory</a:t>
            </a:r>
            <a:r>
              <a:rPr lang="en-US" sz="2400" dirty="0" smtClean="0"/>
              <a:t>.</a:t>
            </a:r>
          </a:p>
          <a:p>
            <a:r>
              <a:rPr lang="en-US" sz="2400" dirty="0"/>
              <a:t>As a museum, Auschwitz-</a:t>
            </a:r>
            <a:r>
              <a:rPr lang="en-US" sz="2400" dirty="0" err="1"/>
              <a:t>Birkenau</a:t>
            </a:r>
            <a:r>
              <a:rPr lang="en-US" sz="2400" dirty="0"/>
              <a:t> is unique because it is a museum on the site in which the history took place.  Museums are often faced with the argument that artifacts in museums are taken out of their original places, and therefore taken out of context, thus complicating whether or not it is appropriate, or even ethical, for those objects to be housed in a museum.  However, Auschwitz-</a:t>
            </a:r>
            <a:r>
              <a:rPr lang="en-US" sz="2400" dirty="0" err="1"/>
              <a:t>Birkenau</a:t>
            </a:r>
            <a:r>
              <a:rPr lang="en-US" sz="2400" dirty="0"/>
              <a:t> faces the issue of deciding what to include in exhibits due to the fact that all of the artifacts were stolen from former prisoners in the camp. While the inclusion of these artifacts develop Holocaust memory </a:t>
            </a:r>
            <a:r>
              <a:rPr lang="en-US" sz="2400" dirty="0" smtClean="0"/>
              <a:t>by </a:t>
            </a:r>
            <a:r>
              <a:rPr lang="en-US" sz="2400" dirty="0"/>
              <a:t>humanizing its victims, it must be considered that many of the spaces and artifacts on exhibit were stolen or part of the lives of those that were murdered at the site</a:t>
            </a:r>
            <a:r>
              <a:rPr lang="en-US" sz="2400" dirty="0" smtClean="0"/>
              <a:t>. </a:t>
            </a:r>
            <a:endParaRPr lang="en-US" sz="2400" dirty="0"/>
          </a:p>
          <a:p>
            <a:endParaRPr lang="en-US" sz="2400" dirty="0" smtClean="0"/>
          </a:p>
          <a:p>
            <a:r>
              <a:rPr lang="en-US" dirty="0"/>
              <a:t/>
            </a:r>
            <a:br>
              <a:rPr lang="en-US" dirty="0"/>
            </a:br>
            <a:endParaRPr lang="en-US" dirty="0"/>
          </a:p>
        </p:txBody>
      </p:sp>
      <p:sp>
        <p:nvSpPr>
          <p:cNvPr id="2" name="Title 1"/>
          <p:cNvSpPr>
            <a:spLocks noGrp="1"/>
          </p:cNvSpPr>
          <p:nvPr>
            <p:ph type="ctrTitle"/>
          </p:nvPr>
        </p:nvSpPr>
        <p:spPr>
          <a:xfrm>
            <a:off x="2382401" y="2810314"/>
            <a:ext cx="34198560" cy="2436058"/>
          </a:xfrm>
        </p:spPr>
        <p:txBody>
          <a:bodyPr>
            <a:noAutofit/>
          </a:bodyPr>
          <a:lstStyle/>
          <a:p>
            <a:pPr algn="l"/>
            <a:r>
              <a:rPr lang="en-US" sz="8800" dirty="0">
                <a:latin typeface="Minion Pro" panose="02040503050306020203" pitchFamily="18" charset="0"/>
              </a:rPr>
              <a:t>Holocaust Memory and Public History: </a:t>
            </a:r>
            <a:br>
              <a:rPr lang="en-US" sz="8800" dirty="0">
                <a:latin typeface="Minion Pro" panose="02040503050306020203" pitchFamily="18" charset="0"/>
              </a:rPr>
            </a:br>
            <a:r>
              <a:rPr lang="en-US" sz="8800" dirty="0">
                <a:latin typeface="Minion Pro" panose="02040503050306020203" pitchFamily="18" charset="0"/>
              </a:rPr>
              <a:t>Examining Holocaust Museums from 1947-2001</a:t>
            </a: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400" dirty="0">
                <a:solidFill>
                  <a:schemeClr val="bg1">
                    <a:lumMod val="50000"/>
                  </a:schemeClr>
                </a:solidFill>
                <a:latin typeface="Minion Pro" panose="02040503050306020203" pitchFamily="18" charset="0"/>
              </a:rPr>
              <a:t>Hannah M. Lahti  |   Teresa M. </a:t>
            </a:r>
            <a:r>
              <a:rPr lang="en-US" sz="4400" dirty="0" err="1">
                <a:solidFill>
                  <a:schemeClr val="bg1">
                    <a:lumMod val="50000"/>
                  </a:schemeClr>
                </a:solidFill>
                <a:latin typeface="Minion Pro" panose="02040503050306020203" pitchFamily="18" charset="0"/>
              </a:rPr>
              <a:t>Sanislo</a:t>
            </a:r>
            <a:r>
              <a:rPr lang="en-US" sz="4400" dirty="0">
                <a:solidFill>
                  <a:schemeClr val="bg1">
                    <a:lumMod val="50000"/>
                  </a:schemeClr>
                </a:solidFill>
                <a:latin typeface="Minion Pro" panose="02040503050306020203" pitchFamily="18" charset="0"/>
              </a:rPr>
              <a:t>, James W. </a:t>
            </a:r>
            <a:r>
              <a:rPr lang="en-US" sz="4400" dirty="0" err="1">
                <a:solidFill>
                  <a:schemeClr val="bg1">
                    <a:lumMod val="50000"/>
                  </a:schemeClr>
                </a:solidFill>
                <a:latin typeface="Minion Pro" panose="02040503050306020203" pitchFamily="18" charset="0"/>
              </a:rPr>
              <a:t>Oberly</a:t>
            </a:r>
            <a:endParaRPr lang="en-US" sz="4400" dirty="0">
              <a:solidFill>
                <a:schemeClr val="bg1">
                  <a:lumMod val="50000"/>
                </a:schemeClr>
              </a:solidFill>
              <a:latin typeface="Minion Pro" panose="02040503050306020203" pitchFamily="18" charset="0"/>
            </a:endParaRPr>
          </a:p>
        </p:txBody>
      </p:sp>
      <p:sp>
        <p:nvSpPr>
          <p:cNvPr id="7" name="Title 1"/>
          <p:cNvSpPr txBox="1">
            <a:spLocks/>
          </p:cNvSpPr>
          <p:nvPr/>
        </p:nvSpPr>
        <p:spPr>
          <a:xfrm>
            <a:off x="2382401" y="505394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endParaRPr lang="en-US" sz="6000" cap="small" dirty="0">
              <a:solidFill>
                <a:srgbClr val="DD9E11"/>
              </a:solidFill>
              <a:latin typeface="Minion Pro" panose="02040503050306020203" pitchFamily="18" charset="0"/>
            </a:endParaRPr>
          </a:p>
        </p:txBody>
      </p:sp>
      <p:sp>
        <p:nvSpPr>
          <p:cNvPr id="8" name="Subtitle 2"/>
          <p:cNvSpPr txBox="1">
            <a:spLocks/>
          </p:cNvSpPr>
          <p:nvPr/>
        </p:nvSpPr>
        <p:spPr>
          <a:xfrm>
            <a:off x="2325016" y="9999590"/>
            <a:ext cx="11028290" cy="3498258"/>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200" dirty="0"/>
          </a:p>
        </p:txBody>
      </p:sp>
      <p:sp>
        <p:nvSpPr>
          <p:cNvPr id="3" name="TextBox 2"/>
          <p:cNvSpPr txBox="1"/>
          <p:nvPr/>
        </p:nvSpPr>
        <p:spPr>
          <a:xfrm>
            <a:off x="1901651" y="8206609"/>
            <a:ext cx="6791499" cy="707886"/>
          </a:xfrm>
          <a:prstGeom prst="rect">
            <a:avLst/>
          </a:prstGeom>
          <a:noFill/>
        </p:spPr>
        <p:txBody>
          <a:bodyPr wrap="square" rtlCol="0">
            <a:spAutoFit/>
          </a:bodyPr>
          <a:lstStyle/>
          <a:p>
            <a:r>
              <a:rPr lang="en-US" sz="4000" cap="small" dirty="0">
                <a:solidFill>
                  <a:srgbClr val="DD9E11"/>
                </a:solidFill>
                <a:latin typeface="Minion Pro" panose="02040503050306020203" pitchFamily="18" charset="0"/>
              </a:rPr>
              <a:t>Abstract</a:t>
            </a:r>
          </a:p>
        </p:txBody>
      </p:sp>
      <p:sp>
        <p:nvSpPr>
          <p:cNvPr id="14" name="TextBox 13"/>
          <p:cNvSpPr txBox="1"/>
          <p:nvPr/>
        </p:nvSpPr>
        <p:spPr>
          <a:xfrm>
            <a:off x="1901650" y="14991260"/>
            <a:ext cx="6791499"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Literature Reviewed </a:t>
            </a:r>
          </a:p>
        </p:txBody>
      </p:sp>
      <p:sp>
        <p:nvSpPr>
          <p:cNvPr id="20" name="TextBox 19"/>
          <p:cNvSpPr txBox="1"/>
          <p:nvPr/>
        </p:nvSpPr>
        <p:spPr>
          <a:xfrm>
            <a:off x="1901652" y="12802022"/>
            <a:ext cx="11028291" cy="535531"/>
          </a:xfrm>
          <a:prstGeom prst="rect">
            <a:avLst/>
          </a:prstGeom>
          <a:noFill/>
        </p:spPr>
        <p:txBody>
          <a:bodyPr wrap="square" rtlCol="0">
            <a:spAutoFit/>
          </a:bodyPr>
          <a:lstStyle/>
          <a:p>
            <a:pPr defTabSz="4023360">
              <a:lnSpc>
                <a:spcPct val="90000"/>
              </a:lnSpc>
              <a:spcBef>
                <a:spcPts val="4400"/>
              </a:spcBef>
            </a:pPr>
            <a:endParaRPr lang="en-US" sz="3200" dirty="0"/>
          </a:p>
        </p:txBody>
      </p:sp>
      <p:sp>
        <p:nvSpPr>
          <p:cNvPr id="27" name="Subtitle 2"/>
          <p:cNvSpPr txBox="1">
            <a:spLocks/>
          </p:cNvSpPr>
          <p:nvPr/>
        </p:nvSpPr>
        <p:spPr>
          <a:xfrm>
            <a:off x="15561529" y="8496143"/>
            <a:ext cx="10827765" cy="1215764"/>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b="1" dirty="0"/>
              <a:t>YAD VASHEM WORLD HOLOCAUST REMEMBRANCE CENTER</a:t>
            </a:r>
          </a:p>
        </p:txBody>
      </p:sp>
      <p:sp>
        <p:nvSpPr>
          <p:cNvPr id="32" name="TextBox 31"/>
          <p:cNvSpPr txBox="1"/>
          <p:nvPr/>
        </p:nvSpPr>
        <p:spPr>
          <a:xfrm>
            <a:off x="28461672" y="8701412"/>
            <a:ext cx="641807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SIGNIFICANCE</a:t>
            </a:r>
          </a:p>
        </p:txBody>
      </p:sp>
      <p:sp>
        <p:nvSpPr>
          <p:cNvPr id="33" name="TextBox 32"/>
          <p:cNvSpPr txBox="1"/>
          <p:nvPr/>
        </p:nvSpPr>
        <p:spPr>
          <a:xfrm>
            <a:off x="28687618" y="16515869"/>
            <a:ext cx="6274058" cy="584775"/>
          </a:xfrm>
          <a:prstGeom prst="rect">
            <a:avLst/>
          </a:prstGeom>
          <a:noFill/>
        </p:spPr>
        <p:txBody>
          <a:bodyPr wrap="square" rtlCol="0">
            <a:spAutoFit/>
          </a:bodyPr>
          <a:lstStyle/>
          <a:p>
            <a:pPr>
              <a:buClr>
                <a:schemeClr val="tx2">
                  <a:lumMod val="75000"/>
                </a:schemeClr>
              </a:buClr>
            </a:pPr>
            <a:endParaRPr lang="en-US" sz="3200" dirty="0"/>
          </a:p>
        </p:txBody>
      </p:sp>
      <p:sp>
        <p:nvSpPr>
          <p:cNvPr id="34" name="TextBox 33"/>
          <p:cNvSpPr txBox="1"/>
          <p:nvPr/>
        </p:nvSpPr>
        <p:spPr>
          <a:xfrm>
            <a:off x="28461672" y="25546903"/>
            <a:ext cx="6274058"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BIBLIOGRAPHY</a:t>
            </a:r>
          </a:p>
        </p:txBody>
      </p:sp>
      <p:sp>
        <p:nvSpPr>
          <p:cNvPr id="41" name="TextBox 40"/>
          <p:cNvSpPr txBox="1"/>
          <p:nvPr/>
        </p:nvSpPr>
        <p:spPr>
          <a:xfrm>
            <a:off x="28605693" y="9495373"/>
            <a:ext cx="11005084" cy="584775"/>
          </a:xfrm>
          <a:prstGeom prst="rect">
            <a:avLst/>
          </a:prstGeom>
          <a:noFill/>
        </p:spPr>
        <p:txBody>
          <a:bodyPr wrap="square" rtlCol="0">
            <a:spAutoFit/>
          </a:bodyPr>
          <a:lstStyle/>
          <a:p>
            <a:endParaRPr lang="en-US" sz="3200" dirty="0"/>
          </a:p>
        </p:txBody>
      </p:sp>
      <p:sp>
        <p:nvSpPr>
          <p:cNvPr id="13" name="TextBox 12">
            <a:extLst>
              <a:ext uri="{FF2B5EF4-FFF2-40B4-BE49-F238E27FC236}">
                <a16:creationId xmlns:a16="http://schemas.microsoft.com/office/drawing/2014/main" xmlns="" id="{261A8827-57E6-4652-BE41-A27278EBC9F0}"/>
              </a:ext>
            </a:extLst>
          </p:cNvPr>
          <p:cNvSpPr txBox="1"/>
          <p:nvPr/>
        </p:nvSpPr>
        <p:spPr>
          <a:xfrm>
            <a:off x="15547041" y="17503037"/>
            <a:ext cx="10798804" cy="584775"/>
          </a:xfrm>
          <a:prstGeom prst="rect">
            <a:avLst/>
          </a:prstGeom>
          <a:noFill/>
        </p:spPr>
        <p:txBody>
          <a:bodyPr wrap="square" rtlCol="0">
            <a:spAutoFit/>
          </a:bodyPr>
          <a:lstStyle/>
          <a:p>
            <a:r>
              <a:rPr lang="en-US" sz="3200" b="1" dirty="0"/>
              <a:t>UNITED STATES HOLOCAUST MEMORIAL MUSEUM</a:t>
            </a:r>
          </a:p>
        </p:txBody>
      </p:sp>
      <p:sp>
        <p:nvSpPr>
          <p:cNvPr id="15" name="TextBox 14">
            <a:extLst>
              <a:ext uri="{FF2B5EF4-FFF2-40B4-BE49-F238E27FC236}">
                <a16:creationId xmlns:a16="http://schemas.microsoft.com/office/drawing/2014/main" xmlns="" id="{D5484F7F-78A5-4A84-ADA6-FF3370556DE5}"/>
              </a:ext>
            </a:extLst>
          </p:cNvPr>
          <p:cNvSpPr txBox="1"/>
          <p:nvPr/>
        </p:nvSpPr>
        <p:spPr>
          <a:xfrm>
            <a:off x="15547040" y="26170925"/>
            <a:ext cx="10798804" cy="584775"/>
          </a:xfrm>
          <a:prstGeom prst="rect">
            <a:avLst/>
          </a:prstGeom>
          <a:noFill/>
        </p:spPr>
        <p:txBody>
          <a:bodyPr wrap="square" rtlCol="0">
            <a:spAutoFit/>
          </a:bodyPr>
          <a:lstStyle/>
          <a:p>
            <a:r>
              <a:rPr lang="en-US" sz="3200" b="1" dirty="0"/>
              <a:t>JEWISH MUSEUM BERLIN</a:t>
            </a:r>
          </a:p>
        </p:txBody>
      </p:sp>
      <p:sp>
        <p:nvSpPr>
          <p:cNvPr id="16" name="TextBox 15">
            <a:extLst>
              <a:ext uri="{FF2B5EF4-FFF2-40B4-BE49-F238E27FC236}">
                <a16:creationId xmlns:a16="http://schemas.microsoft.com/office/drawing/2014/main" xmlns="" id="{91651CC4-05F1-4C82-A827-CFDFAEDE3B2A}"/>
              </a:ext>
            </a:extLst>
          </p:cNvPr>
          <p:cNvSpPr txBox="1"/>
          <p:nvPr/>
        </p:nvSpPr>
        <p:spPr>
          <a:xfrm>
            <a:off x="28461672" y="16918262"/>
            <a:ext cx="10076413" cy="584775"/>
          </a:xfrm>
          <a:prstGeom prst="rect">
            <a:avLst/>
          </a:prstGeom>
          <a:noFill/>
        </p:spPr>
        <p:txBody>
          <a:bodyPr wrap="square" rtlCol="0">
            <a:spAutoFit/>
          </a:bodyPr>
          <a:lstStyle/>
          <a:p>
            <a:r>
              <a:rPr lang="en-US" sz="3200" cap="small" smtClean="0">
                <a:solidFill>
                  <a:schemeClr val="accent1">
                    <a:lumMod val="50000"/>
                  </a:schemeClr>
                </a:solidFill>
                <a:latin typeface="Minion Pro" panose="02040503050306020203" pitchFamily="18" charset="0"/>
              </a:rPr>
              <a:t>“A </a:t>
            </a:r>
            <a:r>
              <a:rPr lang="en-US" sz="3200" cap="small" dirty="0" smtClean="0">
                <a:solidFill>
                  <a:schemeClr val="accent1">
                    <a:lumMod val="50000"/>
                  </a:schemeClr>
                </a:solidFill>
                <a:latin typeface="Minion Pro" panose="02040503050306020203" pitchFamily="18" charset="0"/>
              </a:rPr>
              <a:t>New Holocaust Monument for London”</a:t>
            </a:r>
            <a:endParaRPr lang="en-US" sz="3200" cap="small" dirty="0">
              <a:solidFill>
                <a:schemeClr val="accent1">
                  <a:lumMod val="50000"/>
                </a:schemeClr>
              </a:solidFill>
              <a:latin typeface="Minion Pro" panose="02040503050306020203" pitchFamily="18" charset="0"/>
            </a:endParaRPr>
          </a:p>
        </p:txBody>
      </p:sp>
      <p:sp>
        <p:nvSpPr>
          <p:cNvPr id="4" name="Rectangle 3">
            <a:extLst>
              <a:ext uri="{FF2B5EF4-FFF2-40B4-BE49-F238E27FC236}">
                <a16:creationId xmlns:a16="http://schemas.microsoft.com/office/drawing/2014/main" xmlns="" id="{E95CB411-7A9E-423D-A464-2E0CE7959C4C}"/>
              </a:ext>
            </a:extLst>
          </p:cNvPr>
          <p:cNvSpPr/>
          <p:nvPr/>
        </p:nvSpPr>
        <p:spPr>
          <a:xfrm>
            <a:off x="1842317" y="8854731"/>
            <a:ext cx="11328377" cy="6001643"/>
          </a:xfrm>
          <a:prstGeom prst="rect">
            <a:avLst/>
          </a:prstGeom>
        </p:spPr>
        <p:txBody>
          <a:bodyPr wrap="square">
            <a:spAutoFit/>
          </a:bodyPr>
          <a:lstStyle/>
          <a:p>
            <a:r>
              <a:rPr lang="en-US" sz="2400" dirty="0"/>
              <a:t>Holocaust museums and memorials are central features to Holocaust memory and education. The phrase “Never Again” continues to be a theme in Holocaust memory, which has led to support for Holocaust education. The Auschwitz-Birkenau Memorial and Museum, </a:t>
            </a:r>
            <a:r>
              <a:rPr lang="en-US" sz="2400" dirty="0" err="1"/>
              <a:t>Yad</a:t>
            </a:r>
            <a:r>
              <a:rPr lang="en-US" sz="2400" dirty="0"/>
              <a:t> Vashem World Holocaust Remembrance Center, United States Holocaust Memorial Museum (USHMM), and Jewish Museum Berlin (JMB) were established in different geographic locations and at different times since 1945. These museums are influenced by different factors, such as nationalism, religion, politics, and culture. Each museum teaches about the Holocaust similarly, but their unique exhibits are designed to evoke emotion and memory in different ways.  </a:t>
            </a:r>
            <a:endParaRPr lang="en-US" sz="2400" dirty="0" smtClean="0"/>
          </a:p>
          <a:p>
            <a:r>
              <a:rPr lang="en-US" sz="2400" dirty="0" smtClean="0"/>
              <a:t>Public </a:t>
            </a:r>
            <a:r>
              <a:rPr lang="en-US" sz="2400" dirty="0"/>
              <a:t>history allows historical content to be shared outside of a standard academic setting, encouraging the public to learn history outside of a classroom.  For this reason, Holocaust museums have become some of the most important facilitators of Holocaust education.  This study aims to examine the ways in which historical memory is reflected in four different Holocaust museums.  Contextualizing and comparing these museums and their unique exhibits will further the understanding of Holocaust memory and representation over time and in different locations.</a:t>
            </a:r>
          </a:p>
        </p:txBody>
      </p:sp>
      <p:pic>
        <p:nvPicPr>
          <p:cNvPr id="11" name="Picture 10">
            <a:extLst>
              <a:ext uri="{FF2B5EF4-FFF2-40B4-BE49-F238E27FC236}">
                <a16:creationId xmlns:a16="http://schemas.microsoft.com/office/drawing/2014/main" xmlns="" id="{3A872CEC-69CF-463C-8AB8-55F9EA77151A}"/>
              </a:ext>
            </a:extLst>
          </p:cNvPr>
          <p:cNvPicPr>
            <a:picLocks noChangeAspect="1"/>
          </p:cNvPicPr>
          <p:nvPr/>
        </p:nvPicPr>
        <p:blipFill>
          <a:blip r:embed="rId3"/>
          <a:stretch>
            <a:fillRect/>
          </a:stretch>
        </p:blipFill>
        <p:spPr>
          <a:xfrm>
            <a:off x="15638294" y="9249940"/>
            <a:ext cx="4485151" cy="2982922"/>
          </a:xfrm>
          <a:prstGeom prst="rect">
            <a:avLst/>
          </a:prstGeom>
        </p:spPr>
      </p:pic>
      <p:pic>
        <p:nvPicPr>
          <p:cNvPr id="24" name="Picture 23">
            <a:extLst>
              <a:ext uri="{FF2B5EF4-FFF2-40B4-BE49-F238E27FC236}">
                <a16:creationId xmlns:a16="http://schemas.microsoft.com/office/drawing/2014/main" xmlns="" id="{3F8A12CA-0884-461A-8F69-BB6C3189163A}"/>
              </a:ext>
            </a:extLst>
          </p:cNvPr>
          <p:cNvPicPr>
            <a:picLocks noChangeAspect="1"/>
          </p:cNvPicPr>
          <p:nvPr/>
        </p:nvPicPr>
        <p:blipFill>
          <a:blip r:embed="rId4"/>
          <a:stretch>
            <a:fillRect/>
          </a:stretch>
        </p:blipFill>
        <p:spPr>
          <a:xfrm>
            <a:off x="21924662" y="18346093"/>
            <a:ext cx="4541397" cy="2815866"/>
          </a:xfrm>
          <a:prstGeom prst="rect">
            <a:avLst/>
          </a:prstGeom>
        </p:spPr>
      </p:pic>
      <p:pic>
        <p:nvPicPr>
          <p:cNvPr id="26" name="Picture 25">
            <a:extLst>
              <a:ext uri="{FF2B5EF4-FFF2-40B4-BE49-F238E27FC236}">
                <a16:creationId xmlns:a16="http://schemas.microsoft.com/office/drawing/2014/main" xmlns="" id="{9224ECCA-576D-44DD-977E-241442D50463}"/>
              </a:ext>
            </a:extLst>
          </p:cNvPr>
          <p:cNvPicPr>
            <a:picLocks noChangeAspect="1"/>
          </p:cNvPicPr>
          <p:nvPr/>
        </p:nvPicPr>
        <p:blipFill>
          <a:blip r:embed="rId5"/>
          <a:stretch>
            <a:fillRect/>
          </a:stretch>
        </p:blipFill>
        <p:spPr>
          <a:xfrm>
            <a:off x="21979773" y="26862927"/>
            <a:ext cx="5040427" cy="3188494"/>
          </a:xfrm>
          <a:prstGeom prst="rect">
            <a:avLst/>
          </a:prstGeom>
        </p:spPr>
      </p:pic>
      <p:sp>
        <p:nvSpPr>
          <p:cNvPr id="30" name="TextBox 29"/>
          <p:cNvSpPr txBox="1"/>
          <p:nvPr/>
        </p:nvSpPr>
        <p:spPr>
          <a:xfrm>
            <a:off x="20349389" y="9132460"/>
            <a:ext cx="6116670" cy="5386988"/>
          </a:xfrm>
          <a:prstGeom prst="rect">
            <a:avLst/>
          </a:prstGeom>
          <a:noFill/>
        </p:spPr>
        <p:txBody>
          <a:bodyPr wrap="square" rtlCol="0">
            <a:spAutoFit/>
          </a:bodyPr>
          <a:lstStyle/>
          <a:p>
            <a:r>
              <a:rPr lang="en-US" sz="2400" dirty="0"/>
              <a:t>The</a:t>
            </a:r>
            <a:r>
              <a:rPr lang="en-US" sz="2400" i="1" dirty="0"/>
              <a:t> </a:t>
            </a:r>
            <a:r>
              <a:rPr lang="en-US" sz="2400" i="1" dirty="0" err="1"/>
              <a:t>Yad</a:t>
            </a:r>
            <a:r>
              <a:rPr lang="en-US" sz="2400" i="1" dirty="0"/>
              <a:t> </a:t>
            </a:r>
            <a:r>
              <a:rPr lang="en-US" sz="2400" i="1" dirty="0" err="1"/>
              <a:t>Vashem</a:t>
            </a:r>
            <a:r>
              <a:rPr lang="en-US" sz="2400" dirty="0"/>
              <a:t> World Holocaust Remembrance Center was established in 1953 by the State of Israel with the passing of the Martyrs’ and Heroes Remembrance (</a:t>
            </a:r>
            <a:r>
              <a:rPr lang="en-US" sz="2400" i="1" dirty="0" err="1"/>
              <a:t>Yad</a:t>
            </a:r>
            <a:r>
              <a:rPr lang="en-US" sz="2400" i="1" dirty="0"/>
              <a:t> </a:t>
            </a:r>
            <a:r>
              <a:rPr lang="en-US" sz="2400" i="1" dirty="0" err="1"/>
              <a:t>Vashem</a:t>
            </a:r>
            <a:r>
              <a:rPr lang="en-US" sz="2400" dirty="0"/>
              <a:t>) Law 5713-1953.  Like other Holocaust museums, </a:t>
            </a:r>
            <a:r>
              <a:rPr lang="en-US" sz="2400" i="1" dirty="0" err="1"/>
              <a:t>Yad</a:t>
            </a:r>
            <a:r>
              <a:rPr lang="en-US" sz="2400" i="1" dirty="0"/>
              <a:t> </a:t>
            </a:r>
            <a:r>
              <a:rPr lang="en-US" sz="2400" i="1" dirty="0" err="1"/>
              <a:t>Vashem</a:t>
            </a:r>
            <a:r>
              <a:rPr lang="en-US" sz="2400" i="1" dirty="0"/>
              <a:t> </a:t>
            </a:r>
            <a:r>
              <a:rPr lang="en-US" sz="2400" dirty="0"/>
              <a:t>was to be a place of education and remembrance, but also a place of Jewish nationalism and religion.  </a:t>
            </a:r>
            <a:endParaRPr lang="en-US" sz="2400" dirty="0"/>
          </a:p>
          <a:p>
            <a:r>
              <a:rPr lang="en-US" dirty="0"/>
              <a:t/>
            </a:r>
            <a:br>
              <a:rPr lang="en-US" dirty="0"/>
            </a:br>
            <a:endParaRPr lang="en-US" dirty="0"/>
          </a:p>
        </p:txBody>
      </p:sp>
      <p:sp>
        <p:nvSpPr>
          <p:cNvPr id="31" name="TextBox 30"/>
          <p:cNvSpPr txBox="1"/>
          <p:nvPr/>
        </p:nvSpPr>
        <p:spPr>
          <a:xfrm>
            <a:off x="15547041" y="12552886"/>
            <a:ext cx="10842244" cy="7602979"/>
          </a:xfrm>
          <a:prstGeom prst="rect">
            <a:avLst/>
          </a:prstGeom>
          <a:noFill/>
        </p:spPr>
        <p:txBody>
          <a:bodyPr wrap="square" rtlCol="0">
            <a:spAutoFit/>
          </a:bodyPr>
          <a:lstStyle/>
          <a:p>
            <a:r>
              <a:rPr lang="en-US" sz="2400" dirty="0"/>
              <a:t>The main museum of </a:t>
            </a:r>
            <a:r>
              <a:rPr lang="en-US" sz="2400" i="1" dirty="0" err="1"/>
              <a:t>Yad</a:t>
            </a:r>
            <a:r>
              <a:rPr lang="en-US" sz="2400" i="1" dirty="0"/>
              <a:t> </a:t>
            </a:r>
            <a:r>
              <a:rPr lang="en-US" sz="2400" i="1" dirty="0" err="1"/>
              <a:t>Vashem</a:t>
            </a:r>
            <a:r>
              <a:rPr lang="en-US" sz="2400" dirty="0"/>
              <a:t>, the Holocaust History Museum, is divided into exhibits that form a timeline of the Holocaust.  While there are many artifacts and historic documents included in the exhibits, most of the Holocaust memory developed by the museum comes from symbolic architecture designed by Moshe </a:t>
            </a:r>
            <a:r>
              <a:rPr lang="en-US" sz="2400" dirty="0" err="1"/>
              <a:t>Safdie</a:t>
            </a:r>
            <a:r>
              <a:rPr lang="en-US" sz="2400" dirty="0"/>
              <a:t>.  For example, at the end of the Holocaust History Museum is a platform surrounded by glass facing toward the hills of Jerusalem, symbolizing the emergence from darkness to the hope that life in Israel could offer</a:t>
            </a:r>
            <a:r>
              <a:rPr lang="en-US" sz="2400" dirty="0" smtClean="0"/>
              <a:t>.</a:t>
            </a:r>
          </a:p>
          <a:p>
            <a:r>
              <a:rPr lang="en-US" sz="2400" dirty="0"/>
              <a:t>While the Holocaust History Museum offers a chronological history of the Holocaust in exhibits, </a:t>
            </a:r>
            <a:r>
              <a:rPr lang="en-US" sz="2400" dirty="0" err="1"/>
              <a:t>Yad</a:t>
            </a:r>
            <a:r>
              <a:rPr lang="en-US" sz="2400" dirty="0"/>
              <a:t> </a:t>
            </a:r>
            <a:r>
              <a:rPr lang="en-US" sz="2400" dirty="0" err="1"/>
              <a:t>Vashem</a:t>
            </a:r>
            <a:r>
              <a:rPr lang="en-US" sz="2400" dirty="0"/>
              <a:t> also draws attention to the individual people and communities that were impacted by the Holocaust.  The Hall of Names is the final exhibit in the Holocaust History Museum which includes a continually developed list with space for six million names of the Jews that died during the Holocaust. This is the memorial within the museum that focuses on the individual Jews that died.  </a:t>
            </a:r>
            <a:endParaRPr lang="en-US" sz="2400" dirty="0" smtClean="0"/>
          </a:p>
          <a:p>
            <a:endParaRPr lang="en-US" sz="2400" dirty="0"/>
          </a:p>
          <a:p>
            <a:r>
              <a:rPr lang="en-US" dirty="0"/>
              <a:t/>
            </a:r>
            <a:br>
              <a:rPr lang="en-US" dirty="0"/>
            </a:br>
            <a:endParaRPr lang="en-US" dirty="0"/>
          </a:p>
        </p:txBody>
      </p:sp>
      <p:sp>
        <p:nvSpPr>
          <p:cNvPr id="36" name="TextBox 35"/>
          <p:cNvSpPr txBox="1"/>
          <p:nvPr/>
        </p:nvSpPr>
        <p:spPr>
          <a:xfrm>
            <a:off x="15547041" y="18195038"/>
            <a:ext cx="6240614" cy="5386988"/>
          </a:xfrm>
          <a:prstGeom prst="rect">
            <a:avLst/>
          </a:prstGeom>
          <a:noFill/>
        </p:spPr>
        <p:txBody>
          <a:bodyPr wrap="square" rtlCol="0">
            <a:spAutoFit/>
          </a:bodyPr>
          <a:lstStyle/>
          <a:p>
            <a:r>
              <a:rPr lang="en-US" sz="2400" dirty="0"/>
              <a:t>The United States Holocaust Memorial Museum (USHMM) was initiated in 1978 by President Jimmy Carter’s Executive Order 12093 - the President’s Commission on the Holocaust.  </a:t>
            </a:r>
            <a:r>
              <a:rPr lang="en-US" sz="2400" dirty="0"/>
              <a:t> </a:t>
            </a:r>
            <a:r>
              <a:rPr lang="en-US" sz="2400" dirty="0" smtClean="0"/>
              <a:t>In </a:t>
            </a:r>
            <a:r>
              <a:rPr lang="en-US" sz="2400" dirty="0"/>
              <a:t>1993, the USHMM opened with the intent of serving as a museum dedicated to the remembrance, research, and education of the Holocaust.  </a:t>
            </a:r>
            <a:endParaRPr lang="en-US" sz="2400" dirty="0"/>
          </a:p>
          <a:p>
            <a:r>
              <a:rPr lang="en-US" dirty="0"/>
              <a:t/>
            </a:r>
            <a:br>
              <a:rPr lang="en-US" dirty="0"/>
            </a:br>
            <a:endParaRPr lang="en-US" dirty="0"/>
          </a:p>
        </p:txBody>
      </p:sp>
      <p:sp>
        <p:nvSpPr>
          <p:cNvPr id="37" name="TextBox 36"/>
          <p:cNvSpPr txBox="1"/>
          <p:nvPr/>
        </p:nvSpPr>
        <p:spPr>
          <a:xfrm>
            <a:off x="15561529" y="21892812"/>
            <a:ext cx="11321664" cy="6494983"/>
          </a:xfrm>
          <a:prstGeom prst="rect">
            <a:avLst/>
          </a:prstGeom>
          <a:noFill/>
        </p:spPr>
        <p:txBody>
          <a:bodyPr wrap="square" rtlCol="0">
            <a:spAutoFit/>
          </a:bodyPr>
          <a:lstStyle/>
          <a:p>
            <a:r>
              <a:rPr lang="en-US" sz="2400" dirty="0" smtClean="0"/>
              <a:t>Since the USHMM </a:t>
            </a:r>
            <a:r>
              <a:rPr lang="en-US" sz="2400" dirty="0"/>
              <a:t>is outside of Europe, and therefore not the owner of </a:t>
            </a:r>
            <a:r>
              <a:rPr lang="en-US" sz="2400" dirty="0" smtClean="0"/>
              <a:t>the </a:t>
            </a:r>
            <a:r>
              <a:rPr lang="en-US" sz="2400" dirty="0"/>
              <a:t>historical artifacts, the museum is trying to bring Holocaust </a:t>
            </a:r>
            <a:r>
              <a:rPr lang="en-US" sz="2400" dirty="0" smtClean="0"/>
              <a:t>memory </a:t>
            </a:r>
            <a:r>
              <a:rPr lang="en-US" sz="2400" dirty="0"/>
              <a:t>to the United States with the use of historical </a:t>
            </a:r>
            <a:r>
              <a:rPr lang="en-US" sz="2400" dirty="0" smtClean="0"/>
              <a:t>objects </a:t>
            </a:r>
            <a:r>
              <a:rPr lang="en-US" sz="2400" dirty="0"/>
              <a:t>and models of artifacts. The USHMM uses a model of camp barracks with the goal of shaping memory by allowing museum visitors to interact with a model of a historical artifact, without the issue of artifact displacement from their origins in Europe.  Often the use of an artifact is used to portray a larger story, in this case, the barracks represent the living conditions in concentration camps. The danger with using one artifact to represent a larger historical context comes down to memory being shaped around objects rather than history. The barracks, nonetheless, are a powerful tool used to shape Holocaust memory within the context of the museum, especially </a:t>
            </a:r>
            <a:r>
              <a:rPr lang="en-US" sz="2400" dirty="0" smtClean="0"/>
              <a:t>because of the different </a:t>
            </a:r>
            <a:r>
              <a:rPr lang="en-US" sz="2400" dirty="0"/>
              <a:t>concerns regarding artifact ownership compared to museums in Europe.</a:t>
            </a:r>
            <a:endParaRPr lang="en-US" sz="2400" dirty="0"/>
          </a:p>
          <a:p>
            <a:r>
              <a:rPr lang="en-US" dirty="0"/>
              <a:t/>
            </a:r>
            <a:br>
              <a:rPr lang="en-US" dirty="0"/>
            </a:br>
            <a:endParaRPr lang="en-US" dirty="0"/>
          </a:p>
        </p:txBody>
      </p:sp>
      <p:pic>
        <p:nvPicPr>
          <p:cNvPr id="38" name="Picture 37"/>
          <p:cNvPicPr>
            <a:picLocks noChangeAspect="1"/>
          </p:cNvPicPr>
          <p:nvPr/>
        </p:nvPicPr>
        <p:blipFill>
          <a:blip r:embed="rId6"/>
          <a:stretch>
            <a:fillRect/>
          </a:stretch>
        </p:blipFill>
        <p:spPr>
          <a:xfrm>
            <a:off x="2074908" y="32079551"/>
            <a:ext cx="4413328" cy="2946745"/>
          </a:xfrm>
          <a:prstGeom prst="rect">
            <a:avLst/>
          </a:prstGeom>
        </p:spPr>
      </p:pic>
      <p:sp>
        <p:nvSpPr>
          <p:cNvPr id="39" name="TextBox 38"/>
          <p:cNvSpPr txBox="1"/>
          <p:nvPr/>
        </p:nvSpPr>
        <p:spPr>
          <a:xfrm>
            <a:off x="15547041" y="26862926"/>
            <a:ext cx="6335504" cy="3785652"/>
          </a:xfrm>
          <a:prstGeom prst="rect">
            <a:avLst/>
          </a:prstGeom>
          <a:noFill/>
        </p:spPr>
        <p:txBody>
          <a:bodyPr wrap="square" rtlCol="0">
            <a:spAutoFit/>
          </a:bodyPr>
          <a:lstStyle/>
          <a:p>
            <a:r>
              <a:rPr lang="en-US" sz="2400" dirty="0"/>
              <a:t>The Jewish Museum Berlin (JMB) </a:t>
            </a:r>
            <a:r>
              <a:rPr lang="en-US" sz="2400" dirty="0" smtClean="0"/>
              <a:t>began </a:t>
            </a:r>
            <a:r>
              <a:rPr lang="en-US" sz="2400" dirty="0"/>
              <a:t>as the Jewish Museum in </a:t>
            </a:r>
            <a:r>
              <a:rPr lang="en-US" sz="2400" dirty="0" smtClean="0"/>
              <a:t>1933</a:t>
            </a:r>
            <a:r>
              <a:rPr lang="en-US" sz="2400" dirty="0"/>
              <a:t>.</a:t>
            </a:r>
            <a:r>
              <a:rPr lang="en-US" sz="2400" dirty="0"/>
              <a:t> </a:t>
            </a:r>
            <a:r>
              <a:rPr lang="en-US" sz="2400" dirty="0" smtClean="0"/>
              <a:t> In </a:t>
            </a:r>
            <a:r>
              <a:rPr lang="en-US" sz="2400" dirty="0"/>
              <a:t>1938 the museum </a:t>
            </a:r>
            <a:r>
              <a:rPr lang="en-US" sz="2400" dirty="0" smtClean="0"/>
              <a:t>was destroyed </a:t>
            </a:r>
            <a:r>
              <a:rPr lang="en-US" sz="2400" dirty="0"/>
              <a:t>by the </a:t>
            </a:r>
            <a:r>
              <a:rPr lang="en-US" sz="2400" dirty="0" smtClean="0"/>
              <a:t>Nazis</a:t>
            </a:r>
            <a:r>
              <a:rPr lang="en-US" sz="2400" dirty="0"/>
              <a:t> </a:t>
            </a:r>
            <a:r>
              <a:rPr lang="en-US" sz="2400" dirty="0" smtClean="0"/>
              <a:t>and was established </a:t>
            </a:r>
            <a:r>
              <a:rPr lang="en-US" sz="2400" dirty="0"/>
              <a:t>as the Berlin Museum in 1962</a:t>
            </a:r>
            <a:r>
              <a:rPr lang="en-US" sz="2400" dirty="0" smtClean="0"/>
              <a:t>.  </a:t>
            </a:r>
            <a:r>
              <a:rPr lang="en-US" sz="2400" dirty="0"/>
              <a:t>The museum </a:t>
            </a:r>
            <a:r>
              <a:rPr lang="en-US" sz="2400" dirty="0" smtClean="0"/>
              <a:t>became </a:t>
            </a:r>
            <a:r>
              <a:rPr lang="en-US" sz="2400" dirty="0"/>
              <a:t>the JMB in 2001 with the addition of the </a:t>
            </a:r>
            <a:r>
              <a:rPr lang="en-US" sz="2400" dirty="0" err="1"/>
              <a:t>Libeskind</a:t>
            </a:r>
            <a:r>
              <a:rPr lang="en-US" sz="2400" dirty="0"/>
              <a:t> </a:t>
            </a:r>
            <a:r>
              <a:rPr lang="en-US" sz="2400" dirty="0" smtClean="0"/>
              <a:t>Building by </a:t>
            </a:r>
            <a:r>
              <a:rPr lang="en-US" sz="2400" dirty="0"/>
              <a:t>architect Daniel </a:t>
            </a:r>
            <a:r>
              <a:rPr lang="en-US" sz="2400" dirty="0" err="1"/>
              <a:t>Libeskind</a:t>
            </a:r>
            <a:r>
              <a:rPr lang="en-US" sz="2400" dirty="0"/>
              <a:t>. The JMB is </a:t>
            </a:r>
            <a:r>
              <a:rPr lang="en-US" sz="2400" dirty="0" smtClean="0"/>
              <a:t>unique </a:t>
            </a:r>
            <a:r>
              <a:rPr lang="en-US" sz="2400" dirty="0"/>
              <a:t>because it </a:t>
            </a:r>
            <a:r>
              <a:rPr lang="en-US" sz="2400" dirty="0" smtClean="0"/>
              <a:t>is not a national Holocaust museum, </a:t>
            </a:r>
            <a:r>
              <a:rPr lang="en-US" sz="2400" dirty="0"/>
              <a:t>but </a:t>
            </a:r>
            <a:r>
              <a:rPr lang="en-US" sz="2400" dirty="0"/>
              <a:t>a</a:t>
            </a:r>
            <a:r>
              <a:rPr lang="en-US" sz="2400" dirty="0" smtClean="0"/>
              <a:t> Jewish heritage</a:t>
            </a:r>
            <a:r>
              <a:rPr lang="en-US" sz="2400" dirty="0"/>
              <a:t> </a:t>
            </a:r>
            <a:r>
              <a:rPr lang="en-US" sz="2400" dirty="0" smtClean="0"/>
              <a:t>and </a:t>
            </a:r>
            <a:r>
              <a:rPr lang="en-US" sz="2400" dirty="0"/>
              <a:t>history </a:t>
            </a:r>
            <a:r>
              <a:rPr lang="en-US" sz="2400" dirty="0" smtClean="0"/>
              <a:t>museum, </a:t>
            </a:r>
            <a:r>
              <a:rPr lang="en-US" sz="2400" dirty="0"/>
              <a:t>which includes the history of the Holocaust in the </a:t>
            </a:r>
            <a:r>
              <a:rPr lang="en-US" sz="2400" dirty="0" err="1"/>
              <a:t>Libeskind</a:t>
            </a:r>
            <a:r>
              <a:rPr lang="en-US" sz="2400" dirty="0"/>
              <a:t> Building.</a:t>
            </a:r>
            <a:endParaRPr lang="en-US" sz="2400" dirty="0"/>
          </a:p>
        </p:txBody>
      </p:sp>
      <p:sp>
        <p:nvSpPr>
          <p:cNvPr id="42" name="TextBox 41"/>
          <p:cNvSpPr txBox="1"/>
          <p:nvPr/>
        </p:nvSpPr>
        <p:spPr>
          <a:xfrm>
            <a:off x="15547040" y="30812443"/>
            <a:ext cx="11441997" cy="4524315"/>
          </a:xfrm>
          <a:prstGeom prst="rect">
            <a:avLst/>
          </a:prstGeom>
          <a:noFill/>
        </p:spPr>
        <p:txBody>
          <a:bodyPr wrap="square" rtlCol="0">
            <a:spAutoFit/>
          </a:bodyPr>
          <a:lstStyle/>
          <a:p>
            <a:r>
              <a:rPr lang="en-US" sz="2400" dirty="0"/>
              <a:t>The most prominent and symbolic feature of the </a:t>
            </a:r>
            <a:r>
              <a:rPr lang="en-US" sz="2400" dirty="0" err="1"/>
              <a:t>Libeskind</a:t>
            </a:r>
            <a:r>
              <a:rPr lang="en-US" sz="2400" dirty="0"/>
              <a:t> Building is its architecture. The museum describes the design and its impact on Holocaust memory, “For some people it brings to mind a broken Star of David; for others it is a bolt of lightning. Many people are left with a feeling of insecurity or disorientation.”  The design was named “Between the Lines” and included “voids,” or spaces intended to be disorienting and empty. “Between the Lines” is exhibited as three axes; The Axis of Exile, The Axis of the Holocaust, and The Axis of Continuity. Each axis highlights the history of different parts of the Holocaust, beginning with Kristallnacht in The Axis of Exile and ending with life after liberation.  </a:t>
            </a:r>
            <a:r>
              <a:rPr lang="en-US" sz="2400" dirty="0" smtClean="0"/>
              <a:t>This final exhibit ends with a long staircase interrupted by a blank white wall.  The </a:t>
            </a:r>
            <a:r>
              <a:rPr lang="en-US" sz="2400" dirty="0"/>
              <a:t>Axis of Exile does not end with a message of hope, but like the rest of the museum it does not have a resolution and demonstrates that the future was uncertain, reflecting the uncertainty that survivors felt after liberation.</a:t>
            </a:r>
            <a:endParaRPr lang="en-US" sz="2400" dirty="0"/>
          </a:p>
        </p:txBody>
      </p:sp>
      <p:sp>
        <p:nvSpPr>
          <p:cNvPr id="43" name="TextBox 42"/>
          <p:cNvSpPr txBox="1"/>
          <p:nvPr/>
        </p:nvSpPr>
        <p:spPr>
          <a:xfrm>
            <a:off x="28461673" y="9371530"/>
            <a:ext cx="11149104" cy="8217634"/>
          </a:xfrm>
          <a:prstGeom prst="rect">
            <a:avLst/>
          </a:prstGeom>
          <a:noFill/>
        </p:spPr>
        <p:txBody>
          <a:bodyPr wrap="square" rtlCol="0">
            <a:spAutoFit/>
          </a:bodyPr>
          <a:lstStyle/>
          <a:p>
            <a:r>
              <a:rPr lang="en-US" sz="2400" dirty="0"/>
              <a:t>Most Holocaust museums share common ideas surrounding how the Holocaust is to be remembered.  Education, remembrance, research, and prevention of genocide remain the most consistent ideas among museums, however, the way in which the Holocaust is exhibited in museums has changed since the establishment of the Auschwitz-</a:t>
            </a:r>
            <a:r>
              <a:rPr lang="en-US" sz="2400" dirty="0" err="1"/>
              <a:t>Birkenau</a:t>
            </a:r>
            <a:r>
              <a:rPr lang="en-US" sz="2400" dirty="0"/>
              <a:t> Memorial and Museum in 1947.  Holocaust </a:t>
            </a:r>
            <a:r>
              <a:rPr lang="en-US" sz="2400" dirty="0" smtClean="0"/>
              <a:t>museums continue </a:t>
            </a:r>
            <a:r>
              <a:rPr lang="en-US" sz="2400" dirty="0"/>
              <a:t>to be established over seventy years after the liberation of the death camps</a:t>
            </a:r>
            <a:r>
              <a:rPr lang="en-US" sz="2400" dirty="0" smtClean="0"/>
              <a:t>.</a:t>
            </a:r>
            <a:endParaRPr lang="en-US" sz="2400" dirty="0"/>
          </a:p>
          <a:p>
            <a:r>
              <a:rPr lang="en-US" sz="2400" dirty="0"/>
              <a:t>Holocaust museums and memorials are not all alike, especially in how they choose to design their exhibits.  Public historians work to provide educational and memorial exhibits in Holocaust museums, bearing in mind the violent and horrific history that they must portray.  Museum visitors acquire Holocaust memory in museum spaces and at memorial sites, witnessing the photos, artifacts, historical documents, and film footage housed in those institutions.  </a:t>
            </a:r>
            <a:endParaRPr lang="en-US" sz="2400" dirty="0"/>
          </a:p>
          <a:p>
            <a:r>
              <a:rPr lang="en-US" sz="2400" dirty="0" smtClean="0"/>
              <a:t>In </a:t>
            </a:r>
            <a:r>
              <a:rPr lang="en-US" sz="2400" dirty="0"/>
              <a:t>addition to the physical artifacts found in museum collections, Holocaust memory in museums often comes through the symbolism of art installations, exhibit layouts, and architecture.  The memory is not fixed, and is shaped by the design of the exhibits, the historical narrative, and the artifacts displayed in the museums. It is important to form memory of the Holocaust and to understand the complexity and circumstances of memory, especially how that memory is shaped by public historians and museum visitors in Holocaust museums as the time approaches when there will be no survivors left to share their stories.</a:t>
            </a:r>
            <a:endParaRPr lang="en-US" sz="2400" dirty="0"/>
          </a:p>
          <a:p>
            <a:r>
              <a:rPr lang="en-US" sz="2400" dirty="0"/>
              <a:t/>
            </a:r>
            <a:br>
              <a:rPr lang="en-US" sz="2400" dirty="0"/>
            </a:br>
            <a:endParaRPr lang="en-US" sz="2400" dirty="0"/>
          </a:p>
        </p:txBody>
      </p:sp>
      <p:sp>
        <p:nvSpPr>
          <p:cNvPr id="44" name="TextBox 43"/>
          <p:cNvSpPr txBox="1"/>
          <p:nvPr/>
        </p:nvSpPr>
        <p:spPr>
          <a:xfrm>
            <a:off x="7955254" y="35014887"/>
            <a:ext cx="4680987" cy="646331"/>
          </a:xfrm>
          <a:prstGeom prst="rect">
            <a:avLst/>
          </a:prstGeom>
          <a:noFill/>
        </p:spPr>
        <p:txBody>
          <a:bodyPr wrap="square" rtlCol="0">
            <a:spAutoFit/>
          </a:bodyPr>
          <a:lstStyle/>
          <a:p>
            <a:r>
              <a:rPr lang="en-US" sz="1800" dirty="0"/>
              <a:t>Auschwitz-</a:t>
            </a:r>
            <a:r>
              <a:rPr lang="en-US" sz="1800" dirty="0" err="1"/>
              <a:t>Birkenau</a:t>
            </a:r>
            <a:r>
              <a:rPr lang="en-US" sz="1800" dirty="0"/>
              <a:t> Memorial and Museum wooden barracks and ruins.  </a:t>
            </a:r>
            <a:endParaRPr lang="en-US" sz="1800" dirty="0"/>
          </a:p>
        </p:txBody>
      </p:sp>
      <p:sp>
        <p:nvSpPr>
          <p:cNvPr id="45" name="TextBox 44"/>
          <p:cNvSpPr txBox="1"/>
          <p:nvPr/>
        </p:nvSpPr>
        <p:spPr>
          <a:xfrm>
            <a:off x="15547041" y="12183554"/>
            <a:ext cx="4667655" cy="369332"/>
          </a:xfrm>
          <a:prstGeom prst="rect">
            <a:avLst/>
          </a:prstGeom>
          <a:noFill/>
        </p:spPr>
        <p:txBody>
          <a:bodyPr wrap="square" rtlCol="0">
            <a:spAutoFit/>
          </a:bodyPr>
          <a:lstStyle/>
          <a:p>
            <a:r>
              <a:rPr lang="en-US" sz="1800" dirty="0" smtClean="0"/>
              <a:t>Holocaust </a:t>
            </a:r>
            <a:r>
              <a:rPr lang="en-US" sz="1800" dirty="0"/>
              <a:t>History Museum at </a:t>
            </a:r>
            <a:r>
              <a:rPr lang="en-US" sz="1800" i="1" dirty="0" err="1"/>
              <a:t>Yad</a:t>
            </a:r>
            <a:r>
              <a:rPr lang="en-US" sz="1800" i="1" dirty="0"/>
              <a:t> </a:t>
            </a:r>
            <a:r>
              <a:rPr lang="en-US" sz="1800" i="1" dirty="0" err="1"/>
              <a:t>Vashem</a:t>
            </a:r>
            <a:r>
              <a:rPr lang="en-US" sz="1800" dirty="0"/>
              <a:t>.  </a:t>
            </a:r>
            <a:endParaRPr lang="en-US" sz="1800" dirty="0"/>
          </a:p>
        </p:txBody>
      </p:sp>
      <p:sp>
        <p:nvSpPr>
          <p:cNvPr id="46" name="TextBox 45"/>
          <p:cNvSpPr txBox="1"/>
          <p:nvPr/>
        </p:nvSpPr>
        <p:spPr>
          <a:xfrm>
            <a:off x="21924662" y="21170716"/>
            <a:ext cx="4682134" cy="646331"/>
          </a:xfrm>
          <a:prstGeom prst="rect">
            <a:avLst/>
          </a:prstGeom>
          <a:noFill/>
        </p:spPr>
        <p:txBody>
          <a:bodyPr wrap="square" rtlCol="0">
            <a:spAutoFit/>
          </a:bodyPr>
          <a:lstStyle/>
          <a:p>
            <a:r>
              <a:rPr lang="en-US" sz="1800" dirty="0"/>
              <a:t>Reconstructed barracks in the permanent exhibition of the USHMM.</a:t>
            </a:r>
            <a:endParaRPr lang="en-US" sz="1800" dirty="0"/>
          </a:p>
        </p:txBody>
      </p:sp>
      <p:sp>
        <p:nvSpPr>
          <p:cNvPr id="47" name="TextBox 46"/>
          <p:cNvSpPr txBox="1"/>
          <p:nvPr/>
        </p:nvSpPr>
        <p:spPr>
          <a:xfrm>
            <a:off x="21979773" y="30096861"/>
            <a:ext cx="5009265" cy="646331"/>
          </a:xfrm>
          <a:prstGeom prst="rect">
            <a:avLst/>
          </a:prstGeom>
          <a:noFill/>
        </p:spPr>
        <p:txBody>
          <a:bodyPr wrap="square" rtlCol="0">
            <a:spAutoFit/>
          </a:bodyPr>
          <a:lstStyle/>
          <a:p>
            <a:r>
              <a:rPr lang="en-US" sz="1800" dirty="0"/>
              <a:t>Exterior of the Jewish Museum </a:t>
            </a:r>
            <a:r>
              <a:rPr lang="en-US" sz="1800" dirty="0" smtClean="0"/>
              <a:t>Berlin and the </a:t>
            </a:r>
            <a:r>
              <a:rPr lang="en-US" sz="1800" dirty="0" err="1" smtClean="0"/>
              <a:t>Libeskind</a:t>
            </a:r>
            <a:r>
              <a:rPr lang="en-US" sz="1800" dirty="0" smtClean="0"/>
              <a:t> Building. </a:t>
            </a:r>
            <a:endParaRPr lang="en-US" sz="1800" dirty="0"/>
          </a:p>
        </p:txBody>
      </p:sp>
      <p:sp>
        <p:nvSpPr>
          <p:cNvPr id="48" name="TextBox 47"/>
          <p:cNvSpPr txBox="1"/>
          <p:nvPr/>
        </p:nvSpPr>
        <p:spPr>
          <a:xfrm>
            <a:off x="2074908" y="35013593"/>
            <a:ext cx="4680987" cy="646331"/>
          </a:xfrm>
          <a:prstGeom prst="rect">
            <a:avLst/>
          </a:prstGeom>
          <a:noFill/>
        </p:spPr>
        <p:txBody>
          <a:bodyPr wrap="square" rtlCol="0">
            <a:spAutoFit/>
          </a:bodyPr>
          <a:lstStyle/>
          <a:p>
            <a:r>
              <a:rPr lang="en-US" sz="1800" dirty="0"/>
              <a:t>Auschwitz-</a:t>
            </a:r>
            <a:r>
              <a:rPr lang="en-US" sz="1800" dirty="0" err="1"/>
              <a:t>Birkenau</a:t>
            </a:r>
            <a:r>
              <a:rPr lang="en-US" sz="1800" dirty="0"/>
              <a:t> Memorial and Museum Blocks 1 and 12.</a:t>
            </a:r>
            <a:endParaRPr lang="en-US" sz="1800" dirty="0"/>
          </a:p>
        </p:txBody>
      </p:sp>
      <p:sp>
        <p:nvSpPr>
          <p:cNvPr id="49" name="TextBox 48"/>
          <p:cNvSpPr txBox="1"/>
          <p:nvPr/>
        </p:nvSpPr>
        <p:spPr>
          <a:xfrm>
            <a:off x="28461672" y="26278151"/>
            <a:ext cx="11167909" cy="9264075"/>
          </a:xfrm>
          <a:prstGeom prst="rect">
            <a:avLst/>
          </a:prstGeom>
          <a:noFill/>
        </p:spPr>
        <p:txBody>
          <a:bodyPr wrap="square" rtlCol="0">
            <a:spAutoFit/>
          </a:bodyPr>
          <a:lstStyle/>
          <a:p>
            <a:r>
              <a:rPr lang="en-US" sz="1800" b="1" dirty="0" smtClean="0"/>
              <a:t>Primary Sources:</a:t>
            </a:r>
          </a:p>
          <a:p>
            <a:r>
              <a:rPr lang="en-US" sz="1400" dirty="0"/>
              <a:t>Auschwitz-</a:t>
            </a:r>
            <a:r>
              <a:rPr lang="en-US" sz="1400" dirty="0" err="1"/>
              <a:t>Birkenau</a:t>
            </a:r>
            <a:r>
              <a:rPr lang="en-US" sz="1400" dirty="0"/>
              <a:t> Memorial and Museum, </a:t>
            </a:r>
            <a:r>
              <a:rPr lang="en-US" sz="1400" dirty="0" smtClean="0"/>
              <a:t>1947-Present</a:t>
            </a:r>
            <a:r>
              <a:rPr lang="en-US" sz="1400" dirty="0">
                <a:solidFill>
                  <a:schemeClr val="tx1">
                    <a:lumMod val="95000"/>
                    <a:lumOff val="5000"/>
                  </a:schemeClr>
                </a:solidFill>
              </a:rPr>
              <a:t>. http://</a:t>
            </a:r>
            <a:r>
              <a:rPr lang="en-US" sz="1400" dirty="0" err="1">
                <a:solidFill>
                  <a:schemeClr val="tx1">
                    <a:lumMod val="95000"/>
                    <a:lumOff val="5000"/>
                  </a:schemeClr>
                </a:solidFill>
              </a:rPr>
              <a:t>auschwitz.org</a:t>
            </a:r>
            <a:r>
              <a:rPr lang="en-US" sz="1400" dirty="0">
                <a:solidFill>
                  <a:schemeClr val="tx1">
                    <a:lumMod val="95000"/>
                    <a:lumOff val="5000"/>
                  </a:schemeClr>
                </a:solidFill>
              </a:rPr>
              <a:t>/en/ </a:t>
            </a:r>
            <a:r>
              <a:rPr lang="en-US" sz="1400" dirty="0" smtClean="0">
                <a:solidFill>
                  <a:schemeClr val="tx1">
                    <a:lumMod val="95000"/>
                    <a:lumOff val="5000"/>
                  </a:schemeClr>
                </a:solidFill>
              </a:rPr>
              <a:t>. </a:t>
            </a:r>
            <a:r>
              <a:rPr lang="en-US" sz="1400" dirty="0">
                <a:solidFill>
                  <a:schemeClr val="tx1">
                    <a:lumMod val="95000"/>
                    <a:lumOff val="5000"/>
                  </a:schemeClr>
                </a:solidFill>
              </a:rPr>
              <a:t/>
            </a:r>
            <a:br>
              <a:rPr lang="en-US" sz="1400" dirty="0">
                <a:solidFill>
                  <a:schemeClr val="tx1">
                    <a:lumMod val="95000"/>
                    <a:lumOff val="5000"/>
                  </a:schemeClr>
                </a:solidFill>
              </a:rPr>
            </a:br>
            <a:r>
              <a:rPr lang="en-US" sz="1400" i="1" dirty="0" smtClean="0"/>
              <a:t>Ruins </a:t>
            </a:r>
            <a:r>
              <a:rPr lang="en-US" sz="1400" i="1" dirty="0"/>
              <a:t>of wooden huts at sector BII, </a:t>
            </a:r>
            <a:r>
              <a:rPr lang="en-US" sz="1400" dirty="0"/>
              <a:t>Auschwitz-</a:t>
            </a:r>
            <a:r>
              <a:rPr lang="en-US" sz="1400" dirty="0" err="1"/>
              <a:t>Birkenau</a:t>
            </a:r>
            <a:r>
              <a:rPr lang="en-US" sz="1400" dirty="0"/>
              <a:t> Memorial and Museum, accessed November 6, 2018,</a:t>
            </a:r>
            <a:r>
              <a:rPr lang="en-US" sz="1400" dirty="0">
                <a:hlinkClick r:id="rId7"/>
              </a:rPr>
              <a:t> </a:t>
            </a:r>
            <a:r>
              <a:rPr lang="en-US" sz="1400" dirty="0"/>
              <a:t>http://</a:t>
            </a:r>
            <a:r>
              <a:rPr lang="en-US" sz="1400" dirty="0" err="1"/>
              <a:t>auschwitz.org</a:t>
            </a:r>
            <a:r>
              <a:rPr lang="en-US" sz="1400" dirty="0"/>
              <a:t>/en/gallery/memorial/former-</a:t>
            </a:r>
            <a:r>
              <a:rPr lang="en-US" sz="1400" dirty="0" err="1"/>
              <a:t>auschwitz</a:t>
            </a:r>
            <a:r>
              <a:rPr lang="en-US" sz="1400" dirty="0"/>
              <a:t>-ii-</a:t>
            </a:r>
            <a:r>
              <a:rPr lang="en-US" sz="1400" dirty="0" err="1"/>
              <a:t>birkenau</a:t>
            </a:r>
            <a:r>
              <a:rPr lang="en-US" sz="1400" dirty="0"/>
              <a:t>-site/aerial-photographs,13.html </a:t>
            </a:r>
            <a:r>
              <a:rPr lang="en-US" sz="1400" dirty="0" smtClean="0"/>
              <a:t>. </a:t>
            </a:r>
            <a:r>
              <a:rPr lang="en-US" sz="1400" dirty="0"/>
              <a:t/>
            </a:r>
            <a:br>
              <a:rPr lang="en-US" sz="1400" dirty="0"/>
            </a:br>
            <a:r>
              <a:rPr lang="en-US" sz="1400" dirty="0" err="1" smtClean="0"/>
              <a:t>Paweł</a:t>
            </a:r>
            <a:r>
              <a:rPr lang="en-US" sz="1400" dirty="0" smtClean="0"/>
              <a:t> </a:t>
            </a:r>
            <a:r>
              <a:rPr lang="en-US" sz="1400" dirty="0" err="1"/>
              <a:t>Sawicki</a:t>
            </a:r>
            <a:r>
              <a:rPr lang="en-US" sz="1400" dirty="0"/>
              <a:t>, </a:t>
            </a:r>
            <a:r>
              <a:rPr lang="en-US" sz="1400" i="1" dirty="0"/>
              <a:t>One of the camp streets next to the fence. On the left there are blocks 1 and 12. On the right—the commandant office building, </a:t>
            </a:r>
            <a:r>
              <a:rPr lang="en-US" sz="1400" dirty="0"/>
              <a:t>Auschwitz-</a:t>
            </a:r>
            <a:r>
              <a:rPr lang="en-US" sz="1400" dirty="0" err="1"/>
              <a:t>Birkenau</a:t>
            </a:r>
            <a:r>
              <a:rPr lang="en-US" sz="1400" dirty="0"/>
              <a:t> Memorial and Museum, accessed April 20, 2019, </a:t>
            </a:r>
            <a:r>
              <a:rPr lang="en-US" sz="1400" dirty="0"/>
              <a:t>http://</a:t>
            </a:r>
            <a:r>
              <a:rPr lang="en-US" sz="1400" dirty="0" err="1"/>
              <a:t>auschwitz.org</a:t>
            </a:r>
            <a:r>
              <a:rPr lang="en-US" sz="1400" dirty="0"/>
              <a:t>/en/gallery/memorial/former-</a:t>
            </a:r>
            <a:r>
              <a:rPr lang="en-US" sz="1400" dirty="0" err="1"/>
              <a:t>auschwitz</a:t>
            </a:r>
            <a:r>
              <a:rPr lang="en-US" sz="1400" dirty="0"/>
              <a:t>-</a:t>
            </a:r>
            <a:r>
              <a:rPr lang="en-US" sz="1400" dirty="0" err="1"/>
              <a:t>i</a:t>
            </a:r>
            <a:r>
              <a:rPr lang="en-US" sz="1400" dirty="0"/>
              <a:t>-site/camp-blocks-and-buildings,2.htm. </a:t>
            </a:r>
            <a:br>
              <a:rPr lang="en-US" sz="1400" dirty="0"/>
            </a:br>
            <a:r>
              <a:rPr lang="en-US" sz="1400" dirty="0"/>
              <a:t>Exterior of the Holocaust History Museum at </a:t>
            </a:r>
            <a:r>
              <a:rPr lang="en-US" sz="1400" i="1" dirty="0" err="1"/>
              <a:t>Yad</a:t>
            </a:r>
            <a:r>
              <a:rPr lang="en-US" sz="1400" i="1" dirty="0"/>
              <a:t> </a:t>
            </a:r>
            <a:r>
              <a:rPr lang="en-US" sz="1400" i="1" dirty="0" err="1"/>
              <a:t>Vashem</a:t>
            </a:r>
            <a:r>
              <a:rPr lang="en-US" sz="1400" dirty="0"/>
              <a:t>.  </a:t>
            </a:r>
            <a:r>
              <a:rPr lang="en-US" sz="1400" i="1" dirty="0"/>
              <a:t>The Holocaust History Museum, </a:t>
            </a:r>
            <a:r>
              <a:rPr lang="en-US" sz="1400" i="1" dirty="0" err="1"/>
              <a:t>Yad</a:t>
            </a:r>
            <a:r>
              <a:rPr lang="en-US" sz="1400" i="1" dirty="0"/>
              <a:t> </a:t>
            </a:r>
            <a:r>
              <a:rPr lang="en-US" sz="1400" i="1" dirty="0" err="1"/>
              <a:t>Vashem</a:t>
            </a:r>
            <a:r>
              <a:rPr lang="en-US" sz="1400" dirty="0"/>
              <a:t>, accessed November 14, 2018,</a:t>
            </a:r>
            <a:r>
              <a:rPr lang="en-US" sz="1400" dirty="0">
                <a:hlinkClick r:id="rId8"/>
              </a:rPr>
              <a:t> </a:t>
            </a:r>
            <a:r>
              <a:rPr lang="en-US" sz="1400" dirty="0"/>
              <a:t>https://</a:t>
            </a:r>
            <a:r>
              <a:rPr lang="en-US" sz="1400" dirty="0" err="1"/>
              <a:t>www.yadvashem.org</a:t>
            </a:r>
            <a:r>
              <a:rPr lang="en-US" sz="1400" dirty="0"/>
              <a:t>/museum/holocaust-history-</a:t>
            </a:r>
            <a:r>
              <a:rPr lang="en-US" sz="1400" dirty="0" err="1"/>
              <a:t>museum.html</a:t>
            </a:r>
            <a:r>
              <a:rPr lang="en-US" sz="1400" dirty="0" smtClean="0"/>
              <a:t>. </a:t>
            </a:r>
            <a:r>
              <a:rPr lang="en-US" sz="1400" dirty="0"/>
              <a:t/>
            </a:r>
            <a:br>
              <a:rPr lang="en-US" sz="1400" dirty="0"/>
            </a:br>
            <a:r>
              <a:rPr lang="en-US" sz="1400" dirty="0" smtClean="0"/>
              <a:t>Günter </a:t>
            </a:r>
            <a:r>
              <a:rPr lang="en-US" sz="1400" dirty="0"/>
              <a:t>Schneider, </a:t>
            </a:r>
            <a:r>
              <a:rPr lang="en-US" sz="1400" i="1" dirty="0"/>
              <a:t>Aerial View of the Jewish Museum Berlin, Old Building and </a:t>
            </a:r>
            <a:r>
              <a:rPr lang="en-US" sz="1400" i="1" dirty="0" err="1"/>
              <a:t>Libeskind</a:t>
            </a:r>
            <a:r>
              <a:rPr lang="en-US" sz="1400" i="1" dirty="0"/>
              <a:t> Building, </a:t>
            </a:r>
            <a:r>
              <a:rPr lang="en-US" sz="1400" dirty="0"/>
              <a:t>Jewish Museum Berlin, accessed October 25, 2018,</a:t>
            </a:r>
            <a:r>
              <a:rPr lang="en-US" sz="1400" dirty="0">
                <a:hlinkClick r:id="rId9"/>
              </a:rPr>
              <a:t> </a:t>
            </a:r>
            <a:r>
              <a:rPr lang="en-US" sz="1400" dirty="0"/>
              <a:t>https://</a:t>
            </a:r>
            <a:r>
              <a:rPr lang="en-US" sz="1400" dirty="0" err="1"/>
              <a:t>www.jmberlin.de</a:t>
            </a:r>
            <a:r>
              <a:rPr lang="en-US" sz="1400" dirty="0"/>
              <a:t>/en/press-images.</a:t>
            </a:r>
            <a:br>
              <a:rPr lang="en-US" sz="1400" dirty="0"/>
            </a:br>
            <a:r>
              <a:rPr lang="en-US" sz="1400" dirty="0"/>
              <a:t>Jewish Museum Berlin, 2001-Present. https://</a:t>
            </a:r>
            <a:r>
              <a:rPr lang="en-US" sz="1400" dirty="0" err="1"/>
              <a:t>www.jmberlin.de</a:t>
            </a:r>
            <a:r>
              <a:rPr lang="en-US" sz="1400" dirty="0"/>
              <a:t>/en.  </a:t>
            </a:r>
            <a:r>
              <a:rPr lang="en-US" sz="1400" dirty="0"/>
              <a:t/>
            </a:r>
            <a:br>
              <a:rPr lang="en-US" sz="1400" dirty="0"/>
            </a:br>
            <a:r>
              <a:rPr lang="en-US" sz="1400" dirty="0"/>
              <a:t>Jimmy Carter. “Executive Order </a:t>
            </a:r>
            <a:r>
              <a:rPr lang="en-US" sz="1400" dirty="0" smtClean="0"/>
              <a:t>12093 - President’s </a:t>
            </a:r>
            <a:r>
              <a:rPr lang="en-US" sz="1400" dirty="0"/>
              <a:t>Commission on the Holocaust</a:t>
            </a:r>
            <a:r>
              <a:rPr lang="en-US" sz="1400" dirty="0" smtClean="0"/>
              <a:t>.” </a:t>
            </a:r>
            <a:r>
              <a:rPr lang="en-US" sz="1400" i="1" dirty="0" smtClean="0"/>
              <a:t>Presidential Papers </a:t>
            </a:r>
            <a:r>
              <a:rPr lang="en-US" sz="1400" dirty="0" smtClean="0"/>
              <a:t>(November </a:t>
            </a:r>
            <a:r>
              <a:rPr lang="en-US" sz="1400" dirty="0"/>
              <a:t>1, 1978</a:t>
            </a:r>
            <a:r>
              <a:rPr lang="en-US" sz="1400" dirty="0" smtClean="0"/>
              <a:t>).</a:t>
            </a:r>
            <a:r>
              <a:rPr lang="en-US" sz="1400" dirty="0"/>
              <a:t/>
            </a:r>
            <a:br>
              <a:rPr lang="en-US" sz="1400" dirty="0"/>
            </a:br>
            <a:r>
              <a:rPr lang="en-US" sz="1400" dirty="0" smtClean="0"/>
              <a:t>Edward </a:t>
            </a:r>
            <a:r>
              <a:rPr lang="en-US" sz="1400" dirty="0"/>
              <a:t>Owen, Exterior view of the reconstructed barracks from Auschwitz on display in the permanent exhibition of the U.S. Holocaust Memorial Museum, United States Holocaust Memorial Museum, Copyright United States Holocaust Memorial Museum, accessed November 1, 2018, </a:t>
            </a:r>
            <a:r>
              <a:rPr lang="en-US" sz="1400" dirty="0"/>
              <a:t>https://</a:t>
            </a:r>
            <a:r>
              <a:rPr lang="en-US" sz="1400" dirty="0" err="1"/>
              <a:t>collections.ushmm.org</a:t>
            </a:r>
            <a:r>
              <a:rPr lang="en-US" sz="1400" dirty="0"/>
              <a:t>/search/catalog/pa1092937</a:t>
            </a:r>
            <a:r>
              <a:rPr lang="en-US" sz="1400" dirty="0" smtClean="0"/>
              <a:t>.</a:t>
            </a:r>
            <a:endParaRPr lang="en-US" sz="1400" dirty="0"/>
          </a:p>
          <a:p>
            <a:r>
              <a:rPr lang="en-US" sz="1400" dirty="0"/>
              <a:t>State of Israel. </a:t>
            </a:r>
            <a:r>
              <a:rPr lang="en-US" sz="1400" i="1" dirty="0"/>
              <a:t>Martyrs’ and Heroes Remembrance (</a:t>
            </a:r>
            <a:r>
              <a:rPr lang="en-US" sz="1400" i="1" dirty="0" err="1"/>
              <a:t>Yad</a:t>
            </a:r>
            <a:r>
              <a:rPr lang="en-US" sz="1400" i="1" dirty="0"/>
              <a:t> </a:t>
            </a:r>
            <a:r>
              <a:rPr lang="en-US" sz="1400" i="1" dirty="0" err="1"/>
              <a:t>Vashem</a:t>
            </a:r>
            <a:r>
              <a:rPr lang="en-US" sz="1400" i="1" dirty="0"/>
              <a:t>) Law 5713-1953</a:t>
            </a:r>
            <a:r>
              <a:rPr lang="en-US" sz="1400" dirty="0"/>
              <a:t>. Jerusalem (1953).</a:t>
            </a:r>
            <a:endParaRPr lang="en-US" sz="1400" dirty="0"/>
          </a:p>
          <a:p>
            <a:r>
              <a:rPr lang="en-US" sz="1400" dirty="0"/>
              <a:t>United States Holocaust Memorial Museum, 1993-Present,</a:t>
            </a:r>
            <a:r>
              <a:rPr lang="en-US" sz="1400" dirty="0">
                <a:hlinkClick r:id="rId10"/>
              </a:rPr>
              <a:t> </a:t>
            </a:r>
            <a:r>
              <a:rPr lang="en-US" sz="1400" dirty="0"/>
              <a:t>https://</a:t>
            </a:r>
            <a:r>
              <a:rPr lang="en-US" sz="1400" dirty="0" err="1"/>
              <a:t>www.ushmm.org</a:t>
            </a:r>
            <a:r>
              <a:rPr lang="en-US" sz="1400" dirty="0"/>
              <a:t>. </a:t>
            </a:r>
            <a:r>
              <a:rPr lang="en-US" sz="1400" dirty="0"/>
              <a:t> </a:t>
            </a:r>
            <a:r>
              <a:rPr lang="en-US" sz="1400" dirty="0"/>
              <a:t/>
            </a:r>
            <a:br>
              <a:rPr lang="en-US" sz="1400" dirty="0"/>
            </a:br>
            <a:r>
              <a:rPr lang="en-US" sz="1400" i="1" dirty="0" err="1"/>
              <a:t>Yad</a:t>
            </a:r>
            <a:r>
              <a:rPr lang="en-US" sz="1400" i="1" dirty="0"/>
              <a:t> </a:t>
            </a:r>
            <a:r>
              <a:rPr lang="en-US" sz="1400" i="1" dirty="0" err="1"/>
              <a:t>Vashem</a:t>
            </a:r>
            <a:r>
              <a:rPr lang="en-US" sz="1400" dirty="0"/>
              <a:t> - The World Holocaust Remembrance Center, 1953-Present,</a:t>
            </a:r>
            <a:r>
              <a:rPr lang="en-US" sz="1400" dirty="0">
                <a:hlinkClick r:id="rId11"/>
              </a:rPr>
              <a:t> </a:t>
            </a:r>
            <a:r>
              <a:rPr lang="en-US" sz="1400" dirty="0"/>
              <a:t>https://</a:t>
            </a:r>
            <a:r>
              <a:rPr lang="en-US" sz="1400" dirty="0" err="1"/>
              <a:t>www.yadvashem.org</a:t>
            </a:r>
            <a:r>
              <a:rPr lang="en-US" sz="1400" dirty="0"/>
              <a:t>. </a:t>
            </a:r>
            <a:endParaRPr lang="en-US" sz="1400" dirty="0" smtClean="0"/>
          </a:p>
          <a:p>
            <a:r>
              <a:rPr lang="en-US" sz="1800" b="1" dirty="0" smtClean="0"/>
              <a:t>Secondary Sources:</a:t>
            </a:r>
          </a:p>
          <a:p>
            <a:r>
              <a:rPr lang="en-US" sz="1400" dirty="0" err="1"/>
              <a:t>Bartov</a:t>
            </a:r>
            <a:r>
              <a:rPr lang="en-US" sz="1400" dirty="0"/>
              <a:t>, Omer. "Chambers of Horror: Holocaust Museums in Israel and the United States." </a:t>
            </a:r>
            <a:r>
              <a:rPr lang="en-US" sz="1400" i="1" dirty="0"/>
              <a:t>Israel Studies</a:t>
            </a:r>
            <a:r>
              <a:rPr lang="en-US" sz="1400" dirty="0"/>
              <a:t> 2, no. 2 (1997): 66-87, </a:t>
            </a:r>
            <a:r>
              <a:rPr lang="en-US" sz="1400" dirty="0"/>
              <a:t>https://</a:t>
            </a:r>
            <a:r>
              <a:rPr lang="en-US" sz="1400" dirty="0" err="1" smtClean="0"/>
              <a:t>www.jstor.org</a:t>
            </a:r>
            <a:r>
              <a:rPr lang="en-US" sz="1400" dirty="0" smtClean="0"/>
              <a:t>/stable/30246813.</a:t>
            </a:r>
            <a:endParaRPr lang="en-US" sz="1400" dirty="0"/>
          </a:p>
          <a:p>
            <a:r>
              <a:rPr lang="en-US" sz="1400" dirty="0"/>
              <a:t>Bauer, Yehuda. </a:t>
            </a:r>
            <a:r>
              <a:rPr lang="en-US" sz="1400" i="1" dirty="0"/>
              <a:t>Rethinking the Holocaust. </a:t>
            </a:r>
            <a:r>
              <a:rPr lang="en-US" sz="1400" dirty="0"/>
              <a:t>New Haven, Connecticut: Yale University Press, 2000</a:t>
            </a:r>
            <a:r>
              <a:rPr lang="en-US" sz="1400" dirty="0" smtClean="0"/>
              <a:t>.</a:t>
            </a:r>
            <a:endParaRPr lang="en-US" sz="1400" dirty="0"/>
          </a:p>
          <a:p>
            <a:r>
              <a:rPr lang="en-US" sz="1400" dirty="0"/>
              <a:t>Baum, Rob. "United States Holocaust Museums: Pathos, Possession, Patriotism." </a:t>
            </a:r>
            <a:r>
              <a:rPr lang="en-US" sz="1400" i="1" dirty="0"/>
              <a:t>Public History Review</a:t>
            </a:r>
            <a:r>
              <a:rPr lang="en-US" sz="1400" dirty="0"/>
              <a:t> 18 (2011): 26-46, </a:t>
            </a:r>
            <a:r>
              <a:rPr lang="en-US" sz="1400" dirty="0"/>
              <a:t>https://</a:t>
            </a:r>
            <a:r>
              <a:rPr lang="en-US" sz="1400" dirty="0" err="1"/>
              <a:t>epress.lib.uts.edu.au</a:t>
            </a:r>
            <a:r>
              <a:rPr lang="en-US" sz="1400" dirty="0"/>
              <a:t>/journals/</a:t>
            </a:r>
            <a:r>
              <a:rPr lang="en-US" sz="1400" dirty="0" err="1"/>
              <a:t>index.php</a:t>
            </a:r>
            <a:r>
              <a:rPr lang="en-US" sz="1400" dirty="0"/>
              <a:t>/</a:t>
            </a:r>
            <a:r>
              <a:rPr lang="en-US" sz="1400" dirty="0" err="1"/>
              <a:t>phrj</a:t>
            </a:r>
            <a:r>
              <a:rPr lang="en-US" sz="1400" dirty="0"/>
              <a:t>/article/view/1016. </a:t>
            </a:r>
            <a:endParaRPr lang="en-US" sz="1400" dirty="0"/>
          </a:p>
          <a:p>
            <a:r>
              <a:rPr lang="en-US" sz="1400" dirty="0"/>
              <a:t>Bernard-</a:t>
            </a:r>
            <a:r>
              <a:rPr lang="en-US" sz="1400" dirty="0" err="1"/>
              <a:t>Donals</a:t>
            </a:r>
            <a:r>
              <a:rPr lang="en-US" sz="1400" dirty="0"/>
              <a:t>, Michael. "</a:t>
            </a:r>
            <a:r>
              <a:rPr lang="en-US" sz="1400" dirty="0" err="1"/>
              <a:t>Synecdochic</a:t>
            </a:r>
            <a:r>
              <a:rPr lang="en-US" sz="1400" dirty="0"/>
              <a:t> Memory at the United States Holocaust Memorial Museum." </a:t>
            </a:r>
            <a:r>
              <a:rPr lang="en-US" sz="1400" i="1" dirty="0"/>
              <a:t>College English</a:t>
            </a:r>
            <a:r>
              <a:rPr lang="en-US" sz="1400" dirty="0"/>
              <a:t> 74, no. 5 (2012): 417-36, </a:t>
            </a:r>
            <a:r>
              <a:rPr lang="en-US" sz="1400" dirty="0"/>
              <a:t>https://</a:t>
            </a:r>
            <a:r>
              <a:rPr lang="en-US" sz="1400" dirty="0" smtClean="0"/>
              <a:t>www-</a:t>
            </a:r>
            <a:r>
              <a:rPr lang="en-US" sz="1400" dirty="0" err="1" smtClean="0"/>
              <a:t>jstor</a:t>
            </a:r>
            <a:r>
              <a:rPr lang="en-US" sz="1400" dirty="0" smtClean="0"/>
              <a:t>-</a:t>
            </a:r>
            <a:r>
              <a:rPr lang="en-US" sz="1400" dirty="0" err="1" smtClean="0"/>
              <a:t>org.proxy.uwec.edu</a:t>
            </a:r>
            <a:r>
              <a:rPr lang="en-US" sz="1400" dirty="0" smtClean="0"/>
              <a:t>/stable/23212923. </a:t>
            </a:r>
            <a:endParaRPr lang="en-US" sz="1400" dirty="0"/>
          </a:p>
          <a:p>
            <a:r>
              <a:rPr lang="en-US" sz="1400" dirty="0" err="1"/>
              <a:t>Chametzky</a:t>
            </a:r>
            <a:r>
              <a:rPr lang="en-US" sz="1400" dirty="0"/>
              <a:t>, Peter. "Not What We Expected: The Jewish Museum Berlin in Practice." </a:t>
            </a:r>
            <a:r>
              <a:rPr lang="en-US" sz="1400" i="1" dirty="0"/>
              <a:t>Museum &amp; Society</a:t>
            </a:r>
            <a:r>
              <a:rPr lang="en-US" sz="1400" dirty="0"/>
              <a:t> 6, no. 3 (2008): 216-45, </a:t>
            </a:r>
            <a:r>
              <a:rPr lang="en-US" sz="1400" dirty="0"/>
              <a:t>https://</a:t>
            </a:r>
            <a:r>
              <a:rPr lang="en-US" sz="1400" dirty="0" err="1"/>
              <a:t>journals.le.ac.uk</a:t>
            </a:r>
            <a:r>
              <a:rPr lang="en-US" sz="1400" dirty="0"/>
              <a:t>/ojs1/</a:t>
            </a:r>
            <a:r>
              <a:rPr lang="en-US" sz="1400" dirty="0" err="1"/>
              <a:t>index.php</a:t>
            </a:r>
            <a:r>
              <a:rPr lang="en-US" sz="1400" dirty="0"/>
              <a:t>/mas/article/view/125/140</a:t>
            </a:r>
            <a:r>
              <a:rPr lang="en-US" sz="1400" dirty="0" smtClean="0"/>
              <a:t>. </a:t>
            </a:r>
            <a:endParaRPr lang="en-US" sz="1400" dirty="0"/>
          </a:p>
          <a:p>
            <a:r>
              <a:rPr lang="en-US" sz="1400" dirty="0" err="1"/>
              <a:t>Ezrahi</a:t>
            </a:r>
            <a:r>
              <a:rPr lang="en-US" sz="1400" dirty="0"/>
              <a:t>, Sidra </a:t>
            </a:r>
            <a:r>
              <a:rPr lang="en-US" sz="1400" dirty="0" err="1"/>
              <a:t>DeKoven</a:t>
            </a:r>
            <a:r>
              <a:rPr lang="en-US" sz="1400" dirty="0"/>
              <a:t>. "Representing Auschwitz." </a:t>
            </a:r>
            <a:r>
              <a:rPr lang="en-US" sz="1400" i="1" dirty="0"/>
              <a:t>History and Memory</a:t>
            </a:r>
            <a:r>
              <a:rPr lang="en-US" sz="1400" dirty="0"/>
              <a:t> 7, no. 2 (1995): 121-54, </a:t>
            </a:r>
            <a:r>
              <a:rPr lang="en-US" sz="1400" dirty="0"/>
              <a:t>https://</a:t>
            </a:r>
            <a:r>
              <a:rPr lang="en-US" sz="1400" dirty="0" err="1" smtClean="0"/>
              <a:t>www.jstor.org</a:t>
            </a:r>
            <a:r>
              <a:rPr lang="en-US" sz="1400" dirty="0" smtClean="0"/>
              <a:t>/stable/25618691. </a:t>
            </a:r>
            <a:endParaRPr lang="en-US" sz="1400" dirty="0"/>
          </a:p>
          <a:p>
            <a:r>
              <a:rPr lang="en-US" sz="1400" dirty="0" err="1"/>
              <a:t>Jenoff</a:t>
            </a:r>
            <a:r>
              <a:rPr lang="en-US" sz="1400" dirty="0"/>
              <a:t>, Pam R. “Managing Memory: The Legal Status of Auschwitz-</a:t>
            </a:r>
            <a:r>
              <a:rPr lang="en-US" sz="1400" dirty="0" err="1"/>
              <a:t>Birkenau</a:t>
            </a:r>
            <a:r>
              <a:rPr lang="en-US" sz="1400" dirty="0"/>
              <a:t> and Resolution of Conflicts in the Post-Communist Era.” </a:t>
            </a:r>
            <a:r>
              <a:rPr lang="en-US" sz="1400" i="1" dirty="0"/>
              <a:t>The Polish Review </a:t>
            </a:r>
            <a:r>
              <a:rPr lang="en-US" sz="1400" dirty="0"/>
              <a:t>46, no. 2 (2001): 131-153, </a:t>
            </a:r>
            <a:r>
              <a:rPr lang="en-US" sz="1400" dirty="0"/>
              <a:t>https://</a:t>
            </a:r>
            <a:r>
              <a:rPr lang="en-US" sz="1400" dirty="0" smtClean="0"/>
              <a:t>www-</a:t>
            </a:r>
            <a:r>
              <a:rPr lang="en-US" sz="1400" dirty="0" err="1" smtClean="0"/>
              <a:t>jstor</a:t>
            </a:r>
            <a:r>
              <a:rPr lang="en-US" sz="1400" dirty="0" smtClean="0"/>
              <a:t>-</a:t>
            </a:r>
            <a:r>
              <a:rPr lang="en-US" sz="1400" dirty="0" err="1" smtClean="0"/>
              <a:t>org.proxy.uwec.edu</a:t>
            </a:r>
            <a:r>
              <a:rPr lang="en-US" sz="1400" dirty="0" smtClean="0"/>
              <a:t>/stable/25779250.  </a:t>
            </a:r>
          </a:p>
          <a:p>
            <a:r>
              <a:rPr lang="en-US" sz="1400" dirty="0"/>
              <a:t>Lahti, Hannah. “Holocaust Memory and Public History: Examining Holocaust Museums from 1947-2001.” (2018).</a:t>
            </a:r>
          </a:p>
          <a:p>
            <a:r>
              <a:rPr lang="en-US" sz="1400" dirty="0" err="1"/>
              <a:t>Novick</a:t>
            </a:r>
            <a:r>
              <a:rPr lang="en-US" sz="1400" dirty="0"/>
              <a:t>, Peter. </a:t>
            </a:r>
            <a:r>
              <a:rPr lang="en-US" sz="1400" i="1" dirty="0"/>
              <a:t>The Holocaust in American Life</a:t>
            </a:r>
            <a:r>
              <a:rPr lang="en-US" sz="1400" dirty="0"/>
              <a:t>. Boston: Houghton Mifflin, 1999</a:t>
            </a:r>
            <a:r>
              <a:rPr lang="en-US" sz="1400" dirty="0" smtClean="0"/>
              <a:t>.</a:t>
            </a:r>
            <a:endParaRPr lang="en-US" sz="1400" dirty="0"/>
          </a:p>
          <a:p>
            <a:r>
              <a:rPr lang="en-US" sz="1400" dirty="0" err="1"/>
              <a:t>Sodaro</a:t>
            </a:r>
            <a:r>
              <a:rPr lang="en-US" sz="1400" dirty="0"/>
              <a:t>, Amy. "Memory, History, and Nostalgia in Berlin's Jewish Museum." </a:t>
            </a:r>
            <a:r>
              <a:rPr lang="en-US" sz="1400" i="1" dirty="0"/>
              <a:t>International Journal of Politics, Culture, and Society</a:t>
            </a:r>
            <a:r>
              <a:rPr lang="en-US" sz="1400" dirty="0"/>
              <a:t>26, no. 1 (2013): 77-91, </a:t>
            </a:r>
            <a:r>
              <a:rPr lang="en-US" sz="1400" dirty="0"/>
              <a:t>https://</a:t>
            </a:r>
            <a:r>
              <a:rPr lang="en-US" sz="1400" dirty="0" smtClean="0"/>
              <a:t>www-</a:t>
            </a:r>
            <a:r>
              <a:rPr lang="en-US" sz="1400" dirty="0" err="1" smtClean="0"/>
              <a:t>jstor</a:t>
            </a:r>
            <a:r>
              <a:rPr lang="en-US" sz="1400" dirty="0" smtClean="0"/>
              <a:t>-</a:t>
            </a:r>
            <a:r>
              <a:rPr lang="en-US" sz="1400" dirty="0" err="1" smtClean="0"/>
              <a:t>org.proxy.uwec.edu</a:t>
            </a:r>
            <a:r>
              <a:rPr lang="en-US" sz="1400" dirty="0" smtClean="0"/>
              <a:t>/stable/42636436. </a:t>
            </a:r>
            <a:endParaRPr lang="en-US" sz="1400" dirty="0"/>
          </a:p>
          <a:p>
            <a:r>
              <a:rPr lang="en-US" sz="1400" dirty="0" err="1"/>
              <a:t>Stier</a:t>
            </a:r>
            <a:r>
              <a:rPr lang="en-US" sz="1400" dirty="0"/>
              <a:t>, Oren Baruch. </a:t>
            </a:r>
            <a:r>
              <a:rPr lang="en-US" sz="1400" i="1" dirty="0"/>
              <a:t>Committed to Memory : Cultural Mediations of the Holocaust</a:t>
            </a:r>
            <a:r>
              <a:rPr lang="en-US" sz="1400" dirty="0"/>
              <a:t>. Amherst, MA: University of Massachusetts Press, (2003</a:t>
            </a:r>
            <a:r>
              <a:rPr lang="en-US" sz="1400" dirty="0" smtClean="0"/>
              <a:t>)</a:t>
            </a:r>
            <a:endParaRPr lang="en-US" sz="1400" dirty="0"/>
          </a:p>
          <a:p>
            <a:r>
              <a:rPr lang="en-US" sz="1400" dirty="0" err="1"/>
              <a:t>Stier</a:t>
            </a:r>
            <a:r>
              <a:rPr lang="en-US" sz="1400" dirty="0"/>
              <a:t>, Oren Baruch. "Different Trains: Holocaust Artifacts and the Ideologies of Remembrance." </a:t>
            </a:r>
            <a:r>
              <a:rPr lang="en-US" sz="1400" i="1" dirty="0"/>
              <a:t>Holocaust and Genocide Studies</a:t>
            </a:r>
            <a:r>
              <a:rPr lang="en-US" sz="1400" dirty="0"/>
              <a:t>, Volume 19, Issue 1, (2005): 81–106, </a:t>
            </a:r>
            <a:r>
              <a:rPr lang="en-US" sz="1400" dirty="0"/>
              <a:t>https://</a:t>
            </a:r>
            <a:r>
              <a:rPr lang="en-US" sz="1400" dirty="0" smtClean="0"/>
              <a:t>academic-</a:t>
            </a:r>
            <a:r>
              <a:rPr lang="en-US" sz="1400" dirty="0" err="1" smtClean="0"/>
              <a:t>oup</a:t>
            </a:r>
            <a:r>
              <a:rPr lang="en-US" sz="1400" dirty="0" smtClean="0"/>
              <a:t>-</a:t>
            </a:r>
            <a:r>
              <a:rPr lang="en-US" sz="1400" dirty="0" err="1" smtClean="0"/>
              <a:t>com.proxy.uwec.edu</a:t>
            </a:r>
            <a:r>
              <a:rPr lang="en-US" sz="1400" dirty="0" smtClean="0"/>
              <a:t>/</a:t>
            </a:r>
            <a:r>
              <a:rPr lang="en-US" sz="1400" dirty="0" err="1" smtClean="0"/>
              <a:t>hgs</a:t>
            </a:r>
            <a:r>
              <a:rPr lang="en-US" sz="1400" dirty="0" smtClean="0"/>
              <a:t>/article-abstract/19/1/81/656427. </a:t>
            </a:r>
            <a:endParaRPr lang="en-US" sz="1400" dirty="0"/>
          </a:p>
          <a:p>
            <a:r>
              <a:rPr lang="en-US" sz="1400" dirty="0"/>
              <a:t>Trice, Robert H. "Congress and the Arab-Israeli Conflict: Support for Israel in the U. S. Senate, 1970-1973." </a:t>
            </a:r>
            <a:r>
              <a:rPr lang="en-US" sz="1400" i="1" dirty="0"/>
              <a:t>Political Science Quarterly</a:t>
            </a:r>
            <a:r>
              <a:rPr lang="en-US" sz="1400" dirty="0"/>
              <a:t> 92, no. 3 (1977): 443-63, </a:t>
            </a:r>
            <a:r>
              <a:rPr lang="en-US" sz="1400" dirty="0"/>
              <a:t>https://</a:t>
            </a:r>
            <a:r>
              <a:rPr lang="en-US" sz="1400" dirty="0" smtClean="0"/>
              <a:t>www-</a:t>
            </a:r>
            <a:r>
              <a:rPr lang="en-US" sz="1400" dirty="0" err="1" smtClean="0"/>
              <a:t>jstor</a:t>
            </a:r>
            <a:r>
              <a:rPr lang="en-US" sz="1400" dirty="0" smtClean="0"/>
              <a:t>-</a:t>
            </a:r>
            <a:r>
              <a:rPr lang="en-US" sz="1400" dirty="0" err="1" smtClean="0"/>
              <a:t>org.proxy.uwec.edu</a:t>
            </a:r>
            <a:r>
              <a:rPr lang="en-US" sz="1400" dirty="0" smtClean="0"/>
              <a:t>/stable/2148502.</a:t>
            </a:r>
            <a:r>
              <a:rPr lang="en-US" sz="1400" dirty="0"/>
              <a:t/>
            </a:r>
            <a:br>
              <a:rPr lang="en-US" sz="1400" dirty="0"/>
            </a:br>
            <a:endParaRPr lang="en-US" sz="1400" dirty="0"/>
          </a:p>
        </p:txBody>
      </p:sp>
      <p:sp>
        <p:nvSpPr>
          <p:cNvPr id="50" name="TextBox 49"/>
          <p:cNvSpPr txBox="1"/>
          <p:nvPr/>
        </p:nvSpPr>
        <p:spPr>
          <a:xfrm>
            <a:off x="1901650" y="15628059"/>
            <a:ext cx="11387712" cy="8217634"/>
          </a:xfrm>
          <a:prstGeom prst="rect">
            <a:avLst/>
          </a:prstGeom>
          <a:noFill/>
        </p:spPr>
        <p:txBody>
          <a:bodyPr wrap="square" rtlCol="0">
            <a:spAutoFit/>
          </a:bodyPr>
          <a:lstStyle/>
          <a:p>
            <a:r>
              <a:rPr lang="en-US" sz="2400" dirty="0"/>
              <a:t>Public historians study Holocaust museums to understand how </a:t>
            </a:r>
            <a:r>
              <a:rPr lang="en-US" sz="2400" dirty="0" smtClean="0"/>
              <a:t>memory is </a:t>
            </a:r>
            <a:r>
              <a:rPr lang="en-US" sz="2400" dirty="0"/>
              <a:t>shaped.  Factors such as politics and religion can play a major role in how memory is exemplified in a museum. This includes how Holocaust museums change over time, whether it be in the context of shifting political ideologies in the geographical </a:t>
            </a:r>
            <a:r>
              <a:rPr lang="en-US" sz="2400" dirty="0" smtClean="0"/>
              <a:t>location, </a:t>
            </a:r>
            <a:r>
              <a:rPr lang="en-US" sz="2400" dirty="0"/>
              <a:t>or how the additions of new exhibitions </a:t>
            </a:r>
            <a:r>
              <a:rPr lang="en-US" sz="2400" dirty="0" smtClean="0"/>
              <a:t>change the </a:t>
            </a:r>
            <a:r>
              <a:rPr lang="en-US" sz="2400" dirty="0"/>
              <a:t>narrative of a museum</a:t>
            </a:r>
            <a:r>
              <a:rPr lang="en-US" sz="2400" dirty="0" smtClean="0"/>
              <a:t>.</a:t>
            </a:r>
            <a:endParaRPr lang="en-US" sz="2400" dirty="0"/>
          </a:p>
          <a:p>
            <a:r>
              <a:rPr lang="en-US" sz="2400" dirty="0"/>
              <a:t>In Oren Baruch </a:t>
            </a:r>
            <a:r>
              <a:rPr lang="en-US" sz="2400" dirty="0" err="1"/>
              <a:t>Stier’s</a:t>
            </a:r>
            <a:r>
              <a:rPr lang="en-US" sz="2400" dirty="0"/>
              <a:t> </a:t>
            </a:r>
            <a:r>
              <a:rPr lang="en-US" sz="2400" i="1" dirty="0"/>
              <a:t>Committed to Memory: Cultural Mediations of the </a:t>
            </a:r>
            <a:r>
              <a:rPr lang="en-US" sz="2400" i="1" dirty="0" smtClean="0"/>
              <a:t>Holocaust, </a:t>
            </a:r>
            <a:r>
              <a:rPr lang="en-US" sz="2400" dirty="0" err="1" smtClean="0"/>
              <a:t>Stier</a:t>
            </a:r>
            <a:r>
              <a:rPr lang="en-US" sz="2400" dirty="0" smtClean="0"/>
              <a:t> </a:t>
            </a:r>
            <a:r>
              <a:rPr lang="en-US" sz="2400" dirty="0"/>
              <a:t>analyzed the complexity of exhibiting the Holocaust in </a:t>
            </a:r>
            <a:r>
              <a:rPr lang="en-US" sz="2400" dirty="0" smtClean="0"/>
              <a:t>museums, </a:t>
            </a:r>
            <a:r>
              <a:rPr lang="en-US" sz="2400" dirty="0"/>
              <a:t>particularly in terms of religion and culture.  </a:t>
            </a:r>
            <a:r>
              <a:rPr lang="en-US" sz="2400" dirty="0" err="1"/>
              <a:t>Stier</a:t>
            </a:r>
            <a:r>
              <a:rPr lang="en-US" sz="2400" dirty="0"/>
              <a:t> argued that the use </a:t>
            </a:r>
            <a:r>
              <a:rPr lang="en-US" sz="2400" dirty="0" smtClean="0"/>
              <a:t>of symbolic artifacts </a:t>
            </a:r>
            <a:r>
              <a:rPr lang="en-US" sz="2400" dirty="0"/>
              <a:t>in museums </a:t>
            </a:r>
            <a:r>
              <a:rPr lang="en-US" sz="2400" dirty="0" smtClean="0"/>
              <a:t>could </a:t>
            </a:r>
            <a:r>
              <a:rPr lang="en-US" sz="2400" dirty="0"/>
              <a:t>memorialize exhibits and artifacts above Holocaust </a:t>
            </a:r>
            <a:r>
              <a:rPr lang="en-US" sz="2400" dirty="0" smtClean="0"/>
              <a:t>history.  Michael Bernard-</a:t>
            </a:r>
            <a:r>
              <a:rPr lang="en-US" sz="2400" dirty="0" err="1" smtClean="0"/>
              <a:t>Donals</a:t>
            </a:r>
            <a:r>
              <a:rPr lang="en-US" sz="2400" dirty="0" smtClean="0"/>
              <a:t> expanded </a:t>
            </a:r>
            <a:r>
              <a:rPr lang="en-US" sz="2400" dirty="0"/>
              <a:t>on </a:t>
            </a:r>
            <a:r>
              <a:rPr lang="en-US" sz="2400" dirty="0" smtClean="0"/>
              <a:t>this in </a:t>
            </a:r>
            <a:r>
              <a:rPr lang="en-US" sz="2400" dirty="0"/>
              <a:t>“</a:t>
            </a:r>
            <a:r>
              <a:rPr lang="en-US" sz="2400" dirty="0" err="1"/>
              <a:t>Synecdochic</a:t>
            </a:r>
            <a:r>
              <a:rPr lang="en-US" sz="2400" dirty="0"/>
              <a:t> Memory at the United States Holocaust Memorial Museum.”  He </a:t>
            </a:r>
            <a:r>
              <a:rPr lang="en-US" sz="2400" dirty="0" smtClean="0"/>
              <a:t>claimed that Holocaust </a:t>
            </a:r>
            <a:r>
              <a:rPr lang="en-US" sz="2400" dirty="0"/>
              <a:t>history is often represented through </a:t>
            </a:r>
            <a:r>
              <a:rPr lang="en-US" sz="2400" dirty="0" smtClean="0"/>
              <a:t>metonymic memory; the </a:t>
            </a:r>
            <a:r>
              <a:rPr lang="en-US" sz="2400" dirty="0"/>
              <a:t>use of </a:t>
            </a:r>
            <a:r>
              <a:rPr lang="en-US" sz="2400" dirty="0" smtClean="0"/>
              <a:t>an </a:t>
            </a:r>
            <a:r>
              <a:rPr lang="en-US" sz="2400" dirty="0"/>
              <a:t>artifact to represent the larger </a:t>
            </a:r>
            <a:r>
              <a:rPr lang="en-US" sz="2400" dirty="0" smtClean="0"/>
              <a:t>history, whereas </a:t>
            </a:r>
            <a:r>
              <a:rPr lang="en-US" sz="2400" dirty="0" err="1" smtClean="0"/>
              <a:t>synecdochic</a:t>
            </a:r>
            <a:r>
              <a:rPr lang="en-US" sz="2400" dirty="0" smtClean="0"/>
              <a:t> </a:t>
            </a:r>
            <a:r>
              <a:rPr lang="en-US" sz="2400" dirty="0"/>
              <a:t>memory </a:t>
            </a:r>
            <a:r>
              <a:rPr lang="en-US" sz="2400" dirty="0" smtClean="0"/>
              <a:t>is </a:t>
            </a:r>
            <a:r>
              <a:rPr lang="en-US" sz="2400" dirty="0"/>
              <a:t>the representation </a:t>
            </a:r>
            <a:r>
              <a:rPr lang="en-US" sz="2400" dirty="0" smtClean="0"/>
              <a:t>of </a:t>
            </a:r>
            <a:r>
              <a:rPr lang="en-US" sz="2400" dirty="0"/>
              <a:t>larger history to understand </a:t>
            </a:r>
            <a:r>
              <a:rPr lang="en-US" sz="2400" dirty="0" smtClean="0"/>
              <a:t>a </a:t>
            </a:r>
            <a:r>
              <a:rPr lang="en-US" sz="2400" dirty="0"/>
              <a:t>specific idea. </a:t>
            </a:r>
            <a:endParaRPr lang="en-US" sz="2400" dirty="0"/>
          </a:p>
          <a:p>
            <a:r>
              <a:rPr lang="en-US" sz="2400" dirty="0" smtClean="0"/>
              <a:t>Memory is not concrete, as was explained in “Representing </a:t>
            </a:r>
            <a:r>
              <a:rPr lang="en-US" sz="2400" dirty="0"/>
              <a:t>Auschwitz</a:t>
            </a:r>
            <a:r>
              <a:rPr lang="en-US" sz="2400" dirty="0" smtClean="0"/>
              <a:t>,” where Sidra </a:t>
            </a:r>
            <a:r>
              <a:rPr lang="en-US" sz="2400" dirty="0" err="1"/>
              <a:t>DeKoven</a:t>
            </a:r>
            <a:r>
              <a:rPr lang="en-US" sz="2400" dirty="0"/>
              <a:t> </a:t>
            </a:r>
            <a:r>
              <a:rPr lang="en-US" sz="2400" dirty="0" err="1"/>
              <a:t>Ezrahi</a:t>
            </a:r>
            <a:r>
              <a:rPr lang="en-US" sz="2400" dirty="0"/>
              <a:t> asserted that representation of the Holocaust at Auschwitz was </a:t>
            </a:r>
            <a:r>
              <a:rPr lang="en-US" sz="2400" dirty="0" smtClean="0"/>
              <a:t>originally a memorial for </a:t>
            </a:r>
            <a:r>
              <a:rPr lang="en-US" sz="2400" dirty="0"/>
              <a:t>victims of fascism, rather than to the specific memory of the six million Jews and </a:t>
            </a:r>
            <a:r>
              <a:rPr lang="en-US" sz="2400" dirty="0" smtClean="0"/>
              <a:t>other </a:t>
            </a:r>
            <a:r>
              <a:rPr lang="en-US" sz="2400" dirty="0"/>
              <a:t>victims that died </a:t>
            </a:r>
            <a:r>
              <a:rPr lang="en-US" sz="2400" dirty="0" smtClean="0"/>
              <a:t>in the camp</a:t>
            </a:r>
            <a:r>
              <a:rPr lang="en-US" sz="2400" dirty="0"/>
              <a:t>.  As Pam R. </a:t>
            </a:r>
            <a:r>
              <a:rPr lang="en-US" sz="2400" dirty="0" err="1"/>
              <a:t>Jenoff</a:t>
            </a:r>
            <a:r>
              <a:rPr lang="en-US" sz="2400" dirty="0"/>
              <a:t> later added, the main issues surrounding the museum include the religious and ethnic ownership of the site and its history because many Poles recognize the camp as a site </a:t>
            </a:r>
            <a:r>
              <a:rPr lang="en-US" sz="2400" dirty="0" smtClean="0"/>
              <a:t>of national </a:t>
            </a:r>
            <a:r>
              <a:rPr lang="en-US" sz="2400" dirty="0"/>
              <a:t>oppression, rather than “</a:t>
            </a:r>
            <a:r>
              <a:rPr lang="en-US" sz="2400" dirty="0" smtClean="0"/>
              <a:t>racial” </a:t>
            </a:r>
            <a:r>
              <a:rPr lang="en-US" sz="2400" dirty="0"/>
              <a:t>oppression.</a:t>
            </a:r>
            <a:endParaRPr lang="en-US" sz="2400" dirty="0"/>
          </a:p>
          <a:p>
            <a:r>
              <a:rPr lang="en-US" sz="2400" dirty="0"/>
              <a:t/>
            </a:r>
            <a:br>
              <a:rPr lang="en-US" sz="2400" dirty="0"/>
            </a:br>
            <a:endParaRPr lang="en-US" sz="2400" dirty="0"/>
          </a:p>
        </p:txBody>
      </p:sp>
      <p:sp>
        <p:nvSpPr>
          <p:cNvPr id="51" name="TextBox 50"/>
          <p:cNvSpPr txBox="1"/>
          <p:nvPr/>
        </p:nvSpPr>
        <p:spPr>
          <a:xfrm>
            <a:off x="28461672" y="17675239"/>
            <a:ext cx="6209328" cy="7848302"/>
          </a:xfrm>
          <a:prstGeom prst="rect">
            <a:avLst/>
          </a:prstGeom>
          <a:noFill/>
        </p:spPr>
        <p:txBody>
          <a:bodyPr wrap="square" rtlCol="0">
            <a:spAutoFit/>
          </a:bodyPr>
          <a:lstStyle/>
          <a:p>
            <a:r>
              <a:rPr lang="en-US" sz="2400" dirty="0"/>
              <a:t>This study of Holocaust museums and memorials is continued in the project “A New Holocaust Monument for London,” in which researchers from the History Department of the University of Wisconsin-Eau Claire will study an upcoming Holocaust monument in London.  This research will contextualize the political and cultural environment in which the UK Holocaust Memorial and Learning Centre was </a:t>
            </a:r>
            <a:r>
              <a:rPr lang="en-US" sz="2400" dirty="0" smtClean="0"/>
              <a:t>proposed which includes the impact of </a:t>
            </a:r>
            <a:r>
              <a:rPr lang="en-US" sz="2400" dirty="0" err="1" smtClean="0"/>
              <a:t>Brexit</a:t>
            </a:r>
            <a:r>
              <a:rPr lang="en-US" sz="2400" dirty="0" smtClean="0"/>
              <a:t> on Holocaust memory, </a:t>
            </a:r>
            <a:r>
              <a:rPr lang="en-US" sz="2400" dirty="0"/>
              <a:t>the controversies surrounding the monument’s </a:t>
            </a:r>
            <a:r>
              <a:rPr lang="en-US" sz="2400" dirty="0" smtClean="0"/>
              <a:t>location in Victoria Tower Gardens next to Parliament, research the </a:t>
            </a:r>
            <a:r>
              <a:rPr lang="en-US" sz="2400" dirty="0"/>
              <a:t>museum’s </a:t>
            </a:r>
            <a:r>
              <a:rPr lang="en-US" sz="2400" dirty="0" smtClean="0"/>
              <a:t>goals of becoming a national Holocaust memorial </a:t>
            </a:r>
            <a:r>
              <a:rPr lang="en-US" sz="2400" dirty="0"/>
              <a:t>and </a:t>
            </a:r>
            <a:r>
              <a:rPr lang="en-US" sz="2400" dirty="0" smtClean="0"/>
              <a:t>the monument’s chosen design</a:t>
            </a:r>
            <a:r>
              <a:rPr lang="en-US" sz="2400" dirty="0"/>
              <a:t>, and contextualize the proposed monument in the history of Great Britain’s Holocaust memory</a:t>
            </a:r>
            <a:r>
              <a:rPr lang="en-US" sz="2400" dirty="0" smtClean="0"/>
              <a:t>.  The monument is set to open in 2022.  This project is ongoing and will include future University of Wisconsin-Eau Claire history students.</a:t>
            </a:r>
            <a:endParaRPr lang="en-US" sz="2400" dirty="0"/>
          </a:p>
        </p:txBody>
      </p:sp>
      <p:pic>
        <p:nvPicPr>
          <p:cNvPr id="52" name="Picture 5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5208349" y="21186248"/>
            <a:ext cx="4421232" cy="3381907"/>
          </a:xfrm>
          <a:prstGeom prst="rect">
            <a:avLst/>
          </a:prstGeom>
        </p:spPr>
      </p:pic>
      <p:pic>
        <p:nvPicPr>
          <p:cNvPr id="53" name="Picture 5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5208349" y="17713787"/>
            <a:ext cx="4402428" cy="3301821"/>
          </a:xfrm>
          <a:prstGeom prst="rect">
            <a:avLst/>
          </a:prstGeom>
        </p:spPr>
      </p:pic>
      <p:sp>
        <p:nvSpPr>
          <p:cNvPr id="54" name="TextBox 53"/>
          <p:cNvSpPr txBox="1"/>
          <p:nvPr/>
        </p:nvSpPr>
        <p:spPr>
          <a:xfrm>
            <a:off x="35208349" y="24568155"/>
            <a:ext cx="4402428" cy="646331"/>
          </a:xfrm>
          <a:prstGeom prst="rect">
            <a:avLst/>
          </a:prstGeom>
          <a:noFill/>
        </p:spPr>
        <p:txBody>
          <a:bodyPr wrap="square" rtlCol="0">
            <a:spAutoFit/>
          </a:bodyPr>
          <a:lstStyle/>
          <a:p>
            <a:r>
              <a:rPr lang="en-US" sz="1800" dirty="0" smtClean="0"/>
              <a:t>Victoria Tower Gardens next to </a:t>
            </a:r>
            <a:r>
              <a:rPr lang="en-US" sz="1800" smtClean="0"/>
              <a:t>Parliament in London, Great Britain.</a:t>
            </a:r>
            <a:endParaRPr lang="en-US" sz="1800"/>
          </a:p>
        </p:txBody>
      </p:sp>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660</Words>
  <Application>Microsoft Macintosh PowerPoint</Application>
  <PresentationFormat>Custom</PresentationFormat>
  <Paragraphs>63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Calibri Light</vt:lpstr>
      <vt:lpstr>Minion Pro</vt:lpstr>
      <vt:lpstr>Arial</vt:lpstr>
      <vt:lpstr>Office Theme</vt:lpstr>
      <vt:lpstr>Holocaust Memory and Public History:  Examining Holocaust Museums from 1947-2001</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2019-04-23T00:01:25Z</dcterms:modified>
</cp:coreProperties>
</file>