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</p:sldIdLst>
  <p:sldSz cx="38404800" cy="32004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3C663"/>
    <a:srgbClr val="DD9E11"/>
    <a:srgbClr val="E5B74F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34" autoAdjust="0"/>
    <p:restoredTop sz="91519" autoAdjust="0"/>
  </p:normalViewPr>
  <p:slideViewPr>
    <p:cSldViewPr snapToGrid="0">
      <p:cViewPr>
        <p:scale>
          <a:sx n="51" d="100"/>
          <a:sy n="51" d="100"/>
        </p:scale>
        <p:origin x="-1860" y="-3798"/>
      </p:cViewPr>
      <p:guideLst>
        <p:guide orient="horz" pos="10080"/>
        <p:guide pos="1209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130" b="1" i="0" u="none" strike="noStrike" kern="1200" cap="all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think it is important to learn  how to communicate with Native？</a:t>
            </a:r>
            <a:endParaRPr lang="zh-CN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2611034590115"/>
          <c:y val="0.086536365195967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924193796834084"/>
          <c:y val="0.245518814865123"/>
          <c:w val="0.824367224522711"/>
          <c:h val="0.6851348770082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800" b="1" i="0" u="none" strike="noStrike" kern="1200" spc="0" baseline="0">
                      <a:solidFill>
                        <a:schemeClr val="accent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800" b="1" i="0" u="none" strike="noStrike" kern="1200" spc="0" baseline="0">
                      <a:solidFill>
                        <a:schemeClr val="accent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800" b="1" i="0" u="none" strike="noStrike" kern="1200" spc="0" baseline="0">
                      <a:solidFill>
                        <a:schemeClr val="accent3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800" b="1" i="0" u="none" strike="noStrike" kern="1200" spc="0" baseline="0">
                      <a:solidFill>
                        <a:schemeClr val="accent4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800" b="1" i="0" u="none" strike="noStrike" kern="1200" spc="0" baseline="0">
                      <a:solidFill>
                        <a:schemeClr val="accent5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1" i="0" u="none" strike="noStrike" kern="1200" spc="0" baseline="0">
                    <a:solidFill>
                      <a:schemeClr val="accen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important</c:v>
                </c:pt>
                <c:pt idx="1">
                  <c:v>Important</c:v>
                </c:pt>
                <c:pt idx="2">
                  <c:v>Normal</c:v>
                </c:pt>
                <c:pt idx="3">
                  <c:v>Not at all</c:v>
                </c:pt>
                <c:pt idx="4">
                  <c:v>Total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0.7143</c:v>
                </c:pt>
                <c:pt idx="1">
                  <c:v>0.0714</c:v>
                </c:pt>
                <c:pt idx="2">
                  <c:v>0.0714</c:v>
                </c:pt>
                <c:pt idx="3">
                  <c:v>0.1429</c:v>
                </c:pt>
                <c:pt idx="4" c:formatCode="0%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13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en-US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where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students prefer talking with American students</a:t>
            </a:r>
            <a:endParaRPr 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Dormitory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40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Library
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1">
                  <c:v>40</c:v>
                </c:pt>
                <c:pt idx="2">
                  <c:v>20</c:v>
                </c:pt>
                <c:pt idx="3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The dinning room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2">
                  <c:v>60</c:v>
                </c:pt>
                <c:pt idx="3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gym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1">
                  <c:v>20</c:v>
                </c:pt>
                <c:pt idx="3">
                  <c:v>20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The corridor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3">
                  <c:v>20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Wherever you meet them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40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35358608"/>
        <c:axId val="2135271104"/>
      </c:barChart>
      <c:catAx>
        <c:axId val="2135358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</a:p>
        </c:txPr>
        <c:crossAx val="2135271104"/>
        <c:crosses val="autoZero"/>
        <c:auto val="1"/>
        <c:lblAlgn val="ctr"/>
        <c:lblOffset val="100"/>
        <c:noMultiLvlLbl val="0"/>
      </c:catAx>
      <c:valAx>
        <c:axId val="213527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</a:p>
        </c:txPr>
        <c:crossAx val="2135358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400" b="0" i="0" u="none" strike="noStrike" kern="1200" baseline="0">
              <a:solidFill>
                <a:schemeClr val="lt1">
                  <a:lumMod val="8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Places</a:t>
            </a:r>
            <a:r>
              <a:rPr lang="en-US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American students prefer</a:t>
            </a:r>
            <a:r>
              <a:rPr lang="en-US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talking with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students</a:t>
            </a:r>
            <a:endParaRPr 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Dormitory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Library
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1">
                  <c:v>20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The dinning room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1">
                  <c:v>20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gym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2">
                  <c:v>20</c:v>
                </c:pt>
                <c:pt idx="3">
                  <c:v>40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The corridor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Wherever you meet them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Best</c:v>
                </c:pt>
                <c:pt idx="1">
                  <c:v>great</c:v>
                </c:pt>
                <c:pt idx="2">
                  <c:v>good</c:v>
                </c:pt>
                <c:pt idx="3">
                  <c:v>not bad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20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28257920"/>
        <c:axId val="2128259632"/>
      </c:barChart>
      <c:catAx>
        <c:axId val="212825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</a:p>
        </c:txPr>
        <c:crossAx val="2128259632"/>
        <c:crosses val="autoZero"/>
        <c:auto val="1"/>
        <c:lblAlgn val="ctr"/>
        <c:lblOffset val="100"/>
        <c:noMultiLvlLbl val="0"/>
      </c:catAx>
      <c:valAx>
        <c:axId val="212825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8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</a:p>
        </c:txPr>
        <c:crossAx val="212825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400" b="0" i="0" u="none" strike="noStrike" kern="1200" baseline="0">
              <a:solidFill>
                <a:schemeClr val="lt1">
                  <a:lumMod val="8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altLang="zh-CN" sz="28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misinterpret the slang or phrases that American students use?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7938170650408"/>
          <c:y val="0.055584999032571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62.5</c:v>
                </c:pt>
                <c:pt idx="1">
                  <c:v>37.5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219887289567"/>
          <c:y val="0.375403855778072"/>
          <c:w val="0.165587325024944"/>
          <c:h val="0.2625483575380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5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5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5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3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5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5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5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5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3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5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EFF-75DE-4450-9624-B093576347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577975" y="1143000"/>
            <a:ext cx="3702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8BD58-0852-46DC-879F-2B823455585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08BD58-0852-46DC-879F-2B82345558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00600" y="5237694"/>
            <a:ext cx="28803600" cy="11142133"/>
          </a:xfrm>
        </p:spPr>
        <p:txBody>
          <a:bodyPr anchor="b"/>
          <a:lstStyle>
            <a:lvl1pPr algn="ctr">
              <a:defRPr sz="189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00600" y="16809511"/>
            <a:ext cx="28803600" cy="7726889"/>
          </a:xfrm>
        </p:spPr>
        <p:txBody>
          <a:bodyPr/>
          <a:lstStyle>
            <a:lvl1pPr marL="0" indent="0" algn="ctr">
              <a:buNone/>
              <a:defRPr sz="7560"/>
            </a:lvl1pPr>
            <a:lvl2pPr marL="1440180" indent="0" algn="ctr">
              <a:buNone/>
              <a:defRPr sz="6300"/>
            </a:lvl2pPr>
            <a:lvl3pPr marL="2880360" indent="0" algn="ctr">
              <a:buNone/>
              <a:defRPr sz="5670"/>
            </a:lvl3pPr>
            <a:lvl4pPr marL="4320540" indent="0" algn="ctr">
              <a:buNone/>
              <a:defRPr sz="5040"/>
            </a:lvl4pPr>
            <a:lvl5pPr marL="5760720" indent="0" algn="ctr">
              <a:buNone/>
              <a:defRPr sz="5040"/>
            </a:lvl5pPr>
            <a:lvl6pPr marL="7200900" indent="0" algn="ctr">
              <a:buNone/>
              <a:defRPr sz="5040"/>
            </a:lvl6pPr>
            <a:lvl7pPr marL="8641080" indent="0" algn="ctr">
              <a:buNone/>
              <a:defRPr sz="5040"/>
            </a:lvl7pPr>
            <a:lvl8pPr marL="10081260" indent="0" algn="ctr">
              <a:buNone/>
              <a:defRPr sz="5040"/>
            </a:lvl8pPr>
            <a:lvl9pPr marL="11521440" indent="0" algn="ctr">
              <a:buNone/>
              <a:defRPr sz="504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7483435" y="1703917"/>
            <a:ext cx="8281035" cy="271219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640330" y="1703917"/>
            <a:ext cx="24363045" cy="271219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0328" y="7978780"/>
            <a:ext cx="33124140" cy="13312773"/>
          </a:xfrm>
        </p:spPr>
        <p:txBody>
          <a:bodyPr anchor="b"/>
          <a:lstStyle>
            <a:lvl1pPr>
              <a:defRPr sz="189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620328" y="21417496"/>
            <a:ext cx="33124140" cy="7000873"/>
          </a:xfrm>
        </p:spPr>
        <p:txBody>
          <a:bodyPr/>
          <a:lstStyle>
            <a:lvl1pPr marL="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640330" y="8519583"/>
            <a:ext cx="16322040" cy="2030624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442430" y="8519583"/>
            <a:ext cx="16322040" cy="2030624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45332" y="1703919"/>
            <a:ext cx="33124140" cy="618596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645334" y="7845427"/>
            <a:ext cx="16247029" cy="3844923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670" b="1"/>
            </a:lvl3pPr>
            <a:lvl4pPr marL="4320540" indent="0">
              <a:buNone/>
              <a:defRPr sz="5040" b="1"/>
            </a:lvl4pPr>
            <a:lvl5pPr marL="5760720" indent="0">
              <a:buNone/>
              <a:defRPr sz="5040" b="1"/>
            </a:lvl5pPr>
            <a:lvl6pPr marL="7200900" indent="0">
              <a:buNone/>
              <a:defRPr sz="5040" b="1"/>
            </a:lvl6pPr>
            <a:lvl7pPr marL="8641080" indent="0">
              <a:buNone/>
              <a:defRPr sz="5040" b="1"/>
            </a:lvl7pPr>
            <a:lvl8pPr marL="10081260" indent="0">
              <a:buNone/>
              <a:defRPr sz="5040" b="1"/>
            </a:lvl8pPr>
            <a:lvl9pPr marL="11521440" indent="0">
              <a:buNone/>
              <a:defRPr sz="50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45334" y="11690350"/>
            <a:ext cx="16247029" cy="1719474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9442430" y="7845427"/>
            <a:ext cx="16327042" cy="3844923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670" b="1"/>
            </a:lvl3pPr>
            <a:lvl4pPr marL="4320540" indent="0">
              <a:buNone/>
              <a:defRPr sz="5040" b="1"/>
            </a:lvl4pPr>
            <a:lvl5pPr marL="5760720" indent="0">
              <a:buNone/>
              <a:defRPr sz="5040" b="1"/>
            </a:lvl5pPr>
            <a:lvl6pPr marL="7200900" indent="0">
              <a:buNone/>
              <a:defRPr sz="5040" b="1"/>
            </a:lvl6pPr>
            <a:lvl7pPr marL="8641080" indent="0">
              <a:buNone/>
              <a:defRPr sz="5040" b="1"/>
            </a:lvl7pPr>
            <a:lvl8pPr marL="10081260" indent="0">
              <a:buNone/>
              <a:defRPr sz="5040" b="1"/>
            </a:lvl8pPr>
            <a:lvl9pPr marL="11521440" indent="0">
              <a:buNone/>
              <a:defRPr sz="50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9442430" y="11690350"/>
            <a:ext cx="16327042" cy="1719474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45334" y="2133600"/>
            <a:ext cx="12386547" cy="74676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327042" y="4607986"/>
            <a:ext cx="19442430" cy="22743583"/>
          </a:xfrm>
        </p:spPr>
        <p:txBody>
          <a:bodyPr/>
          <a:lstStyle>
            <a:lvl1pPr>
              <a:defRPr sz="10080"/>
            </a:lvl1pPr>
            <a:lvl2pPr>
              <a:defRPr sz="8820"/>
            </a:lvl2pPr>
            <a:lvl3pPr>
              <a:defRPr sz="756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645334" y="9601200"/>
            <a:ext cx="12386547" cy="17787411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80360" indent="0">
              <a:buNone/>
              <a:defRPr sz="3780"/>
            </a:lvl3pPr>
            <a:lvl4pPr marL="4320540" indent="0">
              <a:buNone/>
              <a:defRPr sz="3150"/>
            </a:lvl4pPr>
            <a:lvl5pPr marL="5760720" indent="0">
              <a:buNone/>
              <a:defRPr sz="3150"/>
            </a:lvl5pPr>
            <a:lvl6pPr marL="7200900" indent="0">
              <a:buNone/>
              <a:defRPr sz="3150"/>
            </a:lvl6pPr>
            <a:lvl7pPr marL="8641080" indent="0">
              <a:buNone/>
              <a:defRPr sz="3150"/>
            </a:lvl7pPr>
            <a:lvl8pPr marL="10081260" indent="0">
              <a:buNone/>
              <a:defRPr sz="3150"/>
            </a:lvl8pPr>
            <a:lvl9pPr marL="11521440" indent="0">
              <a:buNone/>
              <a:defRPr sz="31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45334" y="2133600"/>
            <a:ext cx="12386547" cy="74676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327042" y="4607986"/>
            <a:ext cx="19442430" cy="22743583"/>
          </a:xfrm>
        </p:spPr>
        <p:txBody>
          <a:bodyPr/>
          <a:lstStyle>
            <a:lvl1pPr marL="0" indent="0">
              <a:buNone/>
              <a:defRPr sz="10080"/>
            </a:lvl1pPr>
            <a:lvl2pPr marL="1440180" indent="0">
              <a:buNone/>
              <a:defRPr sz="8820"/>
            </a:lvl2pPr>
            <a:lvl3pPr marL="2880360" indent="0">
              <a:buNone/>
              <a:defRPr sz="756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645334" y="9601200"/>
            <a:ext cx="12386547" cy="17787411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80360" indent="0">
              <a:buNone/>
              <a:defRPr sz="3780"/>
            </a:lvl3pPr>
            <a:lvl4pPr marL="4320540" indent="0">
              <a:buNone/>
              <a:defRPr sz="3150"/>
            </a:lvl4pPr>
            <a:lvl5pPr marL="5760720" indent="0">
              <a:buNone/>
              <a:defRPr sz="3150"/>
            </a:lvl5pPr>
            <a:lvl6pPr marL="7200900" indent="0">
              <a:buNone/>
              <a:defRPr sz="3150"/>
            </a:lvl6pPr>
            <a:lvl7pPr marL="8641080" indent="0">
              <a:buNone/>
              <a:defRPr sz="3150"/>
            </a:lvl7pPr>
            <a:lvl8pPr marL="10081260" indent="0">
              <a:buNone/>
              <a:defRPr sz="3150"/>
            </a:lvl8pPr>
            <a:lvl9pPr marL="11521440" indent="0">
              <a:buNone/>
              <a:defRPr sz="31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96A3-3E00-4FA2-8B21-96B8E5D24A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EFCF-DA54-4945-8A82-430DE6666A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640330" y="1703919"/>
            <a:ext cx="33124140" cy="61859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640330" y="8519583"/>
            <a:ext cx="33124140" cy="20306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640330" y="29662969"/>
            <a:ext cx="864108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2721590" y="29662969"/>
            <a:ext cx="1296162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7123390" y="29662969"/>
            <a:ext cx="8641080" cy="1703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2880360" rtl="0" eaLnBrk="1" latinLnBrk="0" hangingPunct="1">
        <a:lnSpc>
          <a:spcPct val="90000"/>
        </a:lnSpc>
        <a:spcBef>
          <a:spcPct val="0"/>
        </a:spcBef>
        <a:buNone/>
        <a:defRPr sz="13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0" indent="-720090" algn="l" defTabSz="2880360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2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9.png"/><Relationship Id="rId12" Type="http://schemas.openxmlformats.org/officeDocument/2006/relationships/image" Target="../media/image8.jpeg"/><Relationship Id="rId11" Type="http://schemas.openxmlformats.org/officeDocument/2006/relationships/image" Target="../media/image7.jpeg"/><Relationship Id="rId10" Type="http://schemas.openxmlformats.org/officeDocument/2006/relationships/image" Target="../media/image6.jpeg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9867418"/>
            <a:ext cx="38404800" cy="12136582"/>
          </a:xfrm>
          <a:prstGeom prst="rect">
            <a:avLst/>
          </a:prstGeom>
        </p:spPr>
      </p:pic>
      <p:sp>
        <p:nvSpPr>
          <p:cNvPr id="9" name="标题 1"/>
          <p:cNvSpPr txBox="1"/>
          <p:nvPr/>
        </p:nvSpPr>
        <p:spPr>
          <a:xfrm>
            <a:off x="656695" y="1474872"/>
            <a:ext cx="28803600" cy="2697694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2880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8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0" dirty="0">
                <a:latin typeface="Arial Black" panose="020B0A04020102020204" pitchFamily="34" charset="0"/>
              </a:rPr>
              <a:t>Communication Problem Between </a:t>
            </a:r>
            <a:r>
              <a:rPr lang="en-US" altLang="zh-CN" sz="10000" dirty="0">
                <a:solidFill>
                  <a:srgbClr val="00B050"/>
                </a:solidFill>
                <a:latin typeface="Arial Black" panose="020B0A04020102020204" pitchFamily="34" charset="0"/>
              </a:rPr>
              <a:t>International Students </a:t>
            </a:r>
            <a:r>
              <a:rPr lang="en-US" altLang="zh-CN" sz="10000" dirty="0">
                <a:latin typeface="Arial Black" panose="020B0A04020102020204" pitchFamily="34" charset="0"/>
              </a:rPr>
              <a:t>and </a:t>
            </a:r>
            <a:r>
              <a:rPr lang="en-US" altLang="zh-CN" sz="10000" dirty="0">
                <a:solidFill>
                  <a:srgbClr val="0070C0"/>
                </a:solidFill>
                <a:latin typeface="Arial Black" panose="020B0A04020102020204" pitchFamily="34" charset="0"/>
              </a:rPr>
              <a:t>American Students</a:t>
            </a:r>
            <a:endParaRPr lang="zh-CN" altLang="en-US" sz="100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-11459"/>
            <a:ext cx="30216764" cy="88716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30216765" y="5007048"/>
            <a:ext cx="8188035" cy="91668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 flipH="1">
            <a:off x="24115882" y="7944845"/>
            <a:ext cx="118628" cy="2827421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56695" y="3849400"/>
            <a:ext cx="23624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latin typeface="Minion Pro" panose="02040503050306020203"/>
                <a:cs typeface="Arial" panose="020B0604020202020204" pitchFamily="34" charset="0"/>
              </a:rPr>
              <a:t>Research Members: Alex(Zirui Yang) 		Zoey(Luoluo Zhou) 	</a:t>
            </a:r>
            <a:r>
              <a:rPr lang="en-US" altLang="zh-CN" sz="4000" dirty="0" err="1">
                <a:latin typeface="Minion Pro" panose="02040503050306020203"/>
                <a:cs typeface="Arial" panose="020B0604020202020204" pitchFamily="34" charset="0"/>
              </a:rPr>
              <a:t>Catrena</a:t>
            </a:r>
            <a:r>
              <a:rPr lang="en-US" altLang="zh-CN" sz="4000" dirty="0">
                <a:latin typeface="Minion Pro" panose="02040503050306020203"/>
                <a:cs typeface="Arial" panose="020B0604020202020204" pitchFamily="34" charset="0"/>
              </a:rPr>
              <a:t> Choong</a:t>
            </a:r>
            <a:endParaRPr lang="en-US" altLang="zh-CN" sz="4000" dirty="0">
              <a:latin typeface="Minion Pro" panose="02040503050306020203"/>
              <a:cs typeface="Arial" panose="020B0604020202020204" pitchFamily="34" charset="0"/>
            </a:endParaRPr>
          </a:p>
          <a:p>
            <a:r>
              <a:rPr lang="en-US" altLang="zh-CN" sz="4000" dirty="0">
                <a:latin typeface="Minion Pro" panose="02040503050306020203"/>
                <a:cs typeface="Arial" panose="020B0604020202020204" pitchFamily="34" charset="0"/>
              </a:rPr>
              <a:t>				     Barry(Jiameng Chen) 	Peter(Yuchen Yang)   </a:t>
            </a:r>
            <a:endParaRPr lang="en-US" altLang="zh-CN" sz="4000" dirty="0">
              <a:latin typeface="Minion Pro" panose="02040503050306020203"/>
              <a:cs typeface="Arial" panose="020B0604020202020204" pitchFamily="34" charset="0"/>
            </a:endParaRPr>
          </a:p>
          <a:p>
            <a:r>
              <a:rPr lang="en-US" altLang="zh-CN" sz="4000" dirty="0">
                <a:latin typeface="Minion Pro" panose="02040503050306020203"/>
                <a:cs typeface="Arial" panose="020B0604020202020204" pitchFamily="34" charset="0"/>
              </a:rPr>
              <a:t>Department Name: Language    Management and Marketing			Faculty Mentor: Ami Christensen		</a:t>
            </a:r>
            <a:endParaRPr lang="zh-CN" altLang="en-US" sz="4000" dirty="0">
              <a:latin typeface="Minion Pro" panose="02040503050306020203"/>
              <a:cs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11726820" y="-5910453"/>
            <a:ext cx="99691" cy="235533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61579" y="3561559"/>
            <a:ext cx="23614909" cy="1016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-873540" y="16595386"/>
            <a:ext cx="21486653" cy="92498"/>
          </a:xfrm>
          <a:prstGeom prst="rect">
            <a:avLst/>
          </a:prstGeom>
        </p:spPr>
      </p:pic>
      <p:sp>
        <p:nvSpPr>
          <p:cNvPr id="22" name="TextBox 2"/>
          <p:cNvSpPr txBox="1"/>
          <p:nvPr/>
        </p:nvSpPr>
        <p:spPr>
          <a:xfrm>
            <a:off x="656695" y="6011525"/>
            <a:ext cx="6482795" cy="826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Introduction</a:t>
            </a:r>
            <a:endParaRPr lang="en-US" sz="4800" b="1" cap="small" dirty="0">
              <a:solidFill>
                <a:srgbClr val="0070C0"/>
              </a:solidFill>
              <a:latin typeface="Minion Pro" panose="02040503050306020203" pitchFamily="18" charset="0"/>
            </a:endParaRPr>
          </a:p>
        </p:txBody>
      </p:sp>
      <p:sp>
        <p:nvSpPr>
          <p:cNvPr id="23" name="Subtitle 2"/>
          <p:cNvSpPr txBox="1"/>
          <p:nvPr/>
        </p:nvSpPr>
        <p:spPr>
          <a:xfrm>
            <a:off x="656696" y="6838354"/>
            <a:ext cx="6482794" cy="2206586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Subtitle 2"/>
          <p:cNvSpPr txBox="1"/>
          <p:nvPr/>
        </p:nvSpPr>
        <p:spPr>
          <a:xfrm>
            <a:off x="539321" y="11997413"/>
            <a:ext cx="6482794" cy="4679709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/>
          </a:p>
        </p:txBody>
      </p:sp>
      <p:sp>
        <p:nvSpPr>
          <p:cNvPr id="18" name="TextBox 2"/>
          <p:cNvSpPr txBox="1"/>
          <p:nvPr/>
        </p:nvSpPr>
        <p:spPr>
          <a:xfrm>
            <a:off x="708695" y="14392128"/>
            <a:ext cx="5772050" cy="826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Survey Results </a:t>
            </a:r>
            <a:endParaRPr lang="en-US" sz="4800" b="1" cap="small" dirty="0">
              <a:solidFill>
                <a:srgbClr val="0070C0"/>
              </a:solidFill>
              <a:latin typeface="Minion Pro" panose="02040503050306020203" pitchFamily="18" charset="0"/>
            </a:endParaRPr>
          </a:p>
        </p:txBody>
      </p:sp>
      <p:sp>
        <p:nvSpPr>
          <p:cNvPr id="27" name="Subtitle 2"/>
          <p:cNvSpPr txBox="1"/>
          <p:nvPr/>
        </p:nvSpPr>
        <p:spPr>
          <a:xfrm>
            <a:off x="11466437" y="6765215"/>
            <a:ext cx="12086893" cy="3508223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图表 27"/>
          <p:cNvGraphicFramePr/>
          <p:nvPr/>
        </p:nvGraphicFramePr>
        <p:xfrm>
          <a:off x="-1033907" y="19156530"/>
          <a:ext cx="11511728" cy="6714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9" name="Subtitle 2"/>
          <p:cNvSpPr txBox="1"/>
          <p:nvPr/>
        </p:nvSpPr>
        <p:spPr>
          <a:xfrm>
            <a:off x="656695" y="18412363"/>
            <a:ext cx="6482794" cy="6296119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/>
          </a:p>
        </p:txBody>
      </p:sp>
      <p:sp>
        <p:nvSpPr>
          <p:cNvPr id="30" name="TextBox 2"/>
          <p:cNvSpPr txBox="1"/>
          <p:nvPr/>
        </p:nvSpPr>
        <p:spPr>
          <a:xfrm>
            <a:off x="10150898" y="6704690"/>
            <a:ext cx="6482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P</a:t>
            </a:r>
            <a:r>
              <a:rPr lang="en-US" altLang="zh-CN" sz="40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lace</a:t>
            </a:r>
            <a:endParaRPr lang="en-US" sz="4000" b="1" cap="small" dirty="0">
              <a:solidFill>
                <a:srgbClr val="0070C0"/>
              </a:solidFill>
              <a:latin typeface="Minion Pro" panose="02040503050306020203" pitchFamily="18" charset="0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3448650" y="8851807"/>
          <a:ext cx="12048839" cy="713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图表 30"/>
          <p:cNvGraphicFramePr/>
          <p:nvPr/>
        </p:nvGraphicFramePr>
        <p:xfrm>
          <a:off x="25932531" y="8850792"/>
          <a:ext cx="12048839" cy="7137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extBox 2"/>
          <p:cNvSpPr txBox="1"/>
          <p:nvPr/>
        </p:nvSpPr>
        <p:spPr>
          <a:xfrm>
            <a:off x="10150898" y="5981264"/>
            <a:ext cx="9168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FACTORS AFFECTING COMMUNICATION</a:t>
            </a:r>
            <a:endParaRPr lang="en-US" sz="4000" b="1" cap="small" dirty="0">
              <a:solidFill>
                <a:srgbClr val="0070C0"/>
              </a:solidFill>
              <a:latin typeface="Minion Pro" panose="02040503050306020203" pitchFamily="18" charset="0"/>
            </a:endParaRPr>
          </a:p>
        </p:txBody>
      </p:sp>
      <p:sp>
        <p:nvSpPr>
          <p:cNvPr id="33" name="Subtitle 2"/>
          <p:cNvSpPr txBox="1"/>
          <p:nvPr/>
        </p:nvSpPr>
        <p:spPr>
          <a:xfrm>
            <a:off x="8734616" y="18410274"/>
            <a:ext cx="7883610" cy="4303952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/>
          </a:p>
        </p:txBody>
      </p:sp>
      <p:sp>
        <p:nvSpPr>
          <p:cNvPr id="35" name="TextBox 2"/>
          <p:cNvSpPr txBox="1"/>
          <p:nvPr/>
        </p:nvSpPr>
        <p:spPr>
          <a:xfrm>
            <a:off x="20301358" y="16723394"/>
            <a:ext cx="6482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small" dirty="0">
                <a:solidFill>
                  <a:srgbClr val="0070C0"/>
                </a:solidFill>
                <a:latin typeface="Minion Pro" panose="02040503050306020203" pitchFamily="18" charset="0"/>
              </a:rPr>
              <a:t>Content</a:t>
            </a:r>
            <a:endParaRPr lang="en-US" sz="4000" b="1" cap="small" dirty="0">
              <a:solidFill>
                <a:srgbClr val="0070C0"/>
              </a:solidFill>
              <a:latin typeface="Minion Pro" panose="02040503050306020203" pitchFamily="18" charset="0"/>
            </a:endParaRPr>
          </a:p>
        </p:txBody>
      </p:sp>
      <p:sp>
        <p:nvSpPr>
          <p:cNvPr id="36" name="Subtitle 2"/>
          <p:cNvSpPr txBox="1"/>
          <p:nvPr/>
        </p:nvSpPr>
        <p:spPr>
          <a:xfrm>
            <a:off x="20301358" y="17466217"/>
            <a:ext cx="12211421" cy="5767313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of interest for international students: </a:t>
            </a:r>
            <a:r>
              <a:rPr lang="en-US" sz="35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ANYTHING!</a:t>
            </a:r>
            <a:endParaRPr lang="en-US" sz="3500" b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However, most non-native international students have a difficult time interpreting the meaning behind slang/phrases that Americans use. For example, many international students respond that when they hear Americans say “How are you?”, they misinterpret that as a question instead of a general greeting.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30215119" y="6743759"/>
            <a:ext cx="8188035" cy="916687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/>
        </p:nvGraphicFramePr>
        <p:xfrm>
          <a:off x="31252268" y="16189064"/>
          <a:ext cx="6729102" cy="6300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7039" y="18339049"/>
            <a:ext cx="2729546" cy="27907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2"/>
          <p:cNvSpPr txBox="1"/>
          <p:nvPr/>
        </p:nvSpPr>
        <p:spPr>
          <a:xfrm>
            <a:off x="10450057" y="22479726"/>
            <a:ext cx="8348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>
                <a:solidFill>
                  <a:srgbClr val="0070C0"/>
                </a:solidFill>
                <a:latin typeface="Minion Pro" panose="02040503050306020203"/>
              </a:rPr>
              <a:t>C</a:t>
            </a:r>
            <a:r>
              <a:rPr lang="en-US" altLang="zh-CN" sz="4800" b="1" cap="small" dirty="0">
                <a:solidFill>
                  <a:srgbClr val="0070C0"/>
                </a:solidFill>
                <a:latin typeface="Minion Pro" panose="02040503050306020203"/>
              </a:rPr>
              <a:t>onclusion</a:t>
            </a:r>
            <a:endParaRPr lang="en-US" sz="4800" b="1" cap="small" dirty="0">
              <a:solidFill>
                <a:srgbClr val="0070C0"/>
              </a:solidFill>
              <a:latin typeface="Minion Pro" panose="02040503050306020203"/>
            </a:endParaRPr>
          </a:p>
        </p:txBody>
      </p:sp>
      <p:sp>
        <p:nvSpPr>
          <p:cNvPr id="39" name="Subtitle 2"/>
          <p:cNvSpPr txBox="1"/>
          <p:nvPr/>
        </p:nvSpPr>
        <p:spPr>
          <a:xfrm>
            <a:off x="10497158" y="23283839"/>
            <a:ext cx="18997411" cy="4303952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According to our research, we discovered that the biggest communication barrier between American students and international students is not the motivation to communicate, but the </a:t>
            </a:r>
            <a:r>
              <a:rPr lang="en-US" sz="4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difference in culture and languages</a:t>
            </a:r>
            <a:r>
              <a:rPr lang="en-US" sz="4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en-US" sz="4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suggestions to overcome the research problem include conducting a panel of past international students to share their experiences with current local and international students as well as organizing more events that bridge the gap between international and local students.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/>
          </a:p>
        </p:txBody>
      </p:sp>
      <p:grpSp>
        <p:nvGrpSpPr>
          <p:cNvPr id="91" name="Group 67"/>
          <p:cNvGrpSpPr/>
          <p:nvPr/>
        </p:nvGrpSpPr>
        <p:grpSpPr>
          <a:xfrm>
            <a:off x="29363910" y="22747934"/>
            <a:ext cx="8041341" cy="6774474"/>
            <a:chOff x="1017920" y="2059774"/>
            <a:chExt cx="3720770" cy="3173051"/>
          </a:xfrm>
        </p:grpSpPr>
        <p:sp>
          <p:nvSpPr>
            <p:cNvPr id="98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9" name="Freeform 12"/>
            <p:cNvSpPr/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0" name="Freeform 13"/>
            <p:cNvSpPr/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1" name="Freeform 14"/>
            <p:cNvSpPr/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2" name="Freeform 15"/>
            <p:cNvSpPr/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3" name="Freeform 16"/>
            <p:cNvSpPr/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4" name="Freeform 17"/>
            <p:cNvSpPr/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5" name="Freeform 18"/>
            <p:cNvSpPr/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6" name="Freeform 19"/>
            <p:cNvSpPr/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7" name="Freeform 20"/>
            <p:cNvSpPr/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8" name="Freeform 21"/>
            <p:cNvSpPr/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9" name="Freeform 22"/>
            <p:cNvSpPr/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0" name="Freeform 23"/>
            <p:cNvSpPr/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1" name="Freeform 24"/>
            <p:cNvSpPr/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2" name="Freeform 25"/>
            <p:cNvSpPr/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3" name="Freeform 26"/>
            <p:cNvSpPr/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4" name="Freeform 27"/>
            <p:cNvSpPr/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5" name="Freeform 28"/>
            <p:cNvSpPr/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6" name="Freeform 29"/>
            <p:cNvSpPr/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7" name="Freeform 30"/>
            <p:cNvSpPr/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8" name="Freeform 31"/>
            <p:cNvSpPr/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9" name="Freeform 32"/>
            <p:cNvSpPr/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0" name="Freeform 33"/>
            <p:cNvSpPr/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1" name="Freeform 34"/>
            <p:cNvSpPr/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2" name="Freeform 35"/>
            <p:cNvSpPr/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3" name="Freeform 36"/>
            <p:cNvSpPr/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rgbClr val="44546A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4" name="Freeform 37"/>
            <p:cNvSpPr/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5" name="Freeform 38"/>
            <p:cNvSpPr/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6" name="Freeform 39"/>
            <p:cNvSpPr/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7" name="Freeform 40"/>
            <p:cNvSpPr/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8" name="Freeform 44"/>
            <p:cNvSpPr/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9" name="Freeform 45"/>
            <p:cNvSpPr/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Freeform 46"/>
            <p:cNvSpPr/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1" name="Freeform 47"/>
            <p:cNvSpPr/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2" name="Freeform 48"/>
            <p:cNvSpPr/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Freeform 49"/>
            <p:cNvSpPr/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4" name="Freeform 50"/>
            <p:cNvSpPr/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5" name="Freeform 51"/>
            <p:cNvSpPr/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6" name="Freeform 52"/>
            <p:cNvSpPr/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7" name="Freeform 53"/>
            <p:cNvSpPr/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8" name="Freeform 54"/>
            <p:cNvSpPr/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9" name="Freeform 55"/>
            <p:cNvSpPr/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0" name="Freeform 56"/>
            <p:cNvSpPr/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Freeform 57"/>
            <p:cNvSpPr/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640080" indent="-18288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1282700" indent="-3683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925955" indent="-55435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2568575" indent="-73977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56635" y="6713598"/>
            <a:ext cx="7637647" cy="860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research goal is to reduce the communication and language barrier between international students and American students for a better learning environment. We used our survey to collect the data for our research.</a:t>
            </a:r>
            <a:endParaRPr lang="en-US" altLang="zh-CN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 international students who are non-native speakers of English experience culture shock when studying in a different country. Therefore, this research is important to understand how to overcome communication barriers among international and local students. 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634" y="15073533"/>
            <a:ext cx="8119523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accent6">
                    <a:lumMod val="75000"/>
                  </a:schemeClr>
                </a:solidFill>
                <a:latin typeface="Aldrich" charset="0"/>
                <a:ea typeface="Aldrich" charset="0"/>
                <a:cs typeface="Aldrich" charset="0"/>
              </a:rPr>
              <a:t>71.43%</a:t>
            </a: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international students find it important to communicate with American students.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000" b="1" dirty="0">
                <a:solidFill>
                  <a:schemeClr val="accent6">
                    <a:lumMod val="75000"/>
                  </a:schemeClr>
                </a:solidFill>
                <a:latin typeface="Aldrich" charset="0"/>
                <a:ea typeface="Aldrich" charset="0"/>
                <a:cs typeface="Aldrich" charset="0"/>
              </a:rPr>
              <a:t>55.56%</a:t>
            </a:r>
            <a:r>
              <a:rPr lang="en-US" sz="5000" dirty="0">
                <a:solidFill>
                  <a:schemeClr val="accent6">
                    <a:lumMod val="75000"/>
                  </a:schemeClr>
                </a:solidFill>
                <a:latin typeface="Aldrich" charset="0"/>
                <a:ea typeface="Aldrich" charset="0"/>
                <a:cs typeface="Aldrich" charset="0"/>
              </a:rPr>
              <a:t> </a:t>
            </a: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international students are afraid of communicating with American students due to the fear being unable to understand English.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50899" y="7236025"/>
            <a:ext cx="13614948" cy="2898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the bar charts below, most international students find that the best place to communicate with local students is in the </a:t>
            </a:r>
            <a:r>
              <a:rPr lang="en-US" sz="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dormitory</a:t>
            </a: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According to   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3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responses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50215" y="9999055"/>
            <a:ext cx="3242080" cy="4935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5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American students, they do not have a preference in terms of where communication takes place.</a:t>
            </a:r>
            <a:endParaRPr lang="zh-CN" altLang="en-US" dirty="0"/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 flipH="1">
            <a:off x="23901329" y="2170029"/>
            <a:ext cx="118628" cy="2827421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734" y="16844452"/>
            <a:ext cx="9102303" cy="48037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5847" y="3441289"/>
            <a:ext cx="6068000" cy="4219157"/>
          </a:xfrm>
          <a:prstGeom prst="rect">
            <a:avLst/>
          </a:prstGeom>
        </p:spPr>
      </p:pic>
      <p:sp>
        <p:nvSpPr>
          <p:cNvPr id="83" name="TextBox 2"/>
          <p:cNvSpPr txBox="1"/>
          <p:nvPr/>
        </p:nvSpPr>
        <p:spPr>
          <a:xfrm>
            <a:off x="10484061" y="25730922"/>
            <a:ext cx="8348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>
                <a:solidFill>
                  <a:srgbClr val="0070C0"/>
                </a:solidFill>
                <a:latin typeface="Minion Pro" panose="02040503050306020203"/>
              </a:rPr>
              <a:t>Suggestions</a:t>
            </a:r>
            <a:endParaRPr lang="en-US" sz="4800" b="1" cap="small" dirty="0">
              <a:solidFill>
                <a:srgbClr val="0070C0"/>
              </a:solidFill>
              <a:latin typeface="Minion Pro" panose="02040503050306020203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06685" y="30597349"/>
            <a:ext cx="10549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pictures come from google.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 descr="QQ图片2019042404495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372685" y="603250"/>
            <a:ext cx="7872730" cy="35693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2233</Words>
  <Application>WPS 演示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Arial Black</vt:lpstr>
      <vt:lpstr>Minion Pro</vt:lpstr>
      <vt:lpstr>Segoe Print</vt:lpstr>
      <vt:lpstr>Minion Pro</vt:lpstr>
      <vt:lpstr>Times New Roman</vt:lpstr>
      <vt:lpstr>Calibri</vt:lpstr>
      <vt:lpstr>微软雅黑</vt:lpstr>
      <vt:lpstr>Aldrich</vt:lpstr>
      <vt:lpstr>等线</vt:lpstr>
      <vt:lpstr>Arial Unicode MS</vt:lpstr>
      <vt:lpstr>等线 Light</vt:lpstr>
      <vt:lpstr>1_Office 主题​​</vt:lpstr>
      <vt:lpstr>PowerPoint 演示文稿</vt:lpstr>
    </vt:vector>
  </TitlesOfParts>
  <Company>UW-Eau Claire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卡卡罗特</cp:lastModifiedBy>
  <cp:revision>176</cp:revision>
  <dcterms:created xsi:type="dcterms:W3CDTF">2015-01-29T15:27:00Z</dcterms:created>
  <dcterms:modified xsi:type="dcterms:W3CDTF">2019-04-23T20:50:58Z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