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4674" autoAdjust="0"/>
  </p:normalViewPr>
  <p:slideViewPr>
    <p:cSldViewPr snapToGrid="0">
      <p:cViewPr>
        <p:scale>
          <a:sx n="10" d="100"/>
          <a:sy n="10" d="100"/>
        </p:scale>
        <p:origin x="2454" y="40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dra Polzin" userId="61ef5e6813c473b4" providerId="LiveId" clId="{61EAED67-C8C9-41B7-8555-22C5F04C22B8}"/>
    <pc:docChg chg="undo custSel modSld modMainMaster">
      <pc:chgData name="Kendra Polzin" userId="61ef5e6813c473b4" providerId="LiveId" clId="{61EAED67-C8C9-41B7-8555-22C5F04C22B8}" dt="2018-04-25T07:21:46.618" v="4680" actId="20577"/>
      <pc:docMkLst>
        <pc:docMk/>
      </pc:docMkLst>
      <pc:sldChg chg="addSp delSp modSp">
        <pc:chgData name="Kendra Polzin" userId="61ef5e6813c473b4" providerId="LiveId" clId="{61EAED67-C8C9-41B7-8555-22C5F04C22B8}" dt="2018-04-25T07:21:46.618" v="4680" actId="20577"/>
        <pc:sldMkLst>
          <pc:docMk/>
          <pc:sldMk cId="3483387248" sldId="256"/>
        </pc:sldMkLst>
        <pc:spChg chg="mod">
          <ac:chgData name="Kendra Polzin" userId="61ef5e6813c473b4" providerId="LiveId" clId="{61EAED67-C8C9-41B7-8555-22C5F04C22B8}" dt="2018-04-25T01:11:19.026" v="2181" actId="1076"/>
          <ac:spMkLst>
            <pc:docMk/>
            <pc:sldMk cId="3483387248" sldId="256"/>
            <ac:spMk id="2" creationId="{00000000-0000-0000-0000-000000000000}"/>
          </ac:spMkLst>
        </pc:spChg>
        <pc:spChg chg="mod">
          <ac:chgData name="Kendra Polzin" userId="61ef5e6813c473b4" providerId="LiveId" clId="{61EAED67-C8C9-41B7-8555-22C5F04C22B8}" dt="2018-04-25T00:14:17.939" v="18" actId="1076"/>
          <ac:spMkLst>
            <pc:docMk/>
            <pc:sldMk cId="3483387248" sldId="256"/>
            <ac:spMk id="3" creationId="{00000000-0000-0000-0000-000000000000}"/>
          </ac:spMkLst>
        </pc:spChg>
        <pc:spChg chg="mod">
          <ac:chgData name="Kendra Polzin" userId="61ef5e6813c473b4" providerId="LiveId" clId="{61EAED67-C8C9-41B7-8555-22C5F04C22B8}" dt="2018-04-25T06:39:49.339" v="3734" actId="1076"/>
          <ac:spMkLst>
            <pc:docMk/>
            <pc:sldMk cId="3483387248" sldId="256"/>
            <ac:spMk id="5" creationId="{5C092F5B-58C4-48CC-84A8-AF4E11C8A0D2}"/>
          </ac:spMkLst>
        </pc:spChg>
        <pc:spChg chg="mod">
          <ac:chgData name="Kendra Polzin" userId="61ef5e6813c473b4" providerId="LiveId" clId="{61EAED67-C8C9-41B7-8555-22C5F04C22B8}" dt="2018-04-25T06:50:26.886" v="4303" actId="207"/>
          <ac:spMkLst>
            <pc:docMk/>
            <pc:sldMk cId="3483387248" sldId="256"/>
            <ac:spMk id="6" creationId="{00000000-0000-0000-0000-000000000000}"/>
          </ac:spMkLst>
        </pc:spChg>
        <pc:spChg chg="mod">
          <ac:chgData name="Kendra Polzin" userId="61ef5e6813c473b4" providerId="LiveId" clId="{61EAED67-C8C9-41B7-8555-22C5F04C22B8}" dt="2018-04-25T06:57:45.635" v="4354" actId="20577"/>
          <ac:spMkLst>
            <pc:docMk/>
            <pc:sldMk cId="3483387248" sldId="256"/>
            <ac:spMk id="8" creationId="{00000000-0000-0000-0000-000000000000}"/>
          </ac:spMkLst>
        </pc:spChg>
        <pc:spChg chg="mod">
          <ac:chgData name="Kendra Polzin" userId="61ef5e6813c473b4" providerId="LiveId" clId="{61EAED67-C8C9-41B7-8555-22C5F04C22B8}" dt="2018-04-25T07:17:18.141" v="4616" actId="20577"/>
          <ac:spMkLst>
            <pc:docMk/>
            <pc:sldMk cId="3483387248" sldId="256"/>
            <ac:spMk id="9" creationId="{00000000-0000-0000-0000-000000000000}"/>
          </ac:spMkLst>
        </pc:spChg>
        <pc:spChg chg="mod">
          <ac:chgData name="Kendra Polzin" userId="61ef5e6813c473b4" providerId="LiveId" clId="{61EAED67-C8C9-41B7-8555-22C5F04C22B8}" dt="2018-04-25T07:00:42.316" v="4379" actId="20577"/>
          <ac:spMkLst>
            <pc:docMk/>
            <pc:sldMk cId="3483387248" sldId="256"/>
            <ac:spMk id="10" creationId="{00000000-0000-0000-0000-000000000000}"/>
          </ac:spMkLst>
        </pc:spChg>
        <pc:spChg chg="mod">
          <ac:chgData name="Kendra Polzin" userId="61ef5e6813c473b4" providerId="LiveId" clId="{61EAED67-C8C9-41B7-8555-22C5F04C22B8}" dt="2018-04-25T06:08:06.352" v="3189" actId="1076"/>
          <ac:spMkLst>
            <pc:docMk/>
            <pc:sldMk cId="3483387248" sldId="256"/>
            <ac:spMk id="13" creationId="{20BE1A4E-5ABC-49A6-8904-9BE1FFE5B2EF}"/>
          </ac:spMkLst>
        </pc:spChg>
        <pc:spChg chg="add mod">
          <ac:chgData name="Kendra Polzin" userId="61ef5e6813c473b4" providerId="LiveId" clId="{61EAED67-C8C9-41B7-8555-22C5F04C22B8}" dt="2018-04-25T06:49:05.366" v="4294" actId="1076"/>
          <ac:spMkLst>
            <pc:docMk/>
            <pc:sldMk cId="3483387248" sldId="256"/>
            <ac:spMk id="16" creationId="{61D15C7C-1D40-457F-8D90-B70F62E23749}"/>
          </ac:spMkLst>
        </pc:spChg>
        <pc:spChg chg="mod">
          <ac:chgData name="Kendra Polzin" userId="61ef5e6813c473b4" providerId="LiveId" clId="{61EAED67-C8C9-41B7-8555-22C5F04C22B8}" dt="2018-04-25T06:30:10.519" v="3635" actId="1076"/>
          <ac:spMkLst>
            <pc:docMk/>
            <pc:sldMk cId="3483387248" sldId="256"/>
            <ac:spMk id="27" creationId="{00000000-0000-0000-0000-000000000000}"/>
          </ac:spMkLst>
        </pc:spChg>
        <pc:spChg chg="mod">
          <ac:chgData name="Kendra Polzin" userId="61ef5e6813c473b4" providerId="LiveId" clId="{61EAED67-C8C9-41B7-8555-22C5F04C22B8}" dt="2018-04-25T06:36:27.770" v="3670" actId="1076"/>
          <ac:spMkLst>
            <pc:docMk/>
            <pc:sldMk cId="3483387248" sldId="256"/>
            <ac:spMk id="30" creationId="{00000000-0000-0000-0000-000000000000}"/>
          </ac:spMkLst>
        </pc:spChg>
        <pc:spChg chg="del">
          <ac:chgData name="Kendra Polzin" userId="61ef5e6813c473b4" providerId="LiveId" clId="{61EAED67-C8C9-41B7-8555-22C5F04C22B8}" dt="2018-04-25T00:10:15.841" v="0" actId="478"/>
          <ac:spMkLst>
            <pc:docMk/>
            <pc:sldMk cId="3483387248" sldId="256"/>
            <ac:spMk id="33" creationId="{00000000-0000-0000-0000-000000000000}"/>
          </ac:spMkLst>
        </pc:spChg>
        <pc:spChg chg="del mod">
          <ac:chgData name="Kendra Polzin" userId="61ef5e6813c473b4" providerId="LiveId" clId="{61EAED67-C8C9-41B7-8555-22C5F04C22B8}" dt="2018-04-25T07:02:25.395" v="4381" actId="478"/>
          <ac:spMkLst>
            <pc:docMk/>
            <pc:sldMk cId="3483387248" sldId="256"/>
            <ac:spMk id="35" creationId="{00000000-0000-0000-0000-000000000000}"/>
          </ac:spMkLst>
        </pc:spChg>
        <pc:spChg chg="mod">
          <ac:chgData name="Kendra Polzin" userId="61ef5e6813c473b4" providerId="LiveId" clId="{61EAED67-C8C9-41B7-8555-22C5F04C22B8}" dt="2018-04-25T07:07:19.877" v="4400" actId="14100"/>
          <ac:spMkLst>
            <pc:docMk/>
            <pc:sldMk cId="3483387248" sldId="256"/>
            <ac:spMk id="36" creationId="{AC93F781-1790-4248-AEF6-C8EC44831695}"/>
          </ac:spMkLst>
        </pc:spChg>
        <pc:spChg chg="mod">
          <ac:chgData name="Kendra Polzin" userId="61ef5e6813c473b4" providerId="LiveId" clId="{61EAED67-C8C9-41B7-8555-22C5F04C22B8}" dt="2018-04-25T06:36:11.524" v="3667" actId="1076"/>
          <ac:spMkLst>
            <pc:docMk/>
            <pc:sldMk cId="3483387248" sldId="256"/>
            <ac:spMk id="37" creationId="{00000000-0000-0000-0000-000000000000}"/>
          </ac:spMkLst>
        </pc:spChg>
        <pc:spChg chg="mod">
          <ac:chgData name="Kendra Polzin" userId="61ef5e6813c473b4" providerId="LiveId" clId="{61EAED67-C8C9-41B7-8555-22C5F04C22B8}" dt="2018-04-25T07:21:46.618" v="4680" actId="20577"/>
          <ac:spMkLst>
            <pc:docMk/>
            <pc:sldMk cId="3483387248" sldId="256"/>
            <ac:spMk id="41" creationId="{00000000-0000-0000-0000-000000000000}"/>
          </ac:spMkLst>
        </pc:spChg>
        <pc:spChg chg="mod">
          <ac:chgData name="Kendra Polzin" userId="61ef5e6813c473b4" providerId="LiveId" clId="{61EAED67-C8C9-41B7-8555-22C5F04C22B8}" dt="2018-04-25T07:13:48.223" v="4552" actId="1076"/>
          <ac:spMkLst>
            <pc:docMk/>
            <pc:sldMk cId="3483387248" sldId="256"/>
            <ac:spMk id="42" creationId="{2984A005-E4A5-4863-A322-2546BEB06C40}"/>
          </ac:spMkLst>
        </pc:spChg>
        <pc:spChg chg="mod">
          <ac:chgData name="Kendra Polzin" userId="61ef5e6813c473b4" providerId="LiveId" clId="{61EAED67-C8C9-41B7-8555-22C5F04C22B8}" dt="2018-04-25T06:40:20.353" v="3737" actId="1076"/>
          <ac:spMkLst>
            <pc:docMk/>
            <pc:sldMk cId="3483387248" sldId="256"/>
            <ac:spMk id="43" creationId="{BF89CA9C-347D-44AF-B2E9-85207DDB853A}"/>
          </ac:spMkLst>
        </pc:spChg>
        <pc:spChg chg="mod">
          <ac:chgData name="Kendra Polzin" userId="61ef5e6813c473b4" providerId="LiveId" clId="{61EAED67-C8C9-41B7-8555-22C5F04C22B8}" dt="2018-04-25T06:39:39.462" v="3733" actId="1076"/>
          <ac:spMkLst>
            <pc:docMk/>
            <pc:sldMk cId="3483387248" sldId="256"/>
            <ac:spMk id="44" creationId="{48DC4DDB-7857-49CE-9CA9-E16CF0993D82}"/>
          </ac:spMkLst>
        </pc:spChg>
        <pc:spChg chg="mod">
          <ac:chgData name="Kendra Polzin" userId="61ef5e6813c473b4" providerId="LiveId" clId="{61EAED67-C8C9-41B7-8555-22C5F04C22B8}" dt="2018-04-25T07:14:50.308" v="4558" actId="1076"/>
          <ac:spMkLst>
            <pc:docMk/>
            <pc:sldMk cId="3483387248" sldId="256"/>
            <ac:spMk id="46" creationId="{0C1FAF51-3A6F-4F64-A8F3-6832CD38B798}"/>
          </ac:spMkLst>
        </pc:spChg>
        <pc:spChg chg="add del mod">
          <ac:chgData name="Kendra Polzin" userId="61ef5e6813c473b4" providerId="LiveId" clId="{61EAED67-C8C9-41B7-8555-22C5F04C22B8}" dt="2018-04-25T06:50:00.396" v="4301" actId="478"/>
          <ac:spMkLst>
            <pc:docMk/>
            <pc:sldMk cId="3483387248" sldId="256"/>
            <ac:spMk id="50" creationId="{AFCE4A17-5233-4804-9390-B673873E0639}"/>
          </ac:spMkLst>
        </pc:spChg>
        <pc:spChg chg="add mod">
          <ac:chgData name="Kendra Polzin" userId="61ef5e6813c473b4" providerId="LiveId" clId="{61EAED67-C8C9-41B7-8555-22C5F04C22B8}" dt="2018-04-25T06:58:35.094" v="4357" actId="14100"/>
          <ac:spMkLst>
            <pc:docMk/>
            <pc:sldMk cId="3483387248" sldId="256"/>
            <ac:spMk id="51" creationId="{FF202199-A831-4174-8995-985137C50335}"/>
          </ac:spMkLst>
        </pc:spChg>
        <pc:picChg chg="add del mod">
          <ac:chgData name="Kendra Polzin" userId="61ef5e6813c473b4" providerId="LiveId" clId="{61EAED67-C8C9-41B7-8555-22C5F04C22B8}" dt="2018-04-25T06:01:44.944" v="2963" actId="478"/>
          <ac:picMkLst>
            <pc:docMk/>
            <pc:sldMk cId="3483387248" sldId="256"/>
            <ac:picMk id="15" creationId="{BC901530-D908-45E7-BA88-C3E3702DC300}"/>
          </ac:picMkLst>
        </pc:picChg>
        <pc:picChg chg="mod">
          <ac:chgData name="Kendra Polzin" userId="61ef5e6813c473b4" providerId="LiveId" clId="{61EAED67-C8C9-41B7-8555-22C5F04C22B8}" dt="2018-04-25T07:14:23.291" v="4557" actId="1076"/>
          <ac:picMkLst>
            <pc:docMk/>
            <pc:sldMk cId="3483387248" sldId="256"/>
            <ac:picMk id="38" creationId="{B89FDBB9-9181-4352-B3A5-BC8F264B3AF0}"/>
          </ac:picMkLst>
        </pc:picChg>
        <pc:picChg chg="mod">
          <ac:chgData name="Kendra Polzin" userId="61ef5e6813c473b4" providerId="LiveId" clId="{61EAED67-C8C9-41B7-8555-22C5F04C22B8}" dt="2018-04-25T06:57:17.414" v="4348" actId="1076"/>
          <ac:picMkLst>
            <pc:docMk/>
            <pc:sldMk cId="3483387248" sldId="256"/>
            <ac:picMk id="48" creationId="{FA2613EC-E88C-43B8-8EAD-B3808163FABC}"/>
          </ac:picMkLst>
        </pc:picChg>
        <pc:picChg chg="mod">
          <ac:chgData name="Kendra Polzin" userId="61ef5e6813c473b4" providerId="LiveId" clId="{61EAED67-C8C9-41B7-8555-22C5F04C22B8}" dt="2018-04-25T06:57:17.809" v="4349" actId="1076"/>
          <ac:picMkLst>
            <pc:docMk/>
            <pc:sldMk cId="3483387248" sldId="256"/>
            <ac:picMk id="49" creationId="{11527EFD-2631-400E-9394-093AD3CBE335}"/>
          </ac:picMkLst>
        </pc:picChg>
        <pc:picChg chg="add mod">
          <ac:chgData name="Kendra Polzin" userId="61ef5e6813c473b4" providerId="LiveId" clId="{61EAED67-C8C9-41B7-8555-22C5F04C22B8}" dt="2018-04-25T06:49:35.899" v="4300" actId="1076"/>
          <ac:picMkLst>
            <pc:docMk/>
            <pc:sldMk cId="3483387248" sldId="256"/>
            <ac:picMk id="1026" creationId="{C20D0948-57B7-4334-8A07-940F8E27BD1C}"/>
          </ac:picMkLst>
        </pc:picChg>
      </pc:sldChg>
      <pc:sldMasterChg chg="addSp delSp modSp">
        <pc:chgData name="Kendra Polzin" userId="61ef5e6813c473b4" providerId="LiveId" clId="{61EAED67-C8C9-41B7-8555-22C5F04C22B8}" dt="2018-04-25T04:46:16.279" v="2700" actId="14100"/>
        <pc:sldMasterMkLst>
          <pc:docMk/>
          <pc:sldMasterMk cId="2387822579" sldId="2147483684"/>
        </pc:sldMasterMkLst>
        <pc:cxnChg chg="add del mod">
          <ac:chgData name="Kendra Polzin" userId="61ef5e6813c473b4" providerId="LiveId" clId="{61EAED67-C8C9-41B7-8555-22C5F04C22B8}" dt="2018-04-25T04:42:54.661" v="2685" actId="478"/>
          <ac:cxnSpMkLst>
            <pc:docMk/>
            <pc:sldMasterMk cId="2387822579" sldId="2147483684"/>
            <ac:cxnSpMk id="10" creationId="{00000000-0000-0000-0000-000000000000}"/>
          </ac:cxnSpMkLst>
        </pc:cxnChg>
        <pc:cxnChg chg="add del mod">
          <ac:chgData name="Kendra Polzin" userId="61ef5e6813c473b4" providerId="LiveId" clId="{61EAED67-C8C9-41B7-8555-22C5F04C22B8}" dt="2018-04-25T04:42:53.717" v="2684" actId="478"/>
          <ac:cxnSpMkLst>
            <pc:docMk/>
            <pc:sldMasterMk cId="2387822579" sldId="2147483684"/>
            <ac:cxnSpMk id="11" creationId="{00000000-0000-0000-0000-000000000000}"/>
          </ac:cxnSpMkLst>
        </pc:cxnChg>
        <pc:cxnChg chg="mod">
          <ac:chgData name="Kendra Polzin" userId="61ef5e6813c473b4" providerId="LiveId" clId="{61EAED67-C8C9-41B7-8555-22C5F04C22B8}" dt="2018-04-25T04:46:16.279" v="2700" actId="14100"/>
          <ac:cxnSpMkLst>
            <pc:docMk/>
            <pc:sldMasterMk cId="2387822579" sldId="2147483684"/>
            <ac:cxnSpMk id="12" creationId="{00000000-0000-0000-0000-000000000000}"/>
          </ac:cxnSpMkLst>
        </pc:cxnChg>
      </pc:sldMasterChg>
    </pc:docChg>
  </pc:docChgLst>
  <pc:docChgLst>
    <pc:chgData name="Kendra Polzin" userId="61ef5e6813c473b4" providerId="LiveId" clId="{A2C76E64-3B85-446E-9416-DD6268CF363C}"/>
    <pc:docChg chg="undo custSel modSld modMainMaster">
      <pc:chgData name="Kendra Polzin" userId="61ef5e6813c473b4" providerId="LiveId" clId="{A2C76E64-3B85-446E-9416-DD6268CF363C}" dt="2018-04-30T18:44:31.357" v="478" actId="1076"/>
      <pc:docMkLst>
        <pc:docMk/>
      </pc:docMkLst>
      <pc:sldChg chg="modSp">
        <pc:chgData name="Kendra Polzin" userId="61ef5e6813c473b4" providerId="LiveId" clId="{A2C76E64-3B85-446E-9416-DD6268CF363C}" dt="2018-04-30T18:44:31.357" v="478" actId="1076"/>
        <pc:sldMkLst>
          <pc:docMk/>
          <pc:sldMk cId="3483387248" sldId="256"/>
        </pc:sldMkLst>
        <pc:spChg chg="mod">
          <ac:chgData name="Kendra Polzin" userId="61ef5e6813c473b4" providerId="LiveId" clId="{A2C76E64-3B85-446E-9416-DD6268CF363C}" dt="2018-04-26T18:51:07.356" v="106" actId="20577"/>
          <ac:spMkLst>
            <pc:docMk/>
            <pc:sldMk cId="3483387248" sldId="256"/>
            <ac:spMk id="6" creationId="{00000000-0000-0000-0000-000000000000}"/>
          </ac:spMkLst>
        </pc:spChg>
        <pc:spChg chg="mod">
          <ac:chgData name="Kendra Polzin" userId="61ef5e6813c473b4" providerId="LiveId" clId="{A2C76E64-3B85-446E-9416-DD6268CF363C}" dt="2018-04-26T18:57:29.067" v="472" actId="14100"/>
          <ac:spMkLst>
            <pc:docMk/>
            <pc:sldMk cId="3483387248" sldId="256"/>
            <ac:spMk id="8" creationId="{00000000-0000-0000-0000-000000000000}"/>
          </ac:spMkLst>
        </pc:spChg>
        <pc:spChg chg="mod">
          <ac:chgData name="Kendra Polzin" userId="61ef5e6813c473b4" providerId="LiveId" clId="{A2C76E64-3B85-446E-9416-DD6268CF363C}" dt="2018-04-26T18:52:01.694" v="200" actId="20577"/>
          <ac:spMkLst>
            <pc:docMk/>
            <pc:sldMk cId="3483387248" sldId="256"/>
            <ac:spMk id="9" creationId="{00000000-0000-0000-0000-000000000000}"/>
          </ac:spMkLst>
        </pc:spChg>
        <pc:spChg chg="mod">
          <ac:chgData name="Kendra Polzin" userId="61ef5e6813c473b4" providerId="LiveId" clId="{A2C76E64-3B85-446E-9416-DD6268CF363C}" dt="2018-04-26T18:56:07.035" v="465" actId="1076"/>
          <ac:spMkLst>
            <pc:docMk/>
            <pc:sldMk cId="3483387248" sldId="256"/>
            <ac:spMk id="10" creationId="{00000000-0000-0000-0000-000000000000}"/>
          </ac:spMkLst>
        </pc:spChg>
        <pc:spChg chg="mod">
          <ac:chgData name="Kendra Polzin" userId="61ef5e6813c473b4" providerId="LiveId" clId="{A2C76E64-3B85-446E-9416-DD6268CF363C}" dt="2018-04-25T16:27:16.880" v="15" actId="1076"/>
          <ac:spMkLst>
            <pc:docMk/>
            <pc:sldMk cId="3483387248" sldId="256"/>
            <ac:spMk id="16" creationId="{61D15C7C-1D40-457F-8D90-B70F62E23749}"/>
          </ac:spMkLst>
        </pc:spChg>
        <pc:spChg chg="mod">
          <ac:chgData name="Kendra Polzin" userId="61ef5e6813c473b4" providerId="LiveId" clId="{A2C76E64-3B85-446E-9416-DD6268CF363C}" dt="2018-04-26T18:52:58.363" v="228" actId="20577"/>
          <ac:spMkLst>
            <pc:docMk/>
            <pc:sldMk cId="3483387248" sldId="256"/>
            <ac:spMk id="27" creationId="{00000000-0000-0000-0000-000000000000}"/>
          </ac:spMkLst>
        </pc:spChg>
        <pc:spChg chg="mod">
          <ac:chgData name="Kendra Polzin" userId="61ef5e6813c473b4" providerId="LiveId" clId="{A2C76E64-3B85-446E-9416-DD6268CF363C}" dt="2018-04-26T18:56:14.177" v="466" actId="1076"/>
          <ac:spMkLst>
            <pc:docMk/>
            <pc:sldMk cId="3483387248" sldId="256"/>
            <ac:spMk id="37" creationId="{00000000-0000-0000-0000-000000000000}"/>
          </ac:spMkLst>
        </pc:spChg>
        <pc:spChg chg="mod">
          <ac:chgData name="Kendra Polzin" userId="61ef5e6813c473b4" providerId="LiveId" clId="{A2C76E64-3B85-446E-9416-DD6268CF363C}" dt="2018-04-26T18:52:30.989" v="205" actId="20577"/>
          <ac:spMkLst>
            <pc:docMk/>
            <pc:sldMk cId="3483387248" sldId="256"/>
            <ac:spMk id="41" creationId="{00000000-0000-0000-0000-000000000000}"/>
          </ac:spMkLst>
        </pc:spChg>
        <pc:spChg chg="mod">
          <ac:chgData name="Kendra Polzin" userId="61ef5e6813c473b4" providerId="LiveId" clId="{A2C76E64-3B85-446E-9416-DD6268CF363C}" dt="2018-04-25T07:29:52.775" v="8" actId="1076"/>
          <ac:spMkLst>
            <pc:docMk/>
            <pc:sldMk cId="3483387248" sldId="256"/>
            <ac:spMk id="46" creationId="{0C1FAF51-3A6F-4F64-A8F3-6832CD38B798}"/>
          </ac:spMkLst>
        </pc:spChg>
        <pc:spChg chg="mod">
          <ac:chgData name="Kendra Polzin" userId="61ef5e6813c473b4" providerId="LiveId" clId="{A2C76E64-3B85-446E-9416-DD6268CF363C}" dt="2018-04-26T18:56:22.631" v="467" actId="1076"/>
          <ac:spMkLst>
            <pc:docMk/>
            <pc:sldMk cId="3483387248" sldId="256"/>
            <ac:spMk id="51" creationId="{FF202199-A831-4174-8995-985137C50335}"/>
          </ac:spMkLst>
        </pc:spChg>
        <pc:picChg chg="mod">
          <ac:chgData name="Kendra Polzin" userId="61ef5e6813c473b4" providerId="LiveId" clId="{A2C76E64-3B85-446E-9416-DD6268CF363C}" dt="2018-04-30T18:44:31.357" v="478" actId="1076"/>
          <ac:picMkLst>
            <pc:docMk/>
            <pc:sldMk cId="3483387248" sldId="256"/>
            <ac:picMk id="38" creationId="{B89FDBB9-9181-4352-B3A5-BC8F264B3AF0}"/>
          </ac:picMkLst>
        </pc:picChg>
        <pc:picChg chg="mod">
          <ac:chgData name="Kendra Polzin" userId="61ef5e6813c473b4" providerId="LiveId" clId="{A2C76E64-3B85-446E-9416-DD6268CF363C}" dt="2018-04-26T18:56:30.161" v="469" actId="1076"/>
          <ac:picMkLst>
            <pc:docMk/>
            <pc:sldMk cId="3483387248" sldId="256"/>
            <ac:picMk id="48" creationId="{FA2613EC-E88C-43B8-8EAD-B3808163FABC}"/>
          </ac:picMkLst>
        </pc:picChg>
        <pc:picChg chg="mod">
          <ac:chgData name="Kendra Polzin" userId="61ef5e6813c473b4" providerId="LiveId" clId="{A2C76E64-3B85-446E-9416-DD6268CF363C}" dt="2018-04-26T18:56:25.052" v="468" actId="1076"/>
          <ac:picMkLst>
            <pc:docMk/>
            <pc:sldMk cId="3483387248" sldId="256"/>
            <ac:picMk id="49" creationId="{11527EFD-2631-400E-9394-093AD3CBE335}"/>
          </ac:picMkLst>
        </pc:picChg>
        <pc:picChg chg="mod">
          <ac:chgData name="Kendra Polzin" userId="61ef5e6813c473b4" providerId="LiveId" clId="{A2C76E64-3B85-446E-9416-DD6268CF363C}" dt="2018-04-25T16:40:33.973" v="90" actId="1076"/>
          <ac:picMkLst>
            <pc:docMk/>
            <pc:sldMk cId="3483387248" sldId="256"/>
            <ac:picMk id="1026" creationId="{C20D0948-57B7-4334-8A07-940F8E27BD1C}"/>
          </ac:picMkLst>
        </pc:picChg>
      </pc:sldChg>
      <pc:sldMasterChg chg="delSp">
        <pc:chgData name="Kendra Polzin" userId="61ef5e6813c473b4" providerId="LiveId" clId="{A2C76E64-3B85-446E-9416-DD6268CF363C}" dt="2018-04-25T07:28:49.571" v="1" actId="478"/>
        <pc:sldMasterMkLst>
          <pc:docMk/>
          <pc:sldMasterMk cId="2387822579" sldId="2147483684"/>
        </pc:sldMasterMkLst>
        <pc:cxnChg chg="del">
          <ac:chgData name="Kendra Polzin" userId="61ef5e6813c473b4" providerId="LiveId" clId="{A2C76E64-3B85-446E-9416-DD6268CF363C}" dt="2018-04-25T07:28:47.613" v="0" actId="478"/>
          <ac:cxnSpMkLst>
            <pc:docMk/>
            <pc:sldMasterMk cId="2387822579" sldId="2147483684"/>
            <ac:cxnSpMk id="10" creationId="{00000000-0000-0000-0000-000000000000}"/>
          </ac:cxnSpMkLst>
        </pc:cxnChg>
        <pc:cxnChg chg="del">
          <ac:chgData name="Kendra Polzin" userId="61ef5e6813c473b4" providerId="LiveId" clId="{A2C76E64-3B85-446E-9416-DD6268CF363C}" dt="2018-04-25T07:28:49.571" v="1" actId="478"/>
          <ac:cxnSpMkLst>
            <pc:docMk/>
            <pc:sldMasterMk cId="2387822579" sldId="2147483684"/>
            <ac:cxnSpMk id="11" creationId="{00000000-0000-0000-0000-000000000000}"/>
          </ac:cxnSpMkLst>
        </pc:cxn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772EF1-5224-46FA-BBB6-61BB04CC02B6}" type="datetimeFigureOut">
              <a:rPr lang="en-US" smtClean="0"/>
              <a:t>4/30/2018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934046-8C67-485E-9E60-43CD738181AC}" type="slidenum">
              <a:rPr lang="en-US" smtClean="0"/>
              <a:t>‹#›</a:t>
            </a:fld>
            <a:endParaRPr lang="en-US"/>
          </a:p>
        </p:txBody>
      </p:sp>
    </p:spTree>
    <p:extLst>
      <p:ext uri="{BB962C8B-B14F-4D97-AF65-F5344CB8AC3E}">
        <p14:creationId xmlns:p14="http://schemas.microsoft.com/office/powerpoint/2010/main" val="1009499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934046-8C67-485E-9E60-43CD738181AC}" type="slidenum">
              <a:rPr lang="en-US" smtClean="0"/>
              <a:t>1</a:t>
            </a:fld>
            <a:endParaRPr lang="en-US"/>
          </a:p>
        </p:txBody>
      </p:sp>
    </p:spTree>
    <p:extLst>
      <p:ext uri="{BB962C8B-B14F-4D97-AF65-F5344CB8AC3E}">
        <p14:creationId xmlns:p14="http://schemas.microsoft.com/office/powerpoint/2010/main" val="3383132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pic>
        <p:nvPicPr>
          <p:cNvPr id="5" name="Picture 4">
            <a:extLst>
              <a:ext uri="{FF2B5EF4-FFF2-40B4-BE49-F238E27FC236}">
                <a16:creationId xmlns:a16="http://schemas.microsoft.com/office/drawing/2014/main" id="{F3EE0E23-6AB7-4B95-8E5F-930C421A167F}"/>
              </a:ext>
            </a:extLst>
          </p:cNvPr>
          <p:cNvPicPr>
            <a:picLocks noChangeAspect="1"/>
          </p:cNvPicPr>
          <p:nvPr userDrawn="1"/>
        </p:nvPicPr>
        <p:blipFill rotWithShape="1">
          <a:blip r:embed="rId2">
            <a:clrChange>
              <a:clrFrom>
                <a:srgbClr val="FCFCFC"/>
              </a:clrFrom>
              <a:clrTo>
                <a:srgbClr val="FCFCFC">
                  <a:alpha val="0"/>
                </a:srgbClr>
              </a:clrTo>
            </a:clrChange>
            <a:lum bright="70000" contrast="-70000"/>
            <a:extLst>
              <a:ext uri="{28A0092B-C50C-407E-A947-70E740481C1C}">
                <a14:useLocalDpi xmlns:a14="http://schemas.microsoft.com/office/drawing/2010/main" val="0"/>
              </a:ext>
            </a:extLst>
          </a:blip>
          <a:srcRect l="2414" t="2902" r="40034" b="18905"/>
          <a:stretch/>
        </p:blipFill>
        <p:spPr>
          <a:xfrm>
            <a:off x="1625600" y="1524000"/>
            <a:ext cx="38744811" cy="35093918"/>
          </a:xfrm>
          <a:prstGeom prst="rect">
            <a:avLst/>
          </a:prstGeom>
        </p:spPr>
      </p:pic>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4/30/2018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8" name="Rectangle 17">
            <a:extLst>
              <a:ext uri="{FF2B5EF4-FFF2-40B4-BE49-F238E27FC236}">
                <a16:creationId xmlns:a16="http://schemas.microsoft.com/office/drawing/2014/main" id="{282CB3A4-1DDF-4327-B6D0-28E04F5B34BA}"/>
              </a:ext>
            </a:extLst>
          </p:cNvPr>
          <p:cNvSpPr/>
          <p:nvPr userDrawn="1"/>
        </p:nvSpPr>
        <p:spPr>
          <a:xfrm>
            <a:off x="1662545" y="1457859"/>
            <a:ext cx="38639630" cy="353621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A81D14F8-16DC-4B92-B1B1-9DBD4394FAF1}"/>
              </a:ext>
            </a:extLst>
          </p:cNvPr>
          <p:cNvPicPr>
            <a:picLocks noChangeAspect="1"/>
          </p:cNvPicPr>
          <p:nvPr userDrawn="1"/>
        </p:nvPicPr>
        <p:blipFill rotWithShape="1">
          <a:blip r:embed="rId13">
            <a:clrChange>
              <a:clrFrom>
                <a:srgbClr val="FCFCFC"/>
              </a:clrFrom>
              <a:clrTo>
                <a:srgbClr val="FCFCFC">
                  <a:alpha val="0"/>
                </a:srgbClr>
              </a:clrTo>
            </a:clrChange>
            <a:lum bright="70000" contrast="-70000"/>
            <a:extLst>
              <a:ext uri="{28A0092B-C50C-407E-A947-70E740481C1C}">
                <a14:useLocalDpi xmlns:a14="http://schemas.microsoft.com/office/drawing/2010/main" val="0"/>
              </a:ext>
            </a:extLst>
          </a:blip>
          <a:srcRect l="3124" t="2902" r="40188" b="18905"/>
          <a:stretch/>
        </p:blipFill>
        <p:spPr>
          <a:xfrm>
            <a:off x="1662545" y="1457859"/>
            <a:ext cx="38639630" cy="35362141"/>
          </a:xfrm>
          <a:prstGeom prst="rect">
            <a:avLst/>
          </a:prstGeom>
        </p:spPr>
      </p:pic>
      <p:cxnSp>
        <p:nvCxnSpPr>
          <p:cNvPr id="12" name="Straight Connector 11"/>
          <p:cNvCxnSpPr>
            <a:cxnSpLocks/>
          </p:cNvCxnSpPr>
          <p:nvPr userDrawn="1"/>
        </p:nvCxnSpPr>
        <p:spPr>
          <a:xfrm>
            <a:off x="2303962" y="6708911"/>
            <a:ext cx="37135218" cy="0"/>
          </a:xfrm>
          <a:prstGeom prst="line">
            <a:avLst/>
          </a:prstGeom>
          <a:ln>
            <a:solidFill>
              <a:srgbClr val="002060"/>
            </a:solidFill>
          </a:ln>
        </p:spPr>
        <p:style>
          <a:lnRef idx="1">
            <a:schemeClr val="accent3"/>
          </a:lnRef>
          <a:fillRef idx="0">
            <a:schemeClr val="accent3"/>
          </a:fillRef>
          <a:effectRef idx="0">
            <a:schemeClr val="accent3"/>
          </a:effectRef>
          <a:fontRef idx="minor">
            <a:schemeClr val="tx1"/>
          </a:fontRef>
        </p:style>
      </p:cxn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9438000" y="2557686"/>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3209364"/>
            <a:ext cx="32644080" cy="1838909"/>
          </a:xfrm>
        </p:spPr>
        <p:txBody>
          <a:bodyPr>
            <a:noAutofit/>
          </a:bodyPr>
          <a:lstStyle/>
          <a:p>
            <a:pPr algn="l"/>
            <a:r>
              <a:rPr lang="en-US" sz="9600" dirty="0"/>
              <a:t>Were They Kitchen Patriots?</a:t>
            </a:r>
            <a:endParaRPr lang="en-US" sz="13800" dirty="0">
              <a:latin typeface="Minion Pro" panose="02040503050306020203" pitchFamily="18" charset="0"/>
            </a:endParaRPr>
          </a:p>
        </p:txBody>
      </p:sp>
      <p:sp>
        <p:nvSpPr>
          <p:cNvPr id="6" name="Title 1"/>
          <p:cNvSpPr txBox="1">
            <a:spLocks/>
          </p:cNvSpPr>
          <p:nvPr/>
        </p:nvSpPr>
        <p:spPr>
          <a:xfrm>
            <a:off x="2383586" y="5809164"/>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a:latin typeface="Minion Pro" panose="02040503050306020203" pitchFamily="18" charset="0"/>
              </a:rPr>
              <a:t>Kendra Polzin, Advisors: Dr. Andrew Sturtevant (Dept. of History), Dr. Daniel Ott (Dept. of History)| History</a:t>
            </a:r>
          </a:p>
        </p:txBody>
      </p:sp>
      <p:sp>
        <p:nvSpPr>
          <p:cNvPr id="7" name="Title 1"/>
          <p:cNvSpPr txBox="1">
            <a:spLocks/>
          </p:cNvSpPr>
          <p:nvPr/>
        </p:nvSpPr>
        <p:spPr>
          <a:xfrm>
            <a:off x="2383586" y="495028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FF0000"/>
                </a:solidFill>
                <a:latin typeface="Minion Pro" panose="02040503050306020203" pitchFamily="18" charset="0"/>
              </a:rPr>
              <a:t>The American Woman And World War II Food Rationing</a:t>
            </a:r>
          </a:p>
        </p:txBody>
      </p:sp>
      <p:sp>
        <p:nvSpPr>
          <p:cNvPr id="8" name="Subtitle 2"/>
          <p:cNvSpPr txBox="1">
            <a:spLocks/>
          </p:cNvSpPr>
          <p:nvPr/>
        </p:nvSpPr>
        <p:spPr>
          <a:xfrm>
            <a:off x="2383586" y="8717665"/>
            <a:ext cx="10270167" cy="11353203"/>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During World War II, the United States Government implemented a widespread, successful rationing program on the home front which enabled it to have ample supplies to send to American troops overseas. The marketing of this program targeted primarily women on the home front who were the homemakers and were thus in charge of the family’s food consumption. </a:t>
            </a:r>
          </a:p>
          <a:p>
            <a:pPr algn="l"/>
            <a:r>
              <a:rPr lang="en-US" sz="2800" dirty="0"/>
              <a:t>Through large-scale campaigns via various media outlets, the government tried to enforce the idea that using food rations well was a political statement. A woman who knew how the point system worked and made the best with her rations was a true Kitchen Patriot.</a:t>
            </a:r>
          </a:p>
          <a:p>
            <a:pPr algn="l"/>
            <a:r>
              <a:rPr lang="en-US" sz="2800" dirty="0"/>
              <a:t>Historians have researched rationing during WWII regarding women for decades. However, none have also considered the now recorded oral histories from the women who were homemakers during World War II. Studying the oral histories of these women is vital to understanding what they actually felt, thought, and understood about rationing.</a:t>
            </a:r>
          </a:p>
          <a:p>
            <a:pPr algn="l"/>
            <a:r>
              <a:rPr lang="en-US" sz="2800" dirty="0"/>
              <a:t>This work includes research about the government and media’s involvement in the advertising of the rationing program but also involves oral histories from the Kitchen Patriots of World War II to uncover what was and wasn’t a success of the United States’ rationing program. It was found that when these oral histories are reviewed, the women did not feel that they were Kitchen Patriots. Food rationing was not a strong, patriotic act; it was simply what had to be done.</a:t>
            </a:r>
          </a:p>
        </p:txBody>
      </p:sp>
      <p:sp>
        <p:nvSpPr>
          <p:cNvPr id="10" name="Subtitle 2"/>
          <p:cNvSpPr txBox="1">
            <a:spLocks/>
          </p:cNvSpPr>
          <p:nvPr/>
        </p:nvSpPr>
        <p:spPr>
          <a:xfrm>
            <a:off x="2383586" y="29885855"/>
            <a:ext cx="10361521" cy="713733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In order to take into account the opinions of women from multiple backgrounds, oral histories were reviewed from multiple locations across the United States. By collecting information from oral histories across the country it was also possible to get a national view of the perspectives women had on food rationing rather than the view of one small region. These oral histories were evaluated to see what was said regarding rationing during World War II, focusing on food rationing.</a:t>
            </a:r>
          </a:p>
          <a:p>
            <a:pPr algn="l"/>
            <a:r>
              <a:rPr lang="en-US" sz="2800" dirty="0"/>
              <a:t>The thoughts of these women were looked at as individuals and as a group to gather conclusions on what women actually thought and felt during the war. It was found that housewives during the war were not as swept up in patriotism as it would seem if one only evaluated the government and media’s actions. While many women recalled moving into the workforce to help the war effort being a patriotic act, the patriotism behind the advertisement of rationing was not as internalized as the government and media would have hoped.</a:t>
            </a:r>
          </a:p>
        </p:txBody>
      </p:sp>
      <p:sp>
        <p:nvSpPr>
          <p:cNvPr id="3" name="TextBox 2"/>
          <p:cNvSpPr txBox="1"/>
          <p:nvPr/>
        </p:nvSpPr>
        <p:spPr>
          <a:xfrm>
            <a:off x="1884263" y="7794336"/>
            <a:ext cx="6482795" cy="923330"/>
          </a:xfrm>
          <a:prstGeom prst="rect">
            <a:avLst/>
          </a:prstGeom>
          <a:noFill/>
        </p:spPr>
        <p:txBody>
          <a:bodyPr wrap="square" rtlCol="0">
            <a:spAutoFit/>
          </a:bodyPr>
          <a:lstStyle/>
          <a:p>
            <a:r>
              <a:rPr lang="en-US" sz="5400" cap="small" dirty="0">
                <a:solidFill>
                  <a:srgbClr val="FF0000"/>
                </a:solidFill>
                <a:latin typeface="Minion Pro" panose="02040503050306020203" pitchFamily="18" charset="0"/>
              </a:rPr>
              <a:t>Abstract</a:t>
            </a:r>
          </a:p>
        </p:txBody>
      </p:sp>
      <p:sp>
        <p:nvSpPr>
          <p:cNvPr id="27" name="Subtitle 2"/>
          <p:cNvSpPr txBox="1">
            <a:spLocks/>
          </p:cNvSpPr>
          <p:nvPr/>
        </p:nvSpPr>
        <p:spPr>
          <a:xfrm>
            <a:off x="13973805" y="8626485"/>
            <a:ext cx="14648435" cy="389806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pPr>
            <a:r>
              <a:rPr lang="en-US" sz="2800" dirty="0"/>
              <a:t>The United States Government focused their advertising efforts on the American housewife in the hopes of turning her into the Kitchen Patriot. Their efforts were headed primarily by the Office of Price Administration which oversaw the implementation of rationing and the valuing of foods via their complex point system.</a:t>
            </a:r>
          </a:p>
          <a:p>
            <a:pPr marL="171450" indent="-171450" algn="l">
              <a:lnSpc>
                <a:spcPct val="100000"/>
              </a:lnSpc>
              <a:spcBef>
                <a:spcPts val="0"/>
              </a:spcBef>
              <a:buFont typeface="Arial" panose="020B0604020202020204" pitchFamily="34" charset="0"/>
              <a:buChar char="•"/>
            </a:pPr>
            <a:r>
              <a:rPr lang="en-US" sz="2800" dirty="0"/>
              <a:t>Following World War I, women controlled food consumption in the home, so they became the target of ration marketing</a:t>
            </a:r>
            <a:endParaRPr lang="en-US" sz="1040" dirty="0"/>
          </a:p>
          <a:p>
            <a:pPr marL="171450" indent="-171450" algn="l">
              <a:lnSpc>
                <a:spcPct val="100000"/>
              </a:lnSpc>
              <a:spcBef>
                <a:spcPts val="0"/>
              </a:spcBef>
              <a:buFont typeface="Arial" panose="020B0604020202020204" pitchFamily="34" charset="0"/>
              <a:buChar char="•"/>
            </a:pPr>
            <a:r>
              <a:rPr lang="en-US" sz="2800" dirty="0"/>
              <a:t>Shortly before the United States entered the war, nutrition became incredibly important to ensure a healthy nation that was ready for war. The government assured its citizens that following rations would provide proper nutrition</a:t>
            </a:r>
          </a:p>
          <a:p>
            <a:pPr algn="l">
              <a:lnSpc>
                <a:spcPct val="100000"/>
              </a:lnSpc>
            </a:pPr>
            <a:endParaRPr lang="en-US" sz="2800" dirty="0"/>
          </a:p>
        </p:txBody>
      </p:sp>
      <p:sp>
        <p:nvSpPr>
          <p:cNvPr id="30" name="TextBox 29"/>
          <p:cNvSpPr txBox="1"/>
          <p:nvPr/>
        </p:nvSpPr>
        <p:spPr>
          <a:xfrm>
            <a:off x="13571158" y="7794336"/>
            <a:ext cx="11846171" cy="923330"/>
          </a:xfrm>
          <a:prstGeom prst="rect">
            <a:avLst/>
          </a:prstGeom>
          <a:noFill/>
        </p:spPr>
        <p:txBody>
          <a:bodyPr wrap="square" rtlCol="0">
            <a:spAutoFit/>
          </a:bodyPr>
          <a:lstStyle/>
          <a:p>
            <a:r>
              <a:rPr lang="en-US" sz="5400" cap="small" dirty="0">
                <a:solidFill>
                  <a:srgbClr val="FF0000"/>
                </a:solidFill>
                <a:latin typeface="Minion Pro" panose="02040503050306020203" pitchFamily="18" charset="0"/>
              </a:rPr>
              <a:t>The Government And Rationing</a:t>
            </a:r>
          </a:p>
        </p:txBody>
      </p:sp>
      <p:sp>
        <p:nvSpPr>
          <p:cNvPr id="9" name="TextBox 8"/>
          <p:cNvSpPr txBox="1"/>
          <p:nvPr/>
        </p:nvSpPr>
        <p:spPr>
          <a:xfrm>
            <a:off x="13973805" y="20432687"/>
            <a:ext cx="14648435" cy="8279190"/>
          </a:xfrm>
          <a:prstGeom prst="rect">
            <a:avLst/>
          </a:prstGeom>
          <a:noFill/>
        </p:spPr>
        <p:txBody>
          <a:bodyPr wrap="square" rtlCol="0">
            <a:spAutoFit/>
          </a:bodyPr>
          <a:lstStyle/>
          <a:p>
            <a:r>
              <a:rPr lang="en-US" sz="2800" dirty="0"/>
              <a:t>The media played a key role in assisting the government’s implementation of rationing and helping women to understand rationing’s complex point system.</a:t>
            </a:r>
          </a:p>
          <a:p>
            <a:pPr marL="171450" indent="-171450">
              <a:buFont typeface="Arial" panose="020B0604020202020204" pitchFamily="34" charset="0"/>
              <a:buChar char="•"/>
            </a:pPr>
            <a:r>
              <a:rPr lang="en-US" sz="2800" dirty="0"/>
              <a:t>Newspapers were vital for the government to get information to women promptly and accurately</a:t>
            </a:r>
          </a:p>
          <a:p>
            <a:pPr marL="2102566" lvl="1" indent="-171450">
              <a:buFont typeface="Arial" panose="020B0604020202020204" pitchFamily="34" charset="0"/>
              <a:buChar char="•"/>
            </a:pPr>
            <a:r>
              <a:rPr lang="en-US" sz="2800" dirty="0"/>
              <a:t>Provided instructions for the point system</a:t>
            </a:r>
          </a:p>
          <a:p>
            <a:pPr marL="2102566" lvl="1" indent="-171450">
              <a:buFont typeface="Arial" panose="020B0604020202020204" pitchFamily="34" charset="0"/>
              <a:buChar char="•"/>
            </a:pPr>
            <a:r>
              <a:rPr lang="en-US" sz="2800" dirty="0"/>
              <a:t>Updated point values for rationed products</a:t>
            </a:r>
          </a:p>
          <a:p>
            <a:pPr marL="2102566" lvl="1" indent="-171450">
              <a:buFont typeface="Arial" panose="020B0604020202020204" pitchFamily="34" charset="0"/>
              <a:buChar char="•"/>
            </a:pPr>
            <a:r>
              <a:rPr lang="en-US" sz="2800" dirty="0"/>
              <a:t>Published profiles on housewives, both famous and ordinary, to inspire and reassure readers that everyone was doing their part in rationing</a:t>
            </a:r>
          </a:p>
          <a:p>
            <a:pPr marL="171450" indent="-171450">
              <a:buFont typeface="Arial" panose="020B0604020202020204" pitchFamily="34" charset="0"/>
              <a:buChar char="•"/>
            </a:pPr>
            <a:r>
              <a:rPr lang="en-US" sz="2800" dirty="0"/>
              <a:t>Handbooks or pamphlets explained what women could do to help the war effort from the home front such as rationing, growing victory gardens, and buying war bonds</a:t>
            </a:r>
          </a:p>
          <a:p>
            <a:pPr marL="171450" indent="-171450">
              <a:buFont typeface="Arial" panose="020B0604020202020204" pitchFamily="34" charset="0"/>
              <a:buChar char="•"/>
            </a:pPr>
            <a:r>
              <a:rPr lang="en-US" sz="2800" dirty="0"/>
              <a:t>Large companies, such as Kellogg and Campbell’s Soup, worked to aid the rationing effort and keep themselves afloat during the rationing rather than being taken over by the government</a:t>
            </a:r>
          </a:p>
          <a:p>
            <a:pPr marL="171450" indent="-171450">
              <a:buFont typeface="Arial" panose="020B0604020202020204" pitchFamily="34" charset="0"/>
              <a:buChar char="•"/>
            </a:pPr>
            <a:r>
              <a:rPr lang="en-US" sz="2800" dirty="0"/>
              <a:t>Cookbooks, written by a variety of sources, were an important part of cooking with rations. They provided information that would help women get through the war and food rationing.</a:t>
            </a:r>
          </a:p>
          <a:p>
            <a:pPr marL="2102566" lvl="1" indent="-171450">
              <a:buFont typeface="Arial" panose="020B0604020202020204" pitchFamily="34" charset="0"/>
              <a:buChar char="•"/>
            </a:pPr>
            <a:r>
              <a:rPr lang="en-US" sz="2800" dirty="0"/>
              <a:t>Recipes were altered to accommodate rations, mostly sugar rations</a:t>
            </a:r>
          </a:p>
          <a:p>
            <a:pPr marL="2102566" lvl="1" indent="-171450">
              <a:buFont typeface="Arial" panose="020B0604020202020204" pitchFamily="34" charset="0"/>
              <a:buChar char="•"/>
            </a:pPr>
            <a:r>
              <a:rPr lang="en-US" sz="2800" dirty="0"/>
              <a:t>Explained the science behind using different forms of sugar substitutes</a:t>
            </a:r>
          </a:p>
          <a:p>
            <a:pPr marL="2102566" lvl="1" indent="-171450">
              <a:buFont typeface="Arial" panose="020B0604020202020204" pitchFamily="34" charset="0"/>
              <a:buChar char="•"/>
            </a:pPr>
            <a:r>
              <a:rPr lang="en-US" sz="2800" dirty="0"/>
              <a:t>Outlined the nutritional values of foods that were not commonly used before the war but became necessities during rationing</a:t>
            </a:r>
          </a:p>
          <a:p>
            <a:pPr marL="2102566" lvl="1" indent="-171450">
              <a:buFont typeface="Arial" panose="020B0604020202020204" pitchFamily="34" charset="0"/>
              <a:buChar char="•"/>
            </a:pPr>
            <a:r>
              <a:rPr lang="en-US" sz="2800" dirty="0"/>
              <a:t>Often contained forwards or passages which attempted to boost the patriotism behind rationing</a:t>
            </a:r>
          </a:p>
        </p:txBody>
      </p:sp>
      <p:sp>
        <p:nvSpPr>
          <p:cNvPr id="37" name="TextBox 36"/>
          <p:cNvSpPr txBox="1"/>
          <p:nvPr/>
        </p:nvSpPr>
        <p:spPr>
          <a:xfrm>
            <a:off x="1884263" y="28962525"/>
            <a:ext cx="7034640" cy="923330"/>
          </a:xfrm>
          <a:prstGeom prst="rect">
            <a:avLst/>
          </a:prstGeom>
          <a:noFill/>
        </p:spPr>
        <p:txBody>
          <a:bodyPr wrap="square" rtlCol="0">
            <a:spAutoFit/>
          </a:bodyPr>
          <a:lstStyle/>
          <a:p>
            <a:r>
              <a:rPr lang="en-US" sz="5400" cap="small" dirty="0">
                <a:solidFill>
                  <a:srgbClr val="FF0000"/>
                </a:solidFill>
                <a:latin typeface="Minion Pro" panose="02040503050306020203" pitchFamily="18" charset="0"/>
              </a:rPr>
              <a:t>Methodology</a:t>
            </a:r>
          </a:p>
        </p:txBody>
      </p:sp>
      <p:sp>
        <p:nvSpPr>
          <p:cNvPr id="41" name="TextBox 40"/>
          <p:cNvSpPr txBox="1"/>
          <p:nvPr/>
        </p:nvSpPr>
        <p:spPr>
          <a:xfrm>
            <a:off x="13930475" y="29592741"/>
            <a:ext cx="14691765" cy="6986528"/>
          </a:xfrm>
          <a:prstGeom prst="rect">
            <a:avLst/>
          </a:prstGeom>
          <a:noFill/>
        </p:spPr>
        <p:txBody>
          <a:bodyPr wrap="square" rtlCol="0">
            <a:spAutoFit/>
          </a:bodyPr>
          <a:lstStyle/>
          <a:p>
            <a:r>
              <a:rPr lang="en-US" sz="2800" dirty="0"/>
              <a:t>Overall, women do not remember rationing as a great patriotic act they did to help the war effort. While they read newspapers, used cookbooks, and were subjected to propaganda, American women did not internalize the idea that it was their patriotic duty to use rations well and become Kitchen Patriots.</a:t>
            </a:r>
          </a:p>
          <a:p>
            <a:pPr marL="171450" indent="-171450">
              <a:buFont typeface="Arial" panose="020B0604020202020204" pitchFamily="34" charset="0"/>
              <a:buChar char="•"/>
            </a:pPr>
            <a:r>
              <a:rPr lang="en-US" sz="2800" dirty="0"/>
              <a:t>Women felt that rationing was simply what was done and they could manage easily once they understood how to use the complex point based system</a:t>
            </a:r>
          </a:p>
          <a:p>
            <a:pPr marL="171450" indent="-171450">
              <a:buFont typeface="Arial" panose="020B0604020202020204" pitchFamily="34" charset="0"/>
              <a:buChar char="•"/>
            </a:pPr>
            <a:r>
              <a:rPr lang="en-US" sz="2800" dirty="0"/>
              <a:t>They did not have a choice in rationing, and they understood that sacrifices are made by everyone during the war</a:t>
            </a:r>
          </a:p>
          <a:p>
            <a:pPr marL="171450" indent="-171450">
              <a:buFont typeface="Arial" panose="020B0604020202020204" pitchFamily="34" charset="0"/>
              <a:buChar char="•"/>
            </a:pPr>
            <a:r>
              <a:rPr lang="en-US" sz="2800" dirty="0"/>
              <a:t>Most housewives during World War II had suffered through the Great Depression</a:t>
            </a:r>
          </a:p>
          <a:p>
            <a:pPr marL="2102566" lvl="1" indent="-171450">
              <a:buFont typeface="Arial" panose="020B0604020202020204" pitchFamily="34" charset="0"/>
              <a:buChar char="•"/>
            </a:pPr>
            <a:r>
              <a:rPr lang="en-US" sz="2800" dirty="0"/>
              <a:t>By comparison, rationing was not much of a sacrifice</a:t>
            </a:r>
          </a:p>
          <a:p>
            <a:pPr marL="171450" indent="-171450">
              <a:buFont typeface="Arial" panose="020B0604020202020204" pitchFamily="34" charset="0"/>
              <a:buChar char="•"/>
            </a:pPr>
            <a:r>
              <a:rPr lang="en-US" sz="2800" dirty="0"/>
              <a:t>There were countless harsh realities of war that minimized the difficulties of food rationing</a:t>
            </a:r>
          </a:p>
          <a:p>
            <a:pPr marL="2102566" lvl="1" indent="-171450">
              <a:buFont typeface="Arial" panose="020B0604020202020204" pitchFamily="34" charset="0"/>
              <a:buChar char="•"/>
            </a:pPr>
            <a:r>
              <a:rPr lang="en-US" sz="2800" dirty="0"/>
              <a:t>Fear of loved ones being enlisted</a:t>
            </a:r>
          </a:p>
          <a:p>
            <a:pPr marL="2102566" lvl="1" indent="-171450">
              <a:buFont typeface="Arial" panose="020B0604020202020204" pitchFamily="34" charset="0"/>
              <a:buChar char="•"/>
            </a:pPr>
            <a:r>
              <a:rPr lang="en-US" sz="2800" dirty="0"/>
              <a:t>Concern for those who were already serving overseas</a:t>
            </a:r>
          </a:p>
          <a:p>
            <a:pPr marL="171450" indent="-171450">
              <a:buFont typeface="Arial" panose="020B0604020202020204" pitchFamily="34" charset="0"/>
              <a:buChar char="•"/>
            </a:pPr>
            <a:r>
              <a:rPr lang="en-US" sz="2800" dirty="0"/>
              <a:t> “It was hard to figure out what to buy so that you wouldn't use all your ration stamps or tokens. I think the hardest thing was the meat, the meat situation. The rest of it was fine. We managed. I can't remember that we were ever completely short of ration stamps.” - Marie Cavanagh</a:t>
            </a:r>
          </a:p>
        </p:txBody>
      </p:sp>
      <p:sp>
        <p:nvSpPr>
          <p:cNvPr id="36" name="TextBox 35">
            <a:extLst>
              <a:ext uri="{FF2B5EF4-FFF2-40B4-BE49-F238E27FC236}">
                <a16:creationId xmlns:a16="http://schemas.microsoft.com/office/drawing/2014/main" id="{AC93F781-1790-4248-AEF6-C8EC44831695}"/>
              </a:ext>
            </a:extLst>
          </p:cNvPr>
          <p:cNvSpPr txBox="1"/>
          <p:nvPr/>
        </p:nvSpPr>
        <p:spPr>
          <a:xfrm>
            <a:off x="13930476" y="12433372"/>
            <a:ext cx="6352898" cy="7417415"/>
          </a:xfrm>
          <a:prstGeom prst="rect">
            <a:avLst/>
          </a:prstGeom>
          <a:noFill/>
        </p:spPr>
        <p:txBody>
          <a:bodyPr wrap="square" rtlCol="0">
            <a:spAutoFit/>
          </a:bodyPr>
          <a:lstStyle/>
          <a:p>
            <a:pPr marL="171450" indent="-171450">
              <a:buFont typeface="Arial" panose="020B0604020202020204" pitchFamily="34" charset="0"/>
              <a:buChar char="•"/>
            </a:pPr>
            <a:r>
              <a:rPr lang="en-US" sz="2800" dirty="0"/>
              <a:t>Extreme language was used in government publications to coerce or scare women into supporting the government and its rationing program</a:t>
            </a:r>
          </a:p>
          <a:p>
            <a:pPr marL="628650" lvl="1" indent="-171450">
              <a:buFont typeface="Arial" panose="020B0604020202020204" pitchFamily="34" charset="0"/>
              <a:buChar char="•"/>
            </a:pPr>
            <a:r>
              <a:rPr lang="en-US" sz="2800" dirty="0"/>
              <a:t>“Sugarcane is needed to make molasses. Molasses is used in making industrial alcohol. Industrial alcohol is needed to make explosives. EXPLOSIVES ARE NEEDED TO BLAST THE AXIS.”</a:t>
            </a:r>
          </a:p>
          <a:p>
            <a:pPr marL="171450" indent="-171450">
              <a:buFont typeface="Arial" panose="020B0604020202020204" pitchFamily="34" charset="0"/>
              <a:buChar char="•"/>
            </a:pPr>
            <a:r>
              <a:rPr lang="en-US" sz="2800" dirty="0"/>
              <a:t>The government created the idea of the Kitchen Patriot</a:t>
            </a:r>
          </a:p>
          <a:p>
            <a:pPr marL="628650" lvl="1" indent="-171450">
              <a:buFont typeface="Arial" panose="020B0604020202020204" pitchFamily="34" charset="0"/>
              <a:buChar char="•"/>
            </a:pPr>
            <a:r>
              <a:rPr lang="en-US" sz="2800" dirty="0"/>
              <a:t>This was based on the idea that using one’s rations wisely was a political statement of support for the government</a:t>
            </a:r>
          </a:p>
          <a:p>
            <a:endParaRPr lang="en-US" sz="2800" dirty="0"/>
          </a:p>
        </p:txBody>
      </p:sp>
      <p:pic>
        <p:nvPicPr>
          <p:cNvPr id="38" name="Picture 37">
            <a:extLst>
              <a:ext uri="{FF2B5EF4-FFF2-40B4-BE49-F238E27FC236}">
                <a16:creationId xmlns:a16="http://schemas.microsoft.com/office/drawing/2014/main" id="{B89FDBB9-9181-4352-B3A5-BC8F264B3AF0}"/>
              </a:ext>
            </a:extLst>
          </p:cNvPr>
          <p:cNvPicPr>
            <a:picLocks noChangeAspect="1"/>
          </p:cNvPicPr>
          <p:nvPr/>
        </p:nvPicPr>
        <p:blipFill>
          <a:blip r:embed="rId3"/>
          <a:stretch>
            <a:fillRect/>
          </a:stretch>
        </p:blipFill>
        <p:spPr>
          <a:xfrm>
            <a:off x="21825918" y="12277097"/>
            <a:ext cx="5253777" cy="7274726"/>
          </a:xfrm>
          <a:prstGeom prst="rect">
            <a:avLst/>
          </a:prstGeom>
        </p:spPr>
      </p:pic>
      <p:sp>
        <p:nvSpPr>
          <p:cNvPr id="42" name="TextBox 41">
            <a:extLst>
              <a:ext uri="{FF2B5EF4-FFF2-40B4-BE49-F238E27FC236}">
                <a16:creationId xmlns:a16="http://schemas.microsoft.com/office/drawing/2014/main" id="{2984A005-E4A5-4863-A322-2546BEB06C40}"/>
              </a:ext>
            </a:extLst>
          </p:cNvPr>
          <p:cNvSpPr txBox="1"/>
          <p:nvPr/>
        </p:nvSpPr>
        <p:spPr>
          <a:xfrm>
            <a:off x="13571158" y="19534903"/>
            <a:ext cx="11846171" cy="923330"/>
          </a:xfrm>
          <a:prstGeom prst="rect">
            <a:avLst/>
          </a:prstGeom>
          <a:noFill/>
        </p:spPr>
        <p:txBody>
          <a:bodyPr wrap="square" rtlCol="0">
            <a:spAutoFit/>
          </a:bodyPr>
          <a:lstStyle/>
          <a:p>
            <a:r>
              <a:rPr lang="en-US" sz="5400" cap="small" dirty="0">
                <a:solidFill>
                  <a:srgbClr val="FF0000"/>
                </a:solidFill>
                <a:latin typeface="Minion Pro" panose="02040503050306020203" pitchFamily="18" charset="0"/>
              </a:rPr>
              <a:t>The Media And Rationing</a:t>
            </a:r>
          </a:p>
        </p:txBody>
      </p:sp>
      <p:sp>
        <p:nvSpPr>
          <p:cNvPr id="5" name="TextBox 4">
            <a:extLst>
              <a:ext uri="{FF2B5EF4-FFF2-40B4-BE49-F238E27FC236}">
                <a16:creationId xmlns:a16="http://schemas.microsoft.com/office/drawing/2014/main" id="{5C092F5B-58C4-48CC-84A8-AF4E11C8A0D2}"/>
              </a:ext>
            </a:extLst>
          </p:cNvPr>
          <p:cNvSpPr txBox="1"/>
          <p:nvPr/>
        </p:nvSpPr>
        <p:spPr>
          <a:xfrm>
            <a:off x="29772661" y="8627536"/>
            <a:ext cx="10139169" cy="8710077"/>
          </a:xfrm>
          <a:prstGeom prst="rect">
            <a:avLst/>
          </a:prstGeom>
          <a:noFill/>
        </p:spPr>
        <p:txBody>
          <a:bodyPr wrap="square" rtlCol="0">
            <a:spAutoFit/>
          </a:bodyPr>
          <a:lstStyle/>
          <a:p>
            <a:r>
              <a:rPr lang="en-US" sz="2800" dirty="0"/>
              <a:t>When analyzing how the United States government and media advertised rationing during World War II, it is important to take into account what the target market experienced and thought. The government and media did their best to create the idea that rationing was a patriotic act that made women Kitchen Patriots. In reality, the housewives of World War II do not remember it that way. They rationed simply because it was what was done. Life had been, and could be, much harder, so rationing was not a terrible sacrifice to make by any means.</a:t>
            </a:r>
          </a:p>
          <a:p>
            <a:endParaRPr lang="en-US" sz="2800" dirty="0"/>
          </a:p>
          <a:p>
            <a:r>
              <a:rPr lang="en-US" sz="2800" dirty="0"/>
              <a:t>Had the government looked into what women thought of rationing and how they were reacting, they could have arguably saved the money from advertising and spent it on the war effort. Lives could have been saved and the war might have ended sooner if this had been done. It is incredibly important for this to be noted whenever the government is spending money to promote a program that is already generally accepted; the money spent on advertising could possibly be better spent somewhere else and have a stronger impact.</a:t>
            </a:r>
          </a:p>
          <a:p>
            <a:endParaRPr lang="en-US" sz="2800" dirty="0"/>
          </a:p>
        </p:txBody>
      </p:sp>
      <p:sp>
        <p:nvSpPr>
          <p:cNvPr id="13" name="TextBox 12">
            <a:extLst>
              <a:ext uri="{FF2B5EF4-FFF2-40B4-BE49-F238E27FC236}">
                <a16:creationId xmlns:a16="http://schemas.microsoft.com/office/drawing/2014/main" id="{20BE1A4E-5ABC-49A6-8904-9BE1FFE5B2EF}"/>
              </a:ext>
            </a:extLst>
          </p:cNvPr>
          <p:cNvSpPr txBox="1"/>
          <p:nvPr/>
        </p:nvSpPr>
        <p:spPr>
          <a:xfrm>
            <a:off x="29510198" y="29330104"/>
            <a:ext cx="10664097" cy="7848302"/>
          </a:xfrm>
          <a:prstGeom prst="rect">
            <a:avLst/>
          </a:prstGeom>
          <a:noFill/>
        </p:spPr>
        <p:txBody>
          <a:bodyPr wrap="square" rtlCol="0">
            <a:spAutoFit/>
          </a:bodyPr>
          <a:lstStyle/>
          <a:p>
            <a:pPr marL="171450" indent="-171450">
              <a:buFont typeface="Arial" panose="020B0604020202020204" pitchFamily="34" charset="0"/>
              <a:buChar char="•"/>
            </a:pPr>
            <a:r>
              <a:rPr lang="en-US" sz="2800" dirty="0"/>
              <a:t>Rutgers School of Arts and Sciences. "Rutgers Oral History Archives." 2016. Accessed April 05, 2018. </a:t>
            </a:r>
          </a:p>
          <a:p>
            <a:pPr marL="171450" indent="-171450">
              <a:buFont typeface="Arial" panose="020B0604020202020204" pitchFamily="34" charset="0"/>
              <a:buChar char="•"/>
            </a:pPr>
            <a:r>
              <a:rPr lang="en-US" sz="2800" dirty="0"/>
              <a:t>Rationing Coupons (images). Available from: https://uwsslec.libguides.com/c.php?g=416691&amp;p=2851363 (Accessed on April 24, 2018)</a:t>
            </a:r>
          </a:p>
          <a:p>
            <a:pPr marL="171450" indent="-171450">
              <a:buFont typeface="Arial" panose="020B0604020202020204" pitchFamily="34" charset="0"/>
              <a:buChar char="•"/>
            </a:pPr>
            <a:r>
              <a:rPr lang="en-US" sz="2800" dirty="0"/>
              <a:t>Rationing Posters (images). Available from: https://uki16.wordpress.com/rationing-posters/ (Accessed April 24, 2018)</a:t>
            </a:r>
          </a:p>
          <a:p>
            <a:pPr marL="171450" indent="-171450">
              <a:buFont typeface="Arial" panose="020B0604020202020204" pitchFamily="34" charset="0"/>
              <a:buChar char="•"/>
            </a:pPr>
            <a:r>
              <a:rPr lang="en-US" sz="2800" dirty="0"/>
              <a:t>Saylor, Thomas. Oral History Interview with Marie Cavanagh. 2002, Minnesota’s Greatest Generation Oral History Project, Minnesota Historical Society Oral History Collection</a:t>
            </a:r>
          </a:p>
          <a:p>
            <a:pPr marL="171450" indent="-171450">
              <a:buFont typeface="Arial" panose="020B0604020202020204" pitchFamily="34" charset="0"/>
              <a:buChar char="•"/>
            </a:pPr>
            <a:r>
              <a:rPr lang="en-US" sz="2800" dirty="0"/>
              <a:t>United States Bureau of Human Nutrition and Home E. </a:t>
            </a:r>
            <a:r>
              <a:rPr lang="en-US" sz="2800" i="1" dirty="0"/>
              <a:t>Victory Begins at Home! Recipes to Match Your Sugar Ration.</a:t>
            </a:r>
            <a:r>
              <a:rPr lang="en-US" sz="2800" dirty="0"/>
              <a:t> U. S. Government, 1942.</a:t>
            </a:r>
          </a:p>
          <a:p>
            <a:pPr marL="171450" indent="-171450">
              <a:buFont typeface="Arial" panose="020B0604020202020204" pitchFamily="34" charset="0"/>
              <a:buChar char="•"/>
            </a:pPr>
            <a:r>
              <a:rPr lang="en-US" sz="2800" dirty="0"/>
              <a:t>Yang, Mei-Ling. "Creating The Kitchen Patriot: Media Promotion of Food Rationing and Nutrition Campaigns on the American Home Front During World War II." </a:t>
            </a:r>
            <a:r>
              <a:rPr lang="en-US" sz="2800" i="1" dirty="0"/>
              <a:t>American Journalism Historians Association</a:t>
            </a:r>
            <a:r>
              <a:rPr lang="en-US" sz="2800" dirty="0"/>
              <a:t>, Summer 2005: 55-75.</a:t>
            </a:r>
          </a:p>
          <a:p>
            <a:endParaRPr lang="en-US" sz="2800" dirty="0"/>
          </a:p>
        </p:txBody>
      </p:sp>
      <p:sp>
        <p:nvSpPr>
          <p:cNvPr id="43" name="TextBox 42">
            <a:extLst>
              <a:ext uri="{FF2B5EF4-FFF2-40B4-BE49-F238E27FC236}">
                <a16:creationId xmlns:a16="http://schemas.microsoft.com/office/drawing/2014/main" id="{BF89CA9C-347D-44AF-B2E9-85207DDB853A}"/>
              </a:ext>
            </a:extLst>
          </p:cNvPr>
          <p:cNvSpPr txBox="1"/>
          <p:nvPr/>
        </p:nvSpPr>
        <p:spPr>
          <a:xfrm>
            <a:off x="29295154" y="28456731"/>
            <a:ext cx="8404184" cy="923330"/>
          </a:xfrm>
          <a:prstGeom prst="rect">
            <a:avLst/>
          </a:prstGeom>
          <a:noFill/>
        </p:spPr>
        <p:txBody>
          <a:bodyPr wrap="square" rtlCol="0">
            <a:spAutoFit/>
          </a:bodyPr>
          <a:lstStyle/>
          <a:p>
            <a:r>
              <a:rPr lang="en-US" sz="5400" cap="small" dirty="0">
                <a:solidFill>
                  <a:srgbClr val="FF0000"/>
                </a:solidFill>
                <a:latin typeface="Minion Pro" panose="02040503050306020203" pitchFamily="18" charset="0"/>
              </a:rPr>
              <a:t>Sources</a:t>
            </a:r>
          </a:p>
        </p:txBody>
      </p:sp>
      <p:sp>
        <p:nvSpPr>
          <p:cNvPr id="44" name="TextBox 43">
            <a:extLst>
              <a:ext uri="{FF2B5EF4-FFF2-40B4-BE49-F238E27FC236}">
                <a16:creationId xmlns:a16="http://schemas.microsoft.com/office/drawing/2014/main" id="{48DC4DDB-7857-49CE-9CA9-E16CF0993D82}"/>
              </a:ext>
            </a:extLst>
          </p:cNvPr>
          <p:cNvSpPr txBox="1"/>
          <p:nvPr/>
        </p:nvSpPr>
        <p:spPr>
          <a:xfrm>
            <a:off x="29340832" y="7794336"/>
            <a:ext cx="8831394" cy="923330"/>
          </a:xfrm>
          <a:prstGeom prst="rect">
            <a:avLst/>
          </a:prstGeom>
          <a:noFill/>
        </p:spPr>
        <p:txBody>
          <a:bodyPr wrap="square" rtlCol="0">
            <a:spAutoFit/>
          </a:bodyPr>
          <a:lstStyle/>
          <a:p>
            <a:r>
              <a:rPr lang="en-US" sz="5400" cap="small" dirty="0">
                <a:solidFill>
                  <a:srgbClr val="FF0000"/>
                </a:solidFill>
                <a:latin typeface="Minion Pro" panose="02040503050306020203" pitchFamily="18" charset="0"/>
              </a:rPr>
              <a:t>Conclusion</a:t>
            </a:r>
          </a:p>
        </p:txBody>
      </p:sp>
      <p:sp>
        <p:nvSpPr>
          <p:cNvPr id="46" name="TextBox 45">
            <a:extLst>
              <a:ext uri="{FF2B5EF4-FFF2-40B4-BE49-F238E27FC236}">
                <a16:creationId xmlns:a16="http://schemas.microsoft.com/office/drawing/2014/main" id="{0C1FAF51-3A6F-4F64-A8F3-6832CD38B798}"/>
              </a:ext>
            </a:extLst>
          </p:cNvPr>
          <p:cNvSpPr txBox="1"/>
          <p:nvPr/>
        </p:nvSpPr>
        <p:spPr>
          <a:xfrm>
            <a:off x="13571158" y="28711877"/>
            <a:ext cx="11846171" cy="923330"/>
          </a:xfrm>
          <a:prstGeom prst="rect">
            <a:avLst/>
          </a:prstGeom>
          <a:noFill/>
        </p:spPr>
        <p:txBody>
          <a:bodyPr wrap="square" rtlCol="0">
            <a:spAutoFit/>
          </a:bodyPr>
          <a:lstStyle/>
          <a:p>
            <a:r>
              <a:rPr lang="en-US" sz="5400" cap="small" dirty="0">
                <a:solidFill>
                  <a:srgbClr val="FF0000"/>
                </a:solidFill>
                <a:latin typeface="Minion Pro" panose="02040503050306020203" pitchFamily="18" charset="0"/>
              </a:rPr>
              <a:t>What The Women Have To Say</a:t>
            </a:r>
          </a:p>
        </p:txBody>
      </p:sp>
      <p:pic>
        <p:nvPicPr>
          <p:cNvPr id="48" name="Picture 47">
            <a:extLst>
              <a:ext uri="{FF2B5EF4-FFF2-40B4-BE49-F238E27FC236}">
                <a16:creationId xmlns:a16="http://schemas.microsoft.com/office/drawing/2014/main" id="{FA2613EC-E88C-43B8-8EAD-B3808163FABC}"/>
              </a:ext>
            </a:extLst>
          </p:cNvPr>
          <p:cNvPicPr>
            <a:picLocks noChangeAspect="1"/>
          </p:cNvPicPr>
          <p:nvPr/>
        </p:nvPicPr>
        <p:blipFill>
          <a:blip r:embed="rId4"/>
          <a:stretch>
            <a:fillRect/>
          </a:stretch>
        </p:blipFill>
        <p:spPr>
          <a:xfrm>
            <a:off x="3077112" y="20192207"/>
            <a:ext cx="7695689" cy="3669394"/>
          </a:xfrm>
          <a:prstGeom prst="rect">
            <a:avLst/>
          </a:prstGeom>
        </p:spPr>
      </p:pic>
      <p:pic>
        <p:nvPicPr>
          <p:cNvPr id="49" name="Picture 48">
            <a:extLst>
              <a:ext uri="{FF2B5EF4-FFF2-40B4-BE49-F238E27FC236}">
                <a16:creationId xmlns:a16="http://schemas.microsoft.com/office/drawing/2014/main" id="{11527EFD-2631-400E-9394-093AD3CBE335}"/>
              </a:ext>
            </a:extLst>
          </p:cNvPr>
          <p:cNvPicPr>
            <a:picLocks noChangeAspect="1"/>
          </p:cNvPicPr>
          <p:nvPr/>
        </p:nvPicPr>
        <p:blipFill>
          <a:blip r:embed="rId5"/>
          <a:stretch>
            <a:fillRect/>
          </a:stretch>
        </p:blipFill>
        <p:spPr>
          <a:xfrm>
            <a:off x="3077112" y="23938225"/>
            <a:ext cx="7695689" cy="3924799"/>
          </a:xfrm>
          <a:prstGeom prst="rect">
            <a:avLst/>
          </a:prstGeom>
        </p:spPr>
      </p:pic>
      <p:sp>
        <p:nvSpPr>
          <p:cNvPr id="51" name="TextBox 50">
            <a:extLst>
              <a:ext uri="{FF2B5EF4-FFF2-40B4-BE49-F238E27FC236}">
                <a16:creationId xmlns:a16="http://schemas.microsoft.com/office/drawing/2014/main" id="{FF202199-A831-4174-8995-985137C50335}"/>
              </a:ext>
            </a:extLst>
          </p:cNvPr>
          <p:cNvSpPr txBox="1"/>
          <p:nvPr/>
        </p:nvSpPr>
        <p:spPr>
          <a:xfrm>
            <a:off x="3077112" y="27984363"/>
            <a:ext cx="7695689" cy="1015663"/>
          </a:xfrm>
          <a:prstGeom prst="rect">
            <a:avLst/>
          </a:prstGeom>
          <a:noFill/>
        </p:spPr>
        <p:txBody>
          <a:bodyPr wrap="square" rtlCol="0">
            <a:spAutoFit/>
          </a:bodyPr>
          <a:lstStyle/>
          <a:p>
            <a:pPr algn="ctr"/>
            <a:r>
              <a:rPr lang="en-US" sz="2000" dirty="0"/>
              <a:t>Ration coupons such as these were turned in to grocers or salesmen in the appropriate point amounts which would then allow the customer to purchase the corresponding good.</a:t>
            </a:r>
          </a:p>
        </p:txBody>
      </p:sp>
      <p:pic>
        <p:nvPicPr>
          <p:cNvPr id="1026" name="Picture 2" descr="https://uki16.files.wordpress.com/2010/11/rationing-ration-for-everyone.jpg?w=238&amp;h=300">
            <a:extLst>
              <a:ext uri="{FF2B5EF4-FFF2-40B4-BE49-F238E27FC236}">
                <a16:creationId xmlns:a16="http://schemas.microsoft.com/office/drawing/2014/main" id="{C20D0948-57B7-4334-8A07-940F8E27BD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12575" y="17517080"/>
            <a:ext cx="7659337" cy="962244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61D15C7C-1D40-457F-8D90-B70F62E23749}"/>
              </a:ext>
            </a:extLst>
          </p:cNvPr>
          <p:cNvSpPr txBox="1"/>
          <p:nvPr/>
        </p:nvSpPr>
        <p:spPr>
          <a:xfrm>
            <a:off x="31012576" y="27139525"/>
            <a:ext cx="7659337" cy="1015663"/>
          </a:xfrm>
          <a:prstGeom prst="rect">
            <a:avLst/>
          </a:prstGeom>
          <a:noFill/>
        </p:spPr>
        <p:txBody>
          <a:bodyPr wrap="square" rtlCol="0">
            <a:spAutoFit/>
          </a:bodyPr>
          <a:lstStyle/>
          <a:p>
            <a:pPr algn="ctr"/>
            <a:r>
              <a:rPr lang="en-US" sz="2000" dirty="0"/>
              <a:t>Posters such as this were commonly produced by the Office of Price Administration to display how rationing was designed to give everyone a fair share and prevent some from hoarding too much of any one good.</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505046"/>
      </a:dk2>
      <a:lt2>
        <a:srgbClr val="EEECE1"/>
      </a:lt2>
      <a:accent1>
        <a:srgbClr val="140CB4"/>
      </a:accent1>
      <a:accent2>
        <a:srgbClr val="FFFFFF"/>
      </a:accent2>
      <a:accent3>
        <a:srgbClr val="B64926"/>
      </a:accent3>
      <a:accent4>
        <a:srgbClr val="FF8427"/>
      </a:accent4>
      <a:accent5>
        <a:srgbClr val="CC9900"/>
      </a:accent5>
      <a:accent6>
        <a:srgbClr val="B22600"/>
      </a:accent6>
      <a:hlink>
        <a:srgbClr val="CC9900"/>
      </a:hlink>
      <a:folHlink>
        <a:srgbClr val="666699"/>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1427</TotalTime>
  <Words>1503</Words>
  <Application>Microsoft Office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Were They Kitchen Patriots?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Kendra Polzin</cp:lastModifiedBy>
  <cp:revision>56</cp:revision>
  <dcterms:created xsi:type="dcterms:W3CDTF">2015-01-29T15:27:06Z</dcterms:created>
  <dcterms:modified xsi:type="dcterms:W3CDTF">2018-04-30T18:44:42Z</dcterms:modified>
</cp:coreProperties>
</file>