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
  </p:notesMasterIdLst>
  <p:sldIdLst>
    <p:sldId id="257" r:id="rId2"/>
  </p:sldIdLst>
  <p:sldSz cx="42062400" cy="38404800"/>
  <p:notesSz cx="6858000" cy="9144000"/>
  <p:defaultTextStyle>
    <a:defPPr>
      <a:defRPr lang="en-US"/>
    </a:defPPr>
    <a:lvl1pPr marL="0" algn="l" defTabSz="4493544" rtl="0" eaLnBrk="1" latinLnBrk="0" hangingPunct="1">
      <a:defRPr sz="8800" kern="1200">
        <a:solidFill>
          <a:schemeClr val="tx1"/>
        </a:solidFill>
        <a:latin typeface="+mn-lt"/>
        <a:ea typeface="+mn-ea"/>
        <a:cs typeface="+mn-cs"/>
      </a:defRPr>
    </a:lvl1pPr>
    <a:lvl2pPr marL="2246772" algn="l" defTabSz="4493544" rtl="0" eaLnBrk="1" latinLnBrk="0" hangingPunct="1">
      <a:defRPr sz="8800" kern="1200">
        <a:solidFill>
          <a:schemeClr val="tx1"/>
        </a:solidFill>
        <a:latin typeface="+mn-lt"/>
        <a:ea typeface="+mn-ea"/>
        <a:cs typeface="+mn-cs"/>
      </a:defRPr>
    </a:lvl2pPr>
    <a:lvl3pPr marL="4493544" algn="l" defTabSz="4493544" rtl="0" eaLnBrk="1" latinLnBrk="0" hangingPunct="1">
      <a:defRPr sz="8800" kern="1200">
        <a:solidFill>
          <a:schemeClr val="tx1"/>
        </a:solidFill>
        <a:latin typeface="+mn-lt"/>
        <a:ea typeface="+mn-ea"/>
        <a:cs typeface="+mn-cs"/>
      </a:defRPr>
    </a:lvl3pPr>
    <a:lvl4pPr marL="6740317" algn="l" defTabSz="4493544" rtl="0" eaLnBrk="1" latinLnBrk="0" hangingPunct="1">
      <a:defRPr sz="8800" kern="1200">
        <a:solidFill>
          <a:schemeClr val="tx1"/>
        </a:solidFill>
        <a:latin typeface="+mn-lt"/>
        <a:ea typeface="+mn-ea"/>
        <a:cs typeface="+mn-cs"/>
      </a:defRPr>
    </a:lvl4pPr>
    <a:lvl5pPr marL="8987089" algn="l" defTabSz="4493544" rtl="0" eaLnBrk="1" latinLnBrk="0" hangingPunct="1">
      <a:defRPr sz="8800" kern="1200">
        <a:solidFill>
          <a:schemeClr val="tx1"/>
        </a:solidFill>
        <a:latin typeface="+mn-lt"/>
        <a:ea typeface="+mn-ea"/>
        <a:cs typeface="+mn-cs"/>
      </a:defRPr>
    </a:lvl5pPr>
    <a:lvl6pPr marL="11233861" algn="l" defTabSz="4493544" rtl="0" eaLnBrk="1" latinLnBrk="0" hangingPunct="1">
      <a:defRPr sz="8800" kern="1200">
        <a:solidFill>
          <a:schemeClr val="tx1"/>
        </a:solidFill>
        <a:latin typeface="+mn-lt"/>
        <a:ea typeface="+mn-ea"/>
        <a:cs typeface="+mn-cs"/>
      </a:defRPr>
    </a:lvl6pPr>
    <a:lvl7pPr marL="13480633" algn="l" defTabSz="4493544" rtl="0" eaLnBrk="1" latinLnBrk="0" hangingPunct="1">
      <a:defRPr sz="8800" kern="1200">
        <a:solidFill>
          <a:schemeClr val="tx1"/>
        </a:solidFill>
        <a:latin typeface="+mn-lt"/>
        <a:ea typeface="+mn-ea"/>
        <a:cs typeface="+mn-cs"/>
      </a:defRPr>
    </a:lvl7pPr>
    <a:lvl8pPr marL="15727406" algn="l" defTabSz="4493544" rtl="0" eaLnBrk="1" latinLnBrk="0" hangingPunct="1">
      <a:defRPr sz="8800" kern="1200">
        <a:solidFill>
          <a:schemeClr val="tx1"/>
        </a:solidFill>
        <a:latin typeface="+mn-lt"/>
        <a:ea typeface="+mn-ea"/>
        <a:cs typeface="+mn-cs"/>
      </a:defRPr>
    </a:lvl8pPr>
    <a:lvl9pPr marL="17974178" algn="l" defTabSz="4493544" rtl="0" eaLnBrk="1" latinLnBrk="0" hangingPunct="1">
      <a:defRPr sz="8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3622AF80-BFA2-4097-8872-62519567605E}">
          <p14:sldIdLst>
            <p14:sldId id="257"/>
          </p14:sldIdLst>
        </p14:section>
      </p14:sectionLst>
    </p:ex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eber, Brittany Anne" initials="WB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3886"/>
    <a:srgbClr val="E9FFFE"/>
    <a:srgbClr val="052669"/>
    <a:srgbClr val="13D570"/>
    <a:srgbClr val="00FFB1"/>
    <a:srgbClr val="FF40FF"/>
    <a:srgbClr val="D4F7FF"/>
    <a:srgbClr val="FFFFFF"/>
    <a:srgbClr val="0A2C72"/>
    <a:srgbClr val="3D3F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5533" autoAdjust="0"/>
  </p:normalViewPr>
  <p:slideViewPr>
    <p:cSldViewPr>
      <p:cViewPr>
        <p:scale>
          <a:sx n="10" d="100"/>
          <a:sy n="10" d="100"/>
        </p:scale>
        <p:origin x="2478" y="444"/>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63460-DBAE-4562-AF5A-510EFB291DA5}" type="datetimeFigureOut">
              <a:rPr lang="en-US" smtClean="0"/>
              <a:t>4/24/2018</a:t>
            </a:fld>
            <a:endParaRPr lang="en-US" dirty="0"/>
          </a:p>
        </p:txBody>
      </p:sp>
      <p:sp>
        <p:nvSpPr>
          <p:cNvPr id="4" name="Slide Image Placeholder 3"/>
          <p:cNvSpPr>
            <a:spLocks noGrp="1" noRot="1" noChangeAspect="1"/>
          </p:cNvSpPr>
          <p:nvPr>
            <p:ph type="sldImg" idx="2"/>
          </p:nvPr>
        </p:nvSpPr>
        <p:spPr>
          <a:xfrm>
            <a:off x="1550988" y="685800"/>
            <a:ext cx="37560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41B775-EA54-4B56-AD56-BED34D907A31}" type="slidenum">
              <a:rPr lang="en-US" smtClean="0"/>
              <a:t>‹#›</a:t>
            </a:fld>
            <a:endParaRPr lang="en-US" dirty="0"/>
          </a:p>
        </p:txBody>
      </p:sp>
    </p:spTree>
    <p:extLst>
      <p:ext uri="{BB962C8B-B14F-4D97-AF65-F5344CB8AC3E}">
        <p14:creationId xmlns:p14="http://schemas.microsoft.com/office/powerpoint/2010/main" val="3342020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1B775-EA54-4B56-AD56-BED34D907A31}" type="slidenum">
              <a:rPr lang="en-US" smtClean="0"/>
              <a:t>1</a:t>
            </a:fld>
            <a:endParaRPr lang="en-US" dirty="0"/>
          </a:p>
        </p:txBody>
      </p:sp>
    </p:spTree>
    <p:extLst>
      <p:ext uri="{BB962C8B-B14F-4D97-AF65-F5344CB8AC3E}">
        <p14:creationId xmlns:p14="http://schemas.microsoft.com/office/powerpoint/2010/main" val="2219728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useBgFill="1">
        <p:nvSpPr>
          <p:cNvPr id="8" name="Rounded Rectangle 7"/>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4" name="Date Placeholder 3"/>
          <p:cNvSpPr>
            <a:spLocks noGrp="1"/>
          </p:cNvSpPr>
          <p:nvPr>
            <p:ph type="dt" sz="half" idx="10"/>
          </p:nvPr>
        </p:nvSpPr>
        <p:spPr/>
        <p:txBody>
          <a:bodyPr/>
          <a:lstStyle/>
          <a:p>
            <a:fld id="{BB861818-975D-4E7F-AF84-D5236577C00E}"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1589026" y="16478571"/>
            <a:ext cx="32880483" cy="137972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12" name="Rectangle 11"/>
          <p:cNvSpPr/>
          <p:nvPr/>
        </p:nvSpPr>
        <p:spPr>
          <a:xfrm>
            <a:off x="34834199" y="16489950"/>
            <a:ext cx="5475601" cy="13774522"/>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13" name="Rectangle 12"/>
          <p:cNvSpPr/>
          <p:nvPr/>
        </p:nvSpPr>
        <p:spPr>
          <a:xfrm>
            <a:off x="35478485" y="17565285"/>
            <a:ext cx="4187030" cy="11623853"/>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14" name="Rectangle 13"/>
          <p:cNvSpPr/>
          <p:nvPr/>
        </p:nvSpPr>
        <p:spPr>
          <a:xfrm>
            <a:off x="2049224" y="17111481"/>
            <a:ext cx="31960087" cy="12574010"/>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6" name="Slide Number Placeholder 5"/>
          <p:cNvSpPr>
            <a:spLocks noGrp="1"/>
          </p:cNvSpPr>
          <p:nvPr>
            <p:ph type="sldNum" sz="quarter" idx="12"/>
          </p:nvPr>
        </p:nvSpPr>
        <p:spPr>
          <a:xfrm>
            <a:off x="35819400" y="25901501"/>
            <a:ext cx="3505200" cy="2560320"/>
          </a:xfrm>
        </p:spPr>
        <p:txBody>
          <a:bodyPr/>
          <a:lstStyle>
            <a:lvl1pPr algn="ctr">
              <a:defRPr sz="14100">
                <a:solidFill>
                  <a:schemeClr val="accent1">
                    <a:lumMod val="50000"/>
                  </a:schemeClr>
                </a:solidFill>
              </a:defRPr>
            </a:lvl1pPr>
          </a:lstStyle>
          <a:p>
            <a:fld id="{3772FE18-5568-44C8-BDE2-45B5F25AD1A8}" type="slidenum">
              <a:rPr lang="en-US" smtClean="0"/>
              <a:t>‹#›</a:t>
            </a:fld>
            <a:endParaRPr lang="en-US" dirty="0"/>
          </a:p>
        </p:txBody>
      </p:sp>
      <p:sp>
        <p:nvSpPr>
          <p:cNvPr id="11" name="Rectangle 10"/>
          <p:cNvSpPr/>
          <p:nvPr/>
        </p:nvSpPr>
        <p:spPr>
          <a:xfrm>
            <a:off x="2492381" y="25531949"/>
            <a:ext cx="31073764" cy="372045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10" name="Rectangle 9"/>
          <p:cNvSpPr/>
          <p:nvPr/>
        </p:nvSpPr>
        <p:spPr>
          <a:xfrm>
            <a:off x="2479267" y="17580864"/>
            <a:ext cx="31099993" cy="11635232"/>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3" name="Subtitle 2"/>
          <p:cNvSpPr>
            <a:spLocks noGrp="1"/>
          </p:cNvSpPr>
          <p:nvPr>
            <p:ph type="subTitle" idx="1"/>
          </p:nvPr>
        </p:nvSpPr>
        <p:spPr>
          <a:xfrm>
            <a:off x="2956903" y="26029920"/>
            <a:ext cx="30144720" cy="2560320"/>
          </a:xfrm>
        </p:spPr>
        <p:txBody>
          <a:bodyPr>
            <a:normAutofit/>
          </a:bodyPr>
          <a:lstStyle>
            <a:lvl1pPr marL="0" indent="0" algn="ctr">
              <a:buNone/>
              <a:defRPr sz="9100" cap="all" spc="1509" baseline="0">
                <a:solidFill>
                  <a:srgbClr val="FFFFFF"/>
                </a:solidFill>
              </a:defRPr>
            </a:lvl1pPr>
            <a:lvl2pPr marL="2299030" indent="0" algn="ctr">
              <a:buNone/>
              <a:defRPr>
                <a:solidFill>
                  <a:schemeClr val="tx1">
                    <a:tint val="75000"/>
                  </a:schemeClr>
                </a:solidFill>
              </a:defRPr>
            </a:lvl2pPr>
            <a:lvl3pPr marL="4598060" indent="0" algn="ctr">
              <a:buNone/>
              <a:defRPr>
                <a:solidFill>
                  <a:schemeClr val="tx1">
                    <a:tint val="75000"/>
                  </a:schemeClr>
                </a:solidFill>
              </a:defRPr>
            </a:lvl3pPr>
            <a:lvl4pPr marL="6897091" indent="0" algn="ctr">
              <a:buNone/>
              <a:defRPr>
                <a:solidFill>
                  <a:schemeClr val="tx1">
                    <a:tint val="75000"/>
                  </a:schemeClr>
                </a:solidFill>
              </a:defRPr>
            </a:lvl4pPr>
            <a:lvl5pPr marL="9196121" indent="0" algn="ctr">
              <a:buNone/>
              <a:defRPr>
                <a:solidFill>
                  <a:schemeClr val="tx1">
                    <a:tint val="75000"/>
                  </a:schemeClr>
                </a:solidFill>
              </a:defRPr>
            </a:lvl5pPr>
            <a:lvl6pPr marL="11495151" indent="0" algn="ctr">
              <a:buNone/>
              <a:defRPr>
                <a:solidFill>
                  <a:schemeClr val="tx1">
                    <a:tint val="75000"/>
                  </a:schemeClr>
                </a:solidFill>
              </a:defRPr>
            </a:lvl6pPr>
            <a:lvl7pPr marL="13794181" indent="0" algn="ctr">
              <a:buNone/>
              <a:defRPr>
                <a:solidFill>
                  <a:schemeClr val="tx1">
                    <a:tint val="75000"/>
                  </a:schemeClr>
                </a:solidFill>
              </a:defRPr>
            </a:lvl7pPr>
            <a:lvl8pPr marL="16093211" indent="0" algn="ctr">
              <a:buNone/>
              <a:defRPr>
                <a:solidFill>
                  <a:schemeClr val="tx1">
                    <a:tint val="75000"/>
                  </a:schemeClr>
                </a:solidFill>
              </a:defRPr>
            </a:lvl8pPr>
            <a:lvl9pPr marL="18392242"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2781643" y="18071387"/>
            <a:ext cx="30495240" cy="6827526"/>
          </a:xfrm>
        </p:spPr>
        <p:txBody>
          <a:bodyPr anchor="b" anchorCtr="0">
            <a:noAutofit/>
          </a:bodyPr>
          <a:lstStyle>
            <a:lvl1pPr>
              <a:defRPr sz="201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861818-975D-4E7F-AF84-D5236577C00E}"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72FE18-5568-44C8-BDE2-45B5F25AD1A8}"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563829" y="1280160"/>
            <a:ext cx="8552688" cy="34286750"/>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marL="0" algn="ctr" defTabSz="4598060" rtl="0" eaLnBrk="1" latinLnBrk="0" hangingPunct="1"/>
            <a:endParaRPr lang="en-US" sz="9100" kern="1200" dirty="0">
              <a:solidFill>
                <a:schemeClr val="lt1"/>
              </a:solidFill>
              <a:latin typeface="+mn-lt"/>
              <a:ea typeface="+mn-ea"/>
              <a:cs typeface="+mn-cs"/>
            </a:endParaRPr>
          </a:p>
        </p:txBody>
      </p:sp>
      <p:sp>
        <p:nvSpPr>
          <p:cNvPr id="8" name="Rectangle 7"/>
          <p:cNvSpPr/>
          <p:nvPr/>
        </p:nvSpPr>
        <p:spPr>
          <a:xfrm>
            <a:off x="31994037" y="1967893"/>
            <a:ext cx="7692281" cy="32911295"/>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2" name="Vertical Title 1"/>
          <p:cNvSpPr>
            <a:spLocks noGrp="1"/>
          </p:cNvSpPr>
          <p:nvPr>
            <p:ph type="title" orient="vert"/>
          </p:nvPr>
        </p:nvSpPr>
        <p:spPr>
          <a:xfrm>
            <a:off x="32423456" y="2214394"/>
            <a:ext cx="6833443" cy="3241829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03120" y="2133597"/>
            <a:ext cx="28392120" cy="3243072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861818-975D-4E7F-AF84-D5236577C00E}"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72FE18-5568-44C8-BDE2-45B5F25AD1A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861818-975D-4E7F-AF84-D5236577C00E}"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72FE18-5568-44C8-BDE2-45B5F25AD1A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useBgFill="1">
        <p:nvSpPr>
          <p:cNvPr id="8" name="Rounded Rectangle 7"/>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4" name="Date Placeholder 3"/>
          <p:cNvSpPr>
            <a:spLocks noGrp="1"/>
          </p:cNvSpPr>
          <p:nvPr>
            <p:ph type="dt" sz="half" idx="10"/>
          </p:nvPr>
        </p:nvSpPr>
        <p:spPr/>
        <p:txBody>
          <a:bodyPr/>
          <a:lstStyle/>
          <a:p>
            <a:fld id="{BB861818-975D-4E7F-AF84-D5236577C00E}" type="datetimeFigureOut">
              <a:rPr lang="en-US" smtClean="0"/>
              <a:t>4/24/2018</a:t>
            </a:fld>
            <a:endParaRPr lang="en-US" dirty="0"/>
          </a:p>
        </p:txBody>
      </p:sp>
      <p:sp>
        <p:nvSpPr>
          <p:cNvPr id="13" name="Rectangle 12"/>
          <p:cNvSpPr/>
          <p:nvPr/>
        </p:nvSpPr>
        <p:spPr>
          <a:xfrm>
            <a:off x="2079090" y="16499840"/>
            <a:ext cx="38019736" cy="137972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16" name="Rectangle 15"/>
          <p:cNvSpPr/>
          <p:nvPr/>
        </p:nvSpPr>
        <p:spPr>
          <a:xfrm>
            <a:off x="2611218" y="17068803"/>
            <a:ext cx="36955480" cy="12574010"/>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72FE18-5568-44C8-BDE2-45B5F25AD1A8}" type="slidenum">
              <a:rPr lang="en-US" smtClean="0"/>
              <a:t>‹#›</a:t>
            </a:fld>
            <a:endParaRPr lang="en-US" dirty="0"/>
          </a:p>
        </p:txBody>
      </p:sp>
      <p:sp>
        <p:nvSpPr>
          <p:cNvPr id="2" name="Title 1"/>
          <p:cNvSpPr>
            <a:spLocks noGrp="1"/>
          </p:cNvSpPr>
          <p:nvPr>
            <p:ph type="title"/>
          </p:nvPr>
        </p:nvSpPr>
        <p:spPr>
          <a:xfrm>
            <a:off x="3387698" y="17922237"/>
            <a:ext cx="35402520" cy="7254246"/>
          </a:xfrm>
        </p:spPr>
        <p:txBody>
          <a:bodyPr anchor="b" anchorCtr="0">
            <a:noAutofit/>
          </a:bodyPr>
          <a:lstStyle>
            <a:lvl1pPr algn="ctr" defTabSz="4598060" rtl="0" eaLnBrk="1" latinLnBrk="0" hangingPunct="1">
              <a:spcBef>
                <a:spcPct val="0"/>
              </a:spcBef>
              <a:buNone/>
              <a:defRPr lang="en-US" sz="201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3107282" y="25432515"/>
            <a:ext cx="35963352" cy="372045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3" name="Text Placeholder 2"/>
          <p:cNvSpPr>
            <a:spLocks noGrp="1"/>
          </p:cNvSpPr>
          <p:nvPr>
            <p:ph type="body" idx="1"/>
          </p:nvPr>
        </p:nvSpPr>
        <p:spPr>
          <a:xfrm>
            <a:off x="3387698" y="25802059"/>
            <a:ext cx="35402520" cy="2933185"/>
          </a:xfrm>
        </p:spPr>
        <p:txBody>
          <a:bodyPr anchor="ctr">
            <a:normAutofit/>
          </a:bodyPr>
          <a:lstStyle>
            <a:lvl1pPr marL="0" indent="0" algn="ctr">
              <a:buNone/>
              <a:defRPr sz="10100" cap="all" spc="1257" baseline="0">
                <a:solidFill>
                  <a:srgbClr val="FFFFFF"/>
                </a:solidFill>
              </a:defRPr>
            </a:lvl1pPr>
            <a:lvl2pPr marL="2299030" indent="0">
              <a:buNone/>
              <a:defRPr sz="9100">
                <a:solidFill>
                  <a:schemeClr val="tx1">
                    <a:tint val="75000"/>
                  </a:schemeClr>
                </a:solidFill>
              </a:defRPr>
            </a:lvl2pPr>
            <a:lvl3pPr marL="4598060" indent="0">
              <a:buNone/>
              <a:defRPr sz="8000">
                <a:solidFill>
                  <a:schemeClr val="tx1">
                    <a:tint val="75000"/>
                  </a:schemeClr>
                </a:solidFill>
              </a:defRPr>
            </a:lvl3pPr>
            <a:lvl4pPr marL="6897091" indent="0">
              <a:buNone/>
              <a:defRPr sz="7000">
                <a:solidFill>
                  <a:schemeClr val="tx1">
                    <a:tint val="75000"/>
                  </a:schemeClr>
                </a:solidFill>
              </a:defRPr>
            </a:lvl4pPr>
            <a:lvl5pPr marL="9196121" indent="0">
              <a:buNone/>
              <a:defRPr sz="7000">
                <a:solidFill>
                  <a:schemeClr val="tx1">
                    <a:tint val="75000"/>
                  </a:schemeClr>
                </a:solidFill>
              </a:defRPr>
            </a:lvl5pPr>
            <a:lvl6pPr marL="11495151" indent="0">
              <a:buNone/>
              <a:defRPr sz="7000">
                <a:solidFill>
                  <a:schemeClr val="tx1">
                    <a:tint val="75000"/>
                  </a:schemeClr>
                </a:solidFill>
              </a:defRPr>
            </a:lvl6pPr>
            <a:lvl7pPr marL="13794181" indent="0">
              <a:buNone/>
              <a:defRPr sz="7000">
                <a:solidFill>
                  <a:schemeClr val="tx1">
                    <a:tint val="75000"/>
                  </a:schemeClr>
                </a:solidFill>
              </a:defRPr>
            </a:lvl7pPr>
            <a:lvl8pPr marL="16093211" indent="0">
              <a:buNone/>
              <a:defRPr sz="7000">
                <a:solidFill>
                  <a:schemeClr val="tx1">
                    <a:tint val="75000"/>
                  </a:schemeClr>
                </a:solidFill>
              </a:defRPr>
            </a:lvl8pPr>
            <a:lvl9pPr marL="18392242" indent="0">
              <a:buNone/>
              <a:defRPr sz="7000">
                <a:solidFill>
                  <a:schemeClr val="tx1">
                    <a:tint val="75000"/>
                  </a:schemeClr>
                </a:solidFill>
              </a:defRPr>
            </a:lvl9pPr>
          </a:lstStyle>
          <a:p>
            <a:pPr lvl="0"/>
            <a:r>
              <a:rPr lang="en-US" smtClean="0"/>
              <a:t>Click to edit Master text styles</a:t>
            </a:r>
          </a:p>
        </p:txBody>
      </p:sp>
      <p:sp>
        <p:nvSpPr>
          <p:cNvPr id="14" name="Rectangle 13"/>
          <p:cNvSpPr/>
          <p:nvPr/>
        </p:nvSpPr>
        <p:spPr>
          <a:xfrm>
            <a:off x="3108485" y="17495520"/>
            <a:ext cx="35960955" cy="11635232"/>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960189" y="2286886"/>
            <a:ext cx="37999091" cy="5820791"/>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960189" y="9626798"/>
            <a:ext cx="18577560" cy="24681485"/>
          </a:xfrm>
        </p:spPr>
        <p:txBody>
          <a:bodyPr/>
          <a:lstStyle>
            <a:lvl1pPr>
              <a:defRPr sz="14100"/>
            </a:lvl1pPr>
            <a:lvl2pPr>
              <a:defRPr sz="12100"/>
            </a:lvl2pPr>
            <a:lvl3pPr>
              <a:defRPr sz="101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1381720" y="9626798"/>
            <a:ext cx="18577560" cy="24681485"/>
          </a:xfrm>
        </p:spPr>
        <p:txBody>
          <a:bodyPr/>
          <a:lstStyle>
            <a:lvl1pPr>
              <a:defRPr sz="14100"/>
            </a:lvl1pPr>
            <a:lvl2pPr>
              <a:defRPr sz="12100"/>
            </a:lvl2pPr>
            <a:lvl3pPr>
              <a:defRPr sz="101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B861818-975D-4E7F-AF84-D5236577C00E}" type="datetimeFigureOut">
              <a:rPr lang="en-US" smtClean="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772FE18-5568-44C8-BDE2-45B5F25AD1A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60189" y="2286886"/>
            <a:ext cx="37999091" cy="5820791"/>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960189" y="9645653"/>
            <a:ext cx="18584865" cy="3582667"/>
          </a:xfrm>
        </p:spPr>
        <p:txBody>
          <a:bodyPr anchor="b">
            <a:noAutofit/>
          </a:bodyPr>
          <a:lstStyle>
            <a:lvl1pPr marL="0" indent="0" algn="ctr">
              <a:buNone/>
              <a:defRPr sz="11100" b="1"/>
            </a:lvl1pPr>
            <a:lvl2pPr marL="2299030" indent="0">
              <a:buNone/>
              <a:defRPr sz="10100" b="1"/>
            </a:lvl2pPr>
            <a:lvl3pPr marL="4598060" indent="0">
              <a:buNone/>
              <a:defRPr sz="9100" b="1"/>
            </a:lvl3pPr>
            <a:lvl4pPr marL="6897091" indent="0">
              <a:buNone/>
              <a:defRPr sz="8000" b="1"/>
            </a:lvl4pPr>
            <a:lvl5pPr marL="9196121" indent="0">
              <a:buNone/>
              <a:defRPr sz="8000" b="1"/>
            </a:lvl5pPr>
            <a:lvl6pPr marL="11495151" indent="0">
              <a:buNone/>
              <a:defRPr sz="8000" b="1"/>
            </a:lvl6pPr>
            <a:lvl7pPr marL="13794181" indent="0">
              <a:buNone/>
              <a:defRPr sz="8000" b="1"/>
            </a:lvl7pPr>
            <a:lvl8pPr marL="16093211" indent="0">
              <a:buNone/>
              <a:defRPr sz="8000" b="1"/>
            </a:lvl8pPr>
            <a:lvl9pPr marL="18392242" indent="0">
              <a:buNone/>
              <a:defRPr sz="8000" b="1"/>
            </a:lvl9pPr>
          </a:lstStyle>
          <a:p>
            <a:pPr lvl="0"/>
            <a:r>
              <a:rPr lang="en-US" smtClean="0"/>
              <a:t>Click to edit Master text styles</a:t>
            </a:r>
          </a:p>
        </p:txBody>
      </p:sp>
      <p:sp>
        <p:nvSpPr>
          <p:cNvPr id="4" name="Content Placeholder 3"/>
          <p:cNvSpPr>
            <a:spLocks noGrp="1"/>
          </p:cNvSpPr>
          <p:nvPr>
            <p:ph sz="half" idx="2"/>
          </p:nvPr>
        </p:nvSpPr>
        <p:spPr>
          <a:xfrm>
            <a:off x="1960189" y="13655040"/>
            <a:ext cx="18584865" cy="20651467"/>
          </a:xfrm>
        </p:spPr>
        <p:txBody>
          <a:bodyPr/>
          <a:lstStyle>
            <a:lvl1pPr>
              <a:defRPr sz="12100"/>
            </a:lvl1pPr>
            <a:lvl2pPr>
              <a:defRPr sz="10100"/>
            </a:lvl2pPr>
            <a:lvl3pPr>
              <a:defRPr sz="9100"/>
            </a:lvl3pPr>
            <a:lvl4pPr>
              <a:defRPr sz="8000"/>
            </a:lvl4pPr>
            <a:lvl5pPr>
              <a:defRPr sz="8000"/>
            </a:lvl5pPr>
            <a:lvl6pPr>
              <a:defRPr sz="8000"/>
            </a:lvl6pPr>
            <a:lvl7pPr>
              <a:defRPr sz="8000"/>
            </a:lvl7pPr>
            <a:lvl8pPr>
              <a:defRPr sz="8000"/>
            </a:lvl8pPr>
            <a:lvl9pPr>
              <a:defRPr sz="8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1367117" y="9645653"/>
            <a:ext cx="18592165" cy="3582667"/>
          </a:xfrm>
        </p:spPr>
        <p:txBody>
          <a:bodyPr anchor="b">
            <a:noAutofit/>
          </a:bodyPr>
          <a:lstStyle>
            <a:lvl1pPr marL="0" indent="0" algn="ctr">
              <a:buNone/>
              <a:defRPr sz="11100" b="1"/>
            </a:lvl1pPr>
            <a:lvl2pPr marL="2299030" indent="0">
              <a:buNone/>
              <a:defRPr sz="10100" b="1"/>
            </a:lvl2pPr>
            <a:lvl3pPr marL="4598060" indent="0">
              <a:buNone/>
              <a:defRPr sz="9100" b="1"/>
            </a:lvl3pPr>
            <a:lvl4pPr marL="6897091" indent="0">
              <a:buNone/>
              <a:defRPr sz="8000" b="1"/>
            </a:lvl4pPr>
            <a:lvl5pPr marL="9196121" indent="0">
              <a:buNone/>
              <a:defRPr sz="8000" b="1"/>
            </a:lvl5pPr>
            <a:lvl6pPr marL="11495151" indent="0">
              <a:buNone/>
              <a:defRPr sz="8000" b="1"/>
            </a:lvl6pPr>
            <a:lvl7pPr marL="13794181" indent="0">
              <a:buNone/>
              <a:defRPr sz="8000" b="1"/>
            </a:lvl7pPr>
            <a:lvl8pPr marL="16093211" indent="0">
              <a:buNone/>
              <a:defRPr sz="8000" b="1"/>
            </a:lvl8pPr>
            <a:lvl9pPr marL="18392242" indent="0">
              <a:buNone/>
              <a:defRPr sz="8000" b="1"/>
            </a:lvl9pPr>
          </a:lstStyle>
          <a:p>
            <a:pPr lvl="0"/>
            <a:r>
              <a:rPr lang="en-US" smtClean="0"/>
              <a:t>Click to edit Master text styles</a:t>
            </a:r>
          </a:p>
        </p:txBody>
      </p:sp>
      <p:sp>
        <p:nvSpPr>
          <p:cNvPr id="6" name="Content Placeholder 5"/>
          <p:cNvSpPr>
            <a:spLocks noGrp="1"/>
          </p:cNvSpPr>
          <p:nvPr>
            <p:ph sz="quarter" idx="4"/>
          </p:nvPr>
        </p:nvSpPr>
        <p:spPr>
          <a:xfrm>
            <a:off x="21367117" y="13655040"/>
            <a:ext cx="18592165" cy="20651467"/>
          </a:xfrm>
        </p:spPr>
        <p:txBody>
          <a:bodyPr/>
          <a:lstStyle>
            <a:lvl1pPr>
              <a:defRPr sz="12100"/>
            </a:lvl1pPr>
            <a:lvl2pPr>
              <a:defRPr sz="10100"/>
            </a:lvl2pPr>
            <a:lvl3pPr>
              <a:defRPr sz="9100"/>
            </a:lvl3pPr>
            <a:lvl4pPr>
              <a:defRPr sz="8000"/>
            </a:lvl4pPr>
            <a:lvl5pPr>
              <a:defRPr sz="8000"/>
            </a:lvl5pPr>
            <a:lvl6pPr>
              <a:defRPr sz="8000"/>
            </a:lvl6pPr>
            <a:lvl7pPr>
              <a:defRPr sz="8000"/>
            </a:lvl7pPr>
            <a:lvl8pPr>
              <a:defRPr sz="8000"/>
            </a:lvl8pPr>
            <a:lvl9pPr>
              <a:defRPr sz="8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B861818-975D-4E7F-AF84-D5236577C00E}" type="datetimeFigureOut">
              <a:rPr lang="en-US" smtClean="0"/>
              <a:t>4/24/2018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772FE18-5568-44C8-BDE2-45B5F25AD1A8}"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B861818-975D-4E7F-AF84-D5236577C00E}" type="datetimeFigureOut">
              <a:rPr lang="en-US" smtClean="0"/>
              <a:t>4/24/2018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772FE18-5568-44C8-BDE2-45B5F25AD1A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useBgFill="1">
        <p:nvSpPr>
          <p:cNvPr id="11" name="Rounded Rectangle 10"/>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2" name="Date Placeholder 1"/>
          <p:cNvSpPr>
            <a:spLocks noGrp="1"/>
          </p:cNvSpPr>
          <p:nvPr>
            <p:ph type="dt" sz="half" idx="10"/>
          </p:nvPr>
        </p:nvSpPr>
        <p:spPr/>
        <p:txBody>
          <a:bodyPr/>
          <a:lstStyle/>
          <a:p>
            <a:fld id="{BB861818-975D-4E7F-AF84-D5236577C00E}" type="datetimeFigureOut">
              <a:rPr lang="en-US" smtClean="0"/>
              <a:t>4/24/2018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772FE18-5568-44C8-BDE2-45B5F25AD1A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useBgFill="1">
        <p:nvSpPr>
          <p:cNvPr id="12" name="Rounded Rectangle 11"/>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3" name="Content Placeholder 2"/>
          <p:cNvSpPr>
            <a:spLocks noGrp="1"/>
          </p:cNvSpPr>
          <p:nvPr>
            <p:ph idx="1"/>
          </p:nvPr>
        </p:nvSpPr>
        <p:spPr>
          <a:xfrm>
            <a:off x="17876520" y="3840480"/>
            <a:ext cx="21031200" cy="29443691"/>
          </a:xfrm>
        </p:spPr>
        <p:txBody>
          <a:bodyPr/>
          <a:lstStyle>
            <a:lvl1pPr>
              <a:defRPr sz="16100"/>
            </a:lvl1pPr>
            <a:lvl2pPr>
              <a:defRPr sz="14100"/>
            </a:lvl2pPr>
            <a:lvl3pPr>
              <a:defRPr sz="12100"/>
            </a:lvl3pPr>
            <a:lvl4pPr>
              <a:defRPr sz="10100"/>
            </a:lvl4pPr>
            <a:lvl5pPr>
              <a:defRPr sz="10100"/>
            </a:lvl5pPr>
            <a:lvl6pPr>
              <a:defRPr sz="10100"/>
            </a:lvl6pPr>
            <a:lvl7pPr>
              <a:defRPr sz="10100"/>
            </a:lvl7pPr>
            <a:lvl8pPr>
              <a:defRPr sz="10100"/>
            </a:lvl8pPr>
            <a:lvl9pPr>
              <a:defRPr sz="10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B861818-975D-4E7F-AF84-D5236577C00E}" type="datetimeFigureOut">
              <a:rPr lang="en-US" smtClean="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772FE18-5568-44C8-BDE2-45B5F25AD1A8}" type="slidenum">
              <a:rPr lang="en-US" smtClean="0"/>
              <a:t>‹#›</a:t>
            </a:fld>
            <a:endParaRPr lang="en-US" dirty="0"/>
          </a:p>
        </p:txBody>
      </p:sp>
      <p:sp>
        <p:nvSpPr>
          <p:cNvPr id="8" name="Rectangle 7"/>
          <p:cNvSpPr/>
          <p:nvPr/>
        </p:nvSpPr>
        <p:spPr>
          <a:xfrm>
            <a:off x="2576156" y="8431987"/>
            <a:ext cx="12496204" cy="19731533"/>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10" name="Rectangle 9"/>
          <p:cNvSpPr/>
          <p:nvPr/>
        </p:nvSpPr>
        <p:spPr>
          <a:xfrm>
            <a:off x="3112774" y="9197843"/>
            <a:ext cx="11422968" cy="18112237"/>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4" name="Text Placeholder 3"/>
          <p:cNvSpPr>
            <a:spLocks noGrp="1"/>
          </p:cNvSpPr>
          <p:nvPr>
            <p:ph type="body" sz="half" idx="2"/>
          </p:nvPr>
        </p:nvSpPr>
        <p:spPr>
          <a:xfrm>
            <a:off x="3537400" y="16642080"/>
            <a:ext cx="10573716" cy="9814560"/>
          </a:xfrm>
        </p:spPr>
        <p:txBody>
          <a:bodyPr/>
          <a:lstStyle>
            <a:lvl1pPr marL="0" indent="0">
              <a:spcBef>
                <a:spcPts val="2011"/>
              </a:spcBef>
              <a:buNone/>
              <a:defRPr sz="7000">
                <a:solidFill>
                  <a:schemeClr val="accent1">
                    <a:lumMod val="50000"/>
                  </a:schemeClr>
                </a:solidFill>
              </a:defRPr>
            </a:lvl1pPr>
            <a:lvl2pPr marL="2299030" indent="0">
              <a:buNone/>
              <a:defRPr sz="6000"/>
            </a:lvl2pPr>
            <a:lvl3pPr marL="4598060" indent="0">
              <a:buNone/>
              <a:defRPr sz="5000"/>
            </a:lvl3pPr>
            <a:lvl4pPr marL="6897091" indent="0">
              <a:buNone/>
              <a:defRPr sz="4500"/>
            </a:lvl4pPr>
            <a:lvl5pPr marL="9196121" indent="0">
              <a:buNone/>
              <a:defRPr sz="4500"/>
            </a:lvl5pPr>
            <a:lvl6pPr marL="11495151" indent="0">
              <a:buNone/>
              <a:defRPr sz="4500"/>
            </a:lvl6pPr>
            <a:lvl7pPr marL="13794181" indent="0">
              <a:buNone/>
              <a:defRPr sz="4500"/>
            </a:lvl7pPr>
            <a:lvl8pPr marL="16093211" indent="0">
              <a:buNone/>
              <a:defRPr sz="4500"/>
            </a:lvl8pPr>
            <a:lvl9pPr marL="18392242" indent="0">
              <a:buNone/>
              <a:defRPr sz="4500"/>
            </a:lvl9pPr>
          </a:lstStyle>
          <a:p>
            <a:pPr lvl="0"/>
            <a:r>
              <a:rPr lang="en-US" smtClean="0"/>
              <a:t>Click to edit Master text styles</a:t>
            </a:r>
          </a:p>
        </p:txBody>
      </p:sp>
      <p:sp>
        <p:nvSpPr>
          <p:cNvPr id="2" name="Title 1"/>
          <p:cNvSpPr>
            <a:spLocks noGrp="1"/>
          </p:cNvSpPr>
          <p:nvPr>
            <p:ph type="title"/>
          </p:nvPr>
        </p:nvSpPr>
        <p:spPr>
          <a:xfrm>
            <a:off x="3537400" y="9712147"/>
            <a:ext cx="10573716" cy="6673072"/>
          </a:xfrm>
        </p:spPr>
        <p:txBody>
          <a:bodyPr anchor="b">
            <a:normAutofit/>
          </a:bodyPr>
          <a:lstStyle>
            <a:lvl1pPr algn="l">
              <a:defRPr sz="101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useBgFill="1">
        <p:nvSpPr>
          <p:cNvPr id="9" name="Rounded Rectangle 8"/>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3" name="Picture Placeholder 2"/>
          <p:cNvSpPr>
            <a:spLocks noGrp="1"/>
          </p:cNvSpPr>
          <p:nvPr>
            <p:ph type="pic" idx="1"/>
          </p:nvPr>
        </p:nvSpPr>
        <p:spPr>
          <a:xfrm>
            <a:off x="3154680" y="3480047"/>
            <a:ext cx="35753040" cy="24256758"/>
          </a:xfrm>
          <a:solidFill>
            <a:schemeClr val="bg2"/>
          </a:solidFill>
          <a:ln>
            <a:noFill/>
          </a:ln>
          <a:effectLst>
            <a:softEdge rad="12700"/>
          </a:effectLst>
        </p:spPr>
        <p:txBody>
          <a:bodyPr/>
          <a:lstStyle>
            <a:lvl1pPr marL="0" indent="0">
              <a:buNone/>
              <a:defRPr sz="16100"/>
            </a:lvl1pPr>
            <a:lvl2pPr marL="2299030" indent="0">
              <a:buNone/>
              <a:defRPr sz="14100"/>
            </a:lvl2pPr>
            <a:lvl3pPr marL="4598060" indent="0">
              <a:buNone/>
              <a:defRPr sz="12100"/>
            </a:lvl3pPr>
            <a:lvl4pPr marL="6897091" indent="0">
              <a:buNone/>
              <a:defRPr sz="10100"/>
            </a:lvl4pPr>
            <a:lvl5pPr marL="9196121" indent="0">
              <a:buNone/>
              <a:defRPr sz="10100"/>
            </a:lvl5pPr>
            <a:lvl6pPr marL="11495151" indent="0">
              <a:buNone/>
              <a:defRPr sz="10100"/>
            </a:lvl6pPr>
            <a:lvl7pPr marL="13794181" indent="0">
              <a:buNone/>
              <a:defRPr sz="10100"/>
            </a:lvl7pPr>
            <a:lvl8pPr marL="16093211" indent="0">
              <a:buNone/>
              <a:defRPr sz="10100"/>
            </a:lvl8pPr>
            <a:lvl9pPr marL="18392242" indent="0">
              <a:buNone/>
              <a:defRPr sz="101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p>
            <a:fld id="{BB861818-975D-4E7F-AF84-D5236577C00E}" type="datetimeFigureOut">
              <a:rPr lang="en-US" smtClean="0"/>
              <a:t>4/24/2018</a:t>
            </a:fld>
            <a:endParaRPr lang="en-US" dirty="0"/>
          </a:p>
        </p:txBody>
      </p:sp>
      <p:sp>
        <p:nvSpPr>
          <p:cNvPr id="7" name="Slide Number Placeholder 6"/>
          <p:cNvSpPr>
            <a:spLocks noGrp="1"/>
          </p:cNvSpPr>
          <p:nvPr>
            <p:ph type="sldNum" sz="quarter" idx="12"/>
          </p:nvPr>
        </p:nvSpPr>
        <p:spPr/>
        <p:txBody>
          <a:bodyPr/>
          <a:lstStyle/>
          <a:p>
            <a:fld id="{3772FE18-5568-44C8-BDE2-45B5F25AD1A8}" type="slidenum">
              <a:rPr lang="en-US" smtClean="0"/>
              <a:t>‹#›</a:t>
            </a:fld>
            <a:endParaRPr lang="en-US" dirty="0"/>
          </a:p>
        </p:txBody>
      </p:sp>
      <p:sp>
        <p:nvSpPr>
          <p:cNvPr id="10" name="Rectangle 9"/>
          <p:cNvSpPr/>
          <p:nvPr/>
        </p:nvSpPr>
        <p:spPr>
          <a:xfrm>
            <a:off x="3154680" y="27736800"/>
            <a:ext cx="35753040" cy="768096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12" name="Rectangle 11"/>
          <p:cNvSpPr/>
          <p:nvPr/>
        </p:nvSpPr>
        <p:spPr>
          <a:xfrm>
            <a:off x="3505198" y="28163520"/>
            <a:ext cx="34963519" cy="673637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4206240" y="31577280"/>
            <a:ext cx="33711164" cy="2529498"/>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11" name="Rectangle 10"/>
          <p:cNvSpPr/>
          <p:nvPr/>
        </p:nvSpPr>
        <p:spPr>
          <a:xfrm>
            <a:off x="2785709" y="28419552"/>
            <a:ext cx="36552226" cy="6144768"/>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4" name="Text Placeholder 3"/>
          <p:cNvSpPr>
            <a:spLocks noGrp="1"/>
          </p:cNvSpPr>
          <p:nvPr>
            <p:ph type="body" sz="half" idx="2"/>
          </p:nvPr>
        </p:nvSpPr>
        <p:spPr>
          <a:xfrm>
            <a:off x="4398929" y="31676716"/>
            <a:ext cx="33325786" cy="2249604"/>
          </a:xfrm>
        </p:spPr>
        <p:txBody>
          <a:bodyPr anchor="ctr">
            <a:normAutofit/>
          </a:bodyPr>
          <a:lstStyle>
            <a:lvl1pPr marL="0" indent="0" algn="ctr">
              <a:buNone/>
              <a:defRPr sz="7500" cap="all" spc="1257" baseline="0">
                <a:solidFill>
                  <a:srgbClr val="FFFFFF"/>
                </a:solidFill>
              </a:defRPr>
            </a:lvl1pPr>
            <a:lvl2pPr marL="2299030" indent="0">
              <a:buNone/>
              <a:defRPr sz="6000"/>
            </a:lvl2pPr>
            <a:lvl3pPr marL="4598060" indent="0">
              <a:buNone/>
              <a:defRPr sz="5000"/>
            </a:lvl3pPr>
            <a:lvl4pPr marL="6897091" indent="0">
              <a:buNone/>
              <a:defRPr sz="4500"/>
            </a:lvl4pPr>
            <a:lvl5pPr marL="9196121" indent="0">
              <a:buNone/>
              <a:defRPr sz="4500"/>
            </a:lvl5pPr>
            <a:lvl6pPr marL="11495151" indent="0">
              <a:buNone/>
              <a:defRPr sz="4500"/>
            </a:lvl6pPr>
            <a:lvl7pPr marL="13794181" indent="0">
              <a:buNone/>
              <a:defRPr sz="4500"/>
            </a:lvl7pPr>
            <a:lvl8pPr marL="16093211" indent="0">
              <a:buNone/>
              <a:defRPr sz="4500"/>
            </a:lvl8pPr>
            <a:lvl9pPr marL="18392242" indent="0">
              <a:buNone/>
              <a:defRPr sz="4500"/>
            </a:lvl9pPr>
          </a:lstStyle>
          <a:p>
            <a:pPr lvl="0"/>
            <a:r>
              <a:rPr lang="en-US" smtClean="0"/>
              <a:t>Click to edit Master text styles</a:t>
            </a:r>
          </a:p>
        </p:txBody>
      </p:sp>
      <p:sp>
        <p:nvSpPr>
          <p:cNvPr id="2" name="Title 1"/>
          <p:cNvSpPr>
            <a:spLocks noGrp="1"/>
          </p:cNvSpPr>
          <p:nvPr>
            <p:ph type="title"/>
          </p:nvPr>
        </p:nvSpPr>
        <p:spPr>
          <a:xfrm>
            <a:off x="4206240" y="28590243"/>
            <a:ext cx="33711164" cy="2929041"/>
          </a:xfrm>
        </p:spPr>
        <p:txBody>
          <a:bodyPr anchor="ctr" anchorCtr="0"/>
          <a:lstStyle>
            <a:lvl1pPr algn="ctr">
              <a:defRPr sz="101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useBgFill="1">
        <p:nvSpPr>
          <p:cNvPr id="7" name="Rounded Rectangle 6"/>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3" name="Text Placeholder 2"/>
          <p:cNvSpPr>
            <a:spLocks noGrp="1"/>
          </p:cNvSpPr>
          <p:nvPr>
            <p:ph type="body" idx="1"/>
          </p:nvPr>
        </p:nvSpPr>
        <p:spPr>
          <a:xfrm>
            <a:off x="2103120" y="9814563"/>
            <a:ext cx="37856160" cy="24491953"/>
          </a:xfrm>
          <a:prstGeom prst="rect">
            <a:avLst/>
          </a:prstGeom>
        </p:spPr>
        <p:txBody>
          <a:bodyPr vert="horz" lIns="459806" tIns="229903" rIns="459806" bIns="22990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103120" y="35595563"/>
            <a:ext cx="9814560" cy="2044700"/>
          </a:xfrm>
          <a:prstGeom prst="rect">
            <a:avLst/>
          </a:prstGeom>
        </p:spPr>
        <p:txBody>
          <a:bodyPr vert="horz" lIns="459806" tIns="229903" rIns="459806" bIns="229903" rtlCol="0" anchor="ctr"/>
          <a:lstStyle>
            <a:lvl1pPr algn="l">
              <a:defRPr sz="6000">
                <a:solidFill>
                  <a:schemeClr val="tx2"/>
                </a:solidFill>
              </a:defRPr>
            </a:lvl1pPr>
          </a:lstStyle>
          <a:p>
            <a:fld id="{BB861818-975D-4E7F-AF84-D5236577C00E}" type="datetimeFigureOut">
              <a:rPr lang="en-US" smtClean="0"/>
              <a:t>4/24/2018</a:t>
            </a:fld>
            <a:endParaRPr lang="en-US" dirty="0"/>
          </a:p>
        </p:txBody>
      </p:sp>
      <p:sp>
        <p:nvSpPr>
          <p:cNvPr id="5" name="Footer Placeholder 4"/>
          <p:cNvSpPr>
            <a:spLocks noGrp="1"/>
          </p:cNvSpPr>
          <p:nvPr>
            <p:ph type="ftr" sz="quarter" idx="3"/>
          </p:nvPr>
        </p:nvSpPr>
        <p:spPr>
          <a:xfrm>
            <a:off x="14371320" y="35595563"/>
            <a:ext cx="13319760" cy="2044700"/>
          </a:xfrm>
          <a:prstGeom prst="rect">
            <a:avLst/>
          </a:prstGeom>
        </p:spPr>
        <p:txBody>
          <a:bodyPr vert="horz" lIns="459806" tIns="229903" rIns="459806" bIns="229903" rtlCol="0" anchor="ctr"/>
          <a:lstStyle>
            <a:lvl1pPr algn="ctr">
              <a:defRPr sz="6000">
                <a:solidFill>
                  <a:schemeClr val="tx2"/>
                </a:solidFill>
              </a:defRPr>
            </a:lvl1pPr>
          </a:lstStyle>
          <a:p>
            <a:endParaRPr lang="en-US" dirty="0"/>
          </a:p>
        </p:txBody>
      </p:sp>
      <p:sp>
        <p:nvSpPr>
          <p:cNvPr id="6" name="Slide Number Placeholder 5"/>
          <p:cNvSpPr>
            <a:spLocks noGrp="1"/>
          </p:cNvSpPr>
          <p:nvPr>
            <p:ph type="sldNum" sz="quarter" idx="4"/>
          </p:nvPr>
        </p:nvSpPr>
        <p:spPr>
          <a:xfrm>
            <a:off x="30144720" y="35595563"/>
            <a:ext cx="9814560" cy="2044700"/>
          </a:xfrm>
          <a:prstGeom prst="rect">
            <a:avLst/>
          </a:prstGeom>
        </p:spPr>
        <p:txBody>
          <a:bodyPr vert="horz" lIns="459806" tIns="229903" rIns="459806" bIns="229903" rtlCol="0" anchor="ctr"/>
          <a:lstStyle>
            <a:lvl1pPr algn="r">
              <a:defRPr sz="6000">
                <a:solidFill>
                  <a:schemeClr val="tx2"/>
                </a:solidFill>
              </a:defRPr>
            </a:lvl1pPr>
          </a:lstStyle>
          <a:p>
            <a:fld id="{3772FE18-5568-44C8-BDE2-45B5F25AD1A8}" type="slidenum">
              <a:rPr lang="en-US" smtClean="0"/>
              <a:t>‹#›</a:t>
            </a:fld>
            <a:endParaRPr lang="en-US" dirty="0"/>
          </a:p>
        </p:txBody>
      </p:sp>
      <p:sp>
        <p:nvSpPr>
          <p:cNvPr id="9" name="Rectangle 8"/>
          <p:cNvSpPr/>
          <p:nvPr/>
        </p:nvSpPr>
        <p:spPr>
          <a:xfrm>
            <a:off x="1261872" y="1557730"/>
            <a:ext cx="39538656" cy="742492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marL="0" algn="ctr" defTabSz="4598060" rtl="0" eaLnBrk="1" latinLnBrk="0" hangingPunct="1"/>
            <a:endParaRPr lang="en-US" sz="9100" kern="1200" dirty="0">
              <a:solidFill>
                <a:schemeClr val="lt1"/>
              </a:solidFill>
              <a:latin typeface="+mn-lt"/>
              <a:ea typeface="+mn-ea"/>
              <a:cs typeface="+mn-cs"/>
            </a:endParaRPr>
          </a:p>
        </p:txBody>
      </p:sp>
      <p:sp>
        <p:nvSpPr>
          <p:cNvPr id="10" name="Rectangle 9"/>
          <p:cNvSpPr/>
          <p:nvPr/>
        </p:nvSpPr>
        <p:spPr>
          <a:xfrm>
            <a:off x="1715170" y="2088030"/>
            <a:ext cx="38550392" cy="62640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dirty="0"/>
          </a:p>
        </p:txBody>
      </p:sp>
      <p:sp>
        <p:nvSpPr>
          <p:cNvPr id="2" name="Title Placeholder 1"/>
          <p:cNvSpPr>
            <a:spLocks noGrp="1"/>
          </p:cNvSpPr>
          <p:nvPr>
            <p:ph type="title"/>
          </p:nvPr>
        </p:nvSpPr>
        <p:spPr>
          <a:xfrm>
            <a:off x="1960189" y="2286886"/>
            <a:ext cx="37999091" cy="5820791"/>
          </a:xfrm>
          <a:prstGeom prst="rect">
            <a:avLst/>
          </a:prstGeom>
        </p:spPr>
        <p:txBody>
          <a:bodyPr vert="horz" lIns="459806" tIns="229903" rIns="459806" bIns="229903"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4598060" rtl="0" eaLnBrk="1" latinLnBrk="0" hangingPunct="1">
        <a:spcBef>
          <a:spcPct val="0"/>
        </a:spcBef>
        <a:buNone/>
        <a:defRPr sz="17600" kern="1200" cap="all" baseline="0">
          <a:solidFill>
            <a:schemeClr val="accent1">
              <a:lumMod val="75000"/>
            </a:schemeClr>
          </a:solidFill>
          <a:latin typeface="+mj-lt"/>
          <a:ea typeface="+mj-ea"/>
          <a:cs typeface="+mj-cs"/>
        </a:defRPr>
      </a:lvl1pPr>
    </p:titleStyle>
    <p:bodyStyle>
      <a:lvl1pPr marL="1724273" indent="-1149515" algn="l" defTabSz="4598060" rtl="0" eaLnBrk="1" latinLnBrk="0" hangingPunct="1">
        <a:spcBef>
          <a:spcPct val="20000"/>
        </a:spcBef>
        <a:buClr>
          <a:schemeClr val="accent1"/>
        </a:buClr>
        <a:buFont typeface="Arial" pitchFamily="34" charset="0"/>
        <a:buChar char="•"/>
        <a:defRPr sz="12100" kern="1200">
          <a:solidFill>
            <a:schemeClr val="tx2"/>
          </a:solidFill>
          <a:latin typeface="+mn-lt"/>
          <a:ea typeface="+mn-ea"/>
          <a:cs typeface="+mn-cs"/>
        </a:defRPr>
      </a:lvl1pPr>
      <a:lvl2pPr marL="3218642" indent="-1149515" algn="l" defTabSz="4598060" rtl="0" eaLnBrk="1" latinLnBrk="0" hangingPunct="1">
        <a:spcBef>
          <a:spcPct val="20000"/>
        </a:spcBef>
        <a:buClr>
          <a:schemeClr val="accent2"/>
        </a:buClr>
        <a:buFont typeface="Arial" pitchFamily="34" charset="0"/>
        <a:buChar char="•"/>
        <a:defRPr sz="10100" kern="1200">
          <a:solidFill>
            <a:schemeClr val="tx2"/>
          </a:solidFill>
          <a:latin typeface="+mn-lt"/>
          <a:ea typeface="+mn-ea"/>
          <a:cs typeface="+mn-cs"/>
        </a:defRPr>
      </a:lvl2pPr>
      <a:lvl3pPr marL="4598060" indent="-1149515" algn="l" defTabSz="4598060" rtl="0" eaLnBrk="1" latinLnBrk="0" hangingPunct="1">
        <a:spcBef>
          <a:spcPct val="20000"/>
        </a:spcBef>
        <a:buClr>
          <a:schemeClr val="accent3"/>
        </a:buClr>
        <a:buFont typeface="Arial" pitchFamily="34" charset="0"/>
        <a:buChar char="•"/>
        <a:defRPr sz="9100" kern="1200">
          <a:solidFill>
            <a:schemeClr val="tx2"/>
          </a:solidFill>
          <a:latin typeface="+mn-lt"/>
          <a:ea typeface="+mn-ea"/>
          <a:cs typeface="+mn-cs"/>
        </a:defRPr>
      </a:lvl3pPr>
      <a:lvl4pPr marL="6437285" indent="-1149515" algn="l" defTabSz="4598060" rtl="0" eaLnBrk="1" latinLnBrk="0" hangingPunct="1">
        <a:spcBef>
          <a:spcPct val="20000"/>
        </a:spcBef>
        <a:buClr>
          <a:schemeClr val="accent4"/>
        </a:buClr>
        <a:buFont typeface="Arial" pitchFamily="34" charset="0"/>
        <a:buChar char="•"/>
        <a:defRPr sz="8000" kern="1200">
          <a:solidFill>
            <a:schemeClr val="tx2"/>
          </a:solidFill>
          <a:latin typeface="+mn-lt"/>
          <a:ea typeface="+mn-ea"/>
          <a:cs typeface="+mn-cs"/>
        </a:defRPr>
      </a:lvl4pPr>
      <a:lvl5pPr marL="7816703" indent="-1149515" algn="l" defTabSz="4598060" rtl="0" eaLnBrk="1" latinLnBrk="0" hangingPunct="1">
        <a:spcBef>
          <a:spcPct val="20000"/>
        </a:spcBef>
        <a:buClr>
          <a:schemeClr val="accent5"/>
        </a:buClr>
        <a:buFont typeface="Arial" pitchFamily="34" charset="0"/>
        <a:buChar char="•"/>
        <a:defRPr sz="8000" kern="1200" baseline="0">
          <a:solidFill>
            <a:schemeClr val="tx2"/>
          </a:solidFill>
          <a:latin typeface="+mn-lt"/>
          <a:ea typeface="+mn-ea"/>
          <a:cs typeface="+mn-cs"/>
        </a:defRPr>
      </a:lvl5pPr>
      <a:lvl6pPr marL="8736315" indent="-919612" algn="l" defTabSz="4598060" rtl="0" eaLnBrk="1" latinLnBrk="0" hangingPunct="1">
        <a:spcBef>
          <a:spcPct val="20000"/>
        </a:spcBef>
        <a:buClr>
          <a:schemeClr val="accent1"/>
        </a:buClr>
        <a:buFont typeface="Arial" pitchFamily="34" charset="0"/>
        <a:buChar char="•"/>
        <a:defRPr sz="7000" kern="1200">
          <a:solidFill>
            <a:schemeClr val="tx2"/>
          </a:solidFill>
          <a:latin typeface="+mn-lt"/>
          <a:ea typeface="+mn-ea"/>
          <a:cs typeface="+mn-cs"/>
        </a:defRPr>
      </a:lvl6pPr>
      <a:lvl7pPr marL="10115733" indent="-919612" algn="l" defTabSz="4598060" rtl="0" eaLnBrk="1" latinLnBrk="0" hangingPunct="1">
        <a:spcBef>
          <a:spcPct val="20000"/>
        </a:spcBef>
        <a:buClr>
          <a:schemeClr val="accent2"/>
        </a:buClr>
        <a:buFont typeface="Arial" pitchFamily="34" charset="0"/>
        <a:buChar char="•"/>
        <a:defRPr sz="7000" kern="1200">
          <a:solidFill>
            <a:schemeClr val="tx2"/>
          </a:solidFill>
          <a:latin typeface="+mn-lt"/>
          <a:ea typeface="+mn-ea"/>
          <a:cs typeface="+mn-cs"/>
        </a:defRPr>
      </a:lvl7pPr>
      <a:lvl8pPr marL="11035345" indent="-919612" algn="l" defTabSz="4598060" rtl="0" eaLnBrk="1" latinLnBrk="0" hangingPunct="1">
        <a:spcBef>
          <a:spcPct val="20000"/>
        </a:spcBef>
        <a:buClr>
          <a:schemeClr val="accent3"/>
        </a:buClr>
        <a:buFont typeface="Arial" pitchFamily="34" charset="0"/>
        <a:buChar char="•"/>
        <a:defRPr sz="7000" kern="1200">
          <a:solidFill>
            <a:schemeClr val="tx2"/>
          </a:solidFill>
          <a:latin typeface="+mn-lt"/>
          <a:ea typeface="+mn-ea"/>
          <a:cs typeface="+mn-cs"/>
        </a:defRPr>
      </a:lvl8pPr>
      <a:lvl9pPr marL="11954957" indent="-919612" algn="l" defTabSz="4598060" rtl="0" eaLnBrk="1" latinLnBrk="0" hangingPunct="1">
        <a:spcBef>
          <a:spcPct val="20000"/>
        </a:spcBef>
        <a:buClr>
          <a:schemeClr val="accent4"/>
        </a:buClr>
        <a:buFont typeface="Arial" pitchFamily="34" charset="0"/>
        <a:buChar char="•"/>
        <a:defRPr sz="7000" kern="1200">
          <a:solidFill>
            <a:schemeClr val="tx2"/>
          </a:solidFill>
          <a:latin typeface="+mn-lt"/>
          <a:ea typeface="+mn-ea"/>
          <a:cs typeface="+mn-cs"/>
        </a:defRPr>
      </a:lvl9pPr>
    </p:bodyStyle>
    <p:otherStyle>
      <a:defPPr>
        <a:defRPr lang="en-US"/>
      </a:defPPr>
      <a:lvl1pPr marL="0" algn="l" defTabSz="4598060" rtl="0" eaLnBrk="1" latinLnBrk="0" hangingPunct="1">
        <a:defRPr sz="9100" kern="1200">
          <a:solidFill>
            <a:schemeClr val="tx1"/>
          </a:solidFill>
          <a:latin typeface="+mn-lt"/>
          <a:ea typeface="+mn-ea"/>
          <a:cs typeface="+mn-cs"/>
        </a:defRPr>
      </a:lvl1pPr>
      <a:lvl2pPr marL="2299030" algn="l" defTabSz="4598060" rtl="0" eaLnBrk="1" latinLnBrk="0" hangingPunct="1">
        <a:defRPr sz="9100" kern="1200">
          <a:solidFill>
            <a:schemeClr val="tx1"/>
          </a:solidFill>
          <a:latin typeface="+mn-lt"/>
          <a:ea typeface="+mn-ea"/>
          <a:cs typeface="+mn-cs"/>
        </a:defRPr>
      </a:lvl2pPr>
      <a:lvl3pPr marL="4598060" algn="l" defTabSz="4598060" rtl="0" eaLnBrk="1" latinLnBrk="0" hangingPunct="1">
        <a:defRPr sz="9100" kern="1200">
          <a:solidFill>
            <a:schemeClr val="tx1"/>
          </a:solidFill>
          <a:latin typeface="+mn-lt"/>
          <a:ea typeface="+mn-ea"/>
          <a:cs typeface="+mn-cs"/>
        </a:defRPr>
      </a:lvl3pPr>
      <a:lvl4pPr marL="6897091" algn="l" defTabSz="4598060" rtl="0" eaLnBrk="1" latinLnBrk="0" hangingPunct="1">
        <a:defRPr sz="9100" kern="1200">
          <a:solidFill>
            <a:schemeClr val="tx1"/>
          </a:solidFill>
          <a:latin typeface="+mn-lt"/>
          <a:ea typeface="+mn-ea"/>
          <a:cs typeface="+mn-cs"/>
        </a:defRPr>
      </a:lvl4pPr>
      <a:lvl5pPr marL="9196121" algn="l" defTabSz="4598060" rtl="0" eaLnBrk="1" latinLnBrk="0" hangingPunct="1">
        <a:defRPr sz="9100" kern="1200">
          <a:solidFill>
            <a:schemeClr val="tx1"/>
          </a:solidFill>
          <a:latin typeface="+mn-lt"/>
          <a:ea typeface="+mn-ea"/>
          <a:cs typeface="+mn-cs"/>
        </a:defRPr>
      </a:lvl5pPr>
      <a:lvl6pPr marL="11495151" algn="l" defTabSz="4598060" rtl="0" eaLnBrk="1" latinLnBrk="0" hangingPunct="1">
        <a:defRPr sz="9100" kern="1200">
          <a:solidFill>
            <a:schemeClr val="tx1"/>
          </a:solidFill>
          <a:latin typeface="+mn-lt"/>
          <a:ea typeface="+mn-ea"/>
          <a:cs typeface="+mn-cs"/>
        </a:defRPr>
      </a:lvl6pPr>
      <a:lvl7pPr marL="13794181" algn="l" defTabSz="4598060" rtl="0" eaLnBrk="1" latinLnBrk="0" hangingPunct="1">
        <a:defRPr sz="9100" kern="1200">
          <a:solidFill>
            <a:schemeClr val="tx1"/>
          </a:solidFill>
          <a:latin typeface="+mn-lt"/>
          <a:ea typeface="+mn-ea"/>
          <a:cs typeface="+mn-cs"/>
        </a:defRPr>
      </a:lvl7pPr>
      <a:lvl8pPr marL="16093211" algn="l" defTabSz="4598060" rtl="0" eaLnBrk="1" latinLnBrk="0" hangingPunct="1">
        <a:defRPr sz="9100" kern="1200">
          <a:solidFill>
            <a:schemeClr val="tx1"/>
          </a:solidFill>
          <a:latin typeface="+mn-lt"/>
          <a:ea typeface="+mn-ea"/>
          <a:cs typeface="+mn-cs"/>
        </a:defRPr>
      </a:lvl8pPr>
      <a:lvl9pPr marL="18392242" algn="l" defTabSz="4598060" rtl="0" eaLnBrk="1" latinLnBrk="0" hangingPunct="1">
        <a:defRPr sz="9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4F7FF"/>
        </a:solidFill>
        <a:effectLst/>
      </p:bgPr>
    </p:bg>
    <p:spTree>
      <p:nvGrpSpPr>
        <p:cNvPr id="1" name=""/>
        <p:cNvGrpSpPr/>
        <p:nvPr/>
      </p:nvGrpSpPr>
      <p:grpSpPr>
        <a:xfrm>
          <a:off x="0" y="0"/>
          <a:ext cx="0" cy="0"/>
          <a:chOff x="0" y="0"/>
          <a:chExt cx="0" cy="0"/>
        </a:xfrm>
      </p:grpSpPr>
      <p:sp>
        <p:nvSpPr>
          <p:cNvPr id="26" name="Rectangle 25"/>
          <p:cNvSpPr/>
          <p:nvPr/>
        </p:nvSpPr>
        <p:spPr>
          <a:xfrm>
            <a:off x="-92529" y="-372283"/>
            <a:ext cx="42171257" cy="384047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Measures				M (SD)		Range</a:t>
            </a:r>
          </a:p>
          <a:p>
            <a:r>
              <a:rPr lang="en-US" dirty="0"/>
              <a:t>BG_Overparenting		2.24  (.797)		1 - 5</a:t>
            </a:r>
          </a:p>
          <a:p>
            <a:r>
              <a:rPr lang="en-US" dirty="0"/>
              <a:t>BG_Parental Involvement	2.85  (.651)		1 - 5</a:t>
            </a:r>
          </a:p>
          <a:p>
            <a:r>
              <a:rPr lang="en-US" dirty="0"/>
              <a:t>O_Helicopter Parenting		3.11  (.845)		1 - 7</a:t>
            </a:r>
          </a:p>
          <a:p>
            <a:r>
              <a:rPr lang="en-US" dirty="0"/>
              <a:t>SC-OVERALL			3.87  (.827)		1 - 7</a:t>
            </a:r>
          </a:p>
          <a:p>
            <a:r>
              <a:rPr lang="en-US" dirty="0"/>
              <a:t>SC-Self Kindness			4.14  (1.09)		1 - 7</a:t>
            </a:r>
          </a:p>
          <a:p>
            <a:r>
              <a:rPr lang="en-US" dirty="0"/>
              <a:t>SC-Self Judgment			4.73  (1.02)		1 - 7</a:t>
            </a:r>
          </a:p>
          <a:p>
            <a:r>
              <a:rPr lang="en-US" dirty="0"/>
              <a:t>SC-Common Humanity		4.48  (1.06)		1 - 7</a:t>
            </a:r>
          </a:p>
          <a:p>
            <a:r>
              <a:rPr lang="en-US" dirty="0"/>
              <a:t>SC-Isolation				4.47  (1.18)		1 - 7</a:t>
            </a:r>
          </a:p>
          <a:p>
            <a:r>
              <a:rPr lang="en-US" dirty="0"/>
              <a:t>SC-Mindfulness			4.48  (.922)		1 - 7</a:t>
            </a:r>
          </a:p>
          <a:p>
            <a:r>
              <a:rPr lang="en-US" dirty="0"/>
              <a:t>SC-Overidentification		4.65  (4.66)		1 - 7</a:t>
            </a:r>
          </a:p>
        </p:txBody>
      </p:sp>
      <p:sp>
        <p:nvSpPr>
          <p:cNvPr id="5" name="TextBox 4"/>
          <p:cNvSpPr txBox="1"/>
          <p:nvPr/>
        </p:nvSpPr>
        <p:spPr>
          <a:xfrm>
            <a:off x="381000" y="872848"/>
            <a:ext cx="41224201" cy="3939540"/>
          </a:xfrm>
          <a:prstGeom prst="rect">
            <a:avLst/>
          </a:prstGeom>
          <a:solidFill>
            <a:schemeClr val="bg1"/>
          </a:solidFill>
          <a:ln w="168275">
            <a:solidFill>
              <a:schemeClr val="accent4">
                <a:lumMod val="75000"/>
              </a:schemeClr>
            </a:solidFill>
          </a:ln>
          <a:scene3d>
            <a:camera prst="orthographicFront"/>
            <a:lightRig rig="threePt" dir="t"/>
          </a:scene3d>
          <a:sp3d>
            <a:bevelT w="50800"/>
          </a:sp3d>
        </p:spPr>
        <p:txBody>
          <a:bodyPr wrap="square" rtlCol="0">
            <a:spAutoFit/>
          </a:bodyPr>
          <a:lstStyle/>
          <a:p>
            <a:r>
              <a:rPr lang="en-US" sz="5800" b="1" dirty="0" smtClean="0"/>
              <a:t>Exploring College Students’ Reports of Parental Involvement and Levels of Self-Compassion</a:t>
            </a:r>
          </a:p>
          <a:p>
            <a:r>
              <a:rPr lang="en-US" sz="5200" b="1" dirty="0" smtClean="0"/>
              <a:t>Haley Kruenegel, Autumn Vaassen, and Bre Schultz</a:t>
            </a:r>
          </a:p>
          <a:p>
            <a:r>
              <a:rPr lang="en-US" sz="5200" b="1" dirty="0" smtClean="0"/>
              <a:t>Faculty Mentor: Mary Beth Leibham, Ph.D.</a:t>
            </a:r>
          </a:p>
          <a:p>
            <a:r>
              <a:rPr lang="en-US" sz="4400" b="1" dirty="0" smtClean="0"/>
              <a:t>University of Wisconsin-Eau Claire, Department of Psychology</a:t>
            </a:r>
            <a:endParaRPr lang="en-US" sz="4400" b="1" dirty="0"/>
          </a:p>
          <a:p>
            <a:pPr algn="ctr"/>
            <a:endParaRPr lang="en-US" sz="4400" b="1" dirty="0" smtClean="0"/>
          </a:p>
        </p:txBody>
      </p:sp>
      <p:sp>
        <p:nvSpPr>
          <p:cNvPr id="13" name="Rectangle 12"/>
          <p:cNvSpPr/>
          <p:nvPr/>
        </p:nvSpPr>
        <p:spPr>
          <a:xfrm>
            <a:off x="31747136" y="23558809"/>
            <a:ext cx="9858061" cy="11796759"/>
          </a:xfrm>
          <a:prstGeom prst="rect">
            <a:avLst/>
          </a:prstGeom>
          <a:solidFill>
            <a:schemeClr val="bg1">
              <a:lumMod val="95000"/>
            </a:schemeClr>
          </a:solidFill>
          <a:ln>
            <a:solidFill>
              <a:schemeClr val="tx1"/>
            </a:solidFill>
          </a:ln>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31741228" y="22326600"/>
            <a:ext cx="9863970" cy="1200329"/>
          </a:xfrm>
          <a:prstGeom prst="rect">
            <a:avLst/>
          </a:prstGeom>
          <a:solidFill>
            <a:schemeClr val="accent4">
              <a:lumMod val="75000"/>
            </a:schemeClr>
          </a:solidFill>
          <a:ln w="25400">
            <a:solidFill>
              <a:schemeClr val="tx1"/>
            </a:solidFill>
          </a:ln>
          <a:scene3d>
            <a:camera prst="orthographicFront"/>
            <a:lightRig rig="threePt" dir="t"/>
          </a:scene3d>
          <a:sp3d>
            <a:bevelT w="50800"/>
          </a:sp3d>
        </p:spPr>
        <p:txBody>
          <a:bodyPr wrap="square" rtlCol="0">
            <a:spAutoFit/>
          </a:bodyPr>
          <a:lstStyle/>
          <a:p>
            <a:pPr algn="ctr"/>
            <a:r>
              <a:rPr lang="en-US" sz="7200" b="1" dirty="0" smtClean="0">
                <a:solidFill>
                  <a:schemeClr val="bg1"/>
                </a:solidFill>
                <a:latin typeface="Adobe Kaiti Std R" pitchFamily="18" charset="-128"/>
                <a:ea typeface="Adobe Kaiti Std R" pitchFamily="18" charset="-128"/>
              </a:rPr>
              <a:t>References</a:t>
            </a:r>
            <a:endParaRPr lang="en-US" sz="7200" b="1" dirty="0">
              <a:solidFill>
                <a:schemeClr val="bg1"/>
              </a:solidFill>
              <a:latin typeface="Adobe Kaiti Std R" pitchFamily="18" charset="-128"/>
              <a:ea typeface="Adobe Kaiti Std R" pitchFamily="18" charset="-128"/>
            </a:endParaRPr>
          </a:p>
        </p:txBody>
      </p:sp>
      <p:sp>
        <p:nvSpPr>
          <p:cNvPr id="17" name="TextBox 16"/>
          <p:cNvSpPr txBox="1"/>
          <p:nvPr/>
        </p:nvSpPr>
        <p:spPr>
          <a:xfrm>
            <a:off x="31837499" y="23561315"/>
            <a:ext cx="9677334" cy="13357503"/>
          </a:xfrm>
          <a:prstGeom prst="rect">
            <a:avLst/>
          </a:prstGeom>
          <a:noFill/>
        </p:spPr>
        <p:txBody>
          <a:bodyPr vert="horz" wrap="square" rtlCol="0">
            <a:spAutoFit/>
          </a:bodyPr>
          <a:lstStyle/>
          <a:p>
            <a:pPr marL="342900" indent="-342900">
              <a:buFont typeface="Arial" panose="020B0604020202020204" pitchFamily="34" charset="0"/>
              <a:buChar char="•"/>
            </a:pPr>
            <a:r>
              <a:rPr lang="en-US" sz="2800" dirty="0" smtClean="0"/>
              <a:t>Bradley-Geist, J. C., &amp; Olson-Buchanan, J.B. (2014). Helicopter parents: An examination of the correlates of over-parenting of college students. </a:t>
            </a:r>
            <a:r>
              <a:rPr lang="en-US" sz="2800" i="1" dirty="0" smtClean="0"/>
              <a:t>Education &amp; Training, 4</a:t>
            </a:r>
            <a:r>
              <a:rPr lang="en-US" sz="2800" dirty="0" smtClean="0"/>
              <a:t>(56), 314-328. </a:t>
            </a:r>
            <a:r>
              <a:rPr lang="en-US" sz="2800" dirty="0" err="1" smtClean="0"/>
              <a:t>doi</a:t>
            </a:r>
            <a:r>
              <a:rPr lang="en-US" sz="2800" dirty="0" smtClean="0"/>
              <a:t>: 10.1108/ET-10-2012-0096.</a:t>
            </a:r>
          </a:p>
          <a:p>
            <a:pPr marL="342900" indent="-342900">
              <a:buFont typeface="Arial" panose="020B0604020202020204" pitchFamily="34" charset="0"/>
              <a:buChar char="•"/>
            </a:pPr>
            <a:r>
              <a:rPr lang="en-US" sz="2800" dirty="0" smtClean="0"/>
              <a:t>Neff, K. D. (2011). </a:t>
            </a:r>
            <a:r>
              <a:rPr lang="en-US" sz="2800" dirty="0"/>
              <a:t>Self-compassion, self-esteem, and well-being. </a:t>
            </a:r>
            <a:r>
              <a:rPr lang="en-US" sz="2800" i="1" dirty="0"/>
              <a:t>Social and </a:t>
            </a:r>
            <a:r>
              <a:rPr lang="en-US" sz="2800" i="1" dirty="0" smtClean="0"/>
              <a:t>Personality Compass</a:t>
            </a:r>
            <a:r>
              <a:rPr lang="en-US" sz="2800" i="1" dirty="0"/>
              <a:t>, 5, </a:t>
            </a:r>
            <a:r>
              <a:rPr lang="en-US" sz="2800" dirty="0"/>
              <a:t>1-12. </a:t>
            </a:r>
            <a:r>
              <a:rPr lang="en-US" sz="2800" dirty="0" err="1"/>
              <a:t>doi</a:t>
            </a:r>
            <a:r>
              <a:rPr lang="en-US" sz="2800" dirty="0"/>
              <a:t>: </a:t>
            </a:r>
            <a:r>
              <a:rPr lang="en-US" sz="2800" dirty="0" smtClean="0"/>
              <a:t>10.1111/j.1751-9004.2010.00330.x</a:t>
            </a:r>
          </a:p>
          <a:p>
            <a:pPr marL="342900" indent="-342900">
              <a:buFont typeface="Arial" panose="020B0604020202020204" pitchFamily="34" charset="0"/>
              <a:buChar char="•"/>
            </a:pPr>
            <a:r>
              <a:rPr lang="en-US" sz="2800" dirty="0" smtClean="0"/>
              <a:t>Neff</a:t>
            </a:r>
            <a:r>
              <a:rPr lang="en-US" sz="2800" dirty="0"/>
              <a:t>, K. D. (2016). The Self-Compassion Scale is a valid and theoretically coherent measure of self-compassion. </a:t>
            </a:r>
            <a:r>
              <a:rPr lang="en-US" sz="2800" i="1" dirty="0"/>
              <a:t>Mindfulness, 7</a:t>
            </a:r>
            <a:r>
              <a:rPr lang="en-US" sz="2800" dirty="0"/>
              <a:t>(1), 264-274. doi:10.1007/s12671-015-0479-3</a:t>
            </a:r>
            <a:r>
              <a:rPr lang="en-US" sz="2800" dirty="0" smtClean="0"/>
              <a:t>.</a:t>
            </a:r>
          </a:p>
          <a:p>
            <a:pPr marL="342900" indent="-342900">
              <a:buFont typeface="Arial" panose="020B0604020202020204" pitchFamily="34" charset="0"/>
              <a:buChar char="•"/>
            </a:pPr>
            <a:r>
              <a:rPr lang="en-US" sz="2800" dirty="0" smtClean="0"/>
              <a:t>Odenweller, K. G., Booth-Butterfield, M., &amp; Weber, K. (2014). Investigating helicopter parenting, family environments, and relational outcomes for millennials. </a:t>
            </a:r>
            <a:r>
              <a:rPr lang="en-US" sz="2800" i="1" dirty="0" smtClean="0"/>
              <a:t>Communication Studies, 65</a:t>
            </a:r>
            <a:r>
              <a:rPr lang="en-US" sz="2800" dirty="0" smtClean="0"/>
              <a:t>(4), 407-425. </a:t>
            </a:r>
            <a:endParaRPr lang="en-US" sz="2800" dirty="0"/>
          </a:p>
          <a:p>
            <a:pPr marL="285750" lvl="0" indent="-285750">
              <a:spcAft>
                <a:spcPts val="600"/>
              </a:spcAft>
              <a:buFont typeface="Arial" charset="0"/>
              <a:buChar char="•"/>
            </a:pPr>
            <a:r>
              <a:rPr lang="en-US" sz="2800" dirty="0" err="1" smtClean="0"/>
              <a:t>Schiffrin</a:t>
            </a:r>
            <a:r>
              <a:rPr lang="en-US" sz="2800" dirty="0"/>
              <a:t>, H. H., </a:t>
            </a:r>
            <a:r>
              <a:rPr lang="en-US" sz="2800" dirty="0" err="1"/>
              <a:t>Liss</a:t>
            </a:r>
            <a:r>
              <a:rPr lang="en-US" sz="2800" dirty="0"/>
              <a:t>, M., Miles-Mclean, H., Geary, K. A., </a:t>
            </a:r>
            <a:r>
              <a:rPr lang="en-US" sz="2800" dirty="0" err="1"/>
              <a:t>Erchull</a:t>
            </a:r>
            <a:r>
              <a:rPr lang="en-US" sz="2800" dirty="0"/>
              <a:t>, M. J., &amp; </a:t>
            </a:r>
            <a:r>
              <a:rPr lang="en-US" sz="2800" dirty="0" err="1"/>
              <a:t>Tashener</a:t>
            </a:r>
            <a:r>
              <a:rPr lang="en-US" sz="2800" dirty="0"/>
              <a:t>, T. (2013). Helping or hovering? The effects of helicopter parenting on college students’ well-being. </a:t>
            </a:r>
            <a:r>
              <a:rPr lang="en-US" sz="2800" i="1" dirty="0"/>
              <a:t>Journal of Child and Family Studies, 23, </a:t>
            </a:r>
            <a:r>
              <a:rPr lang="en-US" sz="2800" dirty="0"/>
              <a:t>548-557. </a:t>
            </a:r>
            <a:r>
              <a:rPr lang="en-US" sz="2800" dirty="0" err="1"/>
              <a:t>doi</a:t>
            </a:r>
            <a:r>
              <a:rPr lang="en-US" sz="2800" dirty="0"/>
              <a:t>:</a:t>
            </a:r>
            <a:r>
              <a:rPr lang="it-IT" sz="2800" dirty="0"/>
              <a:t>10.1007/s10826-013-9716-3. </a:t>
            </a:r>
            <a:endParaRPr lang="en-US" sz="2800" dirty="0"/>
          </a:p>
          <a:p>
            <a:pPr marL="285750" lvl="0" indent="-285750">
              <a:spcAft>
                <a:spcPts val="600"/>
              </a:spcAft>
              <a:buFont typeface="Arial" charset="0"/>
              <a:buChar char="•"/>
            </a:pPr>
            <a:r>
              <a:rPr lang="it-IT" sz="2800" dirty="0" smtClean="0"/>
              <a:t>Segrin</a:t>
            </a:r>
            <a:r>
              <a:rPr lang="it-IT" sz="2800" dirty="0"/>
              <a:t>, C., Woszidlo, A., Givertz, M., Bauer, A., &amp; Murphy, M. T. (2012). The </a:t>
            </a:r>
            <a:r>
              <a:rPr lang="it-IT" sz="2800" dirty="0" err="1"/>
              <a:t>association</a:t>
            </a:r>
            <a:r>
              <a:rPr lang="it-IT" sz="2800" dirty="0"/>
              <a:t> </a:t>
            </a:r>
            <a:r>
              <a:rPr lang="it-IT" sz="2800" dirty="0" err="1"/>
              <a:t>between</a:t>
            </a:r>
            <a:r>
              <a:rPr lang="it-IT" sz="2800" dirty="0"/>
              <a:t> </a:t>
            </a:r>
            <a:r>
              <a:rPr lang="it-IT" sz="2800" dirty="0" err="1"/>
              <a:t>overparenting</a:t>
            </a:r>
            <a:r>
              <a:rPr lang="it-IT" sz="2800" dirty="0"/>
              <a:t>, </a:t>
            </a:r>
            <a:r>
              <a:rPr lang="it-IT" sz="2800" dirty="0" err="1"/>
              <a:t>parent-child</a:t>
            </a:r>
            <a:r>
              <a:rPr lang="it-IT" sz="2800" dirty="0"/>
              <a:t> </a:t>
            </a:r>
            <a:r>
              <a:rPr lang="it-IT" sz="2800" dirty="0" err="1"/>
              <a:t>communication</a:t>
            </a:r>
            <a:r>
              <a:rPr lang="it-IT" sz="2800" dirty="0"/>
              <a:t>, and </a:t>
            </a:r>
            <a:r>
              <a:rPr lang="it-IT" sz="2800" dirty="0" err="1"/>
              <a:t>entitlement</a:t>
            </a:r>
            <a:r>
              <a:rPr lang="it-IT" sz="2800" dirty="0"/>
              <a:t> and </a:t>
            </a:r>
            <a:r>
              <a:rPr lang="it-IT" sz="2800" dirty="0" err="1"/>
              <a:t>adaptive</a:t>
            </a:r>
            <a:r>
              <a:rPr lang="it-IT" sz="2800" dirty="0"/>
              <a:t> traits in </a:t>
            </a:r>
            <a:r>
              <a:rPr lang="it-IT" sz="2800" dirty="0" err="1"/>
              <a:t>adult</a:t>
            </a:r>
            <a:r>
              <a:rPr lang="it-IT" sz="2800" dirty="0"/>
              <a:t> </a:t>
            </a:r>
            <a:r>
              <a:rPr lang="it-IT" sz="2800" dirty="0" err="1"/>
              <a:t>childre</a:t>
            </a:r>
            <a:r>
              <a:rPr lang="it-IT" sz="2800" dirty="0"/>
              <a:t>. </a:t>
            </a:r>
            <a:r>
              <a:rPr lang="it-IT" sz="2800" i="1" dirty="0"/>
              <a:t>Family Relations, 61,</a:t>
            </a:r>
            <a:r>
              <a:rPr lang="it-IT" sz="2800" dirty="0"/>
              <a:t> 237-252. </a:t>
            </a:r>
            <a:r>
              <a:rPr lang="it-IT" sz="2800" dirty="0" err="1"/>
              <a:t>doi</a:t>
            </a:r>
            <a:r>
              <a:rPr lang="it-IT" sz="2800" dirty="0"/>
              <a:t>: </a:t>
            </a:r>
            <a:r>
              <a:rPr lang="cs-CZ" sz="2800" dirty="0"/>
              <a:t>0.1111/j.1741-3729.2011.00689.x </a:t>
            </a:r>
            <a:endParaRPr lang="en-US" sz="2800" dirty="0"/>
          </a:p>
          <a:p>
            <a:endParaRPr lang="is-IS" sz="2400" dirty="0"/>
          </a:p>
          <a:p>
            <a:pPr marL="342900" indent="-342900">
              <a:buFont typeface="Arial" panose="020B0604020202020204" pitchFamily="34" charset="0"/>
              <a:buChar char="•"/>
            </a:pPr>
            <a:endParaRPr lang="it-IT" sz="2400" dirty="0" smtClean="0"/>
          </a:p>
          <a:p>
            <a:pPr marL="342900" indent="-342900">
              <a:buFont typeface="Arial" panose="020B0604020202020204" pitchFamily="34" charset="0"/>
              <a:buChar char="•"/>
            </a:pPr>
            <a:endParaRPr lang="it-IT" sz="2400" dirty="0"/>
          </a:p>
          <a:p>
            <a:pPr marL="342900" indent="-342900">
              <a:buFont typeface="Arial" panose="020B0604020202020204" pitchFamily="34" charset="0"/>
              <a:buChar char="•"/>
            </a:pPr>
            <a:endParaRPr lang="en-US" sz="2400" dirty="0"/>
          </a:p>
        </p:txBody>
      </p:sp>
      <p:sp>
        <p:nvSpPr>
          <p:cNvPr id="9" name="TextBox 8"/>
          <p:cNvSpPr txBox="1"/>
          <p:nvPr/>
        </p:nvSpPr>
        <p:spPr>
          <a:xfrm>
            <a:off x="381001" y="18830116"/>
            <a:ext cx="10189288" cy="1354217"/>
          </a:xfrm>
          <a:prstGeom prst="rect">
            <a:avLst/>
          </a:prstGeom>
          <a:solidFill>
            <a:schemeClr val="accent4">
              <a:lumMod val="75000"/>
            </a:schemeClr>
          </a:solidFill>
          <a:ln w="25400">
            <a:solidFill>
              <a:schemeClr val="tx1"/>
            </a:solidFill>
          </a:ln>
          <a:scene3d>
            <a:camera prst="orthographicFront"/>
            <a:lightRig rig="threePt" dir="t"/>
          </a:scene3d>
          <a:sp3d>
            <a:bevelT w="50800"/>
          </a:sp3d>
        </p:spPr>
        <p:txBody>
          <a:bodyPr wrap="square" rtlCol="0">
            <a:spAutoFit/>
          </a:bodyPr>
          <a:lstStyle/>
          <a:p>
            <a:pPr algn="ctr"/>
            <a:r>
              <a:rPr lang="en-US" sz="8200" b="1" dirty="0" smtClean="0">
                <a:solidFill>
                  <a:schemeClr val="bg1"/>
                </a:solidFill>
                <a:latin typeface="Adobe Kaiti Std R" pitchFamily="18" charset="-128"/>
                <a:ea typeface="Adobe Kaiti Std R" pitchFamily="18" charset="-128"/>
              </a:rPr>
              <a:t>Method</a:t>
            </a:r>
            <a:endParaRPr lang="en-US" sz="8200" b="1" dirty="0">
              <a:solidFill>
                <a:schemeClr val="bg1"/>
              </a:solidFill>
              <a:latin typeface="Adobe Kaiti Std R" pitchFamily="18" charset="-128"/>
              <a:ea typeface="Adobe Kaiti Std R" pitchFamily="18" charset="-128"/>
            </a:endParaRPr>
          </a:p>
        </p:txBody>
      </p:sp>
      <p:sp>
        <p:nvSpPr>
          <p:cNvPr id="10" name="Rectangle 9"/>
          <p:cNvSpPr/>
          <p:nvPr/>
        </p:nvSpPr>
        <p:spPr>
          <a:xfrm>
            <a:off x="381001" y="20241908"/>
            <a:ext cx="10189288" cy="17685576"/>
          </a:xfrm>
          <a:prstGeom prst="rect">
            <a:avLst/>
          </a:prstGeom>
          <a:solidFill>
            <a:schemeClr val="bg1">
              <a:lumMod val="95000"/>
            </a:schemeClr>
          </a:solidFill>
          <a:ln>
            <a:solidFill>
              <a:schemeClr val="tx1"/>
            </a:solidFill>
          </a:ln>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p:cNvSpPr txBox="1"/>
          <p:nvPr/>
        </p:nvSpPr>
        <p:spPr>
          <a:xfrm>
            <a:off x="455478" y="19888200"/>
            <a:ext cx="10069109" cy="16896933"/>
          </a:xfrm>
          <a:prstGeom prst="rect">
            <a:avLst/>
          </a:prstGeom>
          <a:noFill/>
        </p:spPr>
        <p:txBody>
          <a:bodyPr wrap="square" rtlCol="0">
            <a:spAutoFit/>
          </a:bodyPr>
          <a:lstStyle/>
          <a:p>
            <a:pPr algn="just"/>
            <a:endParaRPr lang="en-US" sz="2800" b="1" dirty="0" smtClean="0"/>
          </a:p>
          <a:p>
            <a:pPr algn="just"/>
            <a:r>
              <a:rPr lang="en-US" sz="2800" b="1" dirty="0" smtClean="0"/>
              <a:t>Participants</a:t>
            </a:r>
            <a:endParaRPr lang="en-US" sz="2800" dirty="0"/>
          </a:p>
          <a:p>
            <a:pPr algn="just"/>
            <a:r>
              <a:rPr lang="en-US" sz="2800" dirty="0"/>
              <a:t>A total of </a:t>
            </a:r>
            <a:r>
              <a:rPr lang="en-US" sz="2800" dirty="0" smtClean="0"/>
              <a:t>173 </a:t>
            </a:r>
            <a:r>
              <a:rPr lang="en-US" sz="2800" dirty="0"/>
              <a:t>undergraduate college students </a:t>
            </a:r>
            <a:r>
              <a:rPr lang="en-US" sz="2800" dirty="0" smtClean="0"/>
              <a:t>(36 males, 137 females;  83 first-years, 43 sophomores, 25 juniors, 17 seniors, </a:t>
            </a:r>
            <a:r>
              <a:rPr lang="en-US" sz="2800" dirty="0"/>
              <a:t>5</a:t>
            </a:r>
            <a:r>
              <a:rPr lang="en-US" sz="2800" dirty="0" smtClean="0"/>
              <a:t> fifth-year or more) </a:t>
            </a:r>
            <a:r>
              <a:rPr lang="en-US" sz="2800" dirty="0"/>
              <a:t>participated in </a:t>
            </a:r>
            <a:r>
              <a:rPr lang="en-US" sz="2800" dirty="0" smtClean="0"/>
              <a:t>this </a:t>
            </a:r>
            <a:r>
              <a:rPr lang="en-US" sz="2800" dirty="0"/>
              <a:t>study.  </a:t>
            </a:r>
            <a:endParaRPr lang="en-US" sz="2800" dirty="0" smtClean="0"/>
          </a:p>
          <a:p>
            <a:pPr algn="just"/>
            <a:r>
              <a:rPr lang="en-US" sz="2800" b="1" dirty="0" smtClean="0"/>
              <a:t>Materials</a:t>
            </a:r>
          </a:p>
          <a:p>
            <a:pPr marL="457200" indent="-457200" algn="just">
              <a:buFont typeface="Arial" panose="020B0604020202020204" pitchFamily="34" charset="0"/>
              <a:buChar char="•"/>
            </a:pPr>
            <a:r>
              <a:rPr lang="en-US" sz="2800" b="1" dirty="0" smtClean="0"/>
              <a:t>Self Compassion Survey: </a:t>
            </a:r>
            <a:r>
              <a:rPr lang="en-US" sz="2800" dirty="0" smtClean="0"/>
              <a:t>The </a:t>
            </a:r>
            <a:r>
              <a:rPr lang="en-US" sz="2800" i="1" dirty="0" smtClean="0"/>
              <a:t>Self Compassion Scale </a:t>
            </a:r>
            <a:r>
              <a:rPr lang="en-US" sz="2800" dirty="0" smtClean="0"/>
              <a:t>(Neff, 2003; 1 = </a:t>
            </a:r>
            <a:r>
              <a:rPr lang="en-US" sz="2800" i="1" dirty="0"/>
              <a:t>S</a:t>
            </a:r>
            <a:r>
              <a:rPr lang="en-US" sz="2800" i="1" dirty="0" smtClean="0"/>
              <a:t>trongly </a:t>
            </a:r>
            <a:r>
              <a:rPr lang="en-US" sz="2800" i="1" dirty="0"/>
              <a:t>D</a:t>
            </a:r>
            <a:r>
              <a:rPr lang="en-US" sz="2800" i="1" dirty="0" smtClean="0"/>
              <a:t>isagree</a:t>
            </a:r>
            <a:r>
              <a:rPr lang="en-US" sz="2800" dirty="0" smtClean="0"/>
              <a:t>; 7= </a:t>
            </a:r>
            <a:r>
              <a:rPr lang="en-US" sz="2800" i="1" dirty="0"/>
              <a:t>S</a:t>
            </a:r>
            <a:r>
              <a:rPr lang="en-US" sz="2800" i="1" dirty="0" smtClean="0"/>
              <a:t>trongly Agree</a:t>
            </a:r>
            <a:r>
              <a:rPr lang="en-US" sz="2800" dirty="0" smtClean="0"/>
              <a:t>). This scale consists of 6 subscales:</a:t>
            </a:r>
          </a:p>
          <a:p>
            <a:pPr marL="1828800" lvl="1" indent="-514350" defTabSz="91440">
              <a:buFont typeface="Arial" panose="020B0604020202020204" pitchFamily="34" charset="0"/>
              <a:buChar char="•"/>
              <a:tabLst>
                <a:tab pos="182880" algn="l"/>
              </a:tabLst>
            </a:pPr>
            <a:r>
              <a:rPr lang="en-US" sz="2600" u="sng" dirty="0" smtClean="0"/>
              <a:t>Self-Kindness</a:t>
            </a:r>
            <a:r>
              <a:rPr lang="en-US" sz="2600" dirty="0" smtClean="0"/>
              <a:t> (5 items, </a:t>
            </a:r>
            <a:r>
              <a:rPr lang="el-GR" sz="2600" dirty="0" smtClean="0">
                <a:latin typeface="Times New Roman" panose="02020603050405020304" pitchFamily="18" charset="0"/>
                <a:cs typeface="Times New Roman" panose="02020603050405020304" pitchFamily="18" charset="0"/>
              </a:rPr>
              <a:t>α</a:t>
            </a:r>
            <a:r>
              <a:rPr lang="en-US" sz="2600" dirty="0" smtClean="0">
                <a:latin typeface="Times New Roman" panose="02020603050405020304" pitchFamily="18" charset="0"/>
                <a:cs typeface="Times New Roman" panose="02020603050405020304" pitchFamily="18" charset="0"/>
              </a:rPr>
              <a:t> = .84</a:t>
            </a:r>
            <a:r>
              <a:rPr lang="en-US" sz="2600" dirty="0" smtClean="0"/>
              <a:t>; e.g., “I’m tolerant of my own flaws and inadequacies.”)</a:t>
            </a:r>
          </a:p>
          <a:p>
            <a:pPr marL="1828800" lvl="1" indent="-514350" defTabSz="91440">
              <a:buFont typeface="Arial" panose="020B0604020202020204" pitchFamily="34" charset="0"/>
              <a:buChar char="•"/>
              <a:tabLst>
                <a:tab pos="91440" algn="l"/>
              </a:tabLst>
            </a:pPr>
            <a:r>
              <a:rPr lang="en-US" sz="2600" u="sng" dirty="0" smtClean="0"/>
              <a:t>Self-Judgment</a:t>
            </a:r>
            <a:r>
              <a:rPr lang="en-US" sz="2600" dirty="0" smtClean="0"/>
              <a:t> (5 items, </a:t>
            </a:r>
            <a:r>
              <a:rPr lang="el-GR" sz="2600" dirty="0" smtClean="0">
                <a:latin typeface="Times New Roman" panose="02020603050405020304" pitchFamily="18" charset="0"/>
                <a:cs typeface="Times New Roman" panose="02020603050405020304" pitchFamily="18" charset="0"/>
              </a:rPr>
              <a:t>α</a:t>
            </a:r>
            <a:r>
              <a:rPr lang="en-US" sz="2600" dirty="0" smtClean="0">
                <a:latin typeface="Times New Roman" panose="02020603050405020304" pitchFamily="18" charset="0"/>
                <a:cs typeface="Times New Roman" panose="02020603050405020304" pitchFamily="18" charset="0"/>
              </a:rPr>
              <a:t> = .79</a:t>
            </a:r>
            <a:r>
              <a:rPr lang="en-US" sz="2600" dirty="0" smtClean="0"/>
              <a:t>; e.g., “When times are really difficult, I tend to be tough on myself.”)</a:t>
            </a:r>
          </a:p>
          <a:p>
            <a:pPr marL="1828800" lvl="1" indent="-514350" defTabSz="91440">
              <a:buFont typeface="Arial" panose="020B0604020202020204" pitchFamily="34" charset="0"/>
              <a:buChar char="•"/>
              <a:tabLst>
                <a:tab pos="91440" algn="l"/>
              </a:tabLst>
            </a:pPr>
            <a:r>
              <a:rPr lang="en-US" sz="2600" u="sng" dirty="0" smtClean="0"/>
              <a:t>Common Humanity</a:t>
            </a:r>
            <a:r>
              <a:rPr lang="en-US" sz="2600" dirty="0" smtClean="0"/>
              <a:t> (4 items, </a:t>
            </a:r>
            <a:r>
              <a:rPr lang="el-GR" sz="2600" dirty="0" smtClean="0">
                <a:latin typeface="Times New Roman" panose="02020603050405020304" pitchFamily="18" charset="0"/>
                <a:cs typeface="Times New Roman" panose="02020603050405020304" pitchFamily="18" charset="0"/>
              </a:rPr>
              <a:t>α</a:t>
            </a:r>
            <a:r>
              <a:rPr lang="en-US" sz="2600" dirty="0" smtClean="0">
                <a:latin typeface="Times New Roman" panose="02020603050405020304" pitchFamily="18" charset="0"/>
                <a:cs typeface="Times New Roman" panose="02020603050405020304" pitchFamily="18" charset="0"/>
              </a:rPr>
              <a:t> = .77</a:t>
            </a:r>
            <a:r>
              <a:rPr lang="en-US" sz="2600" dirty="0" smtClean="0"/>
              <a:t>; e.g., “I try to see my failings as part of the human condition.”)</a:t>
            </a:r>
          </a:p>
          <a:p>
            <a:pPr marL="1828800" lvl="1" indent="-514350" defTabSz="91440">
              <a:buFont typeface="Arial" panose="020B0604020202020204" pitchFamily="34" charset="0"/>
              <a:buChar char="•"/>
              <a:tabLst>
                <a:tab pos="91440" algn="l"/>
              </a:tabLst>
            </a:pPr>
            <a:r>
              <a:rPr lang="en-US" sz="2600" u="sng" dirty="0" smtClean="0"/>
              <a:t>Isolation</a:t>
            </a:r>
            <a:r>
              <a:rPr lang="en-US" sz="2600" dirty="0" smtClean="0"/>
              <a:t> (4 items, </a:t>
            </a:r>
            <a:r>
              <a:rPr lang="el-GR" sz="2600" dirty="0" smtClean="0">
                <a:latin typeface="Times New Roman" panose="02020603050405020304" pitchFamily="18" charset="0"/>
                <a:cs typeface="Times New Roman" panose="02020603050405020304" pitchFamily="18" charset="0"/>
              </a:rPr>
              <a:t>α</a:t>
            </a:r>
            <a:r>
              <a:rPr lang="en-US" sz="2600" dirty="0" smtClean="0">
                <a:latin typeface="Times New Roman" panose="02020603050405020304" pitchFamily="18" charset="0"/>
                <a:cs typeface="Times New Roman" panose="02020603050405020304" pitchFamily="18" charset="0"/>
              </a:rPr>
              <a:t> = .77</a:t>
            </a:r>
            <a:r>
              <a:rPr lang="en-US" sz="2600" dirty="0" smtClean="0"/>
              <a:t>; e.g., “When I fail at something…I tend to feel alone in my failure.”</a:t>
            </a:r>
          </a:p>
          <a:p>
            <a:pPr marL="1828800" lvl="1" indent="-514350" defTabSz="91440">
              <a:buFont typeface="Arial" panose="020B0604020202020204" pitchFamily="34" charset="0"/>
              <a:buChar char="•"/>
              <a:tabLst>
                <a:tab pos="91440" algn="l"/>
              </a:tabLst>
            </a:pPr>
            <a:r>
              <a:rPr lang="en-US" sz="2600" u="sng" dirty="0" smtClean="0"/>
              <a:t>Mindfulness</a:t>
            </a:r>
            <a:r>
              <a:rPr lang="en-US" sz="2600" dirty="0" smtClean="0"/>
              <a:t> (4 items, </a:t>
            </a:r>
            <a:r>
              <a:rPr lang="el-GR" sz="2600" dirty="0" smtClean="0">
                <a:latin typeface="Times New Roman" panose="02020603050405020304" pitchFamily="18" charset="0"/>
                <a:cs typeface="Times New Roman" panose="02020603050405020304" pitchFamily="18" charset="0"/>
              </a:rPr>
              <a:t>α</a:t>
            </a:r>
            <a:r>
              <a:rPr lang="en-US" sz="2600" dirty="0" smtClean="0">
                <a:latin typeface="Times New Roman" panose="02020603050405020304" pitchFamily="18" charset="0"/>
                <a:cs typeface="Times New Roman" panose="02020603050405020304" pitchFamily="18" charset="0"/>
              </a:rPr>
              <a:t> = .72</a:t>
            </a:r>
            <a:r>
              <a:rPr lang="en-US" sz="2600" dirty="0" smtClean="0"/>
              <a:t>; e.g., “When something upsets me, I try to keep my emotions in balance.”)</a:t>
            </a:r>
          </a:p>
          <a:p>
            <a:pPr marL="1828800" lvl="1" indent="-514350" defTabSz="91440">
              <a:buFont typeface="Arial" panose="020B0604020202020204" pitchFamily="34" charset="0"/>
              <a:buChar char="•"/>
              <a:tabLst>
                <a:tab pos="91440" algn="l"/>
              </a:tabLst>
            </a:pPr>
            <a:r>
              <a:rPr lang="en-US" sz="2600" u="sng" dirty="0" smtClean="0"/>
              <a:t>Overidentification</a:t>
            </a:r>
            <a:r>
              <a:rPr lang="en-US" sz="2600" dirty="0" smtClean="0"/>
              <a:t> (4 items, </a:t>
            </a:r>
            <a:r>
              <a:rPr lang="el-GR" sz="2600" dirty="0" smtClean="0">
                <a:latin typeface="Times New Roman" panose="02020603050405020304" pitchFamily="18" charset="0"/>
                <a:cs typeface="Times New Roman" panose="02020603050405020304" pitchFamily="18" charset="0"/>
              </a:rPr>
              <a:t>α</a:t>
            </a:r>
            <a:r>
              <a:rPr lang="en-US" sz="2600" dirty="0" smtClean="0">
                <a:latin typeface="Times New Roman" panose="02020603050405020304" pitchFamily="18" charset="0"/>
                <a:cs typeface="Times New Roman" panose="02020603050405020304" pitchFamily="18" charset="0"/>
              </a:rPr>
              <a:t> = .75</a:t>
            </a:r>
            <a:r>
              <a:rPr lang="en-US" sz="2600" dirty="0" smtClean="0"/>
              <a:t>; e.g., “When something upsets me I get carried away with my feelings.”)</a:t>
            </a:r>
          </a:p>
          <a:p>
            <a:pPr marL="342900" indent="-342900" algn="just">
              <a:buFont typeface="Arial" panose="020B0604020202020204" pitchFamily="34" charset="0"/>
              <a:buChar char="•"/>
            </a:pPr>
            <a:r>
              <a:rPr lang="en-US" sz="2800" b="1" dirty="0" smtClean="0"/>
              <a:t>Overparenting Survey: </a:t>
            </a:r>
            <a:r>
              <a:rPr lang="en-US" sz="2800" dirty="0" smtClean="0"/>
              <a:t>Three subscales were used to measure overparenting. </a:t>
            </a:r>
          </a:p>
          <a:p>
            <a:pPr marL="1828800" lvl="1" indent="-342900" algn="just">
              <a:buFont typeface="Arial" panose="020B0604020202020204" pitchFamily="34" charset="0"/>
              <a:buChar char="•"/>
            </a:pPr>
            <a:r>
              <a:rPr lang="en-US" sz="2800" dirty="0" smtClean="0"/>
              <a:t>The Parental Involvement Scale (Bradley-Geist &amp; Olson-Buchanan, 2014; 9 items, </a:t>
            </a:r>
            <a:r>
              <a:rPr lang="el-GR" sz="2800" dirty="0" smtClean="0">
                <a:latin typeface="Times New Roman" panose="02020603050405020304" pitchFamily="18" charset="0"/>
                <a:cs typeface="Times New Roman" panose="02020603050405020304" pitchFamily="18" charset="0"/>
              </a:rPr>
              <a:t>α</a:t>
            </a:r>
            <a:r>
              <a:rPr lang="en-US" sz="2800" dirty="0" smtClean="0">
                <a:latin typeface="Times New Roman" panose="02020603050405020304" pitchFamily="18" charset="0"/>
                <a:cs typeface="Times New Roman" panose="02020603050405020304" pitchFamily="18" charset="0"/>
              </a:rPr>
              <a:t> = .80</a:t>
            </a:r>
            <a:r>
              <a:rPr lang="en-US" sz="2800" dirty="0" smtClean="0"/>
              <a:t> 1 =  </a:t>
            </a:r>
            <a:r>
              <a:rPr lang="en-US" sz="2800" i="1" dirty="0" smtClean="0"/>
              <a:t>Never</a:t>
            </a:r>
            <a:r>
              <a:rPr lang="en-US" sz="2800" dirty="0" smtClean="0"/>
              <a:t>;  </a:t>
            </a:r>
            <a:r>
              <a:rPr lang="en-US" sz="2800" dirty="0"/>
              <a:t>5</a:t>
            </a:r>
            <a:r>
              <a:rPr lang="en-US" sz="2800" dirty="0" smtClean="0"/>
              <a:t> = </a:t>
            </a:r>
            <a:r>
              <a:rPr lang="en-US" sz="2800" i="1" dirty="0" smtClean="0"/>
              <a:t>Always</a:t>
            </a:r>
            <a:r>
              <a:rPr lang="en-US" sz="2800" dirty="0" smtClean="0"/>
              <a:t>)</a:t>
            </a:r>
          </a:p>
          <a:p>
            <a:pPr marL="1828800" lvl="1" indent="-342900" algn="just">
              <a:buFont typeface="Arial" panose="020B0604020202020204" pitchFamily="34" charset="0"/>
              <a:buChar char="•"/>
            </a:pPr>
            <a:r>
              <a:rPr lang="en-US" sz="2800" dirty="0" smtClean="0"/>
              <a:t>Over-parenting Scale (Bradley-Geist &amp; Olson-Buchanan, 2014; 5 items, </a:t>
            </a:r>
            <a:r>
              <a:rPr lang="el-GR" sz="2800" dirty="0" smtClean="0">
                <a:latin typeface="Times New Roman" panose="02020603050405020304" pitchFamily="18" charset="0"/>
                <a:cs typeface="Times New Roman" panose="02020603050405020304" pitchFamily="18" charset="0"/>
              </a:rPr>
              <a:t>α</a:t>
            </a:r>
            <a:r>
              <a:rPr lang="en-US" sz="2800" dirty="0" smtClean="0">
                <a:latin typeface="Times New Roman" panose="02020603050405020304" pitchFamily="18" charset="0"/>
                <a:cs typeface="Times New Roman" panose="02020603050405020304" pitchFamily="18" charset="0"/>
              </a:rPr>
              <a:t> = .84</a:t>
            </a:r>
            <a:r>
              <a:rPr lang="en-US" sz="2800" dirty="0" smtClean="0"/>
              <a:t> 1=</a:t>
            </a:r>
            <a:r>
              <a:rPr lang="en-US" sz="2800" i="1" dirty="0" smtClean="0"/>
              <a:t>Strongly disagree; </a:t>
            </a:r>
            <a:r>
              <a:rPr lang="en-US" sz="2800" dirty="0" smtClean="0"/>
              <a:t>5 = </a:t>
            </a:r>
            <a:r>
              <a:rPr lang="en-US" sz="2800" i="1" dirty="0" smtClean="0"/>
              <a:t>Strongly agree</a:t>
            </a:r>
            <a:r>
              <a:rPr lang="en-US" sz="2800" dirty="0" smtClean="0"/>
              <a:t>)</a:t>
            </a:r>
          </a:p>
          <a:p>
            <a:pPr marL="1828800" lvl="1" indent="-342900">
              <a:buFont typeface="Arial" panose="020B0604020202020204" pitchFamily="34" charset="0"/>
              <a:buChar char="•"/>
            </a:pPr>
            <a:r>
              <a:rPr lang="en-US" sz="2800" dirty="0" smtClean="0"/>
              <a:t>Helicopter-Parenting Instrument (Odenweller, 2014; 15 items, </a:t>
            </a:r>
            <a:r>
              <a:rPr lang="el-GR" sz="2800" dirty="0" smtClean="0">
                <a:latin typeface="Times New Roman" panose="02020603050405020304" pitchFamily="18" charset="0"/>
                <a:cs typeface="Times New Roman" panose="02020603050405020304" pitchFamily="18" charset="0"/>
              </a:rPr>
              <a:t>α</a:t>
            </a:r>
            <a:r>
              <a:rPr lang="en-US" sz="2800" dirty="0" smtClean="0">
                <a:latin typeface="Times New Roman" panose="02020603050405020304" pitchFamily="18" charset="0"/>
                <a:cs typeface="Times New Roman" panose="02020603050405020304" pitchFamily="18" charset="0"/>
              </a:rPr>
              <a:t> = .82</a:t>
            </a:r>
            <a:r>
              <a:rPr lang="en-US" sz="2800" dirty="0" smtClean="0"/>
              <a:t> 1 = </a:t>
            </a:r>
            <a:r>
              <a:rPr lang="en-US" sz="2800" i="1" dirty="0" smtClean="0"/>
              <a:t>Strongly disagree;  </a:t>
            </a:r>
            <a:r>
              <a:rPr lang="en-US" sz="2800" dirty="0" smtClean="0"/>
              <a:t>7 = </a:t>
            </a:r>
            <a:r>
              <a:rPr lang="en-US" sz="2800" i="1" dirty="0"/>
              <a:t>S</a:t>
            </a:r>
            <a:r>
              <a:rPr lang="en-US" sz="2800" i="1" dirty="0" smtClean="0"/>
              <a:t>trongly agree</a:t>
            </a:r>
            <a:r>
              <a:rPr lang="en-US" sz="2800" dirty="0" smtClean="0"/>
              <a:t>)</a:t>
            </a:r>
            <a:endParaRPr lang="en-US" sz="2800" i="1" dirty="0" smtClean="0"/>
          </a:p>
          <a:p>
            <a:pPr algn="just"/>
            <a:r>
              <a:rPr lang="en-US" sz="2800" b="1" dirty="0" smtClean="0"/>
              <a:t>Procedure</a:t>
            </a:r>
            <a:endParaRPr lang="en-US" sz="2800" dirty="0"/>
          </a:p>
          <a:p>
            <a:pPr algn="just"/>
            <a:r>
              <a:rPr lang="en-US" sz="2800" dirty="0" smtClean="0"/>
              <a:t>Students </a:t>
            </a:r>
            <a:r>
              <a:rPr lang="en-US" sz="2800" dirty="0"/>
              <a:t>completed the </a:t>
            </a:r>
            <a:r>
              <a:rPr lang="en-US" sz="2800" dirty="0" smtClean="0"/>
              <a:t>questionnaires in an online (Qualtrics) context. Surveys were distributed using the Psychology Department online participation system (SONA). Extra credit was offered as incentive to participate at the discretion of each professor.</a:t>
            </a:r>
            <a:endParaRPr lang="en-US" sz="2800" dirty="0"/>
          </a:p>
        </p:txBody>
      </p:sp>
      <p:sp>
        <p:nvSpPr>
          <p:cNvPr id="22" name="TextBox 21"/>
          <p:cNvSpPr txBox="1"/>
          <p:nvPr/>
        </p:nvSpPr>
        <p:spPr>
          <a:xfrm>
            <a:off x="11049000" y="6096000"/>
            <a:ext cx="20359588" cy="1354217"/>
          </a:xfrm>
          <a:prstGeom prst="rect">
            <a:avLst/>
          </a:prstGeom>
          <a:solidFill>
            <a:schemeClr val="accent4">
              <a:lumMod val="75000"/>
            </a:schemeClr>
          </a:solidFill>
          <a:ln w="25400">
            <a:solidFill>
              <a:schemeClr val="tx1"/>
            </a:solidFill>
          </a:ln>
          <a:scene3d>
            <a:camera prst="orthographicFront"/>
            <a:lightRig rig="threePt" dir="t"/>
          </a:scene3d>
          <a:sp3d>
            <a:bevelT w="50800"/>
          </a:sp3d>
        </p:spPr>
        <p:txBody>
          <a:bodyPr wrap="square" rtlCol="0">
            <a:spAutoFit/>
          </a:bodyPr>
          <a:lstStyle/>
          <a:p>
            <a:pPr algn="ctr"/>
            <a:r>
              <a:rPr lang="en-US" sz="8200" b="1" dirty="0" smtClean="0">
                <a:solidFill>
                  <a:schemeClr val="bg1"/>
                </a:solidFill>
                <a:latin typeface="Adobe Kaiti Std R" pitchFamily="18" charset="-128"/>
                <a:ea typeface="Adobe Kaiti Std R" pitchFamily="18" charset="-128"/>
              </a:rPr>
              <a:t>Results</a:t>
            </a:r>
            <a:endParaRPr lang="en-US" sz="8200" b="1" dirty="0">
              <a:solidFill>
                <a:schemeClr val="bg1"/>
              </a:solidFill>
              <a:latin typeface="Adobe Kaiti Std R" pitchFamily="18" charset="-128"/>
              <a:ea typeface="Adobe Kaiti Std R" pitchFamily="18" charset="-128"/>
            </a:endParaRPr>
          </a:p>
        </p:txBody>
      </p:sp>
      <p:sp>
        <p:nvSpPr>
          <p:cNvPr id="21" name="Rectangle 20"/>
          <p:cNvSpPr/>
          <p:nvPr/>
        </p:nvSpPr>
        <p:spPr>
          <a:xfrm>
            <a:off x="380999" y="7507792"/>
            <a:ext cx="10189289" cy="11301337"/>
          </a:xfrm>
          <a:prstGeom prst="rect">
            <a:avLst/>
          </a:prstGeom>
          <a:solidFill>
            <a:schemeClr val="bg1">
              <a:lumMod val="95000"/>
            </a:schemeClr>
          </a:solidFill>
          <a:ln w="25400">
            <a:solidFill>
              <a:schemeClr val="tx1"/>
            </a:solidFill>
          </a:ln>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599391" y="7608277"/>
            <a:ext cx="9915707" cy="10841429"/>
          </a:xfrm>
          <a:prstGeom prst="rect">
            <a:avLst/>
          </a:prstGeom>
          <a:noFill/>
        </p:spPr>
        <p:txBody>
          <a:bodyPr wrap="square" rtlCol="0">
            <a:spAutoFit/>
          </a:bodyPr>
          <a:lstStyle/>
          <a:p>
            <a:r>
              <a:rPr lang="en-US" sz="2800" dirty="0">
                <a:ea typeface="Calibri" panose="020F0502020204030204" pitchFamily="34" charset="0"/>
                <a:cs typeface="Times New Roman" panose="02020603050405020304" pitchFamily="18" charset="0"/>
              </a:rPr>
              <a:t>While parent involvement has been linked to many positive young adult outcomes (e.g., </a:t>
            </a:r>
            <a:r>
              <a:rPr lang="en-US" sz="2800" dirty="0" smtClean="0">
                <a:ea typeface="Calibri" panose="020F0502020204030204" pitchFamily="34" charset="0"/>
                <a:cs typeface="Times New Roman" panose="02020603050405020304" pitchFamily="18" charset="0"/>
              </a:rPr>
              <a:t>autonomy), </a:t>
            </a:r>
            <a:r>
              <a:rPr lang="en-US" sz="2800" dirty="0">
                <a:ea typeface="Calibri" panose="020F0502020204030204" pitchFamily="34" charset="0"/>
                <a:cs typeface="Times New Roman" panose="02020603050405020304" pitchFamily="18" charset="0"/>
              </a:rPr>
              <a:t>recent research has highlighted potential negative outcomes (e.g., </a:t>
            </a:r>
            <a:r>
              <a:rPr lang="en-US" sz="2800" dirty="0" smtClean="0">
                <a:ea typeface="Calibri" panose="020F0502020204030204" pitchFamily="34" charset="0"/>
                <a:cs typeface="Times New Roman" panose="02020603050405020304" pitchFamily="18" charset="0"/>
              </a:rPr>
              <a:t>anxiety</a:t>
            </a:r>
            <a:r>
              <a:rPr lang="en-US" sz="2800" dirty="0">
                <a:ea typeface="Calibri" panose="020F0502020204030204" pitchFamily="34" charset="0"/>
                <a:cs typeface="Times New Roman" panose="02020603050405020304" pitchFamily="18" charset="0"/>
              </a:rPr>
              <a:t>) of excessive levels of parent involvement </a:t>
            </a:r>
            <a:r>
              <a:rPr lang="en-US" sz="2800" dirty="0" smtClean="0">
                <a:ea typeface="Calibri" panose="020F0502020204030204" pitchFamily="34" charset="0"/>
                <a:cs typeface="Times New Roman" panose="02020603050405020304" pitchFamily="18" charset="0"/>
              </a:rPr>
              <a:t>(</a:t>
            </a:r>
            <a:r>
              <a:rPr lang="en-US" sz="2800" dirty="0" err="1" smtClean="0">
                <a:ea typeface="Calibri" panose="020F0502020204030204" pitchFamily="34" charset="0"/>
                <a:cs typeface="Times New Roman" panose="02020603050405020304" pitchFamily="18" charset="0"/>
              </a:rPr>
              <a:t>Schiffrin</a:t>
            </a:r>
            <a:r>
              <a:rPr lang="en-US" sz="2800" dirty="0" smtClean="0">
                <a:ea typeface="Calibri" panose="020F0502020204030204" pitchFamily="34" charset="0"/>
                <a:cs typeface="Times New Roman" panose="02020603050405020304" pitchFamily="18" charset="0"/>
              </a:rPr>
              <a:t> et al., 2013; </a:t>
            </a:r>
            <a:r>
              <a:rPr lang="en-US" sz="2800" dirty="0" err="1">
                <a:ea typeface="Calibri" panose="020F0502020204030204" pitchFamily="34" charset="0"/>
                <a:cs typeface="Times New Roman" panose="02020603050405020304" pitchFamily="18" charset="0"/>
              </a:rPr>
              <a:t>Segrin</a:t>
            </a:r>
            <a:r>
              <a:rPr lang="en-US" sz="2800" dirty="0">
                <a:ea typeface="Calibri" panose="020F0502020204030204" pitchFamily="34" charset="0"/>
                <a:cs typeface="Times New Roman" panose="02020603050405020304" pitchFamily="18" charset="0"/>
              </a:rPr>
              <a:t> et al., 2012). </a:t>
            </a:r>
            <a:r>
              <a:rPr lang="en-US" sz="2800" b="1" dirty="0">
                <a:ea typeface="Calibri" panose="020F0502020204030204" pitchFamily="34" charset="0"/>
                <a:cs typeface="Times New Roman" panose="02020603050405020304" pitchFamily="18" charset="0"/>
              </a:rPr>
              <a:t>Overparenting</a:t>
            </a:r>
            <a:r>
              <a:rPr lang="en-US" sz="2800" dirty="0">
                <a:ea typeface="Calibri" panose="020F0502020204030204" pitchFamily="34" charset="0"/>
                <a:cs typeface="Times New Roman" panose="02020603050405020304" pitchFamily="18" charset="0"/>
              </a:rPr>
              <a:t> is the term used to refer to excessive levels of parent involvement, and more specifically, overparenting refers to developmentally inappropriate levels of parent involvement. </a:t>
            </a:r>
            <a:r>
              <a:rPr lang="en-US" sz="2800" dirty="0"/>
              <a:t>There is concern that children and adolescents who are overparented are missing important opportunities to develop autonomy and effective coping mechanisms. One specific coping mechanism that may be inhibited through overparenting practices is self-compassion.</a:t>
            </a:r>
            <a:endParaRPr lang="en-US" sz="2800" dirty="0" smtClean="0"/>
          </a:p>
          <a:p>
            <a:endParaRPr lang="en-US" sz="2800" b="1" dirty="0" smtClean="0">
              <a:ea typeface="Calibri" panose="020F0502020204030204" pitchFamily="34" charset="0"/>
              <a:cs typeface="Times New Roman" panose="02020603050405020304" pitchFamily="18" charset="0"/>
            </a:endParaRPr>
          </a:p>
          <a:p>
            <a:r>
              <a:rPr lang="en-US" sz="2800" b="1" dirty="0" smtClean="0">
                <a:ea typeface="Calibri" panose="020F0502020204030204" pitchFamily="34" charset="0"/>
                <a:cs typeface="Times New Roman" panose="02020603050405020304" pitchFamily="18" charset="0"/>
              </a:rPr>
              <a:t>Self-compassion</a:t>
            </a:r>
            <a:r>
              <a:rPr lang="en-US" sz="2800" dirty="0" smtClean="0">
                <a:ea typeface="Calibri" panose="020F0502020204030204" pitchFamily="34" charset="0"/>
                <a:cs typeface="Times New Roman" panose="02020603050405020304" pitchFamily="18" charset="0"/>
              </a:rPr>
              <a:t> </a:t>
            </a:r>
            <a:r>
              <a:rPr lang="en-US" sz="2800" dirty="0">
                <a:ea typeface="Calibri" panose="020F0502020204030204" pitchFamily="34" charset="0"/>
                <a:cs typeface="Times New Roman" panose="02020603050405020304" pitchFamily="18" charset="0"/>
              </a:rPr>
              <a:t>is a way of responding to one’s personal inadequacies with kindness and gentleness and it does not entail blaming or judging oneself (Neff, </a:t>
            </a:r>
            <a:r>
              <a:rPr lang="en-US" sz="2800" dirty="0" smtClean="0">
                <a:ea typeface="Calibri" panose="020F0502020204030204" pitchFamily="34" charset="0"/>
                <a:cs typeface="Times New Roman" panose="02020603050405020304" pitchFamily="18" charset="0"/>
              </a:rPr>
              <a:t>2016). </a:t>
            </a:r>
            <a:r>
              <a:rPr lang="en-US" sz="2800" dirty="0">
                <a:ea typeface="Calibri" panose="020F0502020204030204" pitchFamily="34" charset="0"/>
                <a:cs typeface="Times New Roman" panose="02020603050405020304" pitchFamily="18" charset="0"/>
              </a:rPr>
              <a:t>Self-compassion has been associated with lower levels of anxiety, depression, and fear of failure (Neff, </a:t>
            </a:r>
            <a:r>
              <a:rPr lang="en-US" sz="2800" dirty="0" smtClean="0">
                <a:ea typeface="Calibri" panose="020F0502020204030204" pitchFamily="34" charset="0"/>
                <a:cs typeface="Times New Roman" panose="02020603050405020304" pitchFamily="18" charset="0"/>
              </a:rPr>
              <a:t>2011). We </a:t>
            </a:r>
            <a:r>
              <a:rPr lang="en-US" sz="2800" dirty="0">
                <a:ea typeface="Calibri" panose="020F0502020204030204" pitchFamily="34" charset="0"/>
                <a:cs typeface="Times New Roman" panose="02020603050405020304" pitchFamily="18" charset="0"/>
              </a:rPr>
              <a:t>are not aware of any studies examining the link between self-compassion and overparenting.</a:t>
            </a:r>
          </a:p>
          <a:p>
            <a:pPr algn="just"/>
            <a:endParaRPr lang="en-US" sz="2650" dirty="0" smtClean="0"/>
          </a:p>
          <a:p>
            <a:r>
              <a:rPr lang="en-US" sz="2800" dirty="0" smtClean="0"/>
              <a:t>The </a:t>
            </a:r>
            <a:r>
              <a:rPr lang="en-US" sz="2800" b="1" dirty="0" smtClean="0"/>
              <a:t>purpose</a:t>
            </a:r>
            <a:r>
              <a:rPr lang="en-US" sz="2800" dirty="0" smtClean="0"/>
              <a:t> of </a:t>
            </a:r>
            <a:r>
              <a:rPr lang="en-US" sz="2800" dirty="0"/>
              <a:t>this study </a:t>
            </a:r>
            <a:r>
              <a:rPr lang="en-US" sz="2800" dirty="0" smtClean="0"/>
              <a:t>was to explore the relationships between self-compassion and overparenting.</a:t>
            </a:r>
            <a:endParaRPr lang="en-US" sz="2650" dirty="0" smtClean="0"/>
          </a:p>
        </p:txBody>
      </p:sp>
      <p:sp>
        <p:nvSpPr>
          <p:cNvPr id="23" name="TextBox 22"/>
          <p:cNvSpPr txBox="1"/>
          <p:nvPr/>
        </p:nvSpPr>
        <p:spPr>
          <a:xfrm>
            <a:off x="381000" y="6096000"/>
            <a:ext cx="10189288" cy="1354217"/>
          </a:xfrm>
          <a:prstGeom prst="rect">
            <a:avLst/>
          </a:prstGeom>
          <a:solidFill>
            <a:schemeClr val="accent4">
              <a:lumMod val="75000"/>
            </a:schemeClr>
          </a:solidFill>
          <a:ln w="25400">
            <a:solidFill>
              <a:srgbClr val="D4F7FF"/>
            </a:solidFill>
          </a:ln>
          <a:scene3d>
            <a:camera prst="orthographicFront"/>
            <a:lightRig rig="threePt" dir="t"/>
          </a:scene3d>
          <a:sp3d>
            <a:bevelT w="50800"/>
          </a:sp3d>
        </p:spPr>
        <p:txBody>
          <a:bodyPr wrap="square" rtlCol="0">
            <a:spAutoFit/>
          </a:bodyPr>
          <a:lstStyle/>
          <a:p>
            <a:pPr algn="ctr"/>
            <a:r>
              <a:rPr lang="en-US" sz="8200" b="1" dirty="0" smtClean="0">
                <a:solidFill>
                  <a:schemeClr val="bg1"/>
                </a:solidFill>
                <a:latin typeface="Adobe Kaiti Std R" pitchFamily="18" charset="-128"/>
                <a:ea typeface="Adobe Kaiti Std R" pitchFamily="18" charset="-128"/>
              </a:rPr>
              <a:t>Background</a:t>
            </a:r>
            <a:endParaRPr lang="en-US" sz="8200" b="1" dirty="0">
              <a:solidFill>
                <a:schemeClr val="bg1"/>
              </a:solidFill>
              <a:latin typeface="Adobe Kaiti Std R" pitchFamily="18" charset="-128"/>
              <a:ea typeface="Adobe Kaiti Std R" pitchFamily="18" charset="-128"/>
            </a:endParaRPr>
          </a:p>
        </p:txBody>
      </p:sp>
      <p:sp>
        <p:nvSpPr>
          <p:cNvPr id="11" name="TextBox 10"/>
          <p:cNvSpPr txBox="1"/>
          <p:nvPr/>
        </p:nvSpPr>
        <p:spPr>
          <a:xfrm>
            <a:off x="31747136" y="6096000"/>
            <a:ext cx="9858061" cy="1354216"/>
          </a:xfrm>
          <a:prstGeom prst="rect">
            <a:avLst/>
          </a:prstGeom>
          <a:solidFill>
            <a:schemeClr val="accent4">
              <a:lumMod val="75000"/>
            </a:schemeClr>
          </a:solidFill>
          <a:ln w="25400">
            <a:solidFill>
              <a:schemeClr val="tx1"/>
            </a:solidFill>
          </a:ln>
          <a:scene3d>
            <a:camera prst="orthographicFront"/>
            <a:lightRig rig="threePt" dir="t"/>
          </a:scene3d>
          <a:sp3d>
            <a:bevelT w="50800"/>
          </a:sp3d>
        </p:spPr>
        <p:txBody>
          <a:bodyPr wrap="square" rtlCol="0">
            <a:spAutoFit/>
          </a:bodyPr>
          <a:lstStyle/>
          <a:p>
            <a:pPr algn="ctr"/>
            <a:r>
              <a:rPr lang="en-US" sz="8200" b="1" dirty="0" smtClean="0">
                <a:solidFill>
                  <a:schemeClr val="bg1"/>
                </a:solidFill>
                <a:latin typeface="Adobe Kaiti Std R" pitchFamily="18" charset="-128"/>
                <a:ea typeface="Adobe Kaiti Std R" pitchFamily="18" charset="-128"/>
              </a:rPr>
              <a:t>Conclusions</a:t>
            </a:r>
            <a:endParaRPr lang="en-US" sz="8200" b="1" dirty="0">
              <a:solidFill>
                <a:schemeClr val="bg1"/>
              </a:solidFill>
              <a:latin typeface="Adobe Kaiti Std R" pitchFamily="18" charset="-128"/>
              <a:ea typeface="Adobe Kaiti Std R" pitchFamily="18" charset="-128"/>
            </a:endParaRPr>
          </a:p>
        </p:txBody>
      </p:sp>
      <p:sp>
        <p:nvSpPr>
          <p:cNvPr id="12" name="Rectangle 11"/>
          <p:cNvSpPr/>
          <p:nvPr/>
        </p:nvSpPr>
        <p:spPr>
          <a:xfrm>
            <a:off x="31747136" y="7431336"/>
            <a:ext cx="9858064" cy="14870875"/>
          </a:xfrm>
          <a:prstGeom prst="rect">
            <a:avLst/>
          </a:prstGeom>
          <a:solidFill>
            <a:schemeClr val="bg1">
              <a:lumMod val="95000"/>
            </a:schemeClr>
          </a:solidFill>
          <a:ln>
            <a:solidFill>
              <a:schemeClr val="tx1"/>
            </a:solidFill>
          </a:ln>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p:cNvSpPr txBox="1"/>
          <p:nvPr/>
        </p:nvSpPr>
        <p:spPr>
          <a:xfrm>
            <a:off x="31851600" y="7086600"/>
            <a:ext cx="9753600" cy="15173385"/>
          </a:xfrm>
          <a:prstGeom prst="rect">
            <a:avLst/>
          </a:prstGeom>
          <a:noFill/>
        </p:spPr>
        <p:txBody>
          <a:bodyPr wrap="square" rtlCol="0">
            <a:spAutoFit/>
          </a:bodyPr>
          <a:lstStyle/>
          <a:p>
            <a:endParaRPr lang="en-US" sz="2800" b="1" dirty="0" smtClean="0"/>
          </a:p>
          <a:p>
            <a:r>
              <a:rPr lang="en-US" sz="2800" b="1" dirty="0" smtClean="0"/>
              <a:t>Levels of </a:t>
            </a:r>
            <a:r>
              <a:rPr lang="en-US" sz="2800" b="1" dirty="0" err="1" smtClean="0"/>
              <a:t>Overparenting</a:t>
            </a:r>
            <a:endParaRPr lang="en-US" sz="2800" b="1" dirty="0" smtClean="0"/>
          </a:p>
          <a:p>
            <a:pPr marL="457200" indent="-457200">
              <a:buFont typeface="Arial" panose="020B0604020202020204" pitchFamily="34" charset="0"/>
              <a:buChar char="•"/>
            </a:pPr>
            <a:r>
              <a:rPr lang="en-US" sz="2800" dirty="0" smtClean="0"/>
              <a:t>On average, participants reported low levels of </a:t>
            </a:r>
            <a:r>
              <a:rPr lang="en-US" sz="2800" dirty="0" err="1" smtClean="0"/>
              <a:t>overparenting</a:t>
            </a:r>
            <a:r>
              <a:rPr lang="en-US" sz="2800" dirty="0" smtClean="0"/>
              <a:t>, parental involvement, and helicopter parenting, as assessed by the surveys we used in the study. These findings are consistent with college students’ reported levels of </a:t>
            </a:r>
            <a:r>
              <a:rPr lang="en-US" sz="2800" dirty="0" err="1" smtClean="0"/>
              <a:t>overparenting</a:t>
            </a:r>
            <a:r>
              <a:rPr lang="en-US" sz="2800" dirty="0" smtClean="0"/>
              <a:t> found by both Bradley-Geist &amp; Olson-Buchanan (2014) and </a:t>
            </a:r>
            <a:r>
              <a:rPr lang="en-US" sz="2800" dirty="0" err="1" smtClean="0"/>
              <a:t>Schiffrin</a:t>
            </a:r>
            <a:r>
              <a:rPr lang="en-US" sz="2800" dirty="0" smtClean="0"/>
              <a:t> et al. (2013).</a:t>
            </a:r>
          </a:p>
          <a:p>
            <a:endParaRPr lang="en-US" sz="2800" b="1" dirty="0"/>
          </a:p>
          <a:p>
            <a:r>
              <a:rPr lang="en-US" sz="2800" b="1" dirty="0" smtClean="0"/>
              <a:t>Levels of Self-Compassion</a:t>
            </a:r>
          </a:p>
          <a:p>
            <a:pPr marL="457200" indent="-457200">
              <a:buFont typeface="Arial" panose="020B0604020202020204" pitchFamily="34" charset="0"/>
              <a:buChar char="•"/>
            </a:pPr>
            <a:r>
              <a:rPr lang="en-US" sz="2800" dirty="0" smtClean="0"/>
              <a:t>Participants reported a moderate level of overall self-compassion by reporting higher levels on the negative subscales of self-compassion (self judgement, isolation, and over identification) and slightly lower levels on the positive subscales of self-compassion (self kindness, common humanity, and mindfulness).</a:t>
            </a:r>
          </a:p>
          <a:p>
            <a:endParaRPr lang="en-US" sz="2800" strike="sngStrike" dirty="0"/>
          </a:p>
          <a:p>
            <a:r>
              <a:rPr lang="en-US" sz="2800" b="1" dirty="0" smtClean="0"/>
              <a:t>Correlations</a:t>
            </a:r>
          </a:p>
          <a:p>
            <a:pPr marL="457200" indent="-457200">
              <a:buFont typeface="Arial" panose="020B0604020202020204" pitchFamily="34" charset="0"/>
              <a:buChar char="•"/>
            </a:pPr>
            <a:r>
              <a:rPr lang="en-US" sz="2800" dirty="0" smtClean="0"/>
              <a:t>Helicopter parenting was positively correlated with the three negative subscales of self-compassion: self-judgment, overidentification and </a:t>
            </a:r>
            <a:r>
              <a:rPr lang="en-US" sz="2800" dirty="0"/>
              <a:t>i</a:t>
            </a:r>
            <a:r>
              <a:rPr lang="en-US" sz="2800" dirty="0" smtClean="0"/>
              <a:t>solation. </a:t>
            </a:r>
          </a:p>
          <a:p>
            <a:pPr marL="457200" indent="-457200">
              <a:buFont typeface="Arial" panose="020B0604020202020204" pitchFamily="34" charset="0"/>
              <a:buChar char="•"/>
            </a:pPr>
            <a:r>
              <a:rPr lang="en-US" sz="2800" dirty="0" smtClean="0"/>
              <a:t>Helicopter parenting was negatively associated with overall self-compassion, although this was a weak correlation.</a:t>
            </a:r>
            <a:endParaRPr lang="en-US" sz="2800" dirty="0"/>
          </a:p>
          <a:p>
            <a:pPr marL="457200" indent="-457200">
              <a:buFont typeface="Arial" panose="020B0604020202020204" pitchFamily="34" charset="0"/>
              <a:buChar char="•"/>
            </a:pPr>
            <a:endParaRPr lang="en-US" sz="2800" dirty="0"/>
          </a:p>
          <a:p>
            <a:r>
              <a:rPr lang="en-US" sz="2800" b="1" dirty="0" smtClean="0"/>
              <a:t>Future Directions</a:t>
            </a:r>
          </a:p>
          <a:p>
            <a:pPr marL="457200" indent="-457200">
              <a:buFont typeface="Arial" panose="020B0604020202020204" pitchFamily="34" charset="0"/>
              <a:buChar char="•"/>
            </a:pPr>
            <a:r>
              <a:rPr lang="en-US" sz="2800" dirty="0" smtClean="0"/>
              <a:t>Given the low levels of </a:t>
            </a:r>
            <a:r>
              <a:rPr lang="en-US" sz="2800" dirty="0" err="1" smtClean="0"/>
              <a:t>overparenting</a:t>
            </a:r>
            <a:r>
              <a:rPr lang="en-US" sz="2800" dirty="0" smtClean="0"/>
              <a:t> reported by participants in the study, future research should consider alternative methods of assessing </a:t>
            </a:r>
            <a:r>
              <a:rPr lang="en-US" sz="2800" dirty="0" err="1" smtClean="0"/>
              <a:t>overparenting</a:t>
            </a:r>
            <a:r>
              <a:rPr lang="en-US" sz="2800" dirty="0" smtClean="0"/>
              <a:t>. Future research should refer to the third person in survey items rather than first person</a:t>
            </a:r>
            <a:r>
              <a:rPr lang="en-US" sz="2800" dirty="0"/>
              <a:t> </a:t>
            </a:r>
            <a:r>
              <a:rPr lang="en-US" sz="2800" dirty="0" smtClean="0"/>
              <a:t>(e.g. “I know of friends’ parents who try to make all of their major decisions.”)</a:t>
            </a:r>
          </a:p>
        </p:txBody>
      </p:sp>
      <p:sp>
        <p:nvSpPr>
          <p:cNvPr id="14" name="Rectangle 13"/>
          <p:cNvSpPr/>
          <p:nvPr/>
        </p:nvSpPr>
        <p:spPr>
          <a:xfrm>
            <a:off x="31747136" y="36388816"/>
            <a:ext cx="9858061" cy="1563250"/>
          </a:xfrm>
          <a:prstGeom prst="rect">
            <a:avLst/>
          </a:prstGeom>
          <a:solidFill>
            <a:srgbClr val="FFFFFF"/>
          </a:solidFill>
          <a:ln>
            <a:solidFill>
              <a:schemeClr val="tx1"/>
            </a:solidFill>
          </a:ln>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31747137" y="35376547"/>
            <a:ext cx="9858060" cy="1015663"/>
          </a:xfrm>
          <a:prstGeom prst="rect">
            <a:avLst/>
          </a:prstGeom>
          <a:solidFill>
            <a:schemeClr val="accent4">
              <a:lumMod val="75000"/>
            </a:schemeClr>
          </a:solidFill>
          <a:ln w="25400">
            <a:solidFill>
              <a:schemeClr val="tx1"/>
            </a:solidFill>
          </a:ln>
          <a:scene3d>
            <a:camera prst="orthographicFront"/>
            <a:lightRig rig="threePt" dir="t"/>
          </a:scene3d>
          <a:sp3d>
            <a:bevelT w="50800"/>
          </a:sp3d>
        </p:spPr>
        <p:txBody>
          <a:bodyPr wrap="square" rtlCol="0">
            <a:spAutoFit/>
          </a:bodyPr>
          <a:lstStyle/>
          <a:p>
            <a:pPr algn="ctr"/>
            <a:r>
              <a:rPr lang="en-US" sz="6000" b="1" dirty="0" smtClean="0">
                <a:solidFill>
                  <a:schemeClr val="bg1"/>
                </a:solidFill>
                <a:latin typeface="Adobe Kaiti Std R" pitchFamily="18" charset="-128"/>
                <a:ea typeface="Adobe Kaiti Std R" pitchFamily="18" charset="-128"/>
              </a:rPr>
              <a:t>Acknowledgments</a:t>
            </a:r>
            <a:endParaRPr lang="en-US" sz="3600" b="1" dirty="0" smtClean="0">
              <a:solidFill>
                <a:schemeClr val="bg1"/>
              </a:solidFill>
              <a:latin typeface="Adobe Kaiti Std R" pitchFamily="18" charset="-128"/>
              <a:ea typeface="Adobe Kaiti Std R" pitchFamily="18" charset="-128"/>
            </a:endParaRPr>
          </a:p>
        </p:txBody>
      </p:sp>
      <p:sp>
        <p:nvSpPr>
          <p:cNvPr id="3" name="TextBox 2"/>
          <p:cNvSpPr txBox="1"/>
          <p:nvPr/>
        </p:nvSpPr>
        <p:spPr>
          <a:xfrm>
            <a:off x="31986010" y="36388816"/>
            <a:ext cx="9329854" cy="1938992"/>
          </a:xfrm>
          <a:prstGeom prst="rect">
            <a:avLst/>
          </a:prstGeom>
          <a:noFill/>
        </p:spPr>
        <p:txBody>
          <a:bodyPr wrap="square" rtlCol="0">
            <a:spAutoFit/>
          </a:bodyPr>
          <a:lstStyle/>
          <a:p>
            <a:pPr algn="just"/>
            <a:r>
              <a:rPr lang="en-US" sz="2500" dirty="0" smtClean="0"/>
              <a:t>We would like to thank the Office of Research and Sponsored Programs (ORSP) for supporting this study, and the Learning and Technology Services (LTS) for printing this poster.</a:t>
            </a:r>
            <a:endParaRPr lang="en-US" sz="2500" dirty="0"/>
          </a:p>
          <a:p>
            <a:pPr algn="just"/>
            <a:endParaRPr lang="en-US" sz="2000" dirty="0"/>
          </a:p>
        </p:txBody>
      </p:sp>
      <p:sp>
        <p:nvSpPr>
          <p:cNvPr id="49" name="TextBox 48"/>
          <p:cNvSpPr txBox="1"/>
          <p:nvPr/>
        </p:nvSpPr>
        <p:spPr>
          <a:xfrm>
            <a:off x="13248611" y="7861422"/>
            <a:ext cx="5920553" cy="584776"/>
          </a:xfrm>
          <a:prstGeom prst="rect">
            <a:avLst/>
          </a:prstGeom>
          <a:noFill/>
        </p:spPr>
        <p:txBody>
          <a:bodyPr wrap="square" rtlCol="0">
            <a:spAutoFit/>
          </a:bodyPr>
          <a:lstStyle/>
          <a:p>
            <a:pPr algn="ctr"/>
            <a:endParaRPr lang="en-US" sz="3200" b="1" dirty="0"/>
          </a:p>
        </p:txBody>
      </p:sp>
      <p:sp>
        <p:nvSpPr>
          <p:cNvPr id="53" name="TextBox 52"/>
          <p:cNvSpPr txBox="1"/>
          <p:nvPr/>
        </p:nvSpPr>
        <p:spPr>
          <a:xfrm>
            <a:off x="10776503" y="21979045"/>
            <a:ext cx="20758510" cy="646331"/>
          </a:xfrm>
          <a:prstGeom prst="rect">
            <a:avLst/>
          </a:prstGeom>
          <a:noFill/>
        </p:spPr>
        <p:txBody>
          <a:bodyPr wrap="square" rtlCol="0">
            <a:spAutoFit/>
          </a:bodyPr>
          <a:lstStyle/>
          <a:p>
            <a:pPr algn="ctr"/>
            <a:r>
              <a:rPr lang="en-US" sz="3600" b="1" dirty="0" smtClean="0"/>
              <a:t>Correlation Matrix Showing Pearson’s r for </a:t>
            </a:r>
            <a:r>
              <a:rPr lang="en-US" sz="3600" b="1" dirty="0" err="1" smtClean="0"/>
              <a:t>Overparenting</a:t>
            </a:r>
            <a:r>
              <a:rPr lang="en-US" sz="3600" b="1" dirty="0" smtClean="0"/>
              <a:t> and Self-Compassion Subscales</a:t>
            </a:r>
            <a:endParaRPr lang="en-US" sz="3600" b="1" dirty="0"/>
          </a:p>
        </p:txBody>
      </p:sp>
      <p:sp>
        <p:nvSpPr>
          <p:cNvPr id="56" name="TextBox 55"/>
          <p:cNvSpPr txBox="1"/>
          <p:nvPr/>
        </p:nvSpPr>
        <p:spPr>
          <a:xfrm>
            <a:off x="22956363" y="7825459"/>
            <a:ext cx="5920553" cy="584776"/>
          </a:xfrm>
          <a:prstGeom prst="rect">
            <a:avLst/>
          </a:prstGeom>
          <a:noFill/>
        </p:spPr>
        <p:txBody>
          <a:bodyPr wrap="square" rtlCol="0">
            <a:spAutoFit/>
          </a:bodyPr>
          <a:lstStyle/>
          <a:p>
            <a:pPr algn="ctr"/>
            <a:endParaRPr lang="en-US" sz="3200" b="1" dirty="0"/>
          </a:p>
        </p:txBody>
      </p:sp>
      <p:sp>
        <p:nvSpPr>
          <p:cNvPr id="29" name="TextBox 28"/>
          <p:cNvSpPr txBox="1"/>
          <p:nvPr/>
        </p:nvSpPr>
        <p:spPr>
          <a:xfrm>
            <a:off x="27399797" y="37279079"/>
            <a:ext cx="3291241" cy="461665"/>
          </a:xfrm>
          <a:prstGeom prst="rect">
            <a:avLst/>
          </a:prstGeom>
          <a:noFill/>
        </p:spPr>
        <p:txBody>
          <a:bodyPr wrap="square" rtlCol="0">
            <a:spAutoFit/>
          </a:bodyPr>
          <a:lstStyle/>
          <a:p>
            <a:r>
              <a:rPr lang="en-US" sz="2400" dirty="0" smtClean="0"/>
              <a:t>  * </a:t>
            </a:r>
            <a:r>
              <a:rPr lang="en-US" sz="2400" i="1" dirty="0" smtClean="0"/>
              <a:t>p</a:t>
            </a:r>
            <a:r>
              <a:rPr lang="en-US" sz="2400" dirty="0" smtClean="0"/>
              <a:t> &lt; .05;  ** </a:t>
            </a:r>
            <a:r>
              <a:rPr lang="en-US" sz="2400" i="1" dirty="0"/>
              <a:t>p</a:t>
            </a:r>
            <a:r>
              <a:rPr lang="en-US" sz="2400" dirty="0"/>
              <a:t> &lt; .</a:t>
            </a:r>
            <a:r>
              <a:rPr lang="en-US" sz="2400" dirty="0" smtClean="0"/>
              <a:t>01</a:t>
            </a:r>
          </a:p>
        </p:txBody>
      </p:sp>
      <p:sp>
        <p:nvSpPr>
          <p:cNvPr id="2" name="TextBox 1"/>
          <p:cNvSpPr txBox="1"/>
          <p:nvPr/>
        </p:nvSpPr>
        <p:spPr>
          <a:xfrm>
            <a:off x="13283712" y="7907547"/>
            <a:ext cx="15744092" cy="2062103"/>
          </a:xfrm>
          <a:prstGeom prst="rect">
            <a:avLst/>
          </a:prstGeom>
          <a:noFill/>
        </p:spPr>
        <p:txBody>
          <a:bodyPr wrap="square" rtlCol="0">
            <a:spAutoFit/>
          </a:bodyPr>
          <a:lstStyle/>
          <a:p>
            <a:pPr algn="ctr"/>
            <a:r>
              <a:rPr lang="en-US" sz="4000" b="1" dirty="0" smtClean="0"/>
              <a:t>Means</a:t>
            </a:r>
            <a:r>
              <a:rPr lang="en-US" sz="4000" b="1" dirty="0"/>
              <a:t>, SD and </a:t>
            </a:r>
            <a:r>
              <a:rPr lang="en-US" sz="4000" b="1" dirty="0" smtClean="0"/>
              <a:t>Ranges </a:t>
            </a:r>
            <a:r>
              <a:rPr lang="en-US" sz="4000" b="1" dirty="0"/>
              <a:t>for </a:t>
            </a:r>
            <a:r>
              <a:rPr lang="en-US" sz="4000" b="1" dirty="0" smtClean="0"/>
              <a:t>Measured </a:t>
            </a:r>
            <a:r>
              <a:rPr lang="en-US" sz="4000" b="1" dirty="0"/>
              <a:t>V</a:t>
            </a:r>
            <a:r>
              <a:rPr lang="en-US" sz="4000" b="1" dirty="0" smtClean="0"/>
              <a:t>ariables</a:t>
            </a:r>
            <a:r>
              <a:rPr lang="en-US" sz="3200" b="1" dirty="0" smtClean="0"/>
              <a:t> </a:t>
            </a:r>
            <a:endParaRPr lang="en-US" sz="3200" b="1" dirty="0"/>
          </a:p>
          <a:p>
            <a:r>
              <a:rPr lang="en-US" dirty="0" smtClean="0"/>
              <a:t> </a:t>
            </a:r>
            <a:endParaRPr lang="en-US"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17213" r="4465" b="23500"/>
          <a:stretch/>
        </p:blipFill>
        <p:spPr>
          <a:xfrm>
            <a:off x="29574613" y="1749050"/>
            <a:ext cx="11849813" cy="2585419"/>
          </a:xfrm>
          <a:prstGeom prst="rect">
            <a:avLst/>
          </a:prstGeom>
        </p:spPr>
      </p:pic>
      <p:graphicFrame>
        <p:nvGraphicFramePr>
          <p:cNvPr id="34" name="Table 33"/>
          <p:cNvGraphicFramePr>
            <a:graphicFrameLocks noGrp="1"/>
          </p:cNvGraphicFramePr>
          <p:nvPr>
            <p:extLst>
              <p:ext uri="{D42A27DB-BD31-4B8C-83A1-F6EECF244321}">
                <p14:modId xmlns:p14="http://schemas.microsoft.com/office/powerpoint/2010/main" val="3870312393"/>
              </p:ext>
            </p:extLst>
          </p:nvPr>
        </p:nvGraphicFramePr>
        <p:xfrm>
          <a:off x="10973009" y="22926764"/>
          <a:ext cx="20359591" cy="14018037"/>
        </p:xfrm>
        <a:graphic>
          <a:graphicData uri="http://schemas.openxmlformats.org/drawingml/2006/table">
            <a:tbl>
              <a:tblPr firstRow="1" firstCol="1" bandRow="1">
                <a:tableStyleId>{5C22544A-7EE6-4342-B048-85BDC9FD1C3A}</a:tableStyleId>
              </a:tblPr>
              <a:tblGrid>
                <a:gridCol w="5535961"/>
                <a:gridCol w="1383989"/>
                <a:gridCol w="1385530"/>
                <a:gridCol w="1385530"/>
                <a:gridCol w="1524083"/>
                <a:gridCol w="1524083"/>
                <a:gridCol w="1524083"/>
                <a:gridCol w="1524083"/>
                <a:gridCol w="1524083"/>
                <a:gridCol w="1524083"/>
                <a:gridCol w="1524083"/>
              </a:tblGrid>
              <a:tr h="1195959">
                <a:tc>
                  <a:txBody>
                    <a:bodyPr/>
                    <a:lstStyle/>
                    <a:p>
                      <a:pPr marL="0" marR="0">
                        <a:lnSpc>
                          <a:spcPct val="107000"/>
                        </a:lnSpc>
                        <a:spcBef>
                          <a:spcPts val="0"/>
                        </a:spcBef>
                        <a:spcAft>
                          <a:spcPts val="0"/>
                        </a:spcAft>
                      </a:pPr>
                      <a:r>
                        <a:rPr lang="en-US" sz="3000" dirty="0">
                          <a:effectLst/>
                        </a:rPr>
                        <a:t> </a:t>
                      </a:r>
                      <a:endParaRPr lang="en-US" sz="3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endParaRPr lang="en-US" sz="3000" dirty="0" smtClean="0">
                        <a:effectLst/>
                      </a:endParaRPr>
                    </a:p>
                    <a:p>
                      <a:pPr marL="0" marR="0" algn="ctr">
                        <a:lnSpc>
                          <a:spcPct val="107000"/>
                        </a:lnSpc>
                        <a:spcBef>
                          <a:spcPts val="0"/>
                        </a:spcBef>
                        <a:spcAft>
                          <a:spcPts val="0"/>
                        </a:spcAft>
                      </a:pPr>
                      <a:r>
                        <a:rPr lang="en-US" sz="3000" dirty="0" smtClean="0">
                          <a:effectLst/>
                        </a:rPr>
                        <a:t>OP</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endParaRPr lang="en-US" sz="3000" dirty="0" smtClean="0">
                        <a:effectLst/>
                      </a:endParaRPr>
                    </a:p>
                    <a:p>
                      <a:pPr marL="0" marR="0" algn="ctr">
                        <a:lnSpc>
                          <a:spcPct val="107000"/>
                        </a:lnSpc>
                        <a:spcBef>
                          <a:spcPts val="0"/>
                        </a:spcBef>
                        <a:spcAft>
                          <a:spcPts val="0"/>
                        </a:spcAft>
                      </a:pPr>
                      <a:r>
                        <a:rPr lang="en-US" sz="3000" dirty="0" smtClean="0">
                          <a:effectLst/>
                        </a:rPr>
                        <a:t>PI</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endParaRPr lang="en-US" sz="3000" dirty="0" smtClean="0">
                        <a:effectLst/>
                      </a:endParaRPr>
                    </a:p>
                    <a:p>
                      <a:pPr marL="0" marR="0" algn="ctr">
                        <a:lnSpc>
                          <a:spcPct val="107000"/>
                        </a:lnSpc>
                        <a:spcBef>
                          <a:spcPts val="0"/>
                        </a:spcBef>
                        <a:spcAft>
                          <a:spcPts val="0"/>
                        </a:spcAft>
                      </a:pPr>
                      <a:r>
                        <a:rPr lang="en-US" sz="3000" dirty="0" smtClean="0">
                          <a:effectLst/>
                        </a:rPr>
                        <a:t>HP</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endParaRPr lang="en-US" sz="3000" dirty="0" smtClean="0">
                        <a:effectLst/>
                      </a:endParaRPr>
                    </a:p>
                    <a:p>
                      <a:pPr marL="0" marR="0" algn="ctr">
                        <a:lnSpc>
                          <a:spcPct val="107000"/>
                        </a:lnSpc>
                        <a:spcBef>
                          <a:spcPts val="0"/>
                        </a:spcBef>
                        <a:spcAft>
                          <a:spcPts val="0"/>
                        </a:spcAft>
                      </a:pPr>
                      <a:r>
                        <a:rPr lang="en-US" sz="3000" dirty="0" smtClean="0">
                          <a:effectLst/>
                        </a:rPr>
                        <a:t>SC</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endParaRPr lang="en-US" sz="3000" dirty="0" smtClean="0">
                        <a:effectLst/>
                      </a:endParaRPr>
                    </a:p>
                    <a:p>
                      <a:pPr marL="0" marR="0" algn="ctr">
                        <a:lnSpc>
                          <a:spcPct val="107000"/>
                        </a:lnSpc>
                        <a:spcBef>
                          <a:spcPts val="0"/>
                        </a:spcBef>
                        <a:spcAft>
                          <a:spcPts val="0"/>
                        </a:spcAft>
                      </a:pPr>
                      <a:r>
                        <a:rPr lang="en-US" sz="3000" dirty="0" smtClean="0">
                          <a:effectLst/>
                        </a:rPr>
                        <a:t>SC_K</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endParaRPr lang="en-US" sz="3000" dirty="0" smtClean="0">
                        <a:effectLst/>
                      </a:endParaRPr>
                    </a:p>
                    <a:p>
                      <a:pPr marL="0" marR="0" algn="ctr">
                        <a:lnSpc>
                          <a:spcPct val="107000"/>
                        </a:lnSpc>
                        <a:spcBef>
                          <a:spcPts val="0"/>
                        </a:spcBef>
                        <a:spcAft>
                          <a:spcPts val="0"/>
                        </a:spcAft>
                      </a:pPr>
                      <a:r>
                        <a:rPr lang="en-US" sz="3000" dirty="0" smtClean="0">
                          <a:effectLst/>
                        </a:rPr>
                        <a:t>SC_J</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endParaRPr lang="en-US" sz="3000" dirty="0" smtClean="0">
                        <a:effectLst/>
                      </a:endParaRPr>
                    </a:p>
                    <a:p>
                      <a:pPr marL="0" marR="0" algn="ctr">
                        <a:lnSpc>
                          <a:spcPct val="107000"/>
                        </a:lnSpc>
                        <a:spcBef>
                          <a:spcPts val="0"/>
                        </a:spcBef>
                        <a:spcAft>
                          <a:spcPts val="0"/>
                        </a:spcAft>
                      </a:pPr>
                      <a:r>
                        <a:rPr lang="en-US" sz="3000" dirty="0" smtClean="0">
                          <a:effectLst/>
                        </a:rPr>
                        <a:t>SC_H</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endParaRPr lang="en-US" sz="3000" dirty="0" smtClean="0">
                        <a:effectLst/>
                      </a:endParaRPr>
                    </a:p>
                    <a:p>
                      <a:pPr marL="0" marR="0" algn="ctr">
                        <a:lnSpc>
                          <a:spcPct val="107000"/>
                        </a:lnSpc>
                        <a:spcBef>
                          <a:spcPts val="0"/>
                        </a:spcBef>
                        <a:spcAft>
                          <a:spcPts val="0"/>
                        </a:spcAft>
                      </a:pPr>
                      <a:r>
                        <a:rPr lang="en-US" sz="3000" dirty="0" smtClean="0">
                          <a:effectLst/>
                        </a:rPr>
                        <a:t>SC_I</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endParaRPr lang="en-US" sz="3000" dirty="0" smtClean="0">
                        <a:effectLst/>
                      </a:endParaRPr>
                    </a:p>
                    <a:p>
                      <a:pPr marL="0" marR="0" algn="ctr">
                        <a:lnSpc>
                          <a:spcPct val="107000"/>
                        </a:lnSpc>
                        <a:spcBef>
                          <a:spcPts val="0"/>
                        </a:spcBef>
                        <a:spcAft>
                          <a:spcPts val="0"/>
                        </a:spcAft>
                      </a:pPr>
                      <a:r>
                        <a:rPr lang="en-US" sz="3000" dirty="0" smtClean="0">
                          <a:effectLst/>
                        </a:rPr>
                        <a:t>SC_M</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endParaRPr lang="en-US" sz="3000" dirty="0" smtClean="0">
                        <a:effectLst/>
                      </a:endParaRPr>
                    </a:p>
                    <a:p>
                      <a:pPr marL="0" marR="0" algn="ctr">
                        <a:lnSpc>
                          <a:spcPct val="107000"/>
                        </a:lnSpc>
                        <a:spcBef>
                          <a:spcPts val="0"/>
                        </a:spcBef>
                        <a:spcAft>
                          <a:spcPts val="0"/>
                        </a:spcAft>
                      </a:pPr>
                      <a:r>
                        <a:rPr lang="en-US" sz="3000" dirty="0" smtClean="0">
                          <a:effectLst/>
                        </a:rPr>
                        <a:t>SC_O</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r>
              <a:tr h="1257952">
                <a:tc>
                  <a:txBody>
                    <a:bodyPr/>
                    <a:lstStyle/>
                    <a:p>
                      <a:pPr marL="0" marR="0" lvl="0" indent="0">
                        <a:lnSpc>
                          <a:spcPct val="107000"/>
                        </a:lnSpc>
                        <a:spcBef>
                          <a:spcPts val="0"/>
                        </a:spcBef>
                        <a:spcAft>
                          <a:spcPts val="0"/>
                        </a:spcAft>
                        <a:buFont typeface="+mj-lt"/>
                        <a:buNone/>
                      </a:pPr>
                      <a:r>
                        <a:rPr lang="en-US" sz="3000" dirty="0">
                          <a:effectLst/>
                        </a:rPr>
                        <a:t>BG_Overparenting (OP)</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r>
                        <a:rPr lang="en-US" sz="3000" dirty="0">
                          <a:effectLst/>
                        </a:rPr>
                        <a:t> </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50000"/>
                      </a:schemeClr>
                    </a:solidFill>
                  </a:tcPr>
                </a:tc>
                <a:tc>
                  <a:txBody>
                    <a:bodyPr/>
                    <a:lstStyle/>
                    <a:p>
                      <a:pPr marL="0" marR="0" algn="ctr">
                        <a:lnSpc>
                          <a:spcPct val="107000"/>
                        </a:lnSpc>
                        <a:spcBef>
                          <a:spcPts val="0"/>
                        </a:spcBef>
                        <a:spcAft>
                          <a:spcPts val="0"/>
                        </a:spcAft>
                      </a:pPr>
                      <a:r>
                        <a:rPr lang="en-US" sz="3000" dirty="0">
                          <a:effectLst/>
                        </a:rPr>
                        <a:t>.</a:t>
                      </a:r>
                      <a:r>
                        <a:rPr lang="en-US" sz="3000" dirty="0" smtClean="0">
                          <a:effectLst/>
                        </a:rPr>
                        <a:t>22**</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.60**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09</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10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05</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11</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01</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421462">
                <a:tc>
                  <a:txBody>
                    <a:bodyPr/>
                    <a:lstStyle/>
                    <a:p>
                      <a:pPr marL="0" marR="0" lvl="0" indent="0">
                        <a:lnSpc>
                          <a:spcPct val="107000"/>
                        </a:lnSpc>
                        <a:spcBef>
                          <a:spcPts val="0"/>
                        </a:spcBef>
                        <a:spcAft>
                          <a:spcPts val="0"/>
                        </a:spcAft>
                        <a:buFont typeface="+mj-lt"/>
                        <a:buNone/>
                      </a:pPr>
                      <a:r>
                        <a:rPr lang="en-US" sz="3000" dirty="0">
                          <a:effectLst/>
                        </a:rPr>
                        <a:t>BG_Parental Involvement (PI)</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r>
                        <a:rPr lang="en-US" sz="3000" dirty="0">
                          <a:effectLst/>
                        </a:rPr>
                        <a:t>.</a:t>
                      </a:r>
                      <a:r>
                        <a:rPr lang="en-US" sz="3000" dirty="0" smtClean="0">
                          <a:effectLst/>
                        </a:rPr>
                        <a:t>22**</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 </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50000"/>
                      </a:schemeClr>
                    </a:solidFill>
                  </a:tcPr>
                </a:tc>
                <a:tc>
                  <a:txBody>
                    <a:bodyPr/>
                    <a:lstStyle/>
                    <a:p>
                      <a:pPr marL="0" marR="0" algn="ctr">
                        <a:lnSpc>
                          <a:spcPct val="107000"/>
                        </a:lnSpc>
                        <a:spcBef>
                          <a:spcPts val="0"/>
                        </a:spcBef>
                        <a:spcAft>
                          <a:spcPts val="0"/>
                        </a:spcAft>
                      </a:pPr>
                      <a:r>
                        <a:rPr lang="en-US" sz="3000" dirty="0">
                          <a:effectLst/>
                        </a:rPr>
                        <a:t>.</a:t>
                      </a:r>
                      <a:r>
                        <a:rPr lang="en-US" sz="3000" dirty="0" smtClean="0">
                          <a:effectLst/>
                        </a:rPr>
                        <a:t>44**</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10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18*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04</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11</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19*</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02</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421462">
                <a:tc>
                  <a:txBody>
                    <a:bodyPr/>
                    <a:lstStyle/>
                    <a:p>
                      <a:pPr marL="0" marR="0" lvl="0" indent="0">
                        <a:lnSpc>
                          <a:spcPct val="107000"/>
                        </a:lnSpc>
                        <a:spcBef>
                          <a:spcPts val="0"/>
                        </a:spcBef>
                        <a:spcAft>
                          <a:spcPts val="0"/>
                        </a:spcAft>
                        <a:buFont typeface="+mj-lt"/>
                        <a:buNone/>
                      </a:pPr>
                      <a:r>
                        <a:rPr lang="en-US" sz="3000" dirty="0" smtClean="0">
                          <a:effectLst/>
                        </a:rPr>
                        <a:t>O_Helicopter </a:t>
                      </a:r>
                      <a:r>
                        <a:rPr lang="en-US" sz="3000" dirty="0">
                          <a:effectLst/>
                        </a:rPr>
                        <a:t>Parenting (HP)</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r>
                        <a:rPr lang="en-US" sz="3000" dirty="0" smtClean="0">
                          <a:effectLst/>
                        </a:rPr>
                        <a:t>.60**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44**</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 </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50000"/>
                      </a:schemeClr>
                    </a:solidFill>
                  </a:tcPr>
                </a:tc>
                <a:tc>
                  <a:txBody>
                    <a:bodyPr/>
                    <a:lstStyle/>
                    <a:p>
                      <a:pPr marL="0" marR="0" algn="ctr">
                        <a:lnSpc>
                          <a:spcPct val="107000"/>
                        </a:lnSpc>
                        <a:spcBef>
                          <a:spcPts val="0"/>
                        </a:spcBef>
                        <a:spcAft>
                          <a:spcPts val="0"/>
                        </a:spcAft>
                      </a:pPr>
                      <a:r>
                        <a:rPr lang="en-US" sz="3000" dirty="0">
                          <a:effectLst/>
                        </a:rPr>
                        <a:t>-.</a:t>
                      </a:r>
                      <a:r>
                        <a:rPr lang="en-US" sz="3000" dirty="0" smtClean="0">
                          <a:effectLst/>
                        </a:rPr>
                        <a:t>18*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06</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19*</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07</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21**</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02</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22**</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195959">
                <a:tc>
                  <a:txBody>
                    <a:bodyPr/>
                    <a:lstStyle/>
                    <a:p>
                      <a:pPr marL="0" marR="0" lvl="0" indent="0">
                        <a:lnSpc>
                          <a:spcPct val="107000"/>
                        </a:lnSpc>
                        <a:spcBef>
                          <a:spcPts val="0"/>
                        </a:spcBef>
                        <a:spcAft>
                          <a:spcPts val="0"/>
                        </a:spcAft>
                        <a:buFont typeface="+mj-lt"/>
                        <a:buNone/>
                      </a:pPr>
                      <a:r>
                        <a:rPr lang="en-US" sz="3000" dirty="0">
                          <a:effectLst/>
                        </a:rPr>
                        <a:t>SC_Overall (SC)</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r>
                        <a:rPr lang="en-US" sz="3000" dirty="0">
                          <a:effectLst/>
                        </a:rPr>
                        <a:t>-.</a:t>
                      </a:r>
                      <a:r>
                        <a:rPr lang="en-US" sz="3000" dirty="0" smtClean="0">
                          <a:effectLst/>
                        </a:rPr>
                        <a:t>09</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10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18*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 </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50000"/>
                      </a:schemeClr>
                    </a:solidFill>
                  </a:tcPr>
                </a:tc>
                <a:tc>
                  <a:txBody>
                    <a:bodyPr/>
                    <a:lstStyle/>
                    <a:p>
                      <a:pPr marL="0" marR="0" algn="ctr">
                        <a:lnSpc>
                          <a:spcPct val="107000"/>
                        </a:lnSpc>
                        <a:spcBef>
                          <a:spcPts val="0"/>
                        </a:spcBef>
                        <a:spcAft>
                          <a:spcPts val="0"/>
                        </a:spcAft>
                      </a:pPr>
                      <a:r>
                        <a:rPr lang="en-US" sz="3000" dirty="0" smtClean="0">
                          <a:effectLst/>
                        </a:rPr>
                        <a:t>.80**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-.80**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69**</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-.80**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74**</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a:t>
                      </a:r>
                      <a:r>
                        <a:rPr lang="en-US" sz="3000" dirty="0" smtClean="0">
                          <a:effectLst/>
                        </a:rPr>
                        <a:t>78**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257952">
                <a:tc>
                  <a:txBody>
                    <a:bodyPr/>
                    <a:lstStyle/>
                    <a:p>
                      <a:pPr marL="0" marR="0" lvl="0" indent="0">
                        <a:lnSpc>
                          <a:spcPct val="107000"/>
                        </a:lnSpc>
                        <a:spcBef>
                          <a:spcPts val="0"/>
                        </a:spcBef>
                        <a:spcAft>
                          <a:spcPts val="0"/>
                        </a:spcAft>
                        <a:buFont typeface="+mj-lt"/>
                        <a:buNone/>
                      </a:pPr>
                      <a:r>
                        <a:rPr lang="en-US" sz="3000" dirty="0">
                          <a:effectLst/>
                        </a:rPr>
                        <a:t>SC_Kindness (SC_K)</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r>
                        <a:rPr lang="en-US" sz="3000" dirty="0">
                          <a:effectLst/>
                        </a:rPr>
                        <a:t>-.</a:t>
                      </a:r>
                      <a:r>
                        <a:rPr lang="en-US" sz="3000" dirty="0" smtClean="0">
                          <a:effectLst/>
                        </a:rPr>
                        <a:t>10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18*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06</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.80**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 </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50000"/>
                      </a:schemeClr>
                    </a:solidFill>
                  </a:tcPr>
                </a:tc>
                <a:tc>
                  <a:txBody>
                    <a:bodyPr/>
                    <a:lstStyle/>
                    <a:p>
                      <a:pPr marL="0" marR="0" algn="ctr">
                        <a:lnSpc>
                          <a:spcPct val="107000"/>
                        </a:lnSpc>
                        <a:spcBef>
                          <a:spcPts val="0"/>
                        </a:spcBef>
                        <a:spcAft>
                          <a:spcPts val="0"/>
                        </a:spcAft>
                      </a:pPr>
                      <a:r>
                        <a:rPr lang="en-US" sz="3000" dirty="0" smtClean="0">
                          <a:effectLst/>
                        </a:rPr>
                        <a:t>-.60**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.60**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-.44**</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.70**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38**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195959">
                <a:tc>
                  <a:txBody>
                    <a:bodyPr/>
                    <a:lstStyle/>
                    <a:p>
                      <a:pPr marL="0" marR="0" lvl="0" indent="0">
                        <a:lnSpc>
                          <a:spcPct val="107000"/>
                        </a:lnSpc>
                        <a:spcBef>
                          <a:spcPts val="0"/>
                        </a:spcBef>
                        <a:spcAft>
                          <a:spcPts val="0"/>
                        </a:spcAft>
                        <a:buFont typeface="+mj-lt"/>
                        <a:buNone/>
                      </a:pPr>
                      <a:r>
                        <a:rPr lang="en-US" sz="3000" dirty="0">
                          <a:effectLst/>
                        </a:rPr>
                        <a:t>SC_Self </a:t>
                      </a:r>
                      <a:r>
                        <a:rPr lang="en-US" sz="3000" dirty="0" smtClean="0">
                          <a:effectLst/>
                        </a:rPr>
                        <a:t>Judgment </a:t>
                      </a:r>
                      <a:r>
                        <a:rPr lang="en-US" sz="3000" dirty="0">
                          <a:effectLst/>
                        </a:rPr>
                        <a:t>(SC_J)</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r>
                        <a:rPr lang="en-US" sz="3000" dirty="0">
                          <a:effectLst/>
                        </a:rPr>
                        <a:t>.</a:t>
                      </a:r>
                      <a:r>
                        <a:rPr lang="en-US" sz="3000" dirty="0" smtClean="0">
                          <a:effectLst/>
                        </a:rPr>
                        <a:t>08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04</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19*</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-.80**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-.60**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 </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50000"/>
                      </a:schemeClr>
                    </a:solidFill>
                  </a:tcPr>
                </a:tc>
                <a:tc>
                  <a:txBody>
                    <a:bodyPr/>
                    <a:lstStyle/>
                    <a:p>
                      <a:pPr marL="0" marR="0" algn="ctr">
                        <a:lnSpc>
                          <a:spcPct val="107000"/>
                        </a:lnSpc>
                        <a:spcBef>
                          <a:spcPts val="0"/>
                        </a:spcBef>
                        <a:spcAft>
                          <a:spcPts val="0"/>
                        </a:spcAft>
                      </a:pPr>
                      <a:r>
                        <a:rPr lang="en-US" sz="3000" dirty="0" smtClean="0">
                          <a:effectLst/>
                        </a:rPr>
                        <a:t>-.</a:t>
                      </a:r>
                      <a:r>
                        <a:rPr lang="en-US" sz="3000" dirty="0" smtClean="0">
                          <a:effectLst/>
                        </a:rPr>
                        <a:t>29**</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-.66**</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-.39**</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-.70**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195959">
                <a:tc>
                  <a:txBody>
                    <a:bodyPr/>
                    <a:lstStyle/>
                    <a:p>
                      <a:pPr marL="0" marR="0" lvl="0" indent="0">
                        <a:lnSpc>
                          <a:spcPct val="107000"/>
                        </a:lnSpc>
                        <a:spcBef>
                          <a:spcPts val="0"/>
                        </a:spcBef>
                        <a:spcAft>
                          <a:spcPts val="0"/>
                        </a:spcAft>
                        <a:buFont typeface="+mj-lt"/>
                        <a:buNone/>
                      </a:pPr>
                      <a:r>
                        <a:rPr lang="en-US" sz="3000" dirty="0">
                          <a:effectLst/>
                        </a:rPr>
                        <a:t>SC_Humanity (SC_H)</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r>
                        <a:rPr lang="en-US" sz="3000" dirty="0">
                          <a:effectLst/>
                        </a:rPr>
                        <a:t>-.</a:t>
                      </a:r>
                      <a:r>
                        <a:rPr lang="en-US" sz="3000" dirty="0" smtClean="0">
                          <a:effectLst/>
                        </a:rPr>
                        <a:t>05</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11</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07</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-69**</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.60**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29**</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 </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50000"/>
                      </a:schemeClr>
                    </a:solidFill>
                  </a:tcPr>
                </a:tc>
                <a:tc>
                  <a:txBody>
                    <a:bodyPr/>
                    <a:lstStyle/>
                    <a:p>
                      <a:pPr marL="0" marR="0" algn="ctr">
                        <a:lnSpc>
                          <a:spcPct val="107000"/>
                        </a:lnSpc>
                        <a:spcBef>
                          <a:spcPts val="0"/>
                        </a:spcBef>
                        <a:spcAft>
                          <a:spcPts val="0"/>
                        </a:spcAft>
                      </a:pPr>
                      <a:r>
                        <a:rPr lang="en-US" sz="3000" dirty="0">
                          <a:effectLst/>
                        </a:rPr>
                        <a:t>-.</a:t>
                      </a:r>
                      <a:r>
                        <a:rPr lang="en-US" sz="3000" dirty="0" smtClean="0">
                          <a:effectLst/>
                        </a:rPr>
                        <a:t>38**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64**</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-.30**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257952">
                <a:tc>
                  <a:txBody>
                    <a:bodyPr/>
                    <a:lstStyle/>
                    <a:p>
                      <a:pPr marL="0" marR="0" lvl="0" indent="0">
                        <a:lnSpc>
                          <a:spcPct val="107000"/>
                        </a:lnSpc>
                        <a:spcBef>
                          <a:spcPts val="0"/>
                        </a:spcBef>
                        <a:spcAft>
                          <a:spcPts val="0"/>
                        </a:spcAft>
                        <a:buFont typeface="+mj-lt"/>
                        <a:buNone/>
                      </a:pPr>
                      <a:r>
                        <a:rPr lang="en-US" sz="3000" dirty="0">
                          <a:effectLst/>
                        </a:rPr>
                        <a:t>SC_Isolation (SC_I)</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r>
                        <a:rPr lang="en-US" sz="3000" dirty="0">
                          <a:effectLst/>
                        </a:rPr>
                        <a:t>.</a:t>
                      </a:r>
                      <a:r>
                        <a:rPr lang="en-US" sz="3000" dirty="0" smtClean="0">
                          <a:effectLst/>
                        </a:rPr>
                        <a:t>11</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21**</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-.80**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44**</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66**</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38**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 </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50000"/>
                      </a:schemeClr>
                    </a:solidFill>
                  </a:tcPr>
                </a:tc>
                <a:tc>
                  <a:txBody>
                    <a:bodyPr/>
                    <a:lstStyle/>
                    <a:p>
                      <a:pPr marL="0" marR="0" algn="ctr">
                        <a:lnSpc>
                          <a:spcPct val="107000"/>
                        </a:lnSpc>
                        <a:spcBef>
                          <a:spcPts val="0"/>
                        </a:spcBef>
                        <a:spcAft>
                          <a:spcPts val="0"/>
                        </a:spcAft>
                      </a:pPr>
                      <a:r>
                        <a:rPr lang="en-US" sz="3000" dirty="0">
                          <a:effectLst/>
                        </a:rPr>
                        <a:t>-.</a:t>
                      </a:r>
                      <a:r>
                        <a:rPr lang="en-US" sz="3000" dirty="0" smtClean="0">
                          <a:effectLst/>
                        </a:rPr>
                        <a:t>42**</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72**</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195959">
                <a:tc>
                  <a:txBody>
                    <a:bodyPr/>
                    <a:lstStyle/>
                    <a:p>
                      <a:pPr marL="0" marR="0" lvl="0" indent="0">
                        <a:lnSpc>
                          <a:spcPct val="107000"/>
                        </a:lnSpc>
                        <a:spcBef>
                          <a:spcPts val="0"/>
                        </a:spcBef>
                        <a:spcAft>
                          <a:spcPts val="0"/>
                        </a:spcAft>
                        <a:buFont typeface="+mj-lt"/>
                        <a:buNone/>
                      </a:pPr>
                      <a:r>
                        <a:rPr lang="en-US" sz="3000" dirty="0">
                          <a:effectLst/>
                        </a:rPr>
                        <a:t>SC_Mindfulness (SC_M)</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r>
                        <a:rPr lang="en-US" sz="3000" dirty="0">
                          <a:effectLst/>
                        </a:rPr>
                        <a:t>-.</a:t>
                      </a:r>
                      <a:r>
                        <a:rPr lang="en-US" sz="3000" dirty="0" smtClean="0">
                          <a:effectLst/>
                        </a:rPr>
                        <a:t>01</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.19*</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02</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74**</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.70**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39**</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64**</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42**</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 </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50000"/>
                      </a:schemeClr>
                    </a:solidFill>
                  </a:tcPr>
                </a:tc>
                <a:tc>
                  <a:txBody>
                    <a:bodyPr/>
                    <a:lstStyle/>
                    <a:p>
                      <a:pPr marL="0" marR="0" algn="ctr">
                        <a:lnSpc>
                          <a:spcPct val="107000"/>
                        </a:lnSpc>
                        <a:spcBef>
                          <a:spcPts val="0"/>
                        </a:spcBef>
                        <a:spcAft>
                          <a:spcPts val="0"/>
                        </a:spcAft>
                      </a:pPr>
                      <a:r>
                        <a:rPr lang="en-US" sz="3000" dirty="0">
                          <a:effectLst/>
                        </a:rPr>
                        <a:t>-.</a:t>
                      </a:r>
                      <a:r>
                        <a:rPr lang="en-US" sz="3000" dirty="0" smtClean="0">
                          <a:effectLst/>
                        </a:rPr>
                        <a:t>36**</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421462">
                <a:tc>
                  <a:txBody>
                    <a:bodyPr/>
                    <a:lstStyle/>
                    <a:p>
                      <a:pPr marL="0" marR="0" lvl="0" indent="0">
                        <a:lnSpc>
                          <a:spcPct val="107000"/>
                        </a:lnSpc>
                        <a:spcBef>
                          <a:spcPts val="0"/>
                        </a:spcBef>
                        <a:spcAft>
                          <a:spcPts val="0"/>
                        </a:spcAft>
                        <a:buFont typeface="+mj-lt"/>
                        <a:buNone/>
                      </a:pPr>
                      <a:r>
                        <a:rPr lang="en-US" sz="3000" dirty="0">
                          <a:effectLst/>
                        </a:rPr>
                        <a:t>SC_Overidentification (SC_O)</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75000"/>
                      </a:schemeClr>
                    </a:solidFill>
                  </a:tcPr>
                </a:tc>
                <a:tc>
                  <a:txBody>
                    <a:bodyPr/>
                    <a:lstStyle/>
                    <a:p>
                      <a:pPr marL="0" marR="0" algn="ctr">
                        <a:lnSpc>
                          <a:spcPct val="107000"/>
                        </a:lnSpc>
                        <a:spcBef>
                          <a:spcPts val="0"/>
                        </a:spcBef>
                        <a:spcAft>
                          <a:spcPts val="0"/>
                        </a:spcAft>
                      </a:pPr>
                      <a:r>
                        <a:rPr lang="en-US" sz="3000" dirty="0">
                          <a:effectLst/>
                        </a:rPr>
                        <a:t>.</a:t>
                      </a:r>
                      <a:r>
                        <a:rPr lang="en-US" sz="3000" dirty="0" smtClean="0">
                          <a:effectLst/>
                        </a:rPr>
                        <a:t>08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02</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22**</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78**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38**</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.70**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smtClean="0">
                          <a:effectLst/>
                        </a:rPr>
                        <a:t>-.30**</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a:t>
                      </a:r>
                      <a:r>
                        <a:rPr lang="en-US" sz="3000" dirty="0" smtClean="0">
                          <a:effectLst/>
                        </a:rPr>
                        <a:t>72**</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a:effectLst/>
                        </a:rPr>
                        <a:t>-.</a:t>
                      </a:r>
                      <a:r>
                        <a:rPr lang="en-US" sz="3000" smtClean="0">
                          <a:effectLst/>
                        </a:rPr>
                        <a:t>36**</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3000" dirty="0">
                          <a:effectLst/>
                        </a:rPr>
                        <a:t> </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50000"/>
                      </a:schemeClr>
                    </a:solidFill>
                  </a:tcPr>
                </a:tc>
              </a:tr>
            </a:tbl>
          </a:graphicData>
        </a:graphic>
      </p:graphicFrame>
      <p:pic>
        <p:nvPicPr>
          <p:cNvPr id="7" name="Picture 6"/>
          <p:cNvPicPr>
            <a:picLocks noChangeAspect="1"/>
          </p:cNvPicPr>
          <p:nvPr/>
        </p:nvPicPr>
        <p:blipFill rotWithShape="1">
          <a:blip r:embed="rId4"/>
          <a:srcRect r="46836"/>
          <a:stretch/>
        </p:blipFill>
        <p:spPr>
          <a:xfrm>
            <a:off x="14408892" y="8857403"/>
            <a:ext cx="13639800" cy="11115433"/>
          </a:xfrm>
          <a:prstGeom prst="rect">
            <a:avLst/>
          </a:prstGeom>
        </p:spPr>
      </p:pic>
    </p:spTree>
    <p:extLst>
      <p:ext uri="{BB962C8B-B14F-4D97-AF65-F5344CB8AC3E}">
        <p14:creationId xmlns:p14="http://schemas.microsoft.com/office/powerpoint/2010/main" val="143820563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Custom 1">
      <a:dk1>
        <a:srgbClr val="000000"/>
      </a:dk1>
      <a:lt1>
        <a:srgbClr val="FFFFFF"/>
      </a:lt1>
      <a:dk2>
        <a:srgbClr val="46464A"/>
      </a:dk2>
      <a:lt2>
        <a:srgbClr val="9A958B"/>
      </a:lt2>
      <a:accent1>
        <a:srgbClr val="6F6F74"/>
      </a:accent1>
      <a:accent2>
        <a:srgbClr val="B7302D"/>
      </a:accent2>
      <a:accent3>
        <a:srgbClr val="BEAE98"/>
      </a:accent3>
      <a:accent4>
        <a:srgbClr val="92A9B9"/>
      </a:accent4>
      <a:accent5>
        <a:srgbClr val="9C8265"/>
      </a:accent5>
      <a:accent6>
        <a:srgbClr val="8D6974"/>
      </a:accent6>
      <a:hlink>
        <a:srgbClr val="67AABF"/>
      </a:hlink>
      <a:folHlink>
        <a:srgbClr val="B1B5AB"/>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16596</TotalTime>
  <Words>1402</Words>
  <Application>Microsoft Office PowerPoint</Application>
  <PresentationFormat>Custom</PresentationFormat>
  <Paragraphs>201</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Adobe Kaiti Std R</vt:lpstr>
      <vt:lpstr>Arial</vt:lpstr>
      <vt:lpstr>Book Antiqua</vt:lpstr>
      <vt:lpstr>Calibri</vt:lpstr>
      <vt:lpstr>Century Gothic</vt:lpstr>
      <vt:lpstr>Times New Roman</vt:lpstr>
      <vt:lpstr>Apothecary</vt:lpstr>
      <vt:lpstr>PowerPoint Presentation</vt:lpstr>
    </vt:vector>
  </TitlesOfParts>
  <Company>UWEC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Weber, Brittany Anne</dc:creator>
  <cp:lastModifiedBy>Haley Kruenegel</cp:lastModifiedBy>
  <cp:revision>387</cp:revision>
  <dcterms:created xsi:type="dcterms:W3CDTF">2013-03-04T16:43:48Z</dcterms:created>
  <dcterms:modified xsi:type="dcterms:W3CDTF">2018-04-24T20:43:03Z</dcterms:modified>
</cp:coreProperties>
</file>