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24C"/>
    <a:srgbClr val="AE9162"/>
    <a:srgbClr val="5C5240"/>
    <a:srgbClr val="C7B393"/>
    <a:srgbClr val="DD9E11"/>
    <a:srgbClr val="F3C663"/>
    <a:srgbClr val="EDAC1A"/>
    <a:srgbClr val="3D24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86" autoAdjust="0"/>
    <p:restoredTop sz="95046" autoAdjust="0"/>
  </p:normalViewPr>
  <p:slideViewPr>
    <p:cSldViewPr snapToGrid="0">
      <p:cViewPr>
        <p:scale>
          <a:sx n="30" d="100"/>
          <a:sy n="30" d="100"/>
        </p:scale>
        <p:origin x="840" y="-157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62FE3B-3C07-9E4F-921E-8A7AE63ECE82}" type="datetimeFigureOut">
              <a:rPr lang="en-US" smtClean="0"/>
              <a:t>4/25/18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9347EB-96D8-314B-B83A-B4C381F3F1C6}" type="slidenum">
              <a:rPr lang="en-US" smtClean="0"/>
              <a:t>‹#›</a:t>
            </a:fld>
            <a:endParaRPr lang="en-US"/>
          </a:p>
        </p:txBody>
      </p:sp>
    </p:spTree>
    <p:extLst>
      <p:ext uri="{BB962C8B-B14F-4D97-AF65-F5344CB8AC3E}">
        <p14:creationId xmlns:p14="http://schemas.microsoft.com/office/powerpoint/2010/main" val="380334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9347EB-96D8-314B-B83A-B4C381F3F1C6}" type="slidenum">
              <a:rPr lang="en-US" smtClean="0"/>
              <a:t>1</a:t>
            </a:fld>
            <a:endParaRPr lang="en-US"/>
          </a:p>
        </p:txBody>
      </p:sp>
    </p:spTree>
    <p:extLst>
      <p:ext uri="{BB962C8B-B14F-4D97-AF65-F5344CB8AC3E}">
        <p14:creationId xmlns:p14="http://schemas.microsoft.com/office/powerpoint/2010/main" val="1198479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78D98BD0-4456-ED49-A4ED-E1C4C38134AA}"/>
              </a:ext>
            </a:extLst>
          </p:cNvPr>
          <p:cNvSpPr/>
          <p:nvPr/>
        </p:nvSpPr>
        <p:spPr>
          <a:xfrm>
            <a:off x="28548647" y="26896932"/>
            <a:ext cx="11787582" cy="9400774"/>
          </a:xfrm>
          <a:prstGeom prst="rect">
            <a:avLst/>
          </a:prstGeom>
          <a:solidFill>
            <a:schemeClr val="accent1">
              <a:lumMod val="40000"/>
              <a:lumOff val="60000"/>
            </a:schemeClr>
          </a:solidFill>
          <a:ln>
            <a:solidFill>
              <a:srgbClr val="5C52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13CBCA49-72D4-1B42-89C3-360C57F144E5}"/>
              </a:ext>
            </a:extLst>
          </p:cNvPr>
          <p:cNvSpPr/>
          <p:nvPr/>
        </p:nvSpPr>
        <p:spPr>
          <a:xfrm>
            <a:off x="28548647" y="18444099"/>
            <a:ext cx="11716705" cy="8173184"/>
          </a:xfrm>
          <a:prstGeom prst="rect">
            <a:avLst/>
          </a:prstGeom>
          <a:solidFill>
            <a:schemeClr val="accent1">
              <a:lumMod val="20000"/>
              <a:lumOff val="80000"/>
            </a:schemeClr>
          </a:solidFill>
          <a:ln>
            <a:solidFill>
              <a:srgbClr val="6E62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2334FD12-2425-144D-B346-4002284DDC69}"/>
              </a:ext>
            </a:extLst>
          </p:cNvPr>
          <p:cNvSpPr/>
          <p:nvPr/>
        </p:nvSpPr>
        <p:spPr>
          <a:xfrm>
            <a:off x="28553819" y="8363066"/>
            <a:ext cx="11716706" cy="9801384"/>
          </a:xfrm>
          <a:prstGeom prst="rect">
            <a:avLst/>
          </a:prstGeom>
          <a:solidFill>
            <a:schemeClr val="accent1">
              <a:lumMod val="40000"/>
              <a:lumOff val="60000"/>
            </a:schemeClr>
          </a:solidFill>
          <a:ln>
            <a:solidFill>
              <a:srgbClr val="5C52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4626197" y="8122437"/>
            <a:ext cx="12679343" cy="20500168"/>
          </a:xfrm>
          <a:prstGeom prst="rect">
            <a:avLst/>
          </a:prstGeom>
          <a:solidFill>
            <a:schemeClr val="accent1">
              <a:lumMod val="20000"/>
              <a:lumOff val="80000"/>
            </a:schemeClr>
          </a:solidFill>
          <a:ln>
            <a:solidFill>
              <a:srgbClr val="6E62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1392803" y="28265171"/>
            <a:ext cx="11937716" cy="8049572"/>
          </a:xfrm>
          <a:prstGeom prst="rect">
            <a:avLst/>
          </a:prstGeom>
          <a:solidFill>
            <a:schemeClr val="accent1">
              <a:lumMod val="20000"/>
              <a:lumOff val="80000"/>
            </a:schemeClr>
          </a:solidFill>
          <a:ln>
            <a:solidFill>
              <a:srgbClr val="5C52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438449" y="16609681"/>
            <a:ext cx="11892070" cy="6288749"/>
          </a:xfrm>
          <a:prstGeom prst="rect">
            <a:avLst/>
          </a:prstGeom>
          <a:solidFill>
            <a:schemeClr val="accent1">
              <a:lumMod val="20000"/>
              <a:lumOff val="80000"/>
            </a:schemeClr>
          </a:solidFill>
          <a:ln>
            <a:solidFill>
              <a:srgbClr val="6E62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392803" y="23125241"/>
            <a:ext cx="11937716" cy="4860963"/>
          </a:xfrm>
          <a:prstGeom prst="rect">
            <a:avLst/>
          </a:prstGeom>
          <a:solidFill>
            <a:schemeClr val="accent1">
              <a:lumMod val="40000"/>
              <a:lumOff val="60000"/>
            </a:schemeClr>
          </a:solidFill>
          <a:ln>
            <a:solidFill>
              <a:srgbClr val="5C52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438449" y="8364728"/>
            <a:ext cx="5767194" cy="7965987"/>
          </a:xfrm>
          <a:prstGeom prst="rect">
            <a:avLst/>
          </a:prstGeom>
          <a:solidFill>
            <a:schemeClr val="accent1">
              <a:lumMod val="40000"/>
              <a:lumOff val="60000"/>
            </a:schemeClr>
          </a:solidFill>
          <a:ln>
            <a:solidFill>
              <a:srgbClr val="5C52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Chinese Elderly</a:t>
            </a:r>
          </a:p>
        </p:txBody>
      </p:sp>
      <p:sp>
        <p:nvSpPr>
          <p:cNvPr id="6" name="Title 1"/>
          <p:cNvSpPr txBox="1">
            <a:spLocks/>
          </p:cNvSpPr>
          <p:nvPr/>
        </p:nvSpPr>
        <p:spPr>
          <a:xfrm>
            <a:off x="2086973" y="593383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err="1">
                <a:solidFill>
                  <a:schemeClr val="bg1">
                    <a:lumMod val="50000"/>
                  </a:schemeClr>
                </a:solidFill>
                <a:latin typeface="Minion Pro" panose="02040503050306020203" pitchFamily="18" charset="0"/>
              </a:rPr>
              <a:t>Jianjun</a:t>
            </a:r>
            <a:r>
              <a:rPr lang="en-US" sz="4000" dirty="0">
                <a:solidFill>
                  <a:schemeClr val="bg1">
                    <a:lumMod val="50000"/>
                  </a:schemeClr>
                </a:solidFill>
                <a:latin typeface="Minion Pro" panose="02040503050306020203" pitchFamily="18" charset="0"/>
              </a:rPr>
              <a:t> Ji, Saffron O’Brien, Ciara Riley, and </a:t>
            </a:r>
            <a:r>
              <a:rPr lang="en-US" sz="4000" dirty="0" err="1">
                <a:solidFill>
                  <a:schemeClr val="bg1">
                    <a:lumMod val="50000"/>
                  </a:schemeClr>
                </a:solidFill>
                <a:latin typeface="Minion Pro" panose="02040503050306020203" pitchFamily="18" charset="0"/>
              </a:rPr>
              <a:t>Zoya</a:t>
            </a:r>
            <a:r>
              <a:rPr lang="en-US" sz="4000" dirty="0">
                <a:solidFill>
                  <a:schemeClr val="bg1">
                    <a:lumMod val="50000"/>
                  </a:schemeClr>
                </a:solidFill>
                <a:latin typeface="Minion Pro" panose="02040503050306020203" pitchFamily="18" charset="0"/>
              </a:rPr>
              <a:t> </a:t>
            </a:r>
            <a:r>
              <a:rPr lang="en-US" sz="4000" dirty="0" err="1">
                <a:solidFill>
                  <a:schemeClr val="bg1">
                    <a:lumMod val="50000"/>
                  </a:schemeClr>
                </a:solidFill>
                <a:latin typeface="Minion Pro" panose="02040503050306020203" pitchFamily="18" charset="0"/>
              </a:rPr>
              <a:t>Lefler</a:t>
            </a:r>
            <a:r>
              <a:rPr lang="en-US" sz="4000" dirty="0">
                <a:solidFill>
                  <a:schemeClr val="bg1">
                    <a:lumMod val="50000"/>
                  </a:schemeClr>
                </a:solidFill>
                <a:latin typeface="Minion Pro" panose="02040503050306020203" pitchFamily="18" charset="0"/>
              </a:rPr>
              <a:t>   |   Sociology Department</a:t>
            </a:r>
          </a:p>
        </p:txBody>
      </p:sp>
      <p:sp>
        <p:nvSpPr>
          <p:cNvPr id="7" name="Title 1"/>
          <p:cNvSpPr txBox="1">
            <a:spLocks/>
          </p:cNvSpPr>
          <p:nvPr/>
        </p:nvSpPr>
        <p:spPr>
          <a:xfrm>
            <a:off x="2077601" y="505264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Psychological Wellbeing and Social Supporting Resources</a:t>
            </a:r>
          </a:p>
        </p:txBody>
      </p:sp>
      <p:sp>
        <p:nvSpPr>
          <p:cNvPr id="8" name="Subtitle 2"/>
          <p:cNvSpPr txBox="1">
            <a:spLocks/>
          </p:cNvSpPr>
          <p:nvPr/>
        </p:nvSpPr>
        <p:spPr>
          <a:xfrm>
            <a:off x="1546456" y="9244258"/>
            <a:ext cx="5455923" cy="216088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With an increasing population of elderly in China due to improved living conditions, increased health technology, and the former One Child Policy, understanding how  social resources affect this population is increasingly important for both families and government. As the ratio of elderly to young workers continues to increase (Graying of the Workforce) new policies may have to be implemented to support this growing population.</a:t>
            </a:r>
          </a:p>
        </p:txBody>
      </p:sp>
      <p:sp>
        <p:nvSpPr>
          <p:cNvPr id="3" name="TextBox 2"/>
          <p:cNvSpPr txBox="1"/>
          <p:nvPr/>
        </p:nvSpPr>
        <p:spPr>
          <a:xfrm>
            <a:off x="1469802" y="8363068"/>
            <a:ext cx="1088409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Relevance</a:t>
            </a:r>
          </a:p>
        </p:txBody>
      </p:sp>
      <p:sp>
        <p:nvSpPr>
          <p:cNvPr id="14" name="TextBox 13"/>
          <p:cNvSpPr txBox="1"/>
          <p:nvPr/>
        </p:nvSpPr>
        <p:spPr>
          <a:xfrm>
            <a:off x="1594454" y="17201444"/>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Social Resources Theory</a:t>
            </a:r>
          </a:p>
        </p:txBody>
      </p:sp>
      <p:sp>
        <p:nvSpPr>
          <p:cNvPr id="18" name="TextBox 17"/>
          <p:cNvSpPr txBox="1"/>
          <p:nvPr/>
        </p:nvSpPr>
        <p:spPr>
          <a:xfrm>
            <a:off x="1571419" y="20721902"/>
            <a:ext cx="11513209" cy="2308324"/>
          </a:xfrm>
          <a:prstGeom prst="rect">
            <a:avLst/>
          </a:prstGeom>
          <a:noFill/>
        </p:spPr>
        <p:txBody>
          <a:bodyPr wrap="square" rtlCol="0">
            <a:spAutoFit/>
          </a:bodyPr>
          <a:lstStyle/>
          <a:p>
            <a:pPr defTabSz="4023360">
              <a:lnSpc>
                <a:spcPct val="90000"/>
              </a:lnSpc>
              <a:spcBef>
                <a:spcPts val="4400"/>
              </a:spcBef>
            </a:pPr>
            <a:r>
              <a:rPr lang="en-US" sz="3200" dirty="0"/>
              <a:t>The Framework of Psychological Wellbeing states that a person’s wellbeing is developed over a lifetime based on their perception of their purpose in life. This study uses this theory to explain how the elderly’s psychological wellbeing will be effected by changes in social resources.</a:t>
            </a:r>
          </a:p>
        </p:txBody>
      </p:sp>
      <p:sp>
        <p:nvSpPr>
          <p:cNvPr id="20" name="TextBox 19"/>
          <p:cNvSpPr txBox="1"/>
          <p:nvPr/>
        </p:nvSpPr>
        <p:spPr>
          <a:xfrm>
            <a:off x="1594454" y="17655196"/>
            <a:ext cx="11028291" cy="2751522"/>
          </a:xfrm>
          <a:prstGeom prst="rect">
            <a:avLst/>
          </a:prstGeom>
          <a:noFill/>
        </p:spPr>
        <p:txBody>
          <a:bodyPr wrap="square" rtlCol="0">
            <a:spAutoFit/>
          </a:bodyPr>
          <a:lstStyle/>
          <a:p>
            <a:pPr defTabSz="4023360">
              <a:lnSpc>
                <a:spcPct val="90000"/>
              </a:lnSpc>
              <a:spcBef>
                <a:spcPts val="4400"/>
              </a:spcBef>
            </a:pPr>
            <a:r>
              <a:rPr lang="en-US" sz="3200" dirty="0"/>
              <a:t>This study uses Social Resources Theory to study the impact of social resources on psychological wellbeing. This theory argues that as people age their social resources will decline since they are no longer actively gaining resources or avoiding losses. Consequentially, the decline in social resources will have a negative impact on psychological well-being.</a:t>
            </a:r>
          </a:p>
        </p:txBody>
      </p:sp>
      <p:sp>
        <p:nvSpPr>
          <p:cNvPr id="21" name="TextBox 20"/>
          <p:cNvSpPr txBox="1"/>
          <p:nvPr/>
        </p:nvSpPr>
        <p:spPr>
          <a:xfrm>
            <a:off x="1572683" y="20256008"/>
            <a:ext cx="11679278"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Framework of Psychological Wellbeing</a:t>
            </a:r>
          </a:p>
        </p:txBody>
      </p:sp>
      <p:sp>
        <p:nvSpPr>
          <p:cNvPr id="27" name="Subtitle 2"/>
          <p:cNvSpPr txBox="1">
            <a:spLocks/>
          </p:cNvSpPr>
          <p:nvPr/>
        </p:nvSpPr>
        <p:spPr>
          <a:xfrm>
            <a:off x="1571420" y="29157354"/>
            <a:ext cx="10827765" cy="594121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514350" indent="-514350" algn="l">
              <a:spcBef>
                <a:spcPts val="600"/>
              </a:spcBef>
              <a:buFont typeface="+mj-lt"/>
              <a:buAutoNum type="arabicPeriod"/>
            </a:pPr>
            <a:r>
              <a:rPr lang="en" sz="3200" dirty="0"/>
              <a:t>The perception on the psychological wellbeing varies among the Chinese elderly. </a:t>
            </a:r>
          </a:p>
          <a:p>
            <a:pPr marL="514350" indent="-514350" algn="l">
              <a:spcBef>
                <a:spcPts val="600"/>
              </a:spcBef>
              <a:buFont typeface="+mj-lt"/>
              <a:buAutoNum type="arabicPeriod"/>
            </a:pPr>
            <a:r>
              <a:rPr lang="en" sz="3200" dirty="0"/>
              <a:t>Social supporting resources vary among the Chinese elderly.</a:t>
            </a:r>
          </a:p>
          <a:p>
            <a:pPr marL="514350" indent="-514350" algn="l">
              <a:spcBef>
                <a:spcPts val="600"/>
              </a:spcBef>
              <a:buFont typeface="+mj-lt"/>
              <a:buAutoNum type="arabicPeriod"/>
            </a:pPr>
            <a:r>
              <a:rPr lang="en" sz="3200" dirty="0"/>
              <a:t>The health status of the Chinese elderly is associated with social supporting resources, after controlling for the effects of age.</a:t>
            </a:r>
          </a:p>
          <a:p>
            <a:pPr marL="514350" indent="-514350" algn="l">
              <a:spcBef>
                <a:spcPts val="600"/>
              </a:spcBef>
              <a:buFont typeface="+mj-lt"/>
              <a:buAutoNum type="arabicPeriod"/>
            </a:pPr>
            <a:r>
              <a:rPr lang="en" sz="3200" dirty="0"/>
              <a:t>The perception on filial piety of the Chinese elderly is associated with their family resources, after controlling for the effects of children.</a:t>
            </a:r>
          </a:p>
          <a:p>
            <a:pPr marL="514350" indent="-514350" algn="l">
              <a:spcBef>
                <a:spcPts val="600"/>
              </a:spcBef>
              <a:buFont typeface="+mj-lt"/>
              <a:buAutoNum type="arabicPeriod"/>
            </a:pPr>
            <a:r>
              <a:rPr lang="en" sz="3200" dirty="0"/>
              <a:t>The perception on feeling lonely of the Chinese elderly is associated with their social resources, after controlling for the effects of marital status. </a:t>
            </a:r>
          </a:p>
          <a:p>
            <a:pPr marL="514350" indent="-514350" algn="l">
              <a:spcBef>
                <a:spcPts val="600"/>
              </a:spcBef>
              <a:buFont typeface="+mj-lt"/>
              <a:buAutoNum type="arabicPeriod"/>
            </a:pPr>
            <a:r>
              <a:rPr lang="en" sz="3200" dirty="0"/>
              <a:t>The perception on happiness of the Chinese elderly is associated with their social resources, after controlling for the effects of family harmony.</a:t>
            </a:r>
          </a:p>
          <a:p>
            <a:pPr marL="514350" indent="-514350" algn="l">
              <a:spcBef>
                <a:spcPts val="1200"/>
              </a:spcBef>
              <a:buFont typeface="+mj-lt"/>
              <a:buAutoNum type="arabicPeriod"/>
            </a:pPr>
            <a:endParaRPr lang="en" sz="3200" dirty="0"/>
          </a:p>
          <a:p>
            <a:pPr marL="514350" indent="-514350" algn="l">
              <a:buFont typeface="+mj-lt"/>
              <a:buAutoNum type="arabicPeriod"/>
            </a:pPr>
            <a:endParaRPr lang="en" sz="3200" dirty="0"/>
          </a:p>
          <a:p>
            <a:pPr marL="514350" indent="-514350" algn="l">
              <a:buFont typeface="+mj-lt"/>
              <a:buAutoNum type="arabicPeriod"/>
            </a:pPr>
            <a:endParaRPr lang="en-US" sz="3200" dirty="0"/>
          </a:p>
        </p:txBody>
      </p:sp>
      <p:sp>
        <p:nvSpPr>
          <p:cNvPr id="30" name="TextBox 29"/>
          <p:cNvSpPr txBox="1"/>
          <p:nvPr/>
        </p:nvSpPr>
        <p:spPr>
          <a:xfrm>
            <a:off x="15258208" y="8285071"/>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9" name="TextBox 8"/>
          <p:cNvSpPr txBox="1"/>
          <p:nvPr/>
        </p:nvSpPr>
        <p:spPr>
          <a:xfrm>
            <a:off x="15259548" y="9737273"/>
            <a:ext cx="10826426" cy="3046988"/>
          </a:xfrm>
          <a:prstGeom prst="rect">
            <a:avLst/>
          </a:prstGeom>
          <a:noFill/>
        </p:spPr>
        <p:txBody>
          <a:bodyPr wrap="square" rtlCol="0">
            <a:spAutoFit/>
          </a:bodyPr>
          <a:lstStyle/>
          <a:p>
            <a:pPr marL="571500" indent="-457200">
              <a:buSzPct val="100000"/>
              <a:buFont typeface="Arial" panose="020B0604020202020204" pitchFamily="34" charset="0"/>
              <a:buChar char="•"/>
            </a:pPr>
            <a:r>
              <a:rPr lang="en" sz="3200" dirty="0"/>
              <a:t>The data is based on a national survey collected by “the China Research Center on Aging” (CRCA) in 2006, covering 16 provinces</a:t>
            </a:r>
          </a:p>
          <a:p>
            <a:pPr marL="571500" lvl="0" indent="-457200">
              <a:buSzPct val="100000"/>
              <a:buFont typeface="Arial" panose="020B0604020202020204" pitchFamily="34" charset="0"/>
              <a:buChar char="•"/>
            </a:pPr>
            <a:r>
              <a:rPr lang="en" sz="3200" dirty="0"/>
              <a:t>The study is based on a sample size of 1980 respondants, a 10% of the total of respondants of 19,800 urban and rural elderly aged 60 years and above</a:t>
            </a:r>
          </a:p>
        </p:txBody>
      </p:sp>
      <p:sp>
        <p:nvSpPr>
          <p:cNvPr id="31" name="TextBox 30"/>
          <p:cNvSpPr txBox="1"/>
          <p:nvPr/>
        </p:nvSpPr>
        <p:spPr>
          <a:xfrm>
            <a:off x="15258208" y="9099051"/>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 Source</a:t>
            </a:r>
          </a:p>
        </p:txBody>
      </p:sp>
      <p:sp>
        <p:nvSpPr>
          <p:cNvPr id="33" name="TextBox 32"/>
          <p:cNvSpPr txBox="1"/>
          <p:nvPr/>
        </p:nvSpPr>
        <p:spPr>
          <a:xfrm>
            <a:off x="28826198" y="27896031"/>
            <a:ext cx="10973004" cy="8463855"/>
          </a:xfrm>
          <a:prstGeom prst="rect">
            <a:avLst/>
          </a:prstGeom>
          <a:noFill/>
        </p:spPr>
        <p:txBody>
          <a:bodyPr wrap="square" rtlCol="0">
            <a:spAutoFit/>
          </a:bodyPr>
          <a:lstStyle/>
          <a:p>
            <a:pPr marL="457200" indent="-457200">
              <a:buFont typeface="Arial" panose="020B0604020202020204" pitchFamily="34" charset="0"/>
              <a:buChar char="•"/>
            </a:pPr>
            <a:r>
              <a:rPr lang="en-US" sz="3200" dirty="0"/>
              <a:t>Since state resources have the strongest association to psychological wellbeing there may be a need for policy change. As the Chinese population continues aging, we will see the continued lack of state resources such as social welfare, which will have an effect within China. Government policies involving social welfare programs, and stipends from the state and community, will need to be considered if they want to meet the demands of this ever growing aging society.</a:t>
            </a:r>
          </a:p>
          <a:p>
            <a:pPr marL="457200" indent="-457200">
              <a:buFont typeface="Arial" panose="020B0604020202020204" pitchFamily="34" charset="0"/>
              <a:buChar char="•"/>
            </a:pPr>
            <a:r>
              <a:rPr lang="en-US" sz="3200" dirty="0"/>
              <a:t>The results stimulate further effort on the same topic for examination and confirmation </a:t>
            </a:r>
          </a:p>
          <a:p>
            <a:pPr marL="457200" indent="-457200">
              <a:buFont typeface="Arial" panose="020B0604020202020204" pitchFamily="34" charset="0"/>
              <a:buChar char="•"/>
            </a:pPr>
            <a:r>
              <a:rPr lang="en-US" sz="3200" dirty="0"/>
              <a:t>More effort is needed to explore the concepts of the dependent variable in terms of psychological wellbeing in a Chinese social context</a:t>
            </a:r>
          </a:p>
          <a:p>
            <a:pPr marL="457200" indent="-457200">
              <a:buFont typeface="Arial" panose="020B0604020202020204" pitchFamily="34" charset="0"/>
              <a:buChar char="•"/>
            </a:pPr>
            <a:r>
              <a:rPr lang="en" sz="3200" dirty="0"/>
              <a:t>Researchers might need to re-examine the re-coded variables, such as health status and fe</a:t>
            </a:r>
            <a:r>
              <a:rPr lang="en-US" sz="3200" dirty="0"/>
              <a:t>e</a:t>
            </a:r>
            <a:r>
              <a:rPr lang="en" sz="3200" dirty="0"/>
              <a:t>ling lonely, which </a:t>
            </a:r>
            <a:r>
              <a:rPr lang="en-US" sz="3200" dirty="0"/>
              <a:t>might give a new light to the findings</a:t>
            </a:r>
            <a:endParaRPr lang="en" sz="3200" dirty="0"/>
          </a:p>
          <a:p>
            <a:pPr marL="457200" indent="-457200">
              <a:buFont typeface="Arial" panose="020B0604020202020204" pitchFamily="34" charset="0"/>
              <a:buChar char="•"/>
            </a:pPr>
            <a:endParaRPr lang="en" sz="3200" dirty="0"/>
          </a:p>
        </p:txBody>
      </p:sp>
      <p:sp>
        <p:nvSpPr>
          <p:cNvPr id="37" name="TextBox 36"/>
          <p:cNvSpPr txBox="1"/>
          <p:nvPr/>
        </p:nvSpPr>
        <p:spPr>
          <a:xfrm>
            <a:off x="1411192" y="23125241"/>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Research Questions</a:t>
            </a:r>
          </a:p>
        </p:txBody>
      </p:sp>
      <p:sp>
        <p:nvSpPr>
          <p:cNvPr id="40" name="TextBox 39"/>
          <p:cNvSpPr txBox="1"/>
          <p:nvPr/>
        </p:nvSpPr>
        <p:spPr>
          <a:xfrm>
            <a:off x="15271265" y="12783661"/>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Measures</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15080890" y="22616749"/>
            <a:ext cx="11005084" cy="5868273"/>
          </a:xfrm>
          <a:prstGeom prst="rect">
            <a:avLst/>
          </a:prstGeom>
          <a:noFill/>
        </p:spPr>
        <p:txBody>
          <a:bodyPr wrap="square" rtlCol="0">
            <a:spAutoFit/>
          </a:bodyPr>
          <a:lstStyle/>
          <a:p>
            <a:pPr>
              <a:spcBef>
                <a:spcPts val="400"/>
              </a:spcBef>
            </a:pPr>
            <a:r>
              <a:rPr lang="en-US" sz="3200" dirty="0"/>
              <a:t>Percentage Frequency Distribution </a:t>
            </a:r>
          </a:p>
          <a:p>
            <a:pPr marL="457200" indent="-457200">
              <a:spcBef>
                <a:spcPts val="400"/>
              </a:spcBef>
              <a:buFont typeface="Arial" panose="020B0604020202020204" pitchFamily="34" charset="0"/>
              <a:buChar char="•"/>
            </a:pPr>
            <a:r>
              <a:rPr lang="en-US" sz="3200" dirty="0"/>
              <a:t>to show variability of the perception on the health status, filial piety, feel lonely, and happiness</a:t>
            </a:r>
          </a:p>
          <a:p>
            <a:pPr>
              <a:spcBef>
                <a:spcPts val="400"/>
              </a:spcBef>
            </a:pPr>
            <a:r>
              <a:rPr lang="en-US" sz="3200" dirty="0"/>
              <a:t>Chi-Square test</a:t>
            </a:r>
          </a:p>
          <a:p>
            <a:pPr marL="457200" indent="-457200">
              <a:spcBef>
                <a:spcPts val="400"/>
              </a:spcBef>
              <a:buFont typeface="Arial" panose="020B0604020202020204" pitchFamily="34" charset="0"/>
              <a:buChar char="•"/>
            </a:pPr>
            <a:r>
              <a:rPr lang="en-US" sz="3200" dirty="0"/>
              <a:t>to seek the significant relationship between psychological wellbeing's and social resources</a:t>
            </a:r>
          </a:p>
          <a:p>
            <a:pPr>
              <a:spcBef>
                <a:spcPts val="400"/>
              </a:spcBef>
            </a:pPr>
            <a:r>
              <a:rPr lang="en-US" sz="3200" dirty="0"/>
              <a:t>Kendall's Tau-B &amp; Tau-C</a:t>
            </a:r>
          </a:p>
          <a:p>
            <a:pPr marL="457200" indent="-457200">
              <a:spcBef>
                <a:spcPts val="400"/>
              </a:spcBef>
              <a:buFont typeface="Arial" panose="020B0604020202020204" pitchFamily="34" charset="0"/>
              <a:buChar char="•"/>
            </a:pPr>
            <a:r>
              <a:rPr lang="en-US" sz="3200" dirty="0"/>
              <a:t>to demonstrate the strength of association for ordinal variables</a:t>
            </a:r>
          </a:p>
          <a:p>
            <a:pPr>
              <a:spcBef>
                <a:spcPts val="400"/>
              </a:spcBef>
            </a:pPr>
            <a:r>
              <a:rPr lang="en-US" sz="3200" dirty="0"/>
              <a:t>Cramer’s V</a:t>
            </a:r>
          </a:p>
          <a:p>
            <a:pPr marL="457200" indent="-457200">
              <a:spcBef>
                <a:spcPts val="400"/>
              </a:spcBef>
              <a:buFont typeface="Arial" panose="020B0604020202020204" pitchFamily="34" charset="0"/>
              <a:buChar char="•"/>
            </a:pPr>
            <a:r>
              <a:rPr lang="en-US" sz="3200" dirty="0"/>
              <a:t>to show the strength of association for nominal variables</a:t>
            </a:r>
          </a:p>
        </p:txBody>
      </p:sp>
      <p:sp>
        <p:nvSpPr>
          <p:cNvPr id="4" name="TextBox 3"/>
          <p:cNvSpPr txBox="1"/>
          <p:nvPr/>
        </p:nvSpPr>
        <p:spPr>
          <a:xfrm>
            <a:off x="1497968" y="24006487"/>
            <a:ext cx="10827764" cy="4031873"/>
          </a:xfrm>
          <a:prstGeom prst="rect">
            <a:avLst/>
          </a:prstGeom>
          <a:noFill/>
        </p:spPr>
        <p:txBody>
          <a:bodyPr wrap="square" rtlCol="0">
            <a:spAutoFit/>
          </a:bodyPr>
          <a:lstStyle/>
          <a:p>
            <a:pPr marL="457200" lvl="0" indent="-457200">
              <a:spcBef>
                <a:spcPts val="0"/>
              </a:spcBef>
              <a:buFont typeface="Arial" panose="020B0604020202020204" pitchFamily="34" charset="0"/>
              <a:buChar char="•"/>
            </a:pPr>
            <a:r>
              <a:rPr lang="en" sz="3200" dirty="0"/>
              <a:t>How do the Chinese Elderly perceive th</a:t>
            </a:r>
            <a:r>
              <a:rPr lang="en-US" sz="3200" dirty="0" err="1"/>
              <a:t>ei</a:t>
            </a:r>
            <a:r>
              <a:rPr lang="en" sz="3200" dirty="0"/>
              <a:t>r psychological wellbeing?</a:t>
            </a:r>
          </a:p>
          <a:p>
            <a:pPr marL="457200" lvl="0" indent="-457200">
              <a:spcBef>
                <a:spcPts val="0"/>
              </a:spcBef>
              <a:buFont typeface="Arial" panose="020B0604020202020204" pitchFamily="34" charset="0"/>
              <a:buChar char="•"/>
            </a:pPr>
            <a:r>
              <a:rPr lang="en" sz="3200" dirty="0"/>
              <a:t>How do the C</a:t>
            </a:r>
            <a:r>
              <a:rPr lang="en-US" sz="3200" dirty="0"/>
              <a:t>h</a:t>
            </a:r>
            <a:r>
              <a:rPr lang="en" sz="3200" dirty="0"/>
              <a:t>inese elderly feel about their health status, loneliness, filial piety, and life happiness?</a:t>
            </a:r>
          </a:p>
          <a:p>
            <a:pPr marL="457200" indent="-457200">
              <a:buFont typeface="Arial" panose="020B0604020202020204" pitchFamily="34" charset="0"/>
              <a:buChar char="•"/>
            </a:pPr>
            <a:r>
              <a:rPr lang="en" sz="3200" dirty="0"/>
              <a:t>What are the social resources currently available to the C</a:t>
            </a:r>
            <a:r>
              <a:rPr lang="en-US" sz="3200" dirty="0"/>
              <a:t>h</a:t>
            </a:r>
            <a:r>
              <a:rPr lang="en" sz="3200" dirty="0"/>
              <a:t>inese elderly?</a:t>
            </a:r>
          </a:p>
          <a:p>
            <a:pPr marL="457200" lvl="0" indent="-457200">
              <a:buFont typeface="Arial" panose="020B0604020202020204" pitchFamily="34" charset="0"/>
              <a:buChar char="•"/>
            </a:pPr>
            <a:r>
              <a:rPr lang="en" sz="3200" dirty="0"/>
              <a:t>Is the psychological wellbeing of the C</a:t>
            </a:r>
            <a:r>
              <a:rPr lang="en-US" sz="3200" dirty="0"/>
              <a:t>h</a:t>
            </a:r>
            <a:r>
              <a:rPr lang="en" sz="3200" dirty="0"/>
              <a:t>inese elderly associated with their social resources?</a:t>
            </a:r>
          </a:p>
        </p:txBody>
      </p:sp>
      <p:sp>
        <p:nvSpPr>
          <p:cNvPr id="42" name="TextBox 41"/>
          <p:cNvSpPr txBox="1"/>
          <p:nvPr/>
        </p:nvSpPr>
        <p:spPr>
          <a:xfrm>
            <a:off x="1470589" y="16471631"/>
            <a:ext cx="897489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Theoretical Perspectives</a:t>
            </a:r>
          </a:p>
        </p:txBody>
      </p:sp>
      <p:sp>
        <p:nvSpPr>
          <p:cNvPr id="43" name="TextBox 42"/>
          <p:cNvSpPr txBox="1"/>
          <p:nvPr/>
        </p:nvSpPr>
        <p:spPr>
          <a:xfrm>
            <a:off x="28942974" y="26990348"/>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 &amp; Conclusion</a:t>
            </a:r>
          </a:p>
        </p:txBody>
      </p:sp>
      <p:sp>
        <p:nvSpPr>
          <p:cNvPr id="44" name="TextBox 43"/>
          <p:cNvSpPr txBox="1"/>
          <p:nvPr/>
        </p:nvSpPr>
        <p:spPr>
          <a:xfrm>
            <a:off x="1594454" y="28213015"/>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Hypotheses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9007" y="10271330"/>
            <a:ext cx="5612954" cy="3917374"/>
          </a:xfrm>
          <a:prstGeom prst="rect">
            <a:avLst/>
          </a:prstGeom>
          <a:ln>
            <a:solidFill>
              <a:srgbClr val="5C5240"/>
            </a:solidFill>
          </a:ln>
        </p:spPr>
      </p:pic>
      <p:sp>
        <p:nvSpPr>
          <p:cNvPr id="48" name="TextBox 47"/>
          <p:cNvSpPr txBox="1"/>
          <p:nvPr/>
        </p:nvSpPr>
        <p:spPr>
          <a:xfrm>
            <a:off x="14989017" y="22107133"/>
            <a:ext cx="7588545"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Statistical Methods</a:t>
            </a:r>
            <a:endParaRPr lang="en-US" sz="4000" cap="small" dirty="0">
              <a:solidFill>
                <a:schemeClr val="accent1">
                  <a:lumMod val="50000"/>
                </a:schemeClr>
              </a:solidFill>
              <a:latin typeface="Minion Pro" panose="02040503050306020203" pitchFamily="18" charset="0"/>
            </a:endParaRPr>
          </a:p>
        </p:txBody>
      </p:sp>
      <p:sp>
        <p:nvSpPr>
          <p:cNvPr id="53" name="TextBox 52"/>
          <p:cNvSpPr txBox="1"/>
          <p:nvPr/>
        </p:nvSpPr>
        <p:spPr>
          <a:xfrm>
            <a:off x="15282965" y="13394695"/>
            <a:ext cx="12261752" cy="8600303"/>
          </a:xfrm>
          <a:prstGeom prst="rect">
            <a:avLst/>
          </a:prstGeom>
          <a:noFill/>
        </p:spPr>
        <p:txBody>
          <a:bodyPr wrap="square" numCol="2" rtlCol="0">
            <a:spAutoFit/>
          </a:bodyPr>
          <a:lstStyle/>
          <a:p>
            <a:pPr defTabSz="4023360">
              <a:lnSpc>
                <a:spcPct val="90000"/>
              </a:lnSpc>
              <a:spcBef>
                <a:spcPts val="200"/>
              </a:spcBef>
            </a:pPr>
            <a:r>
              <a:rPr lang="en-US" sz="3200" b="1" dirty="0"/>
              <a:t>Dependent Variables</a:t>
            </a:r>
            <a:r>
              <a:rPr lang="en-US" sz="3200" dirty="0"/>
              <a:t>:    Psychological Wellbeing</a:t>
            </a:r>
          </a:p>
          <a:p>
            <a:pPr marL="571500" indent="-457200">
              <a:spcBef>
                <a:spcPts val="200"/>
              </a:spcBef>
              <a:buSzPct val="100000"/>
              <a:buFont typeface="Arial" panose="020B0604020202020204" pitchFamily="34" charset="0"/>
              <a:buChar char="•"/>
            </a:pPr>
            <a:r>
              <a:rPr lang="en" sz="3200" dirty="0"/>
              <a:t>Health Status</a:t>
            </a:r>
          </a:p>
          <a:p>
            <a:pPr marL="571500" indent="-457200">
              <a:spcBef>
                <a:spcPts val="200"/>
              </a:spcBef>
              <a:buSzPct val="100000"/>
              <a:buFont typeface="Arial" panose="020B0604020202020204" pitchFamily="34" charset="0"/>
              <a:buChar char="•"/>
            </a:pPr>
            <a:r>
              <a:rPr lang="en" sz="3200" dirty="0"/>
              <a:t>Feel Lonely</a:t>
            </a:r>
          </a:p>
          <a:p>
            <a:pPr marL="571500" indent="-457200">
              <a:spcBef>
                <a:spcPts val="200"/>
              </a:spcBef>
              <a:buSzPct val="100000"/>
              <a:buFont typeface="Arial" panose="020B0604020202020204" pitchFamily="34" charset="0"/>
              <a:buChar char="•"/>
            </a:pPr>
            <a:r>
              <a:rPr lang="en" sz="3200" dirty="0"/>
              <a:t>Filial Piety</a:t>
            </a:r>
          </a:p>
          <a:p>
            <a:pPr marL="571500" indent="-457200">
              <a:spcBef>
                <a:spcPts val="200"/>
              </a:spcBef>
              <a:buSzPct val="100000"/>
              <a:buFont typeface="Arial" panose="020B0604020202020204" pitchFamily="34" charset="0"/>
              <a:buChar char="•"/>
            </a:pPr>
            <a:r>
              <a:rPr lang="en" sz="3200" dirty="0"/>
              <a:t>Happiness</a:t>
            </a:r>
          </a:p>
          <a:p>
            <a:pPr marL="571500" indent="-457200">
              <a:spcBef>
                <a:spcPts val="200"/>
              </a:spcBef>
              <a:buSzPct val="100000"/>
              <a:buFont typeface="Arial" panose="020B0604020202020204" pitchFamily="34" charset="0"/>
              <a:buChar char="•"/>
            </a:pPr>
            <a:endParaRPr lang="en" sz="3200" dirty="0"/>
          </a:p>
          <a:p>
            <a:pPr defTabSz="4023360">
              <a:lnSpc>
                <a:spcPct val="90000"/>
              </a:lnSpc>
              <a:spcBef>
                <a:spcPts val="200"/>
              </a:spcBef>
            </a:pPr>
            <a:r>
              <a:rPr lang="en-US" sz="3200" b="1" dirty="0"/>
              <a:t>Independent Variables:                      </a:t>
            </a:r>
            <a:r>
              <a:rPr lang="en-US" sz="3200" dirty="0"/>
              <a:t>Social Supporting Resources</a:t>
            </a:r>
          </a:p>
          <a:p>
            <a:pPr marL="571500" indent="-457200">
              <a:spcBef>
                <a:spcPts val="200"/>
              </a:spcBef>
              <a:buSzPct val="100000"/>
              <a:buFont typeface="Arial" panose="020B0604020202020204" pitchFamily="34" charset="0"/>
              <a:buChar char="•"/>
            </a:pPr>
            <a:r>
              <a:rPr lang="en" sz="3200" dirty="0"/>
              <a:t>Government Resources</a:t>
            </a:r>
          </a:p>
          <a:p>
            <a:pPr marL="2502713" lvl="1" indent="-457200">
              <a:spcBef>
                <a:spcPts val="200"/>
              </a:spcBef>
              <a:buSzPct val="100000"/>
              <a:buFont typeface="Arial" panose="020B0604020202020204" pitchFamily="34" charset="0"/>
              <a:buChar char="•"/>
            </a:pPr>
            <a:r>
              <a:rPr lang="en" sz="3200" dirty="0"/>
              <a:t>State Stipend</a:t>
            </a:r>
          </a:p>
          <a:p>
            <a:pPr marL="2502713" lvl="1" indent="-457200">
              <a:spcBef>
                <a:spcPts val="200"/>
              </a:spcBef>
              <a:buSzPct val="100000"/>
              <a:buFont typeface="Arial" panose="020B0604020202020204" pitchFamily="34" charset="0"/>
              <a:buChar char="•"/>
            </a:pPr>
            <a:r>
              <a:rPr lang="en" sz="3200" dirty="0"/>
              <a:t>Community Stipend</a:t>
            </a:r>
          </a:p>
          <a:p>
            <a:pPr marL="2502713" lvl="1" indent="-457200">
              <a:spcBef>
                <a:spcPts val="200"/>
              </a:spcBef>
              <a:buSzPct val="100000"/>
              <a:buFont typeface="Arial" panose="020B0604020202020204" pitchFamily="34" charset="0"/>
              <a:buChar char="•"/>
            </a:pPr>
            <a:r>
              <a:rPr lang="en" sz="3200" dirty="0"/>
              <a:t>Social Welfare Stipend</a:t>
            </a:r>
          </a:p>
          <a:p>
            <a:pPr marL="571500" indent="-457200">
              <a:spcBef>
                <a:spcPts val="200"/>
              </a:spcBef>
              <a:buSzPct val="100000"/>
              <a:buFont typeface="Arial" panose="020B0604020202020204" pitchFamily="34" charset="0"/>
              <a:buChar char="•"/>
            </a:pPr>
            <a:r>
              <a:rPr lang="en" sz="3200" dirty="0"/>
              <a:t>Family Resources</a:t>
            </a:r>
          </a:p>
          <a:p>
            <a:pPr marL="2502713" lvl="1" indent="-457200">
              <a:spcBef>
                <a:spcPts val="200"/>
              </a:spcBef>
              <a:buSzPct val="100000"/>
              <a:buFont typeface="Arial" panose="020B0604020202020204" pitchFamily="34" charset="0"/>
              <a:buChar char="•"/>
            </a:pPr>
            <a:r>
              <a:rPr lang="en" sz="3200" dirty="0"/>
              <a:t>Children Support</a:t>
            </a:r>
          </a:p>
          <a:p>
            <a:pPr marL="2502713" lvl="1" indent="-457200">
              <a:spcBef>
                <a:spcPts val="200"/>
              </a:spcBef>
              <a:buSzPct val="100000"/>
              <a:buFont typeface="Arial" panose="020B0604020202020204" pitchFamily="34" charset="0"/>
              <a:buChar char="•"/>
            </a:pPr>
            <a:r>
              <a:rPr lang="en" sz="3200" dirty="0"/>
              <a:t>Relative Support</a:t>
            </a:r>
          </a:p>
        </p:txBody>
      </p:sp>
      <p:sp>
        <p:nvSpPr>
          <p:cNvPr id="61" name="TextBox 60"/>
          <p:cNvSpPr txBox="1"/>
          <p:nvPr/>
        </p:nvSpPr>
        <p:spPr>
          <a:xfrm>
            <a:off x="28703687" y="8252531"/>
            <a:ext cx="9063644" cy="1938992"/>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Findings</a:t>
            </a:r>
          </a:p>
          <a:p>
            <a:endParaRPr lang="en-US" sz="6000" cap="small" dirty="0">
              <a:solidFill>
                <a:srgbClr val="DD9E11"/>
              </a:solidFill>
              <a:latin typeface="Minion Pro" panose="02040503050306020203" pitchFamily="18" charset="0"/>
            </a:endParaRPr>
          </a:p>
        </p:txBody>
      </p:sp>
      <p:sp>
        <p:nvSpPr>
          <p:cNvPr id="62" name="TextBox 61"/>
          <p:cNvSpPr txBox="1"/>
          <p:nvPr/>
        </p:nvSpPr>
        <p:spPr>
          <a:xfrm>
            <a:off x="28616603" y="9249200"/>
            <a:ext cx="11632542" cy="9448740"/>
          </a:xfrm>
          <a:prstGeom prst="rect">
            <a:avLst/>
          </a:prstGeom>
          <a:noFill/>
        </p:spPr>
        <p:txBody>
          <a:bodyPr wrap="square" rtlCol="0">
            <a:spAutoFit/>
          </a:bodyPr>
          <a:lstStyle/>
          <a:p>
            <a:pPr marL="457200" indent="-457200">
              <a:buFont typeface="Arial" panose="020B0604020202020204" pitchFamily="34" charset="0"/>
              <a:buChar char="•"/>
            </a:pPr>
            <a:r>
              <a:rPr lang="en-US" sz="3200" dirty="0"/>
              <a:t>Happiness, out of the four dependent variables, had the most statistically significant relationships with 7 of the 11 independent variables. The strongest relationship with Happiness was with the Self Resources specifically with Total Savings.</a:t>
            </a:r>
          </a:p>
          <a:p>
            <a:pPr marL="457200" indent="-457200">
              <a:buFont typeface="Arial" panose="020B0604020202020204" pitchFamily="34" charset="0"/>
              <a:buChar char="•"/>
            </a:pPr>
            <a:r>
              <a:rPr lang="en-US" sz="3200" dirty="0"/>
              <a:t>Filial Piety was the second most statistically significant relationship with 5 of the 11 independent variables being associated. The strongest relationship with Filial Piety was the Social Welfare Stipend resource.</a:t>
            </a:r>
          </a:p>
          <a:p>
            <a:pPr marL="457200" indent="-457200">
              <a:buFont typeface="Arial" panose="020B0604020202020204" pitchFamily="34" charset="0"/>
              <a:buChar char="•"/>
            </a:pPr>
            <a:r>
              <a:rPr lang="en-US" sz="3200" dirty="0"/>
              <a:t>Feel Lonely had 4 out of the 11 relationships showing significance. The strongest relationship with Feel Lonely was the Government Resource of State Stipend</a:t>
            </a:r>
          </a:p>
          <a:p>
            <a:pPr marL="457200" indent="-457200">
              <a:buFont typeface="Arial" panose="020B0604020202020204" pitchFamily="34" charset="0"/>
              <a:buChar char="•"/>
            </a:pPr>
            <a:r>
              <a:rPr lang="en-US" sz="3200" dirty="0"/>
              <a:t>Health Status had 3 out of the 11 relationships showing significance. The strongest relationship with Health Status was Personal Pension</a:t>
            </a:r>
          </a:p>
          <a:p>
            <a:pPr marL="457200" indent="-457200">
              <a:buFont typeface="Arial" panose="020B0604020202020204" pitchFamily="34" charset="0"/>
              <a:buChar char="•"/>
            </a:pPr>
            <a:r>
              <a:rPr lang="en-US" sz="3200" dirty="0"/>
              <a:t>2 of the 11 independent variables representing social resources, State Stipend and Social well-fare, show the strongest association with the psychological well-being, followed by Relative Support and Other Stipend. </a:t>
            </a:r>
          </a:p>
          <a:p>
            <a:pPr marL="457200" indent="-457200">
              <a:buFont typeface="Arial" panose="020B0604020202020204" pitchFamily="34" charset="0"/>
              <a:buChar char="•"/>
            </a:pPr>
            <a:endParaRPr lang="en" sz="3200" dirty="0"/>
          </a:p>
        </p:txBody>
      </p:sp>
      <p:sp>
        <p:nvSpPr>
          <p:cNvPr id="47" name="TextBox 46">
            <a:extLst>
              <a:ext uri="{FF2B5EF4-FFF2-40B4-BE49-F238E27FC236}">
                <a16:creationId xmlns:a16="http://schemas.microsoft.com/office/drawing/2014/main" id="{28D22712-B8D9-844A-A7F1-7E577B6BD46D}"/>
              </a:ext>
            </a:extLst>
          </p:cNvPr>
          <p:cNvSpPr txBox="1"/>
          <p:nvPr/>
        </p:nvSpPr>
        <p:spPr>
          <a:xfrm>
            <a:off x="28806963" y="18518513"/>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11" name="Rectangle 10">
            <a:extLst>
              <a:ext uri="{FF2B5EF4-FFF2-40B4-BE49-F238E27FC236}">
                <a16:creationId xmlns:a16="http://schemas.microsoft.com/office/drawing/2014/main" id="{6CAA54DE-DAA8-9B40-9703-47E7BDAE392F}"/>
              </a:ext>
            </a:extLst>
          </p:cNvPr>
          <p:cNvSpPr/>
          <p:nvPr/>
        </p:nvSpPr>
        <p:spPr>
          <a:xfrm>
            <a:off x="28942974" y="19485766"/>
            <a:ext cx="11153131" cy="6986528"/>
          </a:xfrm>
          <a:prstGeom prst="rect">
            <a:avLst/>
          </a:prstGeom>
        </p:spPr>
        <p:txBody>
          <a:bodyPr wrap="square">
            <a:spAutoFit/>
          </a:bodyPr>
          <a:lstStyle/>
          <a:p>
            <a:pPr marL="457200" indent="-457200">
              <a:buFont typeface="Arial" panose="020B0604020202020204" pitchFamily="34" charset="0"/>
              <a:buChar char="•"/>
            </a:pPr>
            <a:r>
              <a:rPr lang="en-US" sz="3200" dirty="0"/>
              <a:t>Hypotheses 1 and 2 were supported by the data collected in this study </a:t>
            </a:r>
          </a:p>
          <a:p>
            <a:pPr marL="2388413" lvl="1" indent="-457200">
              <a:buFont typeface="Arial" panose="020B0604020202020204" pitchFamily="34" charset="0"/>
              <a:buChar char="•"/>
            </a:pPr>
            <a:r>
              <a:rPr lang="en-US" sz="3200" dirty="0"/>
              <a:t>The  psychological wellbeing varies among the Chinese elderly due to differences in health, feeling lonely, filial piety, and happiness</a:t>
            </a:r>
          </a:p>
          <a:p>
            <a:pPr marL="2388413" lvl="1" indent="-457200">
              <a:buFont typeface="Arial" panose="020B0604020202020204" pitchFamily="34" charset="0"/>
              <a:buChar char="•"/>
            </a:pPr>
            <a:r>
              <a:rPr lang="en-US" sz="3200" dirty="0"/>
              <a:t>Social supporting resources in China were found to benefit some of the elderly but were not available to others</a:t>
            </a:r>
          </a:p>
          <a:p>
            <a:pPr marL="457200" indent="-457200">
              <a:buFont typeface="Arial" panose="020B0604020202020204" pitchFamily="34" charset="0"/>
              <a:buChar char="•"/>
            </a:pPr>
            <a:r>
              <a:rPr lang="en-US" sz="3200" dirty="0"/>
              <a:t>Hypotheses 3 through 6 were partially supported by the data</a:t>
            </a:r>
          </a:p>
          <a:p>
            <a:pPr marL="2388413" lvl="1" indent="-457200">
              <a:buFont typeface="Arial" panose="020B0604020202020204" pitchFamily="34" charset="0"/>
              <a:buChar char="•"/>
            </a:pPr>
            <a:r>
              <a:rPr lang="en-US" sz="3200" dirty="0"/>
              <a:t>Psychological wellbeing is associated with self, family, state, and other resources; however, there is a stronger association between psychological wellbeing and state resources as opposed to the other three social supporting resources</a:t>
            </a:r>
          </a:p>
        </p:txBody>
      </p:sp>
      <p:sp>
        <p:nvSpPr>
          <p:cNvPr id="39" name="TextBox 38"/>
          <p:cNvSpPr txBox="1"/>
          <p:nvPr/>
        </p:nvSpPr>
        <p:spPr>
          <a:xfrm>
            <a:off x="21572655" y="13397545"/>
            <a:ext cx="6627181" cy="9448740"/>
          </a:xfrm>
          <a:prstGeom prst="rect">
            <a:avLst/>
          </a:prstGeom>
          <a:noFill/>
        </p:spPr>
        <p:txBody>
          <a:bodyPr wrap="square" numCol="1" rtlCol="0">
            <a:spAutoFit/>
          </a:bodyPr>
          <a:lstStyle/>
          <a:p>
            <a:r>
              <a:rPr lang="en-US" sz="3200" b="1" dirty="0"/>
              <a:t>Control Variables:</a:t>
            </a:r>
            <a:endParaRPr lang="en-US" sz="3200" dirty="0"/>
          </a:p>
          <a:p>
            <a:pPr marL="457200" lvl="0" indent="-457200">
              <a:buFont typeface="Arial" panose="020B0604020202020204" pitchFamily="34" charset="0"/>
              <a:buChar char="•"/>
            </a:pPr>
            <a:r>
              <a:rPr lang="en-US" sz="3200" dirty="0"/>
              <a:t>Age</a:t>
            </a:r>
          </a:p>
          <a:p>
            <a:pPr marL="457200" lvl="0" indent="-457200">
              <a:buFont typeface="Arial" panose="020B0604020202020204" pitchFamily="34" charset="0"/>
              <a:buChar char="•"/>
            </a:pPr>
            <a:r>
              <a:rPr lang="en-US" sz="3200" dirty="0"/>
              <a:t>Children</a:t>
            </a:r>
          </a:p>
          <a:p>
            <a:pPr marL="457200" lvl="0" indent="-457200">
              <a:buFont typeface="Arial" panose="020B0604020202020204" pitchFamily="34" charset="0"/>
              <a:buChar char="•"/>
            </a:pPr>
            <a:r>
              <a:rPr lang="en-US" sz="3200" dirty="0"/>
              <a:t>Marital Status</a:t>
            </a:r>
          </a:p>
          <a:p>
            <a:pPr marL="457200" lvl="0" indent="-457200">
              <a:buFont typeface="Arial" panose="020B0604020202020204" pitchFamily="34" charset="0"/>
              <a:buChar char="•"/>
            </a:pPr>
            <a:r>
              <a:rPr lang="en-US" sz="3200" dirty="0"/>
              <a:t>Family Harmony</a:t>
            </a:r>
          </a:p>
          <a:p>
            <a:pPr marL="457200" lvl="0" indent="-457200">
              <a:buFont typeface="Arial" panose="020B0604020202020204" pitchFamily="34" charset="0"/>
              <a:buChar char="•"/>
            </a:pPr>
            <a:endParaRPr lang="en-US" sz="3200" dirty="0"/>
          </a:p>
          <a:p>
            <a:pPr marL="457200" lvl="0" indent="-457200">
              <a:buFont typeface="Arial" panose="020B0604020202020204" pitchFamily="34" charset="0"/>
              <a:buChar char="•"/>
            </a:pPr>
            <a:endParaRPr lang="en-US" sz="3200" dirty="0"/>
          </a:p>
          <a:p>
            <a:pPr marL="457200" lvl="0" indent="-457200">
              <a:buFont typeface="Arial" panose="020B0604020202020204" pitchFamily="34" charset="0"/>
              <a:buChar char="•"/>
            </a:pPr>
            <a:endParaRPr lang="en-US" sz="3200" dirty="0"/>
          </a:p>
          <a:p>
            <a:pPr marL="457200" lvl="0" indent="-457200">
              <a:buFont typeface="Arial" panose="020B0604020202020204" pitchFamily="34" charset="0"/>
              <a:buChar char="•"/>
            </a:pPr>
            <a:endParaRPr lang="en-US" sz="3200" dirty="0"/>
          </a:p>
          <a:p>
            <a:pPr marL="457200" lvl="0" indent="-457200">
              <a:buFont typeface="Arial" panose="020B0604020202020204" pitchFamily="34" charset="0"/>
              <a:buChar char="•"/>
            </a:pPr>
            <a:r>
              <a:rPr lang="en-US" sz="3200" dirty="0"/>
              <a:t>Self Resources</a:t>
            </a:r>
          </a:p>
          <a:p>
            <a:pPr marL="2388413" lvl="1" indent="-457200">
              <a:buFont typeface="Arial" panose="020B0604020202020204" pitchFamily="34" charset="0"/>
              <a:buChar char="•"/>
            </a:pPr>
            <a:r>
              <a:rPr lang="en-US" sz="3200" dirty="0"/>
              <a:t>Personal Pension</a:t>
            </a:r>
          </a:p>
          <a:p>
            <a:pPr marL="2388413" lvl="1" indent="-457200">
              <a:buFont typeface="Arial" panose="020B0604020202020204" pitchFamily="34" charset="0"/>
              <a:buChar char="•"/>
            </a:pPr>
            <a:r>
              <a:rPr lang="en-US" sz="3200" dirty="0"/>
              <a:t>Monthly Income</a:t>
            </a:r>
          </a:p>
          <a:p>
            <a:pPr marL="2388413" lvl="1" indent="-457200">
              <a:buFont typeface="Arial" panose="020B0604020202020204" pitchFamily="34" charset="0"/>
              <a:buChar char="•"/>
            </a:pPr>
            <a:r>
              <a:rPr lang="en-US" sz="3200" dirty="0"/>
              <a:t>Total Savings</a:t>
            </a:r>
          </a:p>
          <a:p>
            <a:pPr marL="2388413" lvl="1" indent="-457200">
              <a:buFont typeface="Arial" panose="020B0604020202020204" pitchFamily="34" charset="0"/>
              <a:buChar char="•"/>
            </a:pPr>
            <a:endParaRPr lang="en-US" sz="3200" dirty="0"/>
          </a:p>
          <a:p>
            <a:pPr marL="457200" lvl="0" indent="-457200">
              <a:buFont typeface="Arial" panose="020B0604020202020204" pitchFamily="34" charset="0"/>
              <a:buChar char="•"/>
            </a:pPr>
            <a:r>
              <a:rPr lang="en-US" sz="3200" dirty="0"/>
              <a:t>Other Resources</a:t>
            </a:r>
          </a:p>
          <a:p>
            <a:pPr marL="2388413" lvl="1" indent="-457200">
              <a:buFont typeface="Arial" panose="020B0604020202020204" pitchFamily="34" charset="0"/>
              <a:buChar char="•"/>
            </a:pPr>
            <a:r>
              <a:rPr lang="en-US" sz="3200" dirty="0"/>
              <a:t>Buying Medical Insurance</a:t>
            </a:r>
          </a:p>
          <a:p>
            <a:pPr marL="2388413" lvl="1" indent="-457200">
              <a:buFont typeface="Arial" panose="020B0604020202020204" pitchFamily="34" charset="0"/>
              <a:buChar char="•"/>
            </a:pPr>
            <a:r>
              <a:rPr lang="en-US" sz="3200" dirty="0"/>
              <a:t>Enterprise Stipend</a:t>
            </a:r>
          </a:p>
          <a:p>
            <a:pPr marL="2388413" lvl="1" indent="-457200">
              <a:buFont typeface="Arial" panose="020B0604020202020204" pitchFamily="34" charset="0"/>
              <a:buChar char="•"/>
            </a:pPr>
            <a:r>
              <a:rPr lang="en-US" sz="3200" dirty="0"/>
              <a:t>Other Stipend</a:t>
            </a:r>
          </a:p>
        </p:txBody>
      </p:sp>
      <p:sp>
        <p:nvSpPr>
          <p:cNvPr id="49" name="TextBox 48"/>
          <p:cNvSpPr txBox="1"/>
          <p:nvPr/>
        </p:nvSpPr>
        <p:spPr>
          <a:xfrm>
            <a:off x="15080890" y="28847011"/>
            <a:ext cx="11005084" cy="3847207"/>
          </a:xfrm>
          <a:prstGeom prst="rect">
            <a:avLst/>
          </a:prstGeom>
          <a:noFill/>
        </p:spPr>
        <p:txBody>
          <a:bodyPr wrap="square" rtlCol="0">
            <a:spAutoFit/>
          </a:bodyPr>
          <a:lstStyle/>
          <a:p>
            <a:pPr>
              <a:spcBef>
                <a:spcPts val="400"/>
              </a:spcBef>
            </a:pPr>
            <a:r>
              <a:rPr lang="en-US" sz="3200" b="1" u="sng" dirty="0"/>
              <a:t>State Stipend</a:t>
            </a:r>
            <a:r>
              <a:rPr lang="en-US" sz="3200" u="sng" dirty="0"/>
              <a:t>	No                      Yes                  Total   </a:t>
            </a:r>
          </a:p>
          <a:p>
            <a:pPr>
              <a:spcBef>
                <a:spcPts val="400"/>
              </a:spcBef>
            </a:pPr>
            <a:r>
              <a:rPr lang="en-US" sz="3200" b="1" dirty="0"/>
              <a:t>Health Status</a:t>
            </a:r>
            <a:r>
              <a:rPr lang="en-US" sz="3200" dirty="0"/>
              <a:t>	</a:t>
            </a:r>
          </a:p>
          <a:p>
            <a:pPr>
              <a:spcBef>
                <a:spcPts val="400"/>
              </a:spcBef>
            </a:pPr>
            <a:r>
              <a:rPr lang="en-US" sz="3200" dirty="0"/>
              <a:t>Not Good	24.5 (444)         39.8 (66)       25.8 (510)</a:t>
            </a:r>
          </a:p>
          <a:p>
            <a:pPr>
              <a:spcBef>
                <a:spcPts val="400"/>
              </a:spcBef>
            </a:pPr>
            <a:r>
              <a:rPr lang="en-US" sz="3200" dirty="0"/>
              <a:t>Average	49.1 (889)         42.8 (71)       48.6 (960)</a:t>
            </a:r>
          </a:p>
          <a:p>
            <a:pPr>
              <a:spcBef>
                <a:spcPts val="400"/>
              </a:spcBef>
            </a:pPr>
            <a:r>
              <a:rPr lang="en-US" sz="3200" dirty="0"/>
              <a:t>Good	26.4 (477)         17.5 (29)        25.6 (506)</a:t>
            </a:r>
          </a:p>
          <a:p>
            <a:pPr>
              <a:spcBef>
                <a:spcPts val="400"/>
              </a:spcBef>
            </a:pPr>
            <a:r>
              <a:rPr lang="en-US" sz="3200" dirty="0"/>
              <a:t>Total	100.0 (1810)    100.0 (166)    100.0 (1976)</a:t>
            </a:r>
          </a:p>
          <a:p>
            <a:pPr>
              <a:spcBef>
                <a:spcPts val="400"/>
              </a:spcBef>
            </a:pPr>
            <a:r>
              <a:rPr lang="it-IT" sz="3200" dirty="0"/>
              <a:t>              Chi-Square=19.609, df=2, p&lt;.001, Cramer’s V=.10</a:t>
            </a:r>
            <a:endParaRPr lang="en-US" sz="3200" dirty="0"/>
          </a:p>
        </p:txBody>
      </p:sp>
      <p:sp>
        <p:nvSpPr>
          <p:cNvPr id="51" name="TextBox 50"/>
          <p:cNvSpPr txBox="1"/>
          <p:nvPr/>
        </p:nvSpPr>
        <p:spPr>
          <a:xfrm>
            <a:off x="15111929" y="32653189"/>
            <a:ext cx="11005084" cy="3847207"/>
          </a:xfrm>
          <a:prstGeom prst="rect">
            <a:avLst/>
          </a:prstGeom>
          <a:noFill/>
        </p:spPr>
        <p:txBody>
          <a:bodyPr wrap="square" rtlCol="0">
            <a:spAutoFit/>
          </a:bodyPr>
          <a:lstStyle/>
          <a:p>
            <a:pPr>
              <a:spcBef>
                <a:spcPts val="400"/>
              </a:spcBef>
            </a:pPr>
            <a:r>
              <a:rPr lang="en-US" sz="3200" b="1" u="sng" dirty="0"/>
              <a:t>State Stipend</a:t>
            </a:r>
            <a:r>
              <a:rPr lang="en-US" sz="3200" u="sng" dirty="0"/>
              <a:t>	No                      Yes                  Total   </a:t>
            </a:r>
          </a:p>
          <a:p>
            <a:pPr>
              <a:spcBef>
                <a:spcPts val="400"/>
              </a:spcBef>
            </a:pPr>
            <a:r>
              <a:rPr lang="en-US" sz="3200" b="1" dirty="0"/>
              <a:t>Feel Lonely</a:t>
            </a:r>
            <a:r>
              <a:rPr lang="en-US" sz="3200" dirty="0"/>
              <a:t>	</a:t>
            </a:r>
          </a:p>
          <a:p>
            <a:pPr>
              <a:spcBef>
                <a:spcPts val="400"/>
              </a:spcBef>
            </a:pPr>
            <a:r>
              <a:rPr lang="en-US" sz="3200" dirty="0"/>
              <a:t>Yes	25.7 (459)        49.7 (82)         27.7 (541)</a:t>
            </a:r>
          </a:p>
          <a:p>
            <a:pPr>
              <a:spcBef>
                <a:spcPts val="400"/>
              </a:spcBef>
            </a:pPr>
            <a:r>
              <a:rPr lang="en-US" sz="3200" dirty="0"/>
              <a:t>Hard to Say	8.2 (146)           8.5 (14)           8.2 (160)</a:t>
            </a:r>
          </a:p>
          <a:p>
            <a:pPr>
              <a:spcBef>
                <a:spcPts val="400"/>
              </a:spcBef>
            </a:pPr>
            <a:r>
              <a:rPr lang="en-US" sz="3200" dirty="0"/>
              <a:t>No	66.2 (1183)       41.8 (69)        64.1 (1252)</a:t>
            </a:r>
          </a:p>
          <a:p>
            <a:pPr>
              <a:spcBef>
                <a:spcPts val="400"/>
              </a:spcBef>
            </a:pPr>
            <a:r>
              <a:rPr lang="en-US" sz="3200" dirty="0"/>
              <a:t>Total	100.0 (1788)    100.0 (165)    100.0 (1953)</a:t>
            </a:r>
          </a:p>
          <a:p>
            <a:pPr>
              <a:spcBef>
                <a:spcPts val="400"/>
              </a:spcBef>
            </a:pPr>
            <a:r>
              <a:rPr lang="it-IT" sz="3200" dirty="0"/>
              <a:t>               Chi-Square=45.463, df=2, p&lt;.001, Cramer’s V=.153</a:t>
            </a:r>
            <a:endParaRPr lang="en-US" sz="3200" dirty="0"/>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890</Words>
  <Application>Microsoft Macintosh PowerPoint</Application>
  <PresentationFormat>Custom</PresentationFormat>
  <Paragraphs>101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Chinese Elderly</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2018-04-25T17:24:59Z</dcterms:modified>
</cp:coreProperties>
</file>