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7" r:id="rId2"/>
  </p:sldIdLst>
  <p:sldSz cx="42062400" cy="38404800"/>
  <p:notesSz cx="6858000" cy="9144000"/>
  <p:defaultTextStyle>
    <a:defPPr>
      <a:defRPr lang="en-US"/>
    </a:defPPr>
    <a:lvl1pPr marL="0" algn="l" defTabSz="4493544" rtl="0" eaLnBrk="1" latinLnBrk="0" hangingPunct="1">
      <a:defRPr sz="8800" kern="1200">
        <a:solidFill>
          <a:schemeClr val="tx1"/>
        </a:solidFill>
        <a:latin typeface="+mn-lt"/>
        <a:ea typeface="+mn-ea"/>
        <a:cs typeface="+mn-cs"/>
      </a:defRPr>
    </a:lvl1pPr>
    <a:lvl2pPr marL="2246772" algn="l" defTabSz="4493544" rtl="0" eaLnBrk="1" latinLnBrk="0" hangingPunct="1">
      <a:defRPr sz="8800" kern="1200">
        <a:solidFill>
          <a:schemeClr val="tx1"/>
        </a:solidFill>
        <a:latin typeface="+mn-lt"/>
        <a:ea typeface="+mn-ea"/>
        <a:cs typeface="+mn-cs"/>
      </a:defRPr>
    </a:lvl2pPr>
    <a:lvl3pPr marL="4493544" algn="l" defTabSz="4493544" rtl="0" eaLnBrk="1" latinLnBrk="0" hangingPunct="1">
      <a:defRPr sz="8800" kern="1200">
        <a:solidFill>
          <a:schemeClr val="tx1"/>
        </a:solidFill>
        <a:latin typeface="+mn-lt"/>
        <a:ea typeface="+mn-ea"/>
        <a:cs typeface="+mn-cs"/>
      </a:defRPr>
    </a:lvl3pPr>
    <a:lvl4pPr marL="6740317" algn="l" defTabSz="4493544" rtl="0" eaLnBrk="1" latinLnBrk="0" hangingPunct="1">
      <a:defRPr sz="8800" kern="1200">
        <a:solidFill>
          <a:schemeClr val="tx1"/>
        </a:solidFill>
        <a:latin typeface="+mn-lt"/>
        <a:ea typeface="+mn-ea"/>
        <a:cs typeface="+mn-cs"/>
      </a:defRPr>
    </a:lvl4pPr>
    <a:lvl5pPr marL="8987089" algn="l" defTabSz="4493544" rtl="0" eaLnBrk="1" latinLnBrk="0" hangingPunct="1">
      <a:defRPr sz="8800" kern="1200">
        <a:solidFill>
          <a:schemeClr val="tx1"/>
        </a:solidFill>
        <a:latin typeface="+mn-lt"/>
        <a:ea typeface="+mn-ea"/>
        <a:cs typeface="+mn-cs"/>
      </a:defRPr>
    </a:lvl5pPr>
    <a:lvl6pPr marL="11233861" algn="l" defTabSz="4493544" rtl="0" eaLnBrk="1" latinLnBrk="0" hangingPunct="1">
      <a:defRPr sz="8800" kern="1200">
        <a:solidFill>
          <a:schemeClr val="tx1"/>
        </a:solidFill>
        <a:latin typeface="+mn-lt"/>
        <a:ea typeface="+mn-ea"/>
        <a:cs typeface="+mn-cs"/>
      </a:defRPr>
    </a:lvl6pPr>
    <a:lvl7pPr marL="13480633" algn="l" defTabSz="4493544" rtl="0" eaLnBrk="1" latinLnBrk="0" hangingPunct="1">
      <a:defRPr sz="8800" kern="1200">
        <a:solidFill>
          <a:schemeClr val="tx1"/>
        </a:solidFill>
        <a:latin typeface="+mn-lt"/>
        <a:ea typeface="+mn-ea"/>
        <a:cs typeface="+mn-cs"/>
      </a:defRPr>
    </a:lvl7pPr>
    <a:lvl8pPr marL="15727406" algn="l" defTabSz="4493544" rtl="0" eaLnBrk="1" latinLnBrk="0" hangingPunct="1">
      <a:defRPr sz="8800" kern="1200">
        <a:solidFill>
          <a:schemeClr val="tx1"/>
        </a:solidFill>
        <a:latin typeface="+mn-lt"/>
        <a:ea typeface="+mn-ea"/>
        <a:cs typeface="+mn-cs"/>
      </a:defRPr>
    </a:lvl8pPr>
    <a:lvl9pPr marL="17974178" algn="l" defTabSz="4493544" rtl="0" eaLnBrk="1" latinLnBrk="0" hangingPunct="1">
      <a:defRPr sz="8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622AF80-BFA2-4097-8872-62519567605E}">
          <p14:sldIdLst>
            <p14:sldId id="257"/>
          </p14:sldIdLst>
        </p14:section>
      </p14:sectionLst>
    </p:ex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ber, Brittany Anne" initials="WBA" lastIdx="1" clrIdx="0"/>
  <p:cmAuthor id="1" name="Leibham, Mary Beth" initials="LMB" lastIdx="1" clrIdx="1">
    <p:extLst>
      <p:ext uri="{19B8F6BF-5375-455C-9EA6-DF929625EA0E}">
        <p15:presenceInfo xmlns:p15="http://schemas.microsoft.com/office/powerpoint/2012/main" userId="S-1-5-21-2089814041-342691029-15539647-1750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886"/>
    <a:srgbClr val="E9FFFE"/>
    <a:srgbClr val="052669"/>
    <a:srgbClr val="13D570"/>
    <a:srgbClr val="00FFB1"/>
    <a:srgbClr val="FF40FF"/>
    <a:srgbClr val="D4F7FF"/>
    <a:srgbClr val="FFFFFF"/>
    <a:srgbClr val="0A2C72"/>
    <a:srgbClr val="3D3F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515542-07DE-F94E-A8E7-969145C0B349}" v="44" dt="2019-04-25T21:40:31.001"/>
    <p1510:client id="{87440F3A-7930-F2AB-6C6D-B7F7A141E2EA}" v="8" dt="2019-04-24T16:15:18.226"/>
    <p1510:client id="{D233C85C-E1E6-6DC1-0F54-8B6AD996FE33}" v="9" dt="2019-04-24T16:03:01.1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63"/>
  </p:normalViewPr>
  <p:slideViewPr>
    <p:cSldViewPr snapToGrid="0">
      <p:cViewPr varScale="1">
        <p:scale>
          <a:sx n="20" d="100"/>
          <a:sy n="20" d="100"/>
        </p:scale>
        <p:origin x="2088" y="248"/>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63460-DBAE-4562-AF5A-510EFB291DA5}" type="datetimeFigureOut">
              <a:rPr lang="en-US" smtClean="0"/>
              <a:t>4/25/19</a:t>
            </a:fld>
            <a:endParaRPr lang="en-US"/>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1B775-EA54-4B56-AD56-BED34D907A31}" type="slidenum">
              <a:rPr lang="en-US" smtClean="0"/>
              <a:t>‹#›</a:t>
            </a:fld>
            <a:endParaRPr lang="en-US"/>
          </a:p>
        </p:txBody>
      </p:sp>
    </p:spTree>
    <p:extLst>
      <p:ext uri="{BB962C8B-B14F-4D97-AF65-F5344CB8AC3E}">
        <p14:creationId xmlns:p14="http://schemas.microsoft.com/office/powerpoint/2010/main" val="334202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41B775-EA54-4B56-AD56-BED34D907A31}" type="slidenum">
              <a:rPr lang="en-US" smtClean="0"/>
              <a:t>1</a:t>
            </a:fld>
            <a:endParaRPr lang="en-US"/>
          </a:p>
        </p:txBody>
      </p:sp>
    </p:spTree>
    <p:extLst>
      <p:ext uri="{BB962C8B-B14F-4D97-AF65-F5344CB8AC3E}">
        <p14:creationId xmlns:p14="http://schemas.microsoft.com/office/powerpoint/2010/main" val="2219728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4" name="Date Placeholder 3"/>
          <p:cNvSpPr>
            <a:spLocks noGrp="1"/>
          </p:cNvSpPr>
          <p:nvPr>
            <p:ph type="dt" sz="half" idx="10"/>
          </p:nvPr>
        </p:nvSpPr>
        <p:spPr/>
        <p:txBody>
          <a:bodyPr/>
          <a:lstStyle/>
          <a:p>
            <a:fld id="{BB861818-975D-4E7F-AF84-D5236577C00E}" type="datetimeFigureOut">
              <a:rPr lang="en-US" smtClean="0"/>
              <a:t>4/25/19</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1589026" y="16478571"/>
            <a:ext cx="32880483"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2" name="Rectangle 11"/>
          <p:cNvSpPr/>
          <p:nvPr/>
        </p:nvSpPr>
        <p:spPr>
          <a:xfrm>
            <a:off x="34834199" y="16489950"/>
            <a:ext cx="5475601" cy="1377452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3" name="Rectangle 12"/>
          <p:cNvSpPr/>
          <p:nvPr/>
        </p:nvSpPr>
        <p:spPr>
          <a:xfrm>
            <a:off x="35478485" y="17565285"/>
            <a:ext cx="4187030" cy="1162385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4" name="Rectangle 13"/>
          <p:cNvSpPr/>
          <p:nvPr/>
        </p:nvSpPr>
        <p:spPr>
          <a:xfrm>
            <a:off x="2049224" y="17111481"/>
            <a:ext cx="31960087"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6" name="Slide Number Placeholder 5"/>
          <p:cNvSpPr>
            <a:spLocks noGrp="1"/>
          </p:cNvSpPr>
          <p:nvPr>
            <p:ph type="sldNum" sz="quarter" idx="12"/>
          </p:nvPr>
        </p:nvSpPr>
        <p:spPr>
          <a:xfrm>
            <a:off x="35819400" y="25901501"/>
            <a:ext cx="3505200" cy="2560320"/>
          </a:xfrm>
        </p:spPr>
        <p:txBody>
          <a:bodyPr/>
          <a:lstStyle>
            <a:lvl1pPr algn="ctr">
              <a:defRPr sz="14100">
                <a:solidFill>
                  <a:schemeClr val="accent1">
                    <a:lumMod val="50000"/>
                  </a:schemeClr>
                </a:solidFill>
              </a:defRPr>
            </a:lvl1pPr>
          </a:lstStyle>
          <a:p>
            <a:fld id="{3772FE18-5568-44C8-BDE2-45B5F25AD1A8}" type="slidenum">
              <a:rPr lang="en-US" smtClean="0"/>
              <a:t>‹#›</a:t>
            </a:fld>
            <a:endParaRPr lang="en-US"/>
          </a:p>
        </p:txBody>
      </p:sp>
      <p:sp>
        <p:nvSpPr>
          <p:cNvPr id="11" name="Rectangle 10"/>
          <p:cNvSpPr/>
          <p:nvPr/>
        </p:nvSpPr>
        <p:spPr>
          <a:xfrm>
            <a:off x="2492381" y="25531949"/>
            <a:ext cx="31073764"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0" name="Rectangle 9"/>
          <p:cNvSpPr/>
          <p:nvPr/>
        </p:nvSpPr>
        <p:spPr>
          <a:xfrm>
            <a:off x="2479267" y="17580864"/>
            <a:ext cx="31099993"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3" name="Subtitle 2"/>
          <p:cNvSpPr>
            <a:spLocks noGrp="1"/>
          </p:cNvSpPr>
          <p:nvPr>
            <p:ph type="subTitle" idx="1"/>
          </p:nvPr>
        </p:nvSpPr>
        <p:spPr>
          <a:xfrm>
            <a:off x="2956903" y="26029920"/>
            <a:ext cx="30144720" cy="2560320"/>
          </a:xfrm>
        </p:spPr>
        <p:txBody>
          <a:bodyPr>
            <a:normAutofit/>
          </a:bodyPr>
          <a:lstStyle>
            <a:lvl1pPr marL="0" indent="0" algn="ctr">
              <a:buNone/>
              <a:defRPr sz="9100" cap="all" spc="1509" baseline="0">
                <a:solidFill>
                  <a:srgbClr val="FFFFFF"/>
                </a:solidFill>
              </a:defRPr>
            </a:lvl1pPr>
            <a:lvl2pPr marL="2299030" indent="0" algn="ctr">
              <a:buNone/>
              <a:defRPr>
                <a:solidFill>
                  <a:schemeClr val="tx1">
                    <a:tint val="75000"/>
                  </a:schemeClr>
                </a:solidFill>
              </a:defRPr>
            </a:lvl2pPr>
            <a:lvl3pPr marL="4598060" indent="0" algn="ctr">
              <a:buNone/>
              <a:defRPr>
                <a:solidFill>
                  <a:schemeClr val="tx1">
                    <a:tint val="75000"/>
                  </a:schemeClr>
                </a:solidFill>
              </a:defRPr>
            </a:lvl3pPr>
            <a:lvl4pPr marL="6897091" indent="0" algn="ctr">
              <a:buNone/>
              <a:defRPr>
                <a:solidFill>
                  <a:schemeClr val="tx1">
                    <a:tint val="75000"/>
                  </a:schemeClr>
                </a:solidFill>
              </a:defRPr>
            </a:lvl4pPr>
            <a:lvl5pPr marL="9196121" indent="0" algn="ctr">
              <a:buNone/>
              <a:defRPr>
                <a:solidFill>
                  <a:schemeClr val="tx1">
                    <a:tint val="75000"/>
                  </a:schemeClr>
                </a:solidFill>
              </a:defRPr>
            </a:lvl5pPr>
            <a:lvl6pPr marL="11495151" indent="0" algn="ctr">
              <a:buNone/>
              <a:defRPr>
                <a:solidFill>
                  <a:schemeClr val="tx1">
                    <a:tint val="75000"/>
                  </a:schemeClr>
                </a:solidFill>
              </a:defRPr>
            </a:lvl6pPr>
            <a:lvl7pPr marL="13794181" indent="0" algn="ctr">
              <a:buNone/>
              <a:defRPr>
                <a:solidFill>
                  <a:schemeClr val="tx1">
                    <a:tint val="75000"/>
                  </a:schemeClr>
                </a:solidFill>
              </a:defRPr>
            </a:lvl7pPr>
            <a:lvl8pPr marL="16093211" indent="0" algn="ctr">
              <a:buNone/>
              <a:defRPr>
                <a:solidFill>
                  <a:schemeClr val="tx1">
                    <a:tint val="75000"/>
                  </a:schemeClr>
                </a:solidFill>
              </a:defRPr>
            </a:lvl8pPr>
            <a:lvl9pPr marL="18392242" indent="0" algn="ctr">
              <a:buNone/>
              <a:defRPr>
                <a:solidFill>
                  <a:schemeClr val="tx1">
                    <a:tint val="75000"/>
                  </a:schemeClr>
                </a:solidFill>
              </a:defRPr>
            </a:lvl9pPr>
          </a:lstStyle>
          <a:p>
            <a:r>
              <a:rPr lang="en-US"/>
              <a:t>Click to edit Master subtitle style</a:t>
            </a:r>
          </a:p>
        </p:txBody>
      </p:sp>
      <p:sp>
        <p:nvSpPr>
          <p:cNvPr id="2" name="Title 1"/>
          <p:cNvSpPr>
            <a:spLocks noGrp="1"/>
          </p:cNvSpPr>
          <p:nvPr>
            <p:ph type="ctrTitle"/>
          </p:nvPr>
        </p:nvSpPr>
        <p:spPr>
          <a:xfrm>
            <a:off x="2781643" y="18071387"/>
            <a:ext cx="30495240" cy="6827526"/>
          </a:xfrm>
        </p:spPr>
        <p:txBody>
          <a:bodyPr anchor="b" anchorCtr="0">
            <a:noAutofit/>
          </a:bodyPr>
          <a:lstStyle>
            <a:lvl1pPr>
              <a:defRPr sz="20100">
                <a:solidFill>
                  <a:schemeClr val="accent1">
                    <a:lumMod val="50000"/>
                  </a:schemeClr>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61818-975D-4E7F-AF84-D5236577C00E}" type="datetimeFigureOut">
              <a:rPr lang="en-US" smtClean="0"/>
              <a:t>4/25/19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563829" y="1280160"/>
            <a:ext cx="8552688" cy="34286750"/>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a:solidFill>
                <a:schemeClr val="lt1"/>
              </a:solidFill>
              <a:latin typeface="+mn-lt"/>
              <a:ea typeface="+mn-ea"/>
              <a:cs typeface="+mn-cs"/>
            </a:endParaRPr>
          </a:p>
        </p:txBody>
      </p:sp>
      <p:sp>
        <p:nvSpPr>
          <p:cNvPr id="8" name="Rectangle 7"/>
          <p:cNvSpPr/>
          <p:nvPr/>
        </p:nvSpPr>
        <p:spPr>
          <a:xfrm>
            <a:off x="31994037" y="1967893"/>
            <a:ext cx="7692281" cy="3291129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2" name="Vertical Title 1"/>
          <p:cNvSpPr>
            <a:spLocks noGrp="1"/>
          </p:cNvSpPr>
          <p:nvPr>
            <p:ph type="title" orient="vert"/>
          </p:nvPr>
        </p:nvSpPr>
        <p:spPr>
          <a:xfrm>
            <a:off x="32423456" y="2214394"/>
            <a:ext cx="6833443" cy="324182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120" y="2133597"/>
            <a:ext cx="28392120" cy="32430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61818-975D-4E7F-AF84-D5236577C00E}" type="datetimeFigureOut">
              <a:rPr lang="en-US" smtClean="0"/>
              <a:t>4/25/19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61818-975D-4E7F-AF84-D5236577C00E}" type="datetimeFigureOut">
              <a:rPr lang="en-US" smtClean="0"/>
              <a:t>4/25/19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8" name="Rounded Rectangle 7"/>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4" name="Date Placeholder 3"/>
          <p:cNvSpPr>
            <a:spLocks noGrp="1"/>
          </p:cNvSpPr>
          <p:nvPr>
            <p:ph type="dt" sz="half" idx="10"/>
          </p:nvPr>
        </p:nvSpPr>
        <p:spPr/>
        <p:txBody>
          <a:bodyPr/>
          <a:lstStyle/>
          <a:p>
            <a:fld id="{BB861818-975D-4E7F-AF84-D5236577C00E}" type="datetimeFigureOut">
              <a:rPr lang="en-US" smtClean="0"/>
              <a:t>4/25/19</a:t>
            </a:fld>
            <a:endParaRPr lang="en-US"/>
          </a:p>
        </p:txBody>
      </p:sp>
      <p:sp>
        <p:nvSpPr>
          <p:cNvPr id="13" name="Rectangle 12"/>
          <p:cNvSpPr/>
          <p:nvPr/>
        </p:nvSpPr>
        <p:spPr>
          <a:xfrm>
            <a:off x="2079090" y="16499840"/>
            <a:ext cx="38019736" cy="137972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6" name="Rectangle 15"/>
          <p:cNvSpPr/>
          <p:nvPr/>
        </p:nvSpPr>
        <p:spPr>
          <a:xfrm>
            <a:off x="2611218" y="17068803"/>
            <a:ext cx="36955480" cy="12574010"/>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2FE18-5568-44C8-BDE2-45B5F25AD1A8}" type="slidenum">
              <a:rPr lang="en-US" smtClean="0"/>
              <a:t>‹#›</a:t>
            </a:fld>
            <a:endParaRPr lang="en-US"/>
          </a:p>
        </p:txBody>
      </p:sp>
      <p:sp>
        <p:nvSpPr>
          <p:cNvPr id="2" name="Title 1"/>
          <p:cNvSpPr>
            <a:spLocks noGrp="1"/>
          </p:cNvSpPr>
          <p:nvPr>
            <p:ph type="title"/>
          </p:nvPr>
        </p:nvSpPr>
        <p:spPr>
          <a:xfrm>
            <a:off x="3387698" y="17922237"/>
            <a:ext cx="35402520" cy="7254246"/>
          </a:xfrm>
        </p:spPr>
        <p:txBody>
          <a:bodyPr anchor="b" anchorCtr="0">
            <a:noAutofit/>
          </a:bodyPr>
          <a:lstStyle>
            <a:lvl1pPr algn="ctr" defTabSz="4598060" rtl="0" eaLnBrk="1" latinLnBrk="0" hangingPunct="1">
              <a:spcBef>
                <a:spcPct val="0"/>
              </a:spcBef>
              <a:buNone/>
              <a:defRPr lang="en-US" sz="20100" kern="1200" cap="all" baseline="0" dirty="0">
                <a:solidFill>
                  <a:schemeClr val="accent1">
                    <a:lumMod val="50000"/>
                  </a:schemeClr>
                </a:solidFill>
                <a:latin typeface="+mj-lt"/>
                <a:ea typeface="+mj-ea"/>
                <a:cs typeface="+mj-cs"/>
              </a:defRPr>
            </a:lvl1pPr>
          </a:lstStyle>
          <a:p>
            <a:r>
              <a:rPr lang="en-US"/>
              <a:t>Click to edit Master title style</a:t>
            </a:r>
          </a:p>
        </p:txBody>
      </p:sp>
      <p:sp>
        <p:nvSpPr>
          <p:cNvPr id="15" name="Rectangle 14"/>
          <p:cNvSpPr/>
          <p:nvPr/>
        </p:nvSpPr>
        <p:spPr>
          <a:xfrm>
            <a:off x="3107282" y="25432515"/>
            <a:ext cx="35963352" cy="372045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3" name="Text Placeholder 2"/>
          <p:cNvSpPr>
            <a:spLocks noGrp="1"/>
          </p:cNvSpPr>
          <p:nvPr>
            <p:ph type="body" idx="1"/>
          </p:nvPr>
        </p:nvSpPr>
        <p:spPr>
          <a:xfrm>
            <a:off x="3387698" y="25802059"/>
            <a:ext cx="35402520" cy="2933185"/>
          </a:xfrm>
        </p:spPr>
        <p:txBody>
          <a:bodyPr anchor="ctr">
            <a:normAutofit/>
          </a:bodyPr>
          <a:lstStyle>
            <a:lvl1pPr marL="0" indent="0" algn="ctr">
              <a:buNone/>
              <a:defRPr sz="10100" cap="all" spc="1257" baseline="0">
                <a:solidFill>
                  <a:srgbClr val="FFFFFF"/>
                </a:solidFill>
              </a:defRPr>
            </a:lvl1pPr>
            <a:lvl2pPr marL="2299030" indent="0">
              <a:buNone/>
              <a:defRPr sz="9100">
                <a:solidFill>
                  <a:schemeClr val="tx1">
                    <a:tint val="75000"/>
                  </a:schemeClr>
                </a:solidFill>
              </a:defRPr>
            </a:lvl2pPr>
            <a:lvl3pPr marL="4598060" indent="0">
              <a:buNone/>
              <a:defRPr sz="8000">
                <a:solidFill>
                  <a:schemeClr val="tx1">
                    <a:tint val="75000"/>
                  </a:schemeClr>
                </a:solidFill>
              </a:defRPr>
            </a:lvl3pPr>
            <a:lvl4pPr marL="6897091" indent="0">
              <a:buNone/>
              <a:defRPr sz="7000">
                <a:solidFill>
                  <a:schemeClr val="tx1">
                    <a:tint val="75000"/>
                  </a:schemeClr>
                </a:solidFill>
              </a:defRPr>
            </a:lvl4pPr>
            <a:lvl5pPr marL="9196121" indent="0">
              <a:buNone/>
              <a:defRPr sz="7000">
                <a:solidFill>
                  <a:schemeClr val="tx1">
                    <a:tint val="75000"/>
                  </a:schemeClr>
                </a:solidFill>
              </a:defRPr>
            </a:lvl5pPr>
            <a:lvl6pPr marL="11495151" indent="0">
              <a:buNone/>
              <a:defRPr sz="7000">
                <a:solidFill>
                  <a:schemeClr val="tx1">
                    <a:tint val="75000"/>
                  </a:schemeClr>
                </a:solidFill>
              </a:defRPr>
            </a:lvl6pPr>
            <a:lvl7pPr marL="13794181" indent="0">
              <a:buNone/>
              <a:defRPr sz="7000">
                <a:solidFill>
                  <a:schemeClr val="tx1">
                    <a:tint val="75000"/>
                  </a:schemeClr>
                </a:solidFill>
              </a:defRPr>
            </a:lvl7pPr>
            <a:lvl8pPr marL="16093211" indent="0">
              <a:buNone/>
              <a:defRPr sz="7000">
                <a:solidFill>
                  <a:schemeClr val="tx1">
                    <a:tint val="75000"/>
                  </a:schemeClr>
                </a:solidFill>
              </a:defRPr>
            </a:lvl8pPr>
            <a:lvl9pPr marL="18392242" indent="0">
              <a:buNone/>
              <a:defRPr sz="7000">
                <a:solidFill>
                  <a:schemeClr val="tx1">
                    <a:tint val="75000"/>
                  </a:schemeClr>
                </a:solidFill>
              </a:defRPr>
            </a:lvl9pPr>
          </a:lstStyle>
          <a:p>
            <a:pPr lvl="0"/>
            <a:r>
              <a:rPr lang="en-US"/>
              <a:t>Click to edit Master text styles</a:t>
            </a:r>
          </a:p>
        </p:txBody>
      </p:sp>
      <p:sp>
        <p:nvSpPr>
          <p:cNvPr id="14" name="Rectangle 13"/>
          <p:cNvSpPr/>
          <p:nvPr/>
        </p:nvSpPr>
        <p:spPr>
          <a:xfrm>
            <a:off x="3108485" y="17495520"/>
            <a:ext cx="35960955" cy="11635232"/>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p>
            <a:r>
              <a:rPr lang="en-US"/>
              <a:t>Click to edit Master title style</a:t>
            </a:r>
          </a:p>
        </p:txBody>
      </p:sp>
      <p:sp>
        <p:nvSpPr>
          <p:cNvPr id="3" name="Content Placeholder 2"/>
          <p:cNvSpPr>
            <a:spLocks noGrp="1"/>
          </p:cNvSpPr>
          <p:nvPr>
            <p:ph sz="half" idx="1"/>
          </p:nvPr>
        </p:nvSpPr>
        <p:spPr>
          <a:xfrm>
            <a:off x="1960189"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381720" y="9626798"/>
            <a:ext cx="18577560" cy="24681485"/>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861818-975D-4E7F-AF84-D5236577C00E}" type="datetimeFigureOut">
              <a:rPr lang="en-US" smtClean="0"/>
              <a:t>4/25/19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60189" y="2286886"/>
            <a:ext cx="37999091" cy="582079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60189" y="9645653"/>
            <a:ext cx="185848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4" name="Content Placeholder 3"/>
          <p:cNvSpPr>
            <a:spLocks noGrp="1"/>
          </p:cNvSpPr>
          <p:nvPr>
            <p:ph sz="half" idx="2"/>
          </p:nvPr>
        </p:nvSpPr>
        <p:spPr>
          <a:xfrm>
            <a:off x="1960189" y="13655040"/>
            <a:ext cx="185848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17" y="9645653"/>
            <a:ext cx="18592165" cy="3582667"/>
          </a:xfrm>
        </p:spPr>
        <p:txBody>
          <a:bodyPr anchor="b">
            <a:noAutofit/>
          </a:bodyPr>
          <a:lstStyle>
            <a:lvl1pPr marL="0" indent="0" algn="ctr">
              <a:buNone/>
              <a:defRPr sz="11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1367117" y="13655040"/>
            <a:ext cx="18592165" cy="20651467"/>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861818-975D-4E7F-AF84-D5236577C00E}" type="datetimeFigureOut">
              <a:rPr lang="en-US" smtClean="0"/>
              <a:t>4/25/19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861818-975D-4E7F-AF84-D5236577C00E}" type="datetimeFigureOut">
              <a:rPr lang="en-US" smtClean="0"/>
              <a:t>4/25/19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11" name="Rounded Rectangle 10"/>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2" name="Date Placeholder 1"/>
          <p:cNvSpPr>
            <a:spLocks noGrp="1"/>
          </p:cNvSpPr>
          <p:nvPr>
            <p:ph type="dt" sz="half" idx="10"/>
          </p:nvPr>
        </p:nvSpPr>
        <p:spPr/>
        <p:txBody>
          <a:bodyPr/>
          <a:lstStyle/>
          <a:p>
            <a:fld id="{BB861818-975D-4E7F-AF84-D5236577C00E}" type="datetimeFigureOut">
              <a:rPr lang="en-US" smtClean="0"/>
              <a:t>4/25/19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72FE18-5568-44C8-BDE2-45B5F25AD1A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12" name="Rounded Rectangle 11"/>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3" name="Content Placeholder 2"/>
          <p:cNvSpPr>
            <a:spLocks noGrp="1"/>
          </p:cNvSpPr>
          <p:nvPr>
            <p:ph idx="1"/>
          </p:nvPr>
        </p:nvSpPr>
        <p:spPr>
          <a:xfrm>
            <a:off x="17876520" y="3840480"/>
            <a:ext cx="21031200" cy="29443691"/>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861818-975D-4E7F-AF84-D5236577C00E}" type="datetimeFigureOut">
              <a:rPr lang="en-US" smtClean="0"/>
              <a:t>4/25/19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a:p>
        </p:txBody>
      </p:sp>
      <p:sp>
        <p:nvSpPr>
          <p:cNvPr id="8" name="Rectangle 7"/>
          <p:cNvSpPr/>
          <p:nvPr/>
        </p:nvSpPr>
        <p:spPr>
          <a:xfrm>
            <a:off x="2576156" y="8431987"/>
            <a:ext cx="12496204" cy="19731533"/>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0" name="Rectangle 9"/>
          <p:cNvSpPr/>
          <p:nvPr/>
        </p:nvSpPr>
        <p:spPr>
          <a:xfrm>
            <a:off x="3112774" y="9197843"/>
            <a:ext cx="11422968" cy="181122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4" name="Text Placeholder 3"/>
          <p:cNvSpPr>
            <a:spLocks noGrp="1"/>
          </p:cNvSpPr>
          <p:nvPr>
            <p:ph type="body" sz="half" idx="2"/>
          </p:nvPr>
        </p:nvSpPr>
        <p:spPr>
          <a:xfrm>
            <a:off x="3537400" y="16642080"/>
            <a:ext cx="10573716" cy="9814560"/>
          </a:xfrm>
        </p:spPr>
        <p:txBody>
          <a:bodyPr/>
          <a:lstStyle>
            <a:lvl1pPr marL="0" indent="0">
              <a:spcBef>
                <a:spcPts val="2011"/>
              </a:spcBef>
              <a:buNone/>
              <a:defRPr sz="7000">
                <a:solidFill>
                  <a:schemeClr val="accent1">
                    <a:lumMod val="50000"/>
                  </a:schemeClr>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2" name="Title 1"/>
          <p:cNvSpPr>
            <a:spLocks noGrp="1"/>
          </p:cNvSpPr>
          <p:nvPr>
            <p:ph type="title"/>
          </p:nvPr>
        </p:nvSpPr>
        <p:spPr>
          <a:xfrm>
            <a:off x="3537400" y="9712147"/>
            <a:ext cx="10573716" cy="6673072"/>
          </a:xfrm>
        </p:spPr>
        <p:txBody>
          <a:bodyPr anchor="b">
            <a:normAutofit/>
          </a:bodyPr>
          <a:lstStyle>
            <a:lvl1pPr algn="l">
              <a:defRPr sz="10100" b="0">
                <a:solidFill>
                  <a:schemeClr val="accent1">
                    <a:lumMod val="75000"/>
                  </a:schemeClr>
                </a:solidFill>
              </a:defRPr>
            </a:lvl1p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9" name="Rounded Rectangle 8"/>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3" name="Picture Placeholder 2"/>
          <p:cNvSpPr>
            <a:spLocks noGrp="1"/>
          </p:cNvSpPr>
          <p:nvPr>
            <p:ph type="pic" idx="1"/>
          </p:nvPr>
        </p:nvSpPr>
        <p:spPr>
          <a:xfrm>
            <a:off x="3154680" y="3480047"/>
            <a:ext cx="35753040" cy="24256758"/>
          </a:xfrm>
          <a:solidFill>
            <a:schemeClr val="bg2"/>
          </a:solidFill>
          <a:ln>
            <a:noFill/>
          </a:ln>
          <a:effectLst>
            <a:softEdge rad="12700"/>
          </a:effectLst>
        </p:spPr>
        <p:txBody>
          <a:bodyPr/>
          <a:lstStyle>
            <a:lvl1pPr marL="0" indent="0">
              <a:buNone/>
              <a:defRPr sz="16100"/>
            </a:lvl1pPr>
            <a:lvl2pPr marL="2299030" indent="0">
              <a:buNone/>
              <a:defRPr sz="14100"/>
            </a:lvl2pPr>
            <a:lvl3pPr marL="4598060" indent="0">
              <a:buNone/>
              <a:defRPr sz="12100"/>
            </a:lvl3pPr>
            <a:lvl4pPr marL="6897091" indent="0">
              <a:buNone/>
              <a:defRPr sz="10100"/>
            </a:lvl4pPr>
            <a:lvl5pPr marL="9196121" indent="0">
              <a:buNone/>
              <a:defRPr sz="10100"/>
            </a:lvl5pPr>
            <a:lvl6pPr marL="11495151" indent="0">
              <a:buNone/>
              <a:defRPr sz="10100"/>
            </a:lvl6pPr>
            <a:lvl7pPr marL="13794181" indent="0">
              <a:buNone/>
              <a:defRPr sz="10100"/>
            </a:lvl7pPr>
            <a:lvl8pPr marL="16093211" indent="0">
              <a:buNone/>
              <a:defRPr sz="10100"/>
            </a:lvl8pPr>
            <a:lvl9pPr marL="18392242" indent="0">
              <a:buNone/>
              <a:defRPr sz="10100"/>
            </a:lvl9pPr>
          </a:lstStyle>
          <a:p>
            <a:r>
              <a:rPr lang="en-US"/>
              <a:t>Click icon to add picture</a:t>
            </a:r>
          </a:p>
        </p:txBody>
      </p:sp>
      <p:sp>
        <p:nvSpPr>
          <p:cNvPr id="5" name="Date Placeholder 4"/>
          <p:cNvSpPr>
            <a:spLocks noGrp="1"/>
          </p:cNvSpPr>
          <p:nvPr>
            <p:ph type="dt" sz="half" idx="10"/>
          </p:nvPr>
        </p:nvSpPr>
        <p:spPr/>
        <p:txBody>
          <a:bodyPr/>
          <a:lstStyle/>
          <a:p>
            <a:fld id="{BB861818-975D-4E7F-AF84-D5236577C00E}" type="datetimeFigureOut">
              <a:rPr lang="en-US" smtClean="0"/>
              <a:t>4/25/19</a:t>
            </a:fld>
            <a:endParaRPr lang="en-US"/>
          </a:p>
        </p:txBody>
      </p:sp>
      <p:sp>
        <p:nvSpPr>
          <p:cNvPr id="7" name="Slide Number Placeholder 6"/>
          <p:cNvSpPr>
            <a:spLocks noGrp="1"/>
          </p:cNvSpPr>
          <p:nvPr>
            <p:ph type="sldNum" sz="quarter" idx="12"/>
          </p:nvPr>
        </p:nvSpPr>
        <p:spPr/>
        <p:txBody>
          <a:bodyPr/>
          <a:lstStyle/>
          <a:p>
            <a:fld id="{3772FE18-5568-44C8-BDE2-45B5F25AD1A8}" type="slidenum">
              <a:rPr lang="en-US" smtClean="0"/>
              <a:t>‹#›</a:t>
            </a:fld>
            <a:endParaRPr lang="en-US"/>
          </a:p>
        </p:txBody>
      </p:sp>
      <p:sp>
        <p:nvSpPr>
          <p:cNvPr id="10" name="Rectangle 9"/>
          <p:cNvSpPr/>
          <p:nvPr/>
        </p:nvSpPr>
        <p:spPr>
          <a:xfrm>
            <a:off x="3154680" y="27736800"/>
            <a:ext cx="35753040" cy="768096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2" name="Rectangle 11"/>
          <p:cNvSpPr/>
          <p:nvPr/>
        </p:nvSpPr>
        <p:spPr>
          <a:xfrm>
            <a:off x="3505198" y="28163520"/>
            <a:ext cx="34963519" cy="673637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4206240" y="31577280"/>
            <a:ext cx="33711164" cy="252949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11" name="Rectangle 10"/>
          <p:cNvSpPr/>
          <p:nvPr/>
        </p:nvSpPr>
        <p:spPr>
          <a:xfrm>
            <a:off x="2785709" y="28419552"/>
            <a:ext cx="36552226" cy="6144768"/>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4" name="Text Placeholder 3"/>
          <p:cNvSpPr>
            <a:spLocks noGrp="1"/>
          </p:cNvSpPr>
          <p:nvPr>
            <p:ph type="body" sz="half" idx="2"/>
          </p:nvPr>
        </p:nvSpPr>
        <p:spPr>
          <a:xfrm>
            <a:off x="4398929" y="31676716"/>
            <a:ext cx="33325786" cy="2249604"/>
          </a:xfrm>
        </p:spPr>
        <p:txBody>
          <a:bodyPr anchor="ctr">
            <a:normAutofit/>
          </a:bodyPr>
          <a:lstStyle>
            <a:lvl1pPr marL="0" indent="0" algn="ctr">
              <a:buNone/>
              <a:defRPr sz="7500" cap="all" spc="1257" baseline="0">
                <a:solidFill>
                  <a:srgbClr val="FFFFFF"/>
                </a:solidFill>
              </a:defRPr>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2" name="Title 1"/>
          <p:cNvSpPr>
            <a:spLocks noGrp="1"/>
          </p:cNvSpPr>
          <p:nvPr>
            <p:ph type="title"/>
          </p:nvPr>
        </p:nvSpPr>
        <p:spPr>
          <a:xfrm>
            <a:off x="4206240" y="28590243"/>
            <a:ext cx="33711164" cy="2929041"/>
          </a:xfrm>
        </p:spPr>
        <p:txBody>
          <a:bodyPr anchor="ctr" anchorCtr="0"/>
          <a:lstStyle>
            <a:lvl1pPr algn="ctr">
              <a:defRPr sz="10100" b="0">
                <a:solidFill>
                  <a:schemeClr val="accent1">
                    <a:lumMod val="75000"/>
                  </a:schemeClr>
                </a:solidFill>
              </a:defRPr>
            </a:lvl1pPr>
          </a:lstStyle>
          <a:p>
            <a:r>
              <a:rPr lang="en-US"/>
              <a:t>Click to edit Master 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42062400" cy="384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useBgFill="1">
        <p:nvSpPr>
          <p:cNvPr id="7" name="Rounded Rectangle 6"/>
          <p:cNvSpPr/>
          <p:nvPr/>
        </p:nvSpPr>
        <p:spPr>
          <a:xfrm>
            <a:off x="420624" y="568960"/>
            <a:ext cx="41221152" cy="37323776"/>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3" name="Text Placeholder 2"/>
          <p:cNvSpPr>
            <a:spLocks noGrp="1"/>
          </p:cNvSpPr>
          <p:nvPr>
            <p:ph type="body" idx="1"/>
          </p:nvPr>
        </p:nvSpPr>
        <p:spPr>
          <a:xfrm>
            <a:off x="2103120" y="9814563"/>
            <a:ext cx="37856160" cy="24491953"/>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3"/>
            <a:ext cx="9814560" cy="2044700"/>
          </a:xfrm>
          <a:prstGeom prst="rect">
            <a:avLst/>
          </a:prstGeom>
        </p:spPr>
        <p:txBody>
          <a:bodyPr vert="horz" lIns="459806" tIns="229903" rIns="459806" bIns="229903" rtlCol="0" anchor="ctr"/>
          <a:lstStyle>
            <a:lvl1pPr algn="l">
              <a:defRPr sz="6000">
                <a:solidFill>
                  <a:schemeClr val="tx2"/>
                </a:solidFill>
              </a:defRPr>
            </a:lvl1pPr>
          </a:lstStyle>
          <a:p>
            <a:fld id="{BB861818-975D-4E7F-AF84-D5236577C00E}" type="datetimeFigureOut">
              <a:rPr lang="en-US" smtClean="0"/>
              <a:t>4/25/19</a:t>
            </a:fld>
            <a:endParaRPr lang="en-US"/>
          </a:p>
        </p:txBody>
      </p:sp>
      <p:sp>
        <p:nvSpPr>
          <p:cNvPr id="5" name="Footer Placeholder 4"/>
          <p:cNvSpPr>
            <a:spLocks noGrp="1"/>
          </p:cNvSpPr>
          <p:nvPr>
            <p:ph type="ftr" sz="quarter" idx="3"/>
          </p:nvPr>
        </p:nvSpPr>
        <p:spPr>
          <a:xfrm>
            <a:off x="14371320" y="35595563"/>
            <a:ext cx="13319760" cy="2044700"/>
          </a:xfrm>
          <a:prstGeom prst="rect">
            <a:avLst/>
          </a:prstGeom>
        </p:spPr>
        <p:txBody>
          <a:bodyPr vert="horz" lIns="459806" tIns="229903" rIns="459806" bIns="229903" rtlCol="0" anchor="ctr"/>
          <a:lstStyle>
            <a:lvl1pPr algn="ctr">
              <a:defRPr sz="6000">
                <a:solidFill>
                  <a:schemeClr val="tx2"/>
                </a:solidFill>
              </a:defRPr>
            </a:lvl1pPr>
          </a:lstStyle>
          <a:p>
            <a:endParaRPr lang="en-US"/>
          </a:p>
        </p:txBody>
      </p:sp>
      <p:sp>
        <p:nvSpPr>
          <p:cNvPr id="6" name="Slide Number Placeholder 5"/>
          <p:cNvSpPr>
            <a:spLocks noGrp="1"/>
          </p:cNvSpPr>
          <p:nvPr>
            <p:ph type="sldNum" sz="quarter" idx="4"/>
          </p:nvPr>
        </p:nvSpPr>
        <p:spPr>
          <a:xfrm>
            <a:off x="30144720" y="35595563"/>
            <a:ext cx="9814560" cy="2044700"/>
          </a:xfrm>
          <a:prstGeom prst="rect">
            <a:avLst/>
          </a:prstGeom>
        </p:spPr>
        <p:txBody>
          <a:bodyPr vert="horz" lIns="459806" tIns="229903" rIns="459806" bIns="229903" rtlCol="0" anchor="ctr"/>
          <a:lstStyle>
            <a:lvl1pPr algn="r">
              <a:defRPr sz="6000">
                <a:solidFill>
                  <a:schemeClr val="tx2"/>
                </a:solidFill>
              </a:defRPr>
            </a:lvl1pPr>
          </a:lstStyle>
          <a:p>
            <a:fld id="{3772FE18-5568-44C8-BDE2-45B5F25AD1A8}" type="slidenum">
              <a:rPr lang="en-US" smtClean="0"/>
              <a:t>‹#›</a:t>
            </a:fld>
            <a:endParaRPr lang="en-US"/>
          </a:p>
        </p:txBody>
      </p:sp>
      <p:sp>
        <p:nvSpPr>
          <p:cNvPr id="9" name="Rectangle 8"/>
          <p:cNvSpPr/>
          <p:nvPr/>
        </p:nvSpPr>
        <p:spPr>
          <a:xfrm>
            <a:off x="1261872" y="1557730"/>
            <a:ext cx="39538656" cy="742492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marL="0" algn="ctr" defTabSz="4598060" rtl="0" eaLnBrk="1" latinLnBrk="0" hangingPunct="1"/>
            <a:endParaRPr lang="en-US" sz="9100" kern="1200">
              <a:solidFill>
                <a:schemeClr val="lt1"/>
              </a:solidFill>
              <a:latin typeface="+mn-lt"/>
              <a:ea typeface="+mn-ea"/>
              <a:cs typeface="+mn-cs"/>
            </a:endParaRPr>
          </a:p>
        </p:txBody>
      </p:sp>
      <p:sp>
        <p:nvSpPr>
          <p:cNvPr id="10" name="Rectangle 9"/>
          <p:cNvSpPr/>
          <p:nvPr/>
        </p:nvSpPr>
        <p:spPr>
          <a:xfrm>
            <a:off x="1715170" y="2088030"/>
            <a:ext cx="38550392" cy="62640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9806" tIns="229903" rIns="459806" bIns="229903" rtlCol="0" anchor="ctr"/>
          <a:lstStyle/>
          <a:p>
            <a:pPr algn="ctr"/>
            <a:endParaRPr lang="en-US"/>
          </a:p>
        </p:txBody>
      </p:sp>
      <p:sp>
        <p:nvSpPr>
          <p:cNvPr id="2" name="Title Placeholder 1"/>
          <p:cNvSpPr>
            <a:spLocks noGrp="1"/>
          </p:cNvSpPr>
          <p:nvPr>
            <p:ph type="title"/>
          </p:nvPr>
        </p:nvSpPr>
        <p:spPr>
          <a:xfrm>
            <a:off x="1960189" y="2286886"/>
            <a:ext cx="37999091" cy="5820791"/>
          </a:xfrm>
          <a:prstGeom prst="rect">
            <a:avLst/>
          </a:prstGeom>
        </p:spPr>
        <p:txBody>
          <a:bodyPr vert="horz" lIns="459806" tIns="229903" rIns="459806" bIns="229903" rtlCol="0" anchor="ctr">
            <a:normAutofit/>
          </a:bodyPr>
          <a:lstStyle/>
          <a:p>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98060" rtl="0" eaLnBrk="1" latinLnBrk="0" hangingPunct="1">
        <a:spcBef>
          <a:spcPct val="0"/>
        </a:spcBef>
        <a:buNone/>
        <a:defRPr sz="17600" kern="1200" cap="all" baseline="0">
          <a:solidFill>
            <a:schemeClr val="accent1">
              <a:lumMod val="75000"/>
            </a:schemeClr>
          </a:solidFill>
          <a:latin typeface="+mj-lt"/>
          <a:ea typeface="+mj-ea"/>
          <a:cs typeface="+mj-cs"/>
        </a:defRPr>
      </a:lvl1pPr>
    </p:titleStyle>
    <p:bodyStyle>
      <a:lvl1pPr marL="1724273" indent="-1149515" algn="l" defTabSz="4598060" rtl="0" eaLnBrk="1" latinLnBrk="0" hangingPunct="1">
        <a:spcBef>
          <a:spcPct val="20000"/>
        </a:spcBef>
        <a:buClr>
          <a:schemeClr val="accent1"/>
        </a:buClr>
        <a:buFont typeface="Arial" pitchFamily="34" charset="0"/>
        <a:buChar char="•"/>
        <a:defRPr sz="12100" kern="1200">
          <a:solidFill>
            <a:schemeClr val="tx2"/>
          </a:solidFill>
          <a:latin typeface="+mn-lt"/>
          <a:ea typeface="+mn-ea"/>
          <a:cs typeface="+mn-cs"/>
        </a:defRPr>
      </a:lvl1pPr>
      <a:lvl2pPr marL="3218642" indent="-1149515" algn="l" defTabSz="4598060" rtl="0" eaLnBrk="1" latinLnBrk="0" hangingPunct="1">
        <a:spcBef>
          <a:spcPct val="20000"/>
        </a:spcBef>
        <a:buClr>
          <a:schemeClr val="accent2"/>
        </a:buClr>
        <a:buFont typeface="Arial" pitchFamily="34" charset="0"/>
        <a:buChar char="•"/>
        <a:defRPr sz="10100" kern="1200">
          <a:solidFill>
            <a:schemeClr val="tx2"/>
          </a:solidFill>
          <a:latin typeface="+mn-lt"/>
          <a:ea typeface="+mn-ea"/>
          <a:cs typeface="+mn-cs"/>
        </a:defRPr>
      </a:lvl2pPr>
      <a:lvl3pPr marL="4598060" indent="-1149515" algn="l" defTabSz="4598060" rtl="0" eaLnBrk="1" latinLnBrk="0" hangingPunct="1">
        <a:spcBef>
          <a:spcPct val="20000"/>
        </a:spcBef>
        <a:buClr>
          <a:schemeClr val="accent3"/>
        </a:buClr>
        <a:buFont typeface="Arial" pitchFamily="34" charset="0"/>
        <a:buChar char="•"/>
        <a:defRPr sz="9100" kern="1200">
          <a:solidFill>
            <a:schemeClr val="tx2"/>
          </a:solidFill>
          <a:latin typeface="+mn-lt"/>
          <a:ea typeface="+mn-ea"/>
          <a:cs typeface="+mn-cs"/>
        </a:defRPr>
      </a:lvl3pPr>
      <a:lvl4pPr marL="6437285" indent="-1149515" algn="l" defTabSz="4598060" rtl="0" eaLnBrk="1" latinLnBrk="0" hangingPunct="1">
        <a:spcBef>
          <a:spcPct val="20000"/>
        </a:spcBef>
        <a:buClr>
          <a:schemeClr val="accent4"/>
        </a:buClr>
        <a:buFont typeface="Arial" pitchFamily="34" charset="0"/>
        <a:buChar char="•"/>
        <a:defRPr sz="8000" kern="1200">
          <a:solidFill>
            <a:schemeClr val="tx2"/>
          </a:solidFill>
          <a:latin typeface="+mn-lt"/>
          <a:ea typeface="+mn-ea"/>
          <a:cs typeface="+mn-cs"/>
        </a:defRPr>
      </a:lvl4pPr>
      <a:lvl5pPr marL="7816703" indent="-1149515" algn="l" defTabSz="4598060" rtl="0" eaLnBrk="1" latinLnBrk="0" hangingPunct="1">
        <a:spcBef>
          <a:spcPct val="20000"/>
        </a:spcBef>
        <a:buClr>
          <a:schemeClr val="accent5"/>
        </a:buClr>
        <a:buFont typeface="Arial" pitchFamily="34" charset="0"/>
        <a:buChar char="•"/>
        <a:defRPr sz="8000" kern="1200" baseline="0">
          <a:solidFill>
            <a:schemeClr val="tx2"/>
          </a:solidFill>
          <a:latin typeface="+mn-lt"/>
          <a:ea typeface="+mn-ea"/>
          <a:cs typeface="+mn-cs"/>
        </a:defRPr>
      </a:lvl5pPr>
      <a:lvl6pPr marL="8736315" indent="-919612" algn="l" defTabSz="4598060" rtl="0" eaLnBrk="1" latinLnBrk="0" hangingPunct="1">
        <a:spcBef>
          <a:spcPct val="20000"/>
        </a:spcBef>
        <a:buClr>
          <a:schemeClr val="accent1"/>
        </a:buClr>
        <a:buFont typeface="Arial" pitchFamily="34" charset="0"/>
        <a:buChar char="•"/>
        <a:defRPr sz="7000" kern="1200">
          <a:solidFill>
            <a:schemeClr val="tx2"/>
          </a:solidFill>
          <a:latin typeface="+mn-lt"/>
          <a:ea typeface="+mn-ea"/>
          <a:cs typeface="+mn-cs"/>
        </a:defRPr>
      </a:lvl6pPr>
      <a:lvl7pPr marL="10115733" indent="-919612" algn="l" defTabSz="4598060" rtl="0" eaLnBrk="1" latinLnBrk="0" hangingPunct="1">
        <a:spcBef>
          <a:spcPct val="20000"/>
        </a:spcBef>
        <a:buClr>
          <a:schemeClr val="accent2"/>
        </a:buClr>
        <a:buFont typeface="Arial" pitchFamily="34" charset="0"/>
        <a:buChar char="•"/>
        <a:defRPr sz="7000" kern="1200">
          <a:solidFill>
            <a:schemeClr val="tx2"/>
          </a:solidFill>
          <a:latin typeface="+mn-lt"/>
          <a:ea typeface="+mn-ea"/>
          <a:cs typeface="+mn-cs"/>
        </a:defRPr>
      </a:lvl7pPr>
      <a:lvl8pPr marL="11035345" indent="-919612" algn="l" defTabSz="4598060" rtl="0" eaLnBrk="1" latinLnBrk="0" hangingPunct="1">
        <a:spcBef>
          <a:spcPct val="20000"/>
        </a:spcBef>
        <a:buClr>
          <a:schemeClr val="accent3"/>
        </a:buClr>
        <a:buFont typeface="Arial" pitchFamily="34" charset="0"/>
        <a:buChar char="•"/>
        <a:defRPr sz="7000" kern="1200">
          <a:solidFill>
            <a:schemeClr val="tx2"/>
          </a:solidFill>
          <a:latin typeface="+mn-lt"/>
          <a:ea typeface="+mn-ea"/>
          <a:cs typeface="+mn-cs"/>
        </a:defRPr>
      </a:lvl8pPr>
      <a:lvl9pPr marL="11954957" indent="-919612" algn="l" defTabSz="4598060" rtl="0" eaLnBrk="1" latinLnBrk="0" hangingPunct="1">
        <a:spcBef>
          <a:spcPct val="20000"/>
        </a:spcBef>
        <a:buClr>
          <a:schemeClr val="accent4"/>
        </a:buClr>
        <a:buFont typeface="Arial" pitchFamily="34" charset="0"/>
        <a:buChar char="•"/>
        <a:defRPr sz="7000" kern="1200">
          <a:solidFill>
            <a:schemeClr val="tx2"/>
          </a:solidFill>
          <a:latin typeface="+mn-lt"/>
          <a:ea typeface="+mn-ea"/>
          <a:cs typeface="+mn-cs"/>
        </a:defRPr>
      </a:lvl9pPr>
    </p:bodyStyle>
    <p:otherStyle>
      <a:defPPr>
        <a:defRPr lang="en-US"/>
      </a:defPPr>
      <a:lvl1pPr marL="0" algn="l" defTabSz="4598060" rtl="0" eaLnBrk="1" latinLnBrk="0" hangingPunct="1">
        <a:defRPr sz="9100" kern="1200">
          <a:solidFill>
            <a:schemeClr val="tx1"/>
          </a:solidFill>
          <a:latin typeface="+mn-lt"/>
          <a:ea typeface="+mn-ea"/>
          <a:cs typeface="+mn-cs"/>
        </a:defRPr>
      </a:lvl1pPr>
      <a:lvl2pPr marL="2299030" algn="l" defTabSz="4598060" rtl="0" eaLnBrk="1" latinLnBrk="0" hangingPunct="1">
        <a:defRPr sz="9100" kern="1200">
          <a:solidFill>
            <a:schemeClr val="tx1"/>
          </a:solidFill>
          <a:latin typeface="+mn-lt"/>
          <a:ea typeface="+mn-ea"/>
          <a:cs typeface="+mn-cs"/>
        </a:defRPr>
      </a:lvl2pPr>
      <a:lvl3pPr marL="4598060" algn="l" defTabSz="4598060" rtl="0" eaLnBrk="1" latinLnBrk="0" hangingPunct="1">
        <a:defRPr sz="9100" kern="1200">
          <a:solidFill>
            <a:schemeClr val="tx1"/>
          </a:solidFill>
          <a:latin typeface="+mn-lt"/>
          <a:ea typeface="+mn-ea"/>
          <a:cs typeface="+mn-cs"/>
        </a:defRPr>
      </a:lvl3pPr>
      <a:lvl4pPr marL="6897091" algn="l" defTabSz="4598060" rtl="0" eaLnBrk="1" latinLnBrk="0" hangingPunct="1">
        <a:defRPr sz="9100" kern="1200">
          <a:solidFill>
            <a:schemeClr val="tx1"/>
          </a:solidFill>
          <a:latin typeface="+mn-lt"/>
          <a:ea typeface="+mn-ea"/>
          <a:cs typeface="+mn-cs"/>
        </a:defRPr>
      </a:lvl4pPr>
      <a:lvl5pPr marL="9196121" algn="l" defTabSz="4598060" rtl="0" eaLnBrk="1" latinLnBrk="0" hangingPunct="1">
        <a:defRPr sz="9100" kern="1200">
          <a:solidFill>
            <a:schemeClr val="tx1"/>
          </a:solidFill>
          <a:latin typeface="+mn-lt"/>
          <a:ea typeface="+mn-ea"/>
          <a:cs typeface="+mn-cs"/>
        </a:defRPr>
      </a:lvl5pPr>
      <a:lvl6pPr marL="11495151" algn="l" defTabSz="4598060" rtl="0" eaLnBrk="1" latinLnBrk="0" hangingPunct="1">
        <a:defRPr sz="9100" kern="1200">
          <a:solidFill>
            <a:schemeClr val="tx1"/>
          </a:solidFill>
          <a:latin typeface="+mn-lt"/>
          <a:ea typeface="+mn-ea"/>
          <a:cs typeface="+mn-cs"/>
        </a:defRPr>
      </a:lvl6pPr>
      <a:lvl7pPr marL="13794181" algn="l" defTabSz="4598060" rtl="0" eaLnBrk="1" latinLnBrk="0" hangingPunct="1">
        <a:defRPr sz="9100" kern="1200">
          <a:solidFill>
            <a:schemeClr val="tx1"/>
          </a:solidFill>
          <a:latin typeface="+mn-lt"/>
          <a:ea typeface="+mn-ea"/>
          <a:cs typeface="+mn-cs"/>
        </a:defRPr>
      </a:lvl7pPr>
      <a:lvl8pPr marL="16093211" algn="l" defTabSz="4598060" rtl="0" eaLnBrk="1" latinLnBrk="0" hangingPunct="1">
        <a:defRPr sz="9100" kern="1200">
          <a:solidFill>
            <a:schemeClr val="tx1"/>
          </a:solidFill>
          <a:latin typeface="+mn-lt"/>
          <a:ea typeface="+mn-ea"/>
          <a:cs typeface="+mn-cs"/>
        </a:defRPr>
      </a:lvl8pPr>
      <a:lvl9pPr marL="18392242" algn="l" defTabSz="4598060"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4F7FF"/>
        </a:solidFill>
        <a:effectLst/>
      </p:bgPr>
    </p:bg>
    <p:spTree>
      <p:nvGrpSpPr>
        <p:cNvPr id="1" name=""/>
        <p:cNvGrpSpPr/>
        <p:nvPr/>
      </p:nvGrpSpPr>
      <p:grpSpPr>
        <a:xfrm>
          <a:off x="0" y="0"/>
          <a:ext cx="0" cy="0"/>
          <a:chOff x="0" y="0"/>
          <a:chExt cx="0" cy="0"/>
        </a:xfrm>
      </p:grpSpPr>
      <p:sp>
        <p:nvSpPr>
          <p:cNvPr id="26" name="Rectangle 25"/>
          <p:cNvSpPr/>
          <p:nvPr/>
        </p:nvSpPr>
        <p:spPr>
          <a:xfrm>
            <a:off x="-520507" y="-502143"/>
            <a:ext cx="43103413" cy="3940908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Measures	)		1 - 7</a:t>
            </a:r>
          </a:p>
        </p:txBody>
      </p:sp>
      <p:sp>
        <p:nvSpPr>
          <p:cNvPr id="10" name="Rectangle 9"/>
          <p:cNvSpPr/>
          <p:nvPr/>
        </p:nvSpPr>
        <p:spPr>
          <a:xfrm>
            <a:off x="378602" y="18802033"/>
            <a:ext cx="10177272" cy="18857251"/>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872848"/>
            <a:ext cx="41224201" cy="4339650"/>
          </a:xfrm>
          <a:prstGeom prst="rect">
            <a:avLst/>
          </a:prstGeom>
          <a:solidFill>
            <a:schemeClr val="bg1"/>
          </a:solidFill>
          <a:ln w="168275">
            <a:solidFill>
              <a:schemeClr val="accent4">
                <a:lumMod val="75000"/>
              </a:schemeClr>
            </a:solidFill>
          </a:ln>
          <a:scene3d>
            <a:camera prst="orthographicFront"/>
            <a:lightRig rig="threePt" dir="t"/>
          </a:scene3d>
          <a:sp3d>
            <a:bevelT w="50800"/>
          </a:sp3d>
        </p:spPr>
        <p:txBody>
          <a:bodyPr wrap="square" rtlCol="0" anchor="t">
            <a:spAutoFit/>
          </a:bodyPr>
          <a:lstStyle/>
          <a:p>
            <a:r>
              <a:rPr lang="en-US" sz="7200" b="1"/>
              <a:t>College Students’ Perceptions of Stigma Surrounding Depression and Anxiety</a:t>
            </a:r>
          </a:p>
          <a:p>
            <a:r>
              <a:rPr lang="en-US" sz="5800" b="1"/>
              <a:t>Christopher Acton, Jenna Baranowski, Paige </a:t>
            </a:r>
            <a:r>
              <a:rPr lang="en-US" sz="5800" b="1" err="1"/>
              <a:t>Borreson</a:t>
            </a:r>
            <a:endParaRPr lang="en-US" sz="5800" b="1"/>
          </a:p>
          <a:p>
            <a:r>
              <a:rPr lang="en-US" sz="5800" b="1"/>
              <a:t>Faculty Mentor: Mary Beth </a:t>
            </a:r>
            <a:r>
              <a:rPr lang="en-US" sz="5800" b="1" err="1"/>
              <a:t>Leibham</a:t>
            </a:r>
            <a:endParaRPr lang="en-US" sz="5200" b="1"/>
          </a:p>
          <a:p>
            <a:r>
              <a:rPr lang="en-US" sz="4400" b="1"/>
              <a:t>University of Wisconsin-Eau Claire, Department of Psychology</a:t>
            </a:r>
          </a:p>
          <a:p>
            <a:pPr algn="ctr"/>
            <a:endParaRPr lang="en-US" sz="4400" b="1"/>
          </a:p>
        </p:txBody>
      </p:sp>
      <p:sp>
        <p:nvSpPr>
          <p:cNvPr id="13" name="Rectangle 12"/>
          <p:cNvSpPr/>
          <p:nvPr/>
        </p:nvSpPr>
        <p:spPr>
          <a:xfrm>
            <a:off x="31747136" y="26992984"/>
            <a:ext cx="9858061" cy="7761425"/>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1747133" y="26413029"/>
            <a:ext cx="9858064" cy="1200329"/>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spAutoFit/>
          </a:bodyPr>
          <a:lstStyle/>
          <a:p>
            <a:pPr algn="ctr"/>
            <a:r>
              <a:rPr lang="en-US" sz="7200" b="1">
                <a:solidFill>
                  <a:schemeClr val="bg1"/>
                </a:solidFill>
                <a:latin typeface="Adobe Kaiti Std R" pitchFamily="18" charset="-128"/>
                <a:ea typeface="Adobe Kaiti Std R" pitchFamily="18" charset="-128"/>
              </a:rPr>
              <a:t>References</a:t>
            </a:r>
          </a:p>
        </p:txBody>
      </p:sp>
      <p:sp>
        <p:nvSpPr>
          <p:cNvPr id="17" name="TextBox 16"/>
          <p:cNvSpPr txBox="1"/>
          <p:nvPr/>
        </p:nvSpPr>
        <p:spPr>
          <a:xfrm>
            <a:off x="31747092" y="27668767"/>
            <a:ext cx="9677334" cy="7109639"/>
          </a:xfrm>
          <a:prstGeom prst="rect">
            <a:avLst/>
          </a:prstGeom>
          <a:noFill/>
        </p:spPr>
        <p:txBody>
          <a:bodyPr vert="horz" wrap="square" rtlCol="0" anchor="t">
            <a:spAutoFit/>
          </a:bodyPr>
          <a:lstStyle/>
          <a:p>
            <a:pPr marL="342900" indent="-342900">
              <a:buFont typeface="Arial" panose="020B0604020202020204" pitchFamily="34" charset="0"/>
              <a:buChar char="•"/>
            </a:pPr>
            <a:endParaRPr lang="en-US" sz="2400"/>
          </a:p>
          <a:p>
            <a:pPr marL="342900" indent="-342900">
              <a:buFont typeface="Arial" panose="020B0604020202020204" pitchFamily="34" charset="0"/>
              <a:buChar char="•"/>
            </a:pPr>
            <a:r>
              <a:rPr lang="en-US" sz="2400"/>
              <a:t>Fleming, A. R., Oertle, K. M., Plotner, A. J., &amp; </a:t>
            </a:r>
            <a:r>
              <a:rPr lang="en-US" sz="2400" err="1"/>
              <a:t>Hakun</a:t>
            </a:r>
            <a:r>
              <a:rPr lang="en-US" sz="2400"/>
              <a:t>, J. G. (2017). Influence of social factors on student satisfaction among college students with disabilities. </a:t>
            </a:r>
            <a:r>
              <a:rPr lang="en-US" sz="2400" i="1"/>
              <a:t>Journal of College Student Development, 58</a:t>
            </a:r>
            <a:r>
              <a:rPr lang="en-US" sz="2400"/>
              <a:t>, 215‐228.</a:t>
            </a:r>
            <a:endParaRPr lang="en-US"/>
          </a:p>
          <a:p>
            <a:pPr marL="342900" indent="-342900">
              <a:buFont typeface="Arial" panose="020B0604020202020204" pitchFamily="34" charset="0"/>
              <a:buChar char="•"/>
            </a:pPr>
            <a:r>
              <a:rPr lang="en-US" sz="2400"/>
              <a:t>Hammer, J. T., &amp; Toland, M. D. (2017). Internal structure and reliability of the Internalized Stigma of Mental Illness Scale (ISMI-29) and brief versions (ISMI-10, ISMI-9) among Americans with Depression. </a:t>
            </a:r>
            <a:r>
              <a:rPr lang="en-US" sz="2400" i="1"/>
              <a:t>Stigma and Health, 2(3)</a:t>
            </a:r>
            <a:r>
              <a:rPr lang="en-US" sz="2400"/>
              <a:t>, 159-174. doi: http://dx.doi.org/10.1037/sah0000049</a:t>
            </a:r>
          </a:p>
          <a:p>
            <a:pPr marL="342900" indent="-342900">
              <a:buFont typeface="Arial" panose="020B0604020202020204" pitchFamily="34" charset="0"/>
              <a:buChar char="•"/>
            </a:pPr>
            <a:r>
              <a:rPr lang="en-US" sz="2400" i="1"/>
              <a:t>National Council on Disability. (2015). National Council on Disability. Retrieved from https://www.ncd.gov/</a:t>
            </a:r>
          </a:p>
          <a:p>
            <a:pPr marL="342900" indent="-342900">
              <a:buFont typeface="Arial" panose="020B0604020202020204" pitchFamily="34" charset="0"/>
              <a:buChar char="•"/>
            </a:pPr>
            <a:r>
              <a:rPr lang="en-US" sz="2400"/>
              <a:t>National Collegiate Health </a:t>
            </a:r>
            <a:r>
              <a:rPr lang="en-US" sz="2400" err="1"/>
              <a:t>Assesement</a:t>
            </a:r>
            <a:r>
              <a:rPr lang="en-US" sz="2400"/>
              <a:t>. (2018). American College Health Association. Retrieved from https://www.acha.org/</a:t>
            </a:r>
          </a:p>
          <a:p>
            <a:pPr marL="342900" indent="-342900">
              <a:buFont typeface="Arial" panose="020B0604020202020204" pitchFamily="34" charset="0"/>
              <a:buChar char="•"/>
            </a:pPr>
            <a:r>
              <a:rPr lang="en-US" sz="2400"/>
              <a:t>Sahoo, S., &amp; Kess, C. (2010). Prevalence of Depression, Anxiety, and stress among young male adults in India. </a:t>
            </a:r>
            <a:r>
              <a:rPr lang="en-US" sz="2400" i="1"/>
              <a:t>Journal of Nervous and Mental Disease, 198(12)</a:t>
            </a:r>
            <a:r>
              <a:rPr lang="en-US" sz="2400"/>
              <a:t>, 901-904.</a:t>
            </a:r>
          </a:p>
          <a:p>
            <a:pPr marL="342900" indent="-342900">
              <a:buFont typeface="Arial" panose="020B0604020202020204" pitchFamily="34" charset="0"/>
              <a:buChar char="•"/>
            </a:pPr>
            <a:endParaRPr lang="en-US" sz="2400"/>
          </a:p>
        </p:txBody>
      </p:sp>
      <p:sp>
        <p:nvSpPr>
          <p:cNvPr id="9" name="TextBox 8"/>
          <p:cNvSpPr txBox="1"/>
          <p:nvPr/>
        </p:nvSpPr>
        <p:spPr>
          <a:xfrm>
            <a:off x="381025" y="18850242"/>
            <a:ext cx="10177272" cy="1354217"/>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a:solidFill>
                  <a:schemeClr val="bg1"/>
                </a:solidFill>
                <a:latin typeface="Adobe Kaiti Std R" pitchFamily="18" charset="-128"/>
                <a:ea typeface="Adobe Kaiti Std R" pitchFamily="18" charset="-128"/>
              </a:rPr>
              <a:t>Method</a:t>
            </a:r>
          </a:p>
        </p:txBody>
      </p:sp>
      <p:sp>
        <p:nvSpPr>
          <p:cNvPr id="19" name="TextBox 18"/>
          <p:cNvSpPr txBox="1"/>
          <p:nvPr/>
        </p:nvSpPr>
        <p:spPr>
          <a:xfrm>
            <a:off x="380998" y="20898180"/>
            <a:ext cx="10069109" cy="16466046"/>
          </a:xfrm>
          <a:prstGeom prst="rect">
            <a:avLst/>
          </a:prstGeom>
          <a:noFill/>
        </p:spPr>
        <p:txBody>
          <a:bodyPr wrap="square" rtlCol="0" anchor="t">
            <a:spAutoFit/>
          </a:bodyPr>
          <a:lstStyle/>
          <a:p>
            <a:r>
              <a:rPr lang="en-US" sz="2800" b="1"/>
              <a:t>Participants</a:t>
            </a:r>
            <a:endParaRPr lang="en-US" sz="2800"/>
          </a:p>
          <a:p>
            <a:r>
              <a:rPr lang="en-US" sz="2800"/>
              <a:t>A total of 179 undergraduate college students (37 males, 137 females, and 5 other;  79 first-years, 46 sophomores, 26 juniors, 23 seniors, 5 fifth-year or more) participated in this study.  </a:t>
            </a:r>
            <a:endParaRPr lang="en-US" sz="2800" b="1"/>
          </a:p>
          <a:p>
            <a:endParaRPr lang="en-US" sz="2800" b="1"/>
          </a:p>
          <a:p>
            <a:r>
              <a:rPr lang="en-US" sz="2800" b="1"/>
              <a:t>Materials</a:t>
            </a:r>
          </a:p>
          <a:p>
            <a:r>
              <a:rPr lang="en-US" sz="2800"/>
              <a:t>Internalized Stigma of Mental Illness Inventory – 9-item version (ISMI-9; Hammer &amp; Toland, 2017); </a:t>
            </a:r>
            <a:r>
              <a:rPr lang="en-US" sz="2800" i="1"/>
              <a:t>Strongly Disagree</a:t>
            </a:r>
            <a:r>
              <a:rPr lang="en-US" sz="2800"/>
              <a:t> (1), </a:t>
            </a:r>
            <a:r>
              <a:rPr lang="en-US" sz="2800" i="1"/>
              <a:t>Strongly Agree</a:t>
            </a:r>
            <a:r>
              <a:rPr lang="en-US" sz="2800"/>
              <a:t> (4). </a:t>
            </a:r>
          </a:p>
          <a:p>
            <a:endParaRPr lang="en-US" sz="2800"/>
          </a:p>
          <a:p>
            <a:r>
              <a:rPr lang="en-US" sz="2800"/>
              <a:t>This scale was modified to reflect first- or third-person perspectives of depression and anxiety:</a:t>
            </a:r>
            <a:endParaRPr lang="en-US"/>
          </a:p>
          <a:p>
            <a:endParaRPr lang="en-US" sz="2800"/>
          </a:p>
          <a:p>
            <a:pPr marL="457200" indent="-457200">
              <a:buFont typeface="Arial" panose="020B0604020202020204" pitchFamily="34" charset="0"/>
              <a:buChar char="•"/>
            </a:pPr>
            <a:r>
              <a:rPr lang="en-US" sz="2800"/>
              <a:t>1</a:t>
            </a:r>
            <a:r>
              <a:rPr lang="en-US" sz="2800" baseline="30000"/>
              <a:t>st</a:t>
            </a:r>
            <a:r>
              <a:rPr lang="en-US" sz="2800"/>
              <a:t> person depression inventory sample item:</a:t>
            </a:r>
          </a:p>
          <a:p>
            <a:pPr marL="2703830" lvl="1" indent="-457200">
              <a:buFont typeface="Arial" panose="020B0604020202020204" pitchFamily="34" charset="0"/>
              <a:buChar char="•"/>
            </a:pPr>
            <a:r>
              <a:rPr lang="en-US" sz="2800"/>
              <a:t>"Stereotypes about depression apply to me."</a:t>
            </a:r>
          </a:p>
          <a:p>
            <a:pPr marL="457200" indent="-457200">
              <a:buFont typeface="Arial" panose="020B0604020202020204" pitchFamily="34" charset="0"/>
              <a:buChar char="•"/>
            </a:pPr>
            <a:r>
              <a:rPr lang="en-US" sz="2800"/>
              <a:t>1st person anxiety inventory sample item:</a:t>
            </a:r>
          </a:p>
          <a:p>
            <a:pPr marL="2703830" lvl="1" indent="-457200">
              <a:buFont typeface="Arial" panose="020B0604020202020204" pitchFamily="34" charset="0"/>
              <a:buChar char="•"/>
            </a:pPr>
            <a:r>
              <a:rPr lang="en-US" sz="2800"/>
              <a:t>"People without anxiety could not possibly understand me."</a:t>
            </a:r>
          </a:p>
          <a:p>
            <a:pPr marL="457200" indent="-457200">
              <a:buFont typeface="Arial" panose="020B0604020202020204" pitchFamily="34" charset="0"/>
              <a:buChar char="•"/>
            </a:pPr>
            <a:r>
              <a:rPr lang="en-US" sz="2800"/>
              <a:t>3</a:t>
            </a:r>
            <a:r>
              <a:rPr lang="en-US" sz="2800" baseline="30000"/>
              <a:t>rd</a:t>
            </a:r>
            <a:r>
              <a:rPr lang="en-US" sz="2800"/>
              <a:t> person depression inventory sample item:</a:t>
            </a:r>
          </a:p>
          <a:p>
            <a:pPr marL="2703830" lvl="1" indent="-457200">
              <a:buFont typeface="Arial" panose="020B0604020202020204" pitchFamily="34" charset="0"/>
              <a:buChar char="•"/>
            </a:pPr>
            <a:r>
              <a:rPr lang="en-US" sz="2800"/>
              <a:t>"People with depression must feel out of place in the world."</a:t>
            </a:r>
          </a:p>
          <a:p>
            <a:pPr marL="457200" indent="-457200">
              <a:buFont typeface="Arial" panose="020B0604020202020204" pitchFamily="34" charset="0"/>
              <a:buChar char="•"/>
            </a:pPr>
            <a:r>
              <a:rPr lang="en-US" sz="2800"/>
              <a:t>3rd person anxiety inventory sample item:</a:t>
            </a:r>
          </a:p>
          <a:p>
            <a:pPr marL="2703830" lvl="1" indent="-457200">
              <a:buFont typeface="Arial" panose="020B0604020202020204" pitchFamily="34" charset="0"/>
              <a:buChar char="•"/>
            </a:pPr>
            <a:r>
              <a:rPr lang="en-US" sz="2800"/>
              <a:t>"I avoid getting close to people who have anxiety."</a:t>
            </a:r>
          </a:p>
          <a:p>
            <a:pPr marL="457200" indent="-457200">
              <a:buFont typeface="Arial" panose="020B0604020202020204" pitchFamily="34" charset="0"/>
              <a:buChar char="•"/>
            </a:pPr>
            <a:endParaRPr lang="en-US" sz="2800"/>
          </a:p>
          <a:p>
            <a:pPr algn="just"/>
            <a:r>
              <a:rPr lang="en-US" sz="2800" b="1"/>
              <a:t>Procedure</a:t>
            </a:r>
            <a:endParaRPr lang="en-US" sz="2800"/>
          </a:p>
          <a:p>
            <a:pPr algn="just"/>
            <a:r>
              <a:rPr lang="en-US" sz="2800"/>
              <a:t>Participants were recruited through the Psychology Department online participation system (SONA) and completed the measure in an online (Qualtrics) context. Each participant completed two versions of the ISMI-9, one assessing stigma towards depression and the other one assessing stigma towards anxiety. Depending on their self-reported depression and/or anxiety experience, participants answered questions from either a first- or third-person perspective.</a:t>
            </a:r>
          </a:p>
        </p:txBody>
      </p:sp>
      <p:sp>
        <p:nvSpPr>
          <p:cNvPr id="22" name="TextBox 21"/>
          <p:cNvSpPr txBox="1"/>
          <p:nvPr/>
        </p:nvSpPr>
        <p:spPr>
          <a:xfrm>
            <a:off x="11049000" y="6096000"/>
            <a:ext cx="20359588" cy="1354217"/>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nchor="t">
            <a:spAutoFit/>
          </a:bodyPr>
          <a:lstStyle/>
          <a:p>
            <a:pPr algn="ctr"/>
            <a:r>
              <a:rPr lang="en-US" sz="8200" b="1">
                <a:solidFill>
                  <a:schemeClr val="bg1"/>
                </a:solidFill>
                <a:latin typeface="Adobe Kaiti Std R"/>
                <a:ea typeface="Adobe Kaiti Std R" pitchFamily="18" charset="-128"/>
              </a:rPr>
              <a:t>Results</a:t>
            </a:r>
          </a:p>
        </p:txBody>
      </p:sp>
      <p:sp>
        <p:nvSpPr>
          <p:cNvPr id="21" name="Rectangle 20"/>
          <p:cNvSpPr/>
          <p:nvPr/>
        </p:nvSpPr>
        <p:spPr>
          <a:xfrm>
            <a:off x="380999" y="7507792"/>
            <a:ext cx="10177272" cy="11301337"/>
          </a:xfrm>
          <a:prstGeom prst="rect">
            <a:avLst/>
          </a:prstGeom>
          <a:solidFill>
            <a:schemeClr val="bg1">
              <a:lumMod val="95000"/>
            </a:schemeClr>
          </a:solidFill>
          <a:ln w="25400">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43138" y="7842810"/>
            <a:ext cx="10177272" cy="10841429"/>
          </a:xfrm>
          <a:prstGeom prst="rect">
            <a:avLst/>
          </a:prstGeom>
          <a:noFill/>
        </p:spPr>
        <p:txBody>
          <a:bodyPr wrap="square" rtlCol="0">
            <a:spAutoFit/>
          </a:bodyPr>
          <a:lstStyle/>
          <a:p>
            <a:r>
              <a:rPr lang="en-US" sz="2800">
                <a:ea typeface="Calibri" panose="020F0502020204030204" pitchFamily="34" charset="0"/>
                <a:cs typeface="Times New Roman" panose="02020603050405020304" pitchFamily="18" charset="0"/>
              </a:rPr>
              <a:t>An increasing aspect of diversity in higher education is disability, with a challenge being lower retention rates of students with disabilities as compared to students without disabilities (National Council on Disability, 2015). A large part of the issue with retention of these students is the concern for the campus environment and attitude towards students with disabilities, or stigma. Studying stigma from both the perspectives of students with disabilities as well as students without disabilities is key to a holistic understanding of stigma (Fleming et al., 2017). </a:t>
            </a:r>
          </a:p>
          <a:p>
            <a:endParaRPr lang="en-US" sz="2800">
              <a:ea typeface="Calibri" panose="020F0502020204030204" pitchFamily="34" charset="0"/>
              <a:cs typeface="Times New Roman" panose="02020603050405020304" pitchFamily="18" charset="0"/>
            </a:endParaRPr>
          </a:p>
          <a:p>
            <a:r>
              <a:rPr lang="en-US" sz="2800">
                <a:ea typeface="Calibri" panose="020F0502020204030204" pitchFamily="34" charset="0"/>
                <a:cs typeface="Times New Roman" panose="02020603050405020304" pitchFamily="18" charset="0"/>
              </a:rPr>
              <a:t>A high comorbidity rate of 87% between depression and anxiety (D&amp;A) indicates the importance of studying the two disorders in tandem rather than as separate issues (Sahoo &amp; </a:t>
            </a:r>
            <a:r>
              <a:rPr lang="en-US" sz="2800" err="1">
                <a:ea typeface="Calibri" panose="020F0502020204030204" pitchFamily="34" charset="0"/>
                <a:cs typeface="Times New Roman" panose="02020603050405020304" pitchFamily="18" charset="0"/>
              </a:rPr>
              <a:t>Khess</a:t>
            </a:r>
            <a:r>
              <a:rPr lang="en-US" sz="2800">
                <a:ea typeface="Calibri" panose="020F0502020204030204" pitchFamily="34" charset="0"/>
                <a:cs typeface="Times New Roman" panose="02020603050405020304" pitchFamily="18" charset="0"/>
              </a:rPr>
              <a:t>, 2010). Further, given the increasing numbers of students who report having depression and/or anxiety on self‐report surveys such as the National Collegiate Health Assessment (NCHA, 2018), it is important to explore college students' perceptions of these disorders, and more specifically, the prevalence of stigma towards these disorders.</a:t>
            </a:r>
          </a:p>
          <a:p>
            <a:pPr algn="just"/>
            <a:endParaRPr lang="en-US" sz="2650"/>
          </a:p>
          <a:p>
            <a:r>
              <a:rPr lang="en-US" sz="2800"/>
              <a:t>The </a:t>
            </a:r>
            <a:r>
              <a:rPr lang="en-US" sz="2800" b="1"/>
              <a:t>purpose</a:t>
            </a:r>
            <a:r>
              <a:rPr lang="en-US" sz="2800"/>
              <a:t> of this study is to explore the prevalence of D&amp;A on the UWEC campus and student experience with stigma surrounding D&amp;A.</a:t>
            </a:r>
            <a:endParaRPr lang="en-US" sz="2650"/>
          </a:p>
        </p:txBody>
      </p:sp>
      <p:sp>
        <p:nvSpPr>
          <p:cNvPr id="23" name="TextBox 22"/>
          <p:cNvSpPr txBox="1"/>
          <p:nvPr/>
        </p:nvSpPr>
        <p:spPr>
          <a:xfrm>
            <a:off x="382702" y="6156376"/>
            <a:ext cx="10177272" cy="1354217"/>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nchor="t">
            <a:spAutoFit/>
          </a:bodyPr>
          <a:lstStyle/>
          <a:p>
            <a:pPr algn="ctr"/>
            <a:r>
              <a:rPr lang="en-US" sz="8200" b="1">
                <a:solidFill>
                  <a:schemeClr val="bg1"/>
                </a:solidFill>
                <a:latin typeface="Adobe Kaiti Std R"/>
                <a:ea typeface="Adobe Kaiti Std R" pitchFamily="18" charset="-128"/>
              </a:rPr>
              <a:t>Background</a:t>
            </a:r>
          </a:p>
        </p:txBody>
      </p:sp>
      <p:sp>
        <p:nvSpPr>
          <p:cNvPr id="11" name="TextBox 10"/>
          <p:cNvSpPr txBox="1"/>
          <p:nvPr/>
        </p:nvSpPr>
        <p:spPr>
          <a:xfrm>
            <a:off x="31747136" y="6096000"/>
            <a:ext cx="9858061" cy="1354216"/>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spAutoFit/>
          </a:bodyPr>
          <a:lstStyle/>
          <a:p>
            <a:pPr algn="ctr"/>
            <a:r>
              <a:rPr lang="en-US" sz="8200" b="1">
                <a:solidFill>
                  <a:schemeClr val="bg1"/>
                </a:solidFill>
                <a:latin typeface="Adobe Kaiti Std R" pitchFamily="18" charset="-128"/>
                <a:ea typeface="Adobe Kaiti Std R" pitchFamily="18" charset="-128"/>
              </a:rPr>
              <a:t>Conclusions</a:t>
            </a:r>
          </a:p>
        </p:txBody>
      </p:sp>
      <p:sp>
        <p:nvSpPr>
          <p:cNvPr id="12" name="Rectangle 11"/>
          <p:cNvSpPr/>
          <p:nvPr/>
        </p:nvSpPr>
        <p:spPr>
          <a:xfrm>
            <a:off x="31747136" y="7431336"/>
            <a:ext cx="9858064" cy="18992672"/>
          </a:xfrm>
          <a:prstGeom prst="rect">
            <a:avLst/>
          </a:prstGeom>
          <a:solidFill>
            <a:schemeClr val="bg1">
              <a:lumMod val="95000"/>
            </a:schemeClr>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1756115" y="7424588"/>
            <a:ext cx="9849083" cy="18605093"/>
          </a:xfrm>
          <a:prstGeom prst="rect">
            <a:avLst/>
          </a:prstGeom>
          <a:noFill/>
        </p:spPr>
        <p:txBody>
          <a:bodyPr wrap="square" rtlCol="0" anchor="t">
            <a:spAutoFit/>
          </a:bodyPr>
          <a:lstStyle/>
          <a:p>
            <a:endParaRPr lang="en-US" sz="2700" b="1"/>
          </a:p>
          <a:p>
            <a:r>
              <a:rPr lang="en-US" sz="2800" b="1"/>
              <a:t>Prevalence</a:t>
            </a:r>
            <a:endParaRPr lang="en-US" sz="2800"/>
          </a:p>
          <a:p>
            <a:pPr marL="457200" indent="-457200">
              <a:buFont typeface="Arial"/>
              <a:buChar char="•"/>
            </a:pPr>
            <a:r>
              <a:rPr lang="en-US" sz="2800"/>
              <a:t>More than half (57%)of the </a:t>
            </a:r>
            <a:r>
              <a:rPr lang="en-US" sz="2800" err="1"/>
              <a:t>particpants</a:t>
            </a:r>
            <a:r>
              <a:rPr lang="en-US" sz="2800"/>
              <a:t> in this study self-reported depression or anxiety, and 25% of the participants self-reported </a:t>
            </a:r>
            <a:r>
              <a:rPr lang="en-US" sz="2800" u="sng"/>
              <a:t>both</a:t>
            </a:r>
            <a:r>
              <a:rPr lang="en-US" sz="2800"/>
              <a:t> depression and anxiety. These findings support previous work demonstrating high comorbidity between depression and anxiety (Sahoo &amp; </a:t>
            </a:r>
            <a:r>
              <a:rPr lang="en-US" sz="2800" err="1"/>
              <a:t>Khess</a:t>
            </a:r>
            <a:r>
              <a:rPr lang="en-US" sz="2800"/>
              <a:t>, 2010). </a:t>
            </a:r>
          </a:p>
          <a:p>
            <a:pPr marL="457200" indent="-457200">
              <a:buFont typeface="Arial"/>
              <a:buChar char="•"/>
            </a:pPr>
            <a:r>
              <a:rPr lang="en-US" sz="2800"/>
              <a:t>Although 57% of participants in this study self-reported depression and/or anxiety, only 10% of the participants reported being registered with the Office for Services for Students with Disabilities (SSD). This discrepancy indicates that numerous students who may benefit from the services the SSD offers may not be receiving necessary accommodations or may not be aware of the services offered by the SSD office.</a:t>
            </a:r>
          </a:p>
          <a:p>
            <a:endParaRPr lang="en-US" sz="2800">
              <a:solidFill>
                <a:srgbClr val="FF0000"/>
              </a:solidFill>
            </a:endParaRPr>
          </a:p>
          <a:p>
            <a:r>
              <a:rPr lang="en-US" sz="2800" b="1"/>
              <a:t>Stigma</a:t>
            </a:r>
          </a:p>
          <a:p>
            <a:pPr marL="457200" indent="-457200">
              <a:buFont typeface="Arial"/>
              <a:buChar char="•"/>
            </a:pPr>
            <a:r>
              <a:rPr lang="en-US" sz="2800"/>
              <a:t>Collapsing across disability prevalence, UWEC students report mild internalized stigma for depression, and minimal to no stigma for Anxiety. </a:t>
            </a:r>
          </a:p>
          <a:p>
            <a:pPr marL="457200" indent="-457200">
              <a:buFont typeface="Arial"/>
              <a:buChar char="•"/>
            </a:pPr>
            <a:r>
              <a:rPr lang="en-US" sz="2800"/>
              <a:t>Students with depression tend to report more depression-related stigma than do students without depression. However, this difference is not statistically significant. </a:t>
            </a:r>
            <a:endParaRPr lang="en-US"/>
          </a:p>
          <a:p>
            <a:pPr marL="457200" indent="-457200">
              <a:buFont typeface="Arial"/>
              <a:buChar char="•"/>
            </a:pPr>
            <a:r>
              <a:rPr lang="en-US" sz="2800"/>
              <a:t>The difference in anxiety-related stigma between students with anxiety and students without anxiety is negligible.</a:t>
            </a:r>
            <a:endParaRPr lang="en-US"/>
          </a:p>
          <a:p>
            <a:endParaRPr lang="en-US" sz="2800"/>
          </a:p>
          <a:p>
            <a:r>
              <a:rPr lang="en-US" sz="2800" b="1"/>
              <a:t>Limitations</a:t>
            </a:r>
            <a:endParaRPr lang="en-US" sz="2800"/>
          </a:p>
          <a:p>
            <a:pPr marL="457200" indent="-457200">
              <a:buFont typeface="Arial"/>
              <a:buChar char="•"/>
            </a:pPr>
            <a:r>
              <a:rPr lang="en-US" sz="2800"/>
              <a:t>One limitation of this study is that the survey did not specify that participants had to have an official diagnosis of either depression or anxiety. This may indicate that a portion of the participants are self-diagnosing psychological illness. </a:t>
            </a:r>
          </a:p>
          <a:p>
            <a:pPr marL="457200" indent="-457200">
              <a:buFont typeface="Arial"/>
              <a:buChar char="•"/>
            </a:pPr>
            <a:endParaRPr lang="en-US" sz="2800"/>
          </a:p>
          <a:p>
            <a:r>
              <a:rPr lang="en-US" sz="2800" b="1"/>
              <a:t>Future Directions</a:t>
            </a:r>
          </a:p>
          <a:p>
            <a:pPr marL="457200" indent="-457200">
              <a:buFont typeface="Arial"/>
              <a:buChar char="•"/>
            </a:pPr>
            <a:r>
              <a:rPr lang="en-US" sz="2800"/>
              <a:t>We would like to see the present study expanded to account for type of diagnosis (formal vs self-report). </a:t>
            </a:r>
          </a:p>
          <a:p>
            <a:pPr marL="457200" indent="-457200">
              <a:buFont typeface="Arial"/>
              <a:buChar char="•"/>
            </a:pPr>
            <a:r>
              <a:rPr lang="en-US" sz="2800"/>
              <a:t>We also believe that the same stigma scale could be used for a wide variety of student disabilities on the UWEC campus.</a:t>
            </a:r>
            <a:endParaRPr lang="en-US"/>
          </a:p>
        </p:txBody>
      </p:sp>
      <p:sp>
        <p:nvSpPr>
          <p:cNvPr id="14" name="Rectangle 13"/>
          <p:cNvSpPr/>
          <p:nvPr/>
        </p:nvSpPr>
        <p:spPr>
          <a:xfrm>
            <a:off x="31747136" y="35850332"/>
            <a:ext cx="9858061" cy="1808952"/>
          </a:xfrm>
          <a:prstGeom prst="rect">
            <a:avLst/>
          </a:prstGeom>
          <a:solidFill>
            <a:srgbClr val="FFFFFF"/>
          </a:solidFill>
          <a:ln>
            <a:solidFill>
              <a:schemeClr val="tx1"/>
            </a:solidFill>
          </a:ln>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747137" y="34794539"/>
            <a:ext cx="9858060" cy="1015663"/>
          </a:xfrm>
          <a:prstGeom prst="rect">
            <a:avLst/>
          </a:prstGeom>
          <a:solidFill>
            <a:srgbClr val="002060"/>
          </a:solidFill>
          <a:ln w="25400">
            <a:solidFill>
              <a:schemeClr val="tx1"/>
            </a:solidFill>
          </a:ln>
          <a:scene3d>
            <a:camera prst="orthographicFront"/>
            <a:lightRig rig="threePt" dir="t"/>
          </a:scene3d>
          <a:sp3d>
            <a:bevelT w="50800"/>
          </a:sp3d>
        </p:spPr>
        <p:txBody>
          <a:bodyPr wrap="square" rtlCol="0">
            <a:spAutoFit/>
          </a:bodyPr>
          <a:lstStyle/>
          <a:p>
            <a:pPr algn="ctr"/>
            <a:r>
              <a:rPr lang="en-US" sz="6000" b="1">
                <a:solidFill>
                  <a:schemeClr val="bg1"/>
                </a:solidFill>
                <a:latin typeface="Adobe Kaiti Std R" pitchFamily="18" charset="-128"/>
                <a:ea typeface="Adobe Kaiti Std R" pitchFamily="18" charset="-128"/>
              </a:rPr>
              <a:t>Acknowledgments</a:t>
            </a:r>
            <a:endParaRPr lang="en-US" sz="3600" b="1">
              <a:solidFill>
                <a:schemeClr val="bg1"/>
              </a:solidFill>
              <a:latin typeface="Adobe Kaiti Std R" pitchFamily="18" charset="-128"/>
              <a:ea typeface="Adobe Kaiti Std R" pitchFamily="18" charset="-128"/>
            </a:endParaRPr>
          </a:p>
        </p:txBody>
      </p:sp>
      <p:sp>
        <p:nvSpPr>
          <p:cNvPr id="3" name="TextBox 2"/>
          <p:cNvSpPr txBox="1"/>
          <p:nvPr/>
        </p:nvSpPr>
        <p:spPr>
          <a:xfrm>
            <a:off x="31767217" y="35815456"/>
            <a:ext cx="9309729" cy="1959120"/>
          </a:xfrm>
          <a:prstGeom prst="rect">
            <a:avLst/>
          </a:prstGeom>
          <a:noFill/>
        </p:spPr>
        <p:txBody>
          <a:bodyPr wrap="square" rtlCol="0">
            <a:spAutoFit/>
          </a:bodyPr>
          <a:lstStyle/>
          <a:p>
            <a:pPr algn="just"/>
            <a:r>
              <a:rPr lang="en-US" sz="2500"/>
              <a:t>We would like to thank the Office of Research and Sponsored Programs (ORSP) for supporting this study, and the Learning and Technology Services (LTS) for printing this poster.</a:t>
            </a:r>
          </a:p>
          <a:p>
            <a:pPr algn="just"/>
            <a:endParaRPr lang="en-US" sz="2000"/>
          </a:p>
        </p:txBody>
      </p:sp>
      <p:sp>
        <p:nvSpPr>
          <p:cNvPr id="49" name="TextBox 48"/>
          <p:cNvSpPr txBox="1"/>
          <p:nvPr/>
        </p:nvSpPr>
        <p:spPr>
          <a:xfrm>
            <a:off x="13248611" y="7861422"/>
            <a:ext cx="5920553" cy="584776"/>
          </a:xfrm>
          <a:prstGeom prst="rect">
            <a:avLst/>
          </a:prstGeom>
          <a:noFill/>
        </p:spPr>
        <p:txBody>
          <a:bodyPr wrap="square" rtlCol="0">
            <a:spAutoFit/>
          </a:bodyPr>
          <a:lstStyle/>
          <a:p>
            <a:pPr algn="ctr"/>
            <a:endParaRPr lang="en-US" sz="3200" b="1"/>
          </a:p>
        </p:txBody>
      </p:sp>
      <p:sp>
        <p:nvSpPr>
          <p:cNvPr id="56" name="TextBox 55"/>
          <p:cNvSpPr txBox="1"/>
          <p:nvPr/>
        </p:nvSpPr>
        <p:spPr>
          <a:xfrm>
            <a:off x="22956363" y="7825459"/>
            <a:ext cx="5920553" cy="584776"/>
          </a:xfrm>
          <a:prstGeom prst="rect">
            <a:avLst/>
          </a:prstGeom>
          <a:noFill/>
        </p:spPr>
        <p:txBody>
          <a:bodyPr wrap="square" rtlCol="0">
            <a:spAutoFit/>
          </a:bodyPr>
          <a:lstStyle/>
          <a:p>
            <a:pPr algn="ctr"/>
            <a:endParaRPr lang="en-US" sz="3200" b="1"/>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7213" r="4465" b="23500"/>
          <a:stretch/>
        </p:blipFill>
        <p:spPr>
          <a:xfrm>
            <a:off x="29892174" y="2490544"/>
            <a:ext cx="11532252" cy="2527667"/>
          </a:xfrm>
          <a:prstGeom prst="rect">
            <a:avLst/>
          </a:prstGeom>
        </p:spPr>
      </p:pic>
      <p:graphicFrame>
        <p:nvGraphicFramePr>
          <p:cNvPr id="24" name="Table 23">
            <a:extLst>
              <a:ext uri="{FF2B5EF4-FFF2-40B4-BE49-F238E27FC236}">
                <a16:creationId xmlns:a16="http://schemas.microsoft.com/office/drawing/2014/main" id="{26D31EFA-E1E4-4C40-8684-CDC51D59B8DC}"/>
              </a:ext>
            </a:extLst>
          </p:cNvPr>
          <p:cNvGraphicFramePr>
            <a:graphicFrameLocks noGrp="1"/>
          </p:cNvGraphicFramePr>
          <p:nvPr>
            <p:extLst>
              <p:ext uri="{D42A27DB-BD31-4B8C-83A1-F6EECF244321}">
                <p14:modId xmlns:p14="http://schemas.microsoft.com/office/powerpoint/2010/main" val="586832810"/>
              </p:ext>
            </p:extLst>
          </p:nvPr>
        </p:nvGraphicFramePr>
        <p:xfrm>
          <a:off x="12319531" y="23511945"/>
          <a:ext cx="17944344" cy="5235347"/>
        </p:xfrm>
        <a:graphic>
          <a:graphicData uri="http://schemas.openxmlformats.org/drawingml/2006/table">
            <a:tbl>
              <a:tblPr firstRow="1" firstCol="1" bandRow="1">
                <a:tableStyleId>{3B4B98B0-60AC-42C2-AFA5-B58CD77FA1E5}</a:tableStyleId>
              </a:tblPr>
              <a:tblGrid>
                <a:gridCol w="7505060">
                  <a:extLst>
                    <a:ext uri="{9D8B030D-6E8A-4147-A177-3AD203B41FA5}">
                      <a16:colId xmlns:a16="http://schemas.microsoft.com/office/drawing/2014/main" val="3472767036"/>
                    </a:ext>
                  </a:extLst>
                </a:gridCol>
                <a:gridCol w="4926044">
                  <a:extLst>
                    <a:ext uri="{9D8B030D-6E8A-4147-A177-3AD203B41FA5}">
                      <a16:colId xmlns:a16="http://schemas.microsoft.com/office/drawing/2014/main" val="3689829435"/>
                    </a:ext>
                  </a:extLst>
                </a:gridCol>
                <a:gridCol w="5513240">
                  <a:extLst>
                    <a:ext uri="{9D8B030D-6E8A-4147-A177-3AD203B41FA5}">
                      <a16:colId xmlns:a16="http://schemas.microsoft.com/office/drawing/2014/main" val="1088601674"/>
                    </a:ext>
                  </a:extLst>
                </a:gridCol>
              </a:tblGrid>
              <a:tr h="1348565">
                <a:tc>
                  <a:txBody>
                    <a:bodyPr/>
                    <a:lstStyle/>
                    <a:p>
                      <a:pPr marL="0" marR="0" algn="ctr">
                        <a:spcBef>
                          <a:spcPts val="0"/>
                        </a:spcBef>
                        <a:spcAft>
                          <a:spcPts val="0"/>
                        </a:spcAft>
                      </a:pPr>
                      <a:endParaRPr lang="en-US" sz="4400">
                        <a:solidFill>
                          <a:srgbClr val="000000"/>
                        </a:solidFill>
                        <a:effectLst/>
                        <a:latin typeface="Times New Roman" panose="02020603050405020304" pitchFamily="18" charset="0"/>
                        <a:ea typeface="Calibri" panose="020F050202020403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1750" marR="0" indent="0" algn="ctr">
                        <a:spcBef>
                          <a:spcPts val="0"/>
                        </a:spcBef>
                        <a:spcAft>
                          <a:spcPts val="0"/>
                        </a:spcAft>
                        <a:tabLst/>
                      </a:pPr>
                      <a:r>
                        <a:rPr lang="en-US" sz="4400" b="0">
                          <a:effectLst/>
                        </a:rPr>
                        <a:t>M (SD)</a:t>
                      </a:r>
                      <a:endParaRPr lang="en-US" sz="4400" b="0">
                        <a:solidFill>
                          <a:srgbClr val="000000"/>
                        </a:solidFill>
                        <a:effectLst/>
                        <a:latin typeface="Times New Roman" panose="02020603050405020304" pitchFamily="18"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0" marR="0" algn="ctr">
                        <a:spcBef>
                          <a:spcPts val="0"/>
                        </a:spcBef>
                        <a:spcAft>
                          <a:spcPts val="0"/>
                        </a:spcAft>
                      </a:pPr>
                      <a:r>
                        <a:rPr lang="en-US" sz="4400" b="0">
                          <a:effectLst/>
                        </a:rPr>
                        <a:t>95% CI</a:t>
                      </a:r>
                      <a:endParaRPr lang="en-US" sz="4400" b="0">
                        <a:solidFill>
                          <a:srgbClr val="000000"/>
                        </a:solidFill>
                        <a:effectLst/>
                        <a:latin typeface="Times New Roman" panose="02020603050405020304" pitchFamily="18"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4252348593"/>
                  </a:ext>
                </a:extLst>
              </a:tr>
              <a:tr h="1928872">
                <a:tc>
                  <a:txBody>
                    <a:bodyPr/>
                    <a:lstStyle/>
                    <a:p>
                      <a:pPr marL="0" marR="0" algn="l">
                        <a:spcBef>
                          <a:spcPts val="0"/>
                        </a:spcBef>
                        <a:spcAft>
                          <a:spcPts val="0"/>
                        </a:spcAft>
                      </a:pPr>
                      <a:r>
                        <a:rPr lang="en-US" sz="4000" b="0">
                          <a:effectLst/>
                        </a:rPr>
                        <a:t>Students with Depression</a:t>
                      </a:r>
                      <a:endParaRPr lang="en-US" sz="4000" b="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tc>
                  <a:txBody>
                    <a:bodyPr/>
                    <a:lstStyle/>
                    <a:p>
                      <a:pPr marL="0" marR="0" algn="ctr">
                        <a:spcBef>
                          <a:spcPts val="0"/>
                        </a:spcBef>
                        <a:spcAft>
                          <a:spcPts val="0"/>
                        </a:spcAft>
                      </a:pPr>
                      <a:r>
                        <a:rPr lang="en-US" sz="4000">
                          <a:effectLst/>
                        </a:rPr>
                        <a:t>2.26 (0.49)</a:t>
                      </a:r>
                      <a:endParaRPr lang="en-US" sz="400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tc>
                  <a:txBody>
                    <a:bodyPr/>
                    <a:lstStyle/>
                    <a:p>
                      <a:pPr marL="0" marR="0" algn="ctr">
                        <a:spcBef>
                          <a:spcPts val="0"/>
                        </a:spcBef>
                        <a:spcAft>
                          <a:spcPts val="0"/>
                        </a:spcAft>
                      </a:pPr>
                      <a:r>
                        <a:rPr lang="en-US" sz="4000">
                          <a:effectLst/>
                        </a:rPr>
                        <a:t>2.12, 2.40</a:t>
                      </a:r>
                      <a:endParaRPr lang="en-US" sz="400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99521355"/>
                  </a:ext>
                </a:extLst>
              </a:tr>
              <a:tr h="1957910">
                <a:tc>
                  <a:txBody>
                    <a:bodyPr/>
                    <a:lstStyle/>
                    <a:p>
                      <a:pPr marL="0" marR="0" algn="l">
                        <a:spcBef>
                          <a:spcPts val="0"/>
                        </a:spcBef>
                        <a:spcAft>
                          <a:spcPts val="0"/>
                        </a:spcAft>
                      </a:pPr>
                      <a:r>
                        <a:rPr lang="en-US" sz="4000" b="0">
                          <a:effectLst/>
                        </a:rPr>
                        <a:t>Students without Depression</a:t>
                      </a:r>
                      <a:endParaRPr lang="en-US" sz="4000" b="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4000">
                          <a:effectLst/>
                        </a:rPr>
                        <a:t>2.12 (0.33)</a:t>
                      </a:r>
                      <a:endParaRPr lang="en-US" sz="400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4000">
                          <a:effectLst/>
                        </a:rPr>
                        <a:t>2.06, 2.18</a:t>
                      </a:r>
                      <a:endParaRPr lang="en-US" sz="400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extLst>
                  <a:ext uri="{0D108BD9-81ED-4DB2-BD59-A6C34878D82A}">
                    <a16:rowId xmlns:a16="http://schemas.microsoft.com/office/drawing/2014/main" val="1422187142"/>
                  </a:ext>
                </a:extLst>
              </a:tr>
            </a:tbl>
          </a:graphicData>
        </a:graphic>
      </p:graphicFrame>
      <p:graphicFrame>
        <p:nvGraphicFramePr>
          <p:cNvPr id="33" name="Table 32">
            <a:extLst>
              <a:ext uri="{FF2B5EF4-FFF2-40B4-BE49-F238E27FC236}">
                <a16:creationId xmlns:a16="http://schemas.microsoft.com/office/drawing/2014/main" id="{FD1D3C39-CB19-B444-B8E7-B98C466B750E}"/>
              </a:ext>
            </a:extLst>
          </p:cNvPr>
          <p:cNvGraphicFramePr>
            <a:graphicFrameLocks noGrp="1"/>
          </p:cNvGraphicFramePr>
          <p:nvPr>
            <p:extLst>
              <p:ext uri="{D42A27DB-BD31-4B8C-83A1-F6EECF244321}">
                <p14:modId xmlns:p14="http://schemas.microsoft.com/office/powerpoint/2010/main" val="2487560643"/>
              </p:ext>
            </p:extLst>
          </p:nvPr>
        </p:nvGraphicFramePr>
        <p:xfrm>
          <a:off x="12378195" y="31427439"/>
          <a:ext cx="17944341" cy="5059447"/>
        </p:xfrm>
        <a:graphic>
          <a:graphicData uri="http://schemas.openxmlformats.org/drawingml/2006/table">
            <a:tbl>
              <a:tblPr firstRow="1" firstCol="1" bandRow="1">
                <a:tableStyleId>{3B4B98B0-60AC-42C2-AFA5-B58CD77FA1E5}</a:tableStyleId>
              </a:tblPr>
              <a:tblGrid>
                <a:gridCol w="8384559">
                  <a:extLst>
                    <a:ext uri="{9D8B030D-6E8A-4147-A177-3AD203B41FA5}">
                      <a16:colId xmlns:a16="http://schemas.microsoft.com/office/drawing/2014/main" val="3472767036"/>
                    </a:ext>
                  </a:extLst>
                </a:gridCol>
                <a:gridCol w="4046542">
                  <a:extLst>
                    <a:ext uri="{9D8B030D-6E8A-4147-A177-3AD203B41FA5}">
                      <a16:colId xmlns:a16="http://schemas.microsoft.com/office/drawing/2014/main" val="3689829435"/>
                    </a:ext>
                  </a:extLst>
                </a:gridCol>
                <a:gridCol w="5513240">
                  <a:extLst>
                    <a:ext uri="{9D8B030D-6E8A-4147-A177-3AD203B41FA5}">
                      <a16:colId xmlns:a16="http://schemas.microsoft.com/office/drawing/2014/main" val="1088601674"/>
                    </a:ext>
                  </a:extLst>
                </a:gridCol>
              </a:tblGrid>
              <a:tr h="1172665">
                <a:tc>
                  <a:txBody>
                    <a:bodyPr/>
                    <a:lstStyle/>
                    <a:p>
                      <a:pPr marL="0" marR="0" algn="ctr">
                        <a:spcBef>
                          <a:spcPts val="0"/>
                        </a:spcBef>
                        <a:spcAft>
                          <a:spcPts val="0"/>
                        </a:spcAft>
                      </a:pPr>
                      <a:endParaRPr lang="en-US" sz="4400">
                        <a:solidFill>
                          <a:srgbClr val="000000"/>
                        </a:solidFill>
                        <a:effectLst/>
                        <a:latin typeface="Times New Roman" panose="02020603050405020304" pitchFamily="18" charset="0"/>
                        <a:ea typeface="Calibri" panose="020F0502020204030204" pitchFamily="34" charset="0"/>
                      </a:endParaRPr>
                    </a:p>
                  </a:txBody>
                  <a:tcPr marL="68580" marR="68580" marT="0" marB="0">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31750" marR="0" indent="0" algn="ctr">
                        <a:spcBef>
                          <a:spcPts val="0"/>
                        </a:spcBef>
                        <a:spcAft>
                          <a:spcPts val="0"/>
                        </a:spcAft>
                        <a:tabLst/>
                      </a:pPr>
                      <a:r>
                        <a:rPr lang="en-US" sz="4400" b="0">
                          <a:effectLst/>
                        </a:rPr>
                        <a:t>M (SD)</a:t>
                      </a:r>
                      <a:endParaRPr lang="en-US" sz="4400" b="0">
                        <a:solidFill>
                          <a:srgbClr val="000000"/>
                        </a:solidFill>
                        <a:effectLst/>
                        <a:latin typeface="Times New Roman" panose="02020603050405020304" pitchFamily="18"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marL="0" marR="0" algn="ctr">
                        <a:spcBef>
                          <a:spcPts val="0"/>
                        </a:spcBef>
                        <a:spcAft>
                          <a:spcPts val="0"/>
                        </a:spcAft>
                      </a:pPr>
                      <a:r>
                        <a:rPr lang="en-US" sz="4400" b="0">
                          <a:effectLst/>
                        </a:rPr>
                        <a:t>95% CI</a:t>
                      </a:r>
                      <a:endParaRPr lang="en-US" sz="4400" b="0">
                        <a:solidFill>
                          <a:srgbClr val="000000"/>
                        </a:solidFill>
                        <a:effectLst/>
                        <a:latin typeface="Times New Roman" panose="02020603050405020304" pitchFamily="18"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4252348593"/>
                  </a:ext>
                </a:extLst>
              </a:tr>
              <a:tr h="1928872">
                <a:tc>
                  <a:txBody>
                    <a:bodyPr/>
                    <a:lstStyle/>
                    <a:p>
                      <a:pPr marL="0" marR="0" algn="l">
                        <a:spcBef>
                          <a:spcPts val="0"/>
                        </a:spcBef>
                        <a:spcAft>
                          <a:spcPts val="0"/>
                        </a:spcAft>
                      </a:pPr>
                      <a:r>
                        <a:rPr lang="en-US" sz="4000" b="0">
                          <a:effectLst/>
                        </a:rPr>
                        <a:t>Students with Anxiety</a:t>
                      </a:r>
                      <a:endParaRPr lang="en-US" sz="4000" b="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tc>
                  <a:txBody>
                    <a:bodyPr/>
                    <a:lstStyle/>
                    <a:p>
                      <a:pPr marL="0" marR="0" algn="ctr">
                        <a:spcBef>
                          <a:spcPts val="0"/>
                        </a:spcBef>
                        <a:spcAft>
                          <a:spcPts val="0"/>
                        </a:spcAft>
                      </a:pPr>
                      <a:r>
                        <a:rPr lang="en-US" sz="4000">
                          <a:effectLst/>
                        </a:rPr>
                        <a:t>2.00 (0.53)</a:t>
                      </a:r>
                      <a:endParaRPr lang="en-US" sz="400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tc>
                  <a:txBody>
                    <a:bodyPr/>
                    <a:lstStyle/>
                    <a:p>
                      <a:pPr marL="0" marR="0" algn="ctr">
                        <a:spcBef>
                          <a:spcPts val="0"/>
                        </a:spcBef>
                        <a:spcAft>
                          <a:spcPts val="0"/>
                        </a:spcAft>
                      </a:pPr>
                      <a:r>
                        <a:rPr lang="en-US" sz="4000">
                          <a:effectLst/>
                        </a:rPr>
                        <a:t>1.90, 2.10</a:t>
                      </a:r>
                      <a:endParaRPr lang="en-US" sz="4000">
                        <a:solidFill>
                          <a:srgbClr val="000000"/>
                        </a:solidFill>
                        <a:effectLst/>
                        <a:latin typeface="Times New Roman"/>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99521355"/>
                  </a:ext>
                </a:extLst>
              </a:tr>
              <a:tr h="1957910">
                <a:tc>
                  <a:txBody>
                    <a:bodyPr/>
                    <a:lstStyle/>
                    <a:p>
                      <a:pPr marL="0" marR="0" algn="l">
                        <a:spcBef>
                          <a:spcPts val="0"/>
                        </a:spcBef>
                        <a:spcAft>
                          <a:spcPts val="0"/>
                        </a:spcAft>
                      </a:pPr>
                      <a:r>
                        <a:rPr lang="en-US" sz="4000" b="0">
                          <a:effectLst/>
                        </a:rPr>
                        <a:t>Students without Anxiety</a:t>
                      </a:r>
                      <a:endParaRPr lang="en-US" sz="4000" b="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4000">
                          <a:effectLst/>
                        </a:rPr>
                        <a:t>2.04 (0.32)</a:t>
                      </a:r>
                      <a:endParaRPr lang="en-US" sz="400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4000">
                          <a:effectLst/>
                        </a:rPr>
                        <a:t>1.96, 2.12</a:t>
                      </a:r>
                      <a:endParaRPr lang="en-US" sz="4000">
                        <a:solidFill>
                          <a:srgbClr val="000000"/>
                        </a:solidFill>
                        <a:effectLst/>
                        <a:latin typeface="Times New Roman"/>
                        <a:ea typeface="Calibri" panose="020F0502020204030204" pitchFamily="34" charset="0"/>
                      </a:endParaRPr>
                    </a:p>
                  </a:txBody>
                  <a:tcPr marL="68580" marR="68580" marT="0" marB="0" anchor="ctr">
                    <a:lnB w="12700" cap="flat" cmpd="sng" algn="ctr">
                      <a:noFill/>
                      <a:prstDash val="solid"/>
                      <a:round/>
                      <a:headEnd type="none" w="med" len="med"/>
                      <a:tailEnd type="none" w="med" len="med"/>
                    </a:lnB>
                  </a:tcPr>
                </a:tc>
                <a:extLst>
                  <a:ext uri="{0D108BD9-81ED-4DB2-BD59-A6C34878D82A}">
                    <a16:rowId xmlns:a16="http://schemas.microsoft.com/office/drawing/2014/main" val="1422187142"/>
                  </a:ext>
                </a:extLst>
              </a:tr>
            </a:tbl>
          </a:graphicData>
        </a:graphic>
      </p:graphicFrame>
      <p:sp>
        <p:nvSpPr>
          <p:cNvPr id="25" name="TextBox 24">
            <a:extLst>
              <a:ext uri="{FF2B5EF4-FFF2-40B4-BE49-F238E27FC236}">
                <a16:creationId xmlns:a16="http://schemas.microsoft.com/office/drawing/2014/main" id="{ADB496E9-B634-1346-9640-2B2E4B18F699}"/>
              </a:ext>
            </a:extLst>
          </p:cNvPr>
          <p:cNvSpPr txBox="1"/>
          <p:nvPr/>
        </p:nvSpPr>
        <p:spPr>
          <a:xfrm>
            <a:off x="14163139" y="30486919"/>
            <a:ext cx="14208615" cy="769441"/>
          </a:xfrm>
          <a:prstGeom prst="rect">
            <a:avLst/>
          </a:prstGeom>
          <a:noFill/>
        </p:spPr>
        <p:txBody>
          <a:bodyPr wrap="square" rtlCol="0" anchor="t">
            <a:spAutoFit/>
          </a:bodyPr>
          <a:lstStyle/>
          <a:p>
            <a:r>
              <a:rPr lang="en-US" sz="4400" b="1"/>
              <a:t>Means, SD, and 95% CI for Anxiety-Related Stigma</a:t>
            </a:r>
          </a:p>
        </p:txBody>
      </p:sp>
      <p:sp>
        <p:nvSpPr>
          <p:cNvPr id="35" name="TextBox 34">
            <a:extLst>
              <a:ext uri="{FF2B5EF4-FFF2-40B4-BE49-F238E27FC236}">
                <a16:creationId xmlns:a16="http://schemas.microsoft.com/office/drawing/2014/main" id="{5756244A-C482-0345-9FDC-49759CFEE09C}"/>
              </a:ext>
            </a:extLst>
          </p:cNvPr>
          <p:cNvSpPr txBox="1"/>
          <p:nvPr/>
        </p:nvSpPr>
        <p:spPr>
          <a:xfrm>
            <a:off x="14141952" y="22529343"/>
            <a:ext cx="14720266" cy="769441"/>
          </a:xfrm>
          <a:prstGeom prst="rect">
            <a:avLst/>
          </a:prstGeom>
          <a:noFill/>
        </p:spPr>
        <p:txBody>
          <a:bodyPr wrap="square" rtlCol="0" anchor="t">
            <a:spAutoFit/>
          </a:bodyPr>
          <a:lstStyle/>
          <a:p>
            <a:r>
              <a:rPr lang="en-US" sz="4400" b="1"/>
              <a:t>Means, SD, and 95% CI for Depression-Related Stigma</a:t>
            </a:r>
          </a:p>
        </p:txBody>
      </p:sp>
      <p:sp>
        <p:nvSpPr>
          <p:cNvPr id="29" name="TextBox 28">
            <a:extLst>
              <a:ext uri="{FF2B5EF4-FFF2-40B4-BE49-F238E27FC236}">
                <a16:creationId xmlns:a16="http://schemas.microsoft.com/office/drawing/2014/main" id="{0DE4A23A-E2AE-F245-A477-01C799E383C1}"/>
              </a:ext>
            </a:extLst>
          </p:cNvPr>
          <p:cNvSpPr txBox="1"/>
          <p:nvPr/>
        </p:nvSpPr>
        <p:spPr>
          <a:xfrm>
            <a:off x="15436027" y="8147184"/>
            <a:ext cx="11601000" cy="1446550"/>
          </a:xfrm>
          <a:prstGeom prst="rect">
            <a:avLst/>
          </a:prstGeom>
          <a:noFill/>
        </p:spPr>
        <p:txBody>
          <a:bodyPr wrap="square" rtlCol="0" anchor="t">
            <a:spAutoFit/>
          </a:bodyPr>
          <a:lstStyle/>
          <a:p>
            <a:pPr algn="ctr"/>
            <a:r>
              <a:rPr lang="en-US" sz="4400" b="1"/>
              <a:t>Frequency of Self-Reported </a:t>
            </a:r>
            <a:endParaRPr lang="en-US" sz="4400"/>
          </a:p>
          <a:p>
            <a:pPr algn="ctr"/>
            <a:r>
              <a:rPr lang="en-US" sz="4400" b="1"/>
              <a:t>Depression and Anxiety (N=179)</a:t>
            </a:r>
            <a:endParaRPr lang="en-US" sz="4400"/>
          </a:p>
        </p:txBody>
      </p:sp>
      <p:graphicFrame>
        <p:nvGraphicFramePr>
          <p:cNvPr id="4" name="Table 3">
            <a:extLst>
              <a:ext uri="{FF2B5EF4-FFF2-40B4-BE49-F238E27FC236}">
                <a16:creationId xmlns:a16="http://schemas.microsoft.com/office/drawing/2014/main" id="{71D6BDB4-956E-4846-A8EB-D2DD7502DA80}"/>
              </a:ext>
            </a:extLst>
          </p:cNvPr>
          <p:cNvGraphicFramePr>
            <a:graphicFrameLocks noGrp="1"/>
          </p:cNvGraphicFramePr>
          <p:nvPr>
            <p:extLst>
              <p:ext uri="{D42A27DB-BD31-4B8C-83A1-F6EECF244321}">
                <p14:modId xmlns:p14="http://schemas.microsoft.com/office/powerpoint/2010/main" val="1208153553"/>
              </p:ext>
            </p:extLst>
          </p:nvPr>
        </p:nvGraphicFramePr>
        <p:xfrm>
          <a:off x="15135424" y="9733124"/>
          <a:ext cx="12728352" cy="11153506"/>
        </p:xfrm>
        <a:graphic>
          <a:graphicData uri="http://schemas.openxmlformats.org/drawingml/2006/table">
            <a:tbl>
              <a:tblPr firstRow="1" bandRow="1">
                <a:tableStyleId>{5C22544A-7EE6-4342-B048-85BDC9FD1C3A}</a:tableStyleId>
              </a:tblPr>
              <a:tblGrid>
                <a:gridCol w="7505060">
                  <a:extLst>
                    <a:ext uri="{9D8B030D-6E8A-4147-A177-3AD203B41FA5}">
                      <a16:colId xmlns:a16="http://schemas.microsoft.com/office/drawing/2014/main" val="3350556633"/>
                    </a:ext>
                  </a:extLst>
                </a:gridCol>
                <a:gridCol w="5223292">
                  <a:extLst>
                    <a:ext uri="{9D8B030D-6E8A-4147-A177-3AD203B41FA5}">
                      <a16:colId xmlns:a16="http://schemas.microsoft.com/office/drawing/2014/main" val="445503805"/>
                    </a:ext>
                  </a:extLst>
                </a:gridCol>
              </a:tblGrid>
              <a:tr h="1231298">
                <a:tc>
                  <a:txBody>
                    <a:bodyPr/>
                    <a:lstStyle/>
                    <a:p>
                      <a:pPr algn="ctr"/>
                      <a:endParaRPr lang="en-US" sz="4400">
                        <a:solidFill>
                          <a:schemeClr val="tx1"/>
                        </a:solidFill>
                      </a:endParaRPr>
                    </a:p>
                  </a:txBody>
                  <a:tcPr>
                    <a:lnR w="12700" cap="flat" cmpd="sng" algn="ctr">
                      <a:noFill/>
                      <a:prstDash val="solid"/>
                      <a:round/>
                      <a:headEnd type="none" w="med" len="med"/>
                      <a:tailEnd type="none" w="med" len="med"/>
                    </a:lnR>
                    <a:solidFill>
                      <a:schemeClr val="tx2">
                        <a:lumMod val="40000"/>
                        <a:lumOff val="60000"/>
                      </a:schemeClr>
                    </a:solidFill>
                  </a:tcPr>
                </a:tc>
                <a:tc>
                  <a:txBody>
                    <a:bodyPr/>
                    <a:lstStyle/>
                    <a:p>
                      <a:pPr algn="ctr"/>
                      <a:r>
                        <a:rPr lang="en-US" sz="4400" b="0">
                          <a:solidFill>
                            <a:schemeClr val="tx1"/>
                          </a:solidFill>
                        </a:rPr>
                        <a:t>Frequency</a:t>
                      </a:r>
                    </a:p>
                  </a:txBody>
                  <a:tcPr anchor="ctr">
                    <a:lnL w="12700" cap="flat" cmpd="sng" algn="ctr">
                      <a:noFill/>
                      <a:prstDash val="solid"/>
                      <a:round/>
                      <a:headEnd type="none" w="med" len="med"/>
                      <a:tailEnd type="none" w="med" len="med"/>
                    </a:lnL>
                    <a:solidFill>
                      <a:schemeClr val="tx2">
                        <a:lumMod val="40000"/>
                        <a:lumOff val="60000"/>
                      </a:schemeClr>
                    </a:solidFill>
                  </a:tcPr>
                </a:tc>
                <a:extLst>
                  <a:ext uri="{0D108BD9-81ED-4DB2-BD59-A6C34878D82A}">
                    <a16:rowId xmlns:a16="http://schemas.microsoft.com/office/drawing/2014/main" val="3539311435"/>
                  </a:ext>
                </a:extLst>
              </a:tr>
              <a:tr h="2480552">
                <a:tc>
                  <a:txBody>
                    <a:bodyPr/>
                    <a:lstStyle/>
                    <a:p>
                      <a:pPr algn="l"/>
                      <a:r>
                        <a:rPr lang="en-US" sz="4000">
                          <a:solidFill>
                            <a:schemeClr val="tx1"/>
                          </a:solidFill>
                        </a:rPr>
                        <a:t>Self-Report Depression Only</a:t>
                      </a:r>
                    </a:p>
                  </a:txBody>
                  <a:tcPr anchor="ctr">
                    <a:noFill/>
                  </a:tcPr>
                </a:tc>
                <a:tc>
                  <a:txBody>
                    <a:bodyPr/>
                    <a:lstStyle/>
                    <a:p>
                      <a:pPr algn="ctr"/>
                      <a:r>
                        <a:rPr lang="en-US" sz="4000">
                          <a:solidFill>
                            <a:schemeClr val="tx1"/>
                          </a:solidFill>
                        </a:rPr>
                        <a:t>5 (2.8%)</a:t>
                      </a:r>
                      <a:endParaRPr lang="en-US" sz="4000">
                        <a:solidFill>
                          <a:srgbClr val="FF0000"/>
                        </a:solidFill>
                      </a:endParaRPr>
                    </a:p>
                  </a:txBody>
                  <a:tcPr anchor="ctr">
                    <a:noFill/>
                  </a:tcPr>
                </a:tc>
                <a:extLst>
                  <a:ext uri="{0D108BD9-81ED-4DB2-BD59-A6C34878D82A}">
                    <a16:rowId xmlns:a16="http://schemas.microsoft.com/office/drawing/2014/main" val="2988471545"/>
                  </a:ext>
                </a:extLst>
              </a:tr>
              <a:tr h="2480552">
                <a:tc>
                  <a:txBody>
                    <a:bodyPr/>
                    <a:lstStyle/>
                    <a:p>
                      <a:pPr algn="l"/>
                      <a:r>
                        <a:rPr lang="en-US" sz="4000">
                          <a:solidFill>
                            <a:schemeClr val="tx1"/>
                          </a:solidFill>
                        </a:rPr>
                        <a:t>Self-Report Anxiety Only</a:t>
                      </a:r>
                    </a:p>
                  </a:txBody>
                  <a:tcPr anchor="ctr">
                    <a:noFill/>
                  </a:tcPr>
                </a:tc>
                <a:tc>
                  <a:txBody>
                    <a:bodyPr/>
                    <a:lstStyle/>
                    <a:p>
                      <a:pPr algn="ctr"/>
                      <a:r>
                        <a:rPr lang="en-US" sz="4000">
                          <a:solidFill>
                            <a:schemeClr val="tx1"/>
                          </a:solidFill>
                        </a:rPr>
                        <a:t>53 (29.6%)</a:t>
                      </a:r>
                      <a:endParaRPr lang="en-US" sz="4000">
                        <a:solidFill>
                          <a:srgbClr val="FF0000"/>
                        </a:solidFill>
                      </a:endParaRPr>
                    </a:p>
                  </a:txBody>
                  <a:tcPr anchor="ctr">
                    <a:noFill/>
                  </a:tcPr>
                </a:tc>
                <a:extLst>
                  <a:ext uri="{0D108BD9-81ED-4DB2-BD59-A6C34878D82A}">
                    <a16:rowId xmlns:a16="http://schemas.microsoft.com/office/drawing/2014/main" val="760301506"/>
                  </a:ext>
                </a:extLst>
              </a:tr>
              <a:tr h="2480552">
                <a:tc>
                  <a:txBody>
                    <a:bodyPr/>
                    <a:lstStyle/>
                    <a:p>
                      <a:pPr algn="l"/>
                      <a:r>
                        <a:rPr lang="en-US" sz="4000">
                          <a:solidFill>
                            <a:schemeClr val="tx1"/>
                          </a:solidFill>
                        </a:rPr>
                        <a:t>Self-Report Both Depression and Anxiety</a:t>
                      </a:r>
                    </a:p>
                  </a:txBody>
                  <a:tcPr anchor="ctr">
                    <a:noFill/>
                  </a:tcPr>
                </a:tc>
                <a:tc>
                  <a:txBody>
                    <a:bodyPr/>
                    <a:lstStyle/>
                    <a:p>
                      <a:pPr algn="ctr"/>
                      <a:r>
                        <a:rPr lang="en-US" sz="4000">
                          <a:solidFill>
                            <a:schemeClr val="tx1"/>
                          </a:solidFill>
                        </a:rPr>
                        <a:t>45 (25.1%)</a:t>
                      </a:r>
                      <a:endParaRPr lang="en-US" sz="4000">
                        <a:solidFill>
                          <a:srgbClr val="FF0000"/>
                        </a:solidFill>
                      </a:endParaRPr>
                    </a:p>
                  </a:txBody>
                  <a:tcPr anchor="ctr">
                    <a:noFill/>
                  </a:tcPr>
                </a:tc>
                <a:extLst>
                  <a:ext uri="{0D108BD9-81ED-4DB2-BD59-A6C34878D82A}">
                    <a16:rowId xmlns:a16="http://schemas.microsoft.com/office/drawing/2014/main" val="2820085062"/>
                  </a:ext>
                </a:extLst>
              </a:tr>
              <a:tr h="2480552">
                <a:tc>
                  <a:txBody>
                    <a:bodyPr/>
                    <a:lstStyle/>
                    <a:p>
                      <a:pPr algn="l"/>
                      <a:r>
                        <a:rPr lang="en-US" sz="4000">
                          <a:solidFill>
                            <a:schemeClr val="tx1"/>
                          </a:solidFill>
                        </a:rPr>
                        <a:t>Self-Report Neither Depression nor Anxiety</a:t>
                      </a:r>
                    </a:p>
                  </a:txBody>
                  <a:tcPr anchor="ctr">
                    <a:noFill/>
                  </a:tcPr>
                </a:tc>
                <a:tc>
                  <a:txBody>
                    <a:bodyPr/>
                    <a:lstStyle/>
                    <a:p>
                      <a:pPr algn="ctr"/>
                      <a:r>
                        <a:rPr lang="en-US" sz="4000">
                          <a:solidFill>
                            <a:schemeClr val="tx1"/>
                          </a:solidFill>
                        </a:rPr>
                        <a:t>76 (42.5%)</a:t>
                      </a:r>
                    </a:p>
                  </a:txBody>
                  <a:tcPr anchor="ctr">
                    <a:noFill/>
                  </a:tcPr>
                </a:tc>
                <a:extLst>
                  <a:ext uri="{0D108BD9-81ED-4DB2-BD59-A6C34878D82A}">
                    <a16:rowId xmlns:a16="http://schemas.microsoft.com/office/drawing/2014/main" val="3452447619"/>
                  </a:ext>
                </a:extLst>
              </a:tr>
            </a:tbl>
          </a:graphicData>
        </a:graphic>
      </p:graphicFrame>
    </p:spTree>
    <p:extLst>
      <p:ext uri="{BB962C8B-B14F-4D97-AF65-F5344CB8AC3E}">
        <p14:creationId xmlns:p14="http://schemas.microsoft.com/office/powerpoint/2010/main" val="14382056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Custom 1">
      <a:dk1>
        <a:srgbClr val="000000"/>
      </a:dk1>
      <a:lt1>
        <a:srgbClr val="FFFFFF"/>
      </a:lt1>
      <a:dk2>
        <a:srgbClr val="46464A"/>
      </a:dk2>
      <a:lt2>
        <a:srgbClr val="9A958B"/>
      </a:lt2>
      <a:accent1>
        <a:srgbClr val="6F6F74"/>
      </a:accent1>
      <a:accent2>
        <a:srgbClr val="B7302D"/>
      </a:accent2>
      <a:accent3>
        <a:srgbClr val="BEAE98"/>
      </a:accent3>
      <a:accent4>
        <a:srgbClr val="92A9B9"/>
      </a:accent4>
      <a:accent5>
        <a:srgbClr val="9C8265"/>
      </a:accent5>
      <a:accent6>
        <a:srgbClr val="8D6974"/>
      </a:accent6>
      <a:hlink>
        <a:srgbClr val="67AABF"/>
      </a:hlink>
      <a:folHlink>
        <a:srgbClr val="B1B5AB"/>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526</Words>
  <Application>Microsoft Macintosh PowerPoint</Application>
  <PresentationFormat>Custom</PresentationFormat>
  <Paragraphs>88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Adobe Kaiti Std R</vt:lpstr>
      <vt:lpstr>Arial</vt:lpstr>
      <vt:lpstr>Book Antiqua</vt:lpstr>
      <vt:lpstr>Calibri</vt:lpstr>
      <vt:lpstr>Century Gothic</vt:lpstr>
      <vt:lpstr>Times New Roman</vt:lpstr>
      <vt:lpstr>Apothecary</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Weber, Brittany Anne</dc:creator>
  <cp:lastModifiedBy>Acton, Christopher James</cp:lastModifiedBy>
  <cp:revision>1</cp:revision>
  <cp:lastPrinted>2019-04-24T16:22:12Z</cp:lastPrinted>
  <dcterms:created xsi:type="dcterms:W3CDTF">2013-03-04T16:43:48Z</dcterms:created>
  <dcterms:modified xsi:type="dcterms:W3CDTF">2019-04-25T21:40:31Z</dcterms:modified>
</cp:coreProperties>
</file>