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56" r:id="rId2"/>
  </p:sldIdLst>
  <p:sldSz cx="42062400" cy="38404800"/>
  <p:notesSz cx="6858000" cy="9144000"/>
  <p:defaultTextStyle>
    <a:defPPr>
      <a:defRPr lang="en-US"/>
    </a:defPPr>
    <a:lvl1pPr marL="0" algn="l" defTabSz="3862232" rtl="0" eaLnBrk="1" latinLnBrk="0" hangingPunct="1">
      <a:defRPr sz="7603" kern="1200">
        <a:solidFill>
          <a:schemeClr val="tx1"/>
        </a:solidFill>
        <a:latin typeface="+mn-lt"/>
        <a:ea typeface="+mn-ea"/>
        <a:cs typeface="+mn-cs"/>
      </a:defRPr>
    </a:lvl1pPr>
    <a:lvl2pPr marL="1931116" algn="l" defTabSz="3862232" rtl="0" eaLnBrk="1" latinLnBrk="0" hangingPunct="1">
      <a:defRPr sz="7603" kern="1200">
        <a:solidFill>
          <a:schemeClr val="tx1"/>
        </a:solidFill>
        <a:latin typeface="+mn-lt"/>
        <a:ea typeface="+mn-ea"/>
        <a:cs typeface="+mn-cs"/>
      </a:defRPr>
    </a:lvl2pPr>
    <a:lvl3pPr marL="3862232" algn="l" defTabSz="3862232" rtl="0" eaLnBrk="1" latinLnBrk="0" hangingPunct="1">
      <a:defRPr sz="7603" kern="1200">
        <a:solidFill>
          <a:schemeClr val="tx1"/>
        </a:solidFill>
        <a:latin typeface="+mn-lt"/>
        <a:ea typeface="+mn-ea"/>
        <a:cs typeface="+mn-cs"/>
      </a:defRPr>
    </a:lvl3pPr>
    <a:lvl4pPr marL="5793349" algn="l" defTabSz="3862232" rtl="0" eaLnBrk="1" latinLnBrk="0" hangingPunct="1">
      <a:defRPr sz="7603" kern="1200">
        <a:solidFill>
          <a:schemeClr val="tx1"/>
        </a:solidFill>
        <a:latin typeface="+mn-lt"/>
        <a:ea typeface="+mn-ea"/>
        <a:cs typeface="+mn-cs"/>
      </a:defRPr>
    </a:lvl4pPr>
    <a:lvl5pPr marL="7724465" algn="l" defTabSz="3862232" rtl="0" eaLnBrk="1" latinLnBrk="0" hangingPunct="1">
      <a:defRPr sz="7603" kern="1200">
        <a:solidFill>
          <a:schemeClr val="tx1"/>
        </a:solidFill>
        <a:latin typeface="+mn-lt"/>
        <a:ea typeface="+mn-ea"/>
        <a:cs typeface="+mn-cs"/>
      </a:defRPr>
    </a:lvl5pPr>
    <a:lvl6pPr marL="9655581" algn="l" defTabSz="3862232" rtl="0" eaLnBrk="1" latinLnBrk="0" hangingPunct="1">
      <a:defRPr sz="7603" kern="1200">
        <a:solidFill>
          <a:schemeClr val="tx1"/>
        </a:solidFill>
        <a:latin typeface="+mn-lt"/>
        <a:ea typeface="+mn-ea"/>
        <a:cs typeface="+mn-cs"/>
      </a:defRPr>
    </a:lvl6pPr>
    <a:lvl7pPr marL="11586697" algn="l" defTabSz="3862232" rtl="0" eaLnBrk="1" latinLnBrk="0" hangingPunct="1">
      <a:defRPr sz="7603" kern="1200">
        <a:solidFill>
          <a:schemeClr val="tx1"/>
        </a:solidFill>
        <a:latin typeface="+mn-lt"/>
        <a:ea typeface="+mn-ea"/>
        <a:cs typeface="+mn-cs"/>
      </a:defRPr>
    </a:lvl7pPr>
    <a:lvl8pPr marL="13517813" algn="l" defTabSz="3862232" rtl="0" eaLnBrk="1" latinLnBrk="0" hangingPunct="1">
      <a:defRPr sz="7603" kern="1200">
        <a:solidFill>
          <a:schemeClr val="tx1"/>
        </a:solidFill>
        <a:latin typeface="+mn-lt"/>
        <a:ea typeface="+mn-ea"/>
        <a:cs typeface="+mn-cs"/>
      </a:defRPr>
    </a:lvl8pPr>
    <a:lvl9pPr marL="15448930" algn="l" defTabSz="3862232"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241" autoAdjust="0"/>
    <p:restoredTop sz="95897" autoAdjust="0"/>
  </p:normalViewPr>
  <p:slideViewPr>
    <p:cSldViewPr snapToGrid="0">
      <p:cViewPr>
        <p:scale>
          <a:sx n="30" d="100"/>
          <a:sy n="30" d="100"/>
        </p:scale>
        <p:origin x="1208" y="144"/>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oleObject" Target="Chart%20in%20Microsoft%20PowerPoint"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baseline="0">
                <a:solidFill>
                  <a:schemeClr val="tx2"/>
                </a:solidFill>
                <a:latin typeface="+mn-lt"/>
                <a:ea typeface="+mn-ea"/>
                <a:cs typeface="+mn-cs"/>
              </a:defRPr>
            </a:pPr>
            <a:r>
              <a:rPr lang="en-US" sz="2400" dirty="0"/>
              <a:t>Scenario Would Encourage Consumers to Purchase Other Brand’s Products</a:t>
            </a:r>
          </a:p>
        </c:rich>
      </c:tx>
      <c:layout/>
      <c:overlay val="0"/>
      <c:spPr>
        <a:noFill/>
        <a:ln>
          <a:noFill/>
        </a:ln>
        <a:effectLst/>
      </c:spPr>
      <c:txPr>
        <a:bodyPr rot="0" spcFirstLastPara="1" vertOverflow="ellipsis" vert="horz" wrap="square" anchor="ctr" anchorCtr="1"/>
        <a:lstStyle/>
        <a:p>
          <a:pPr>
            <a:defRPr sz="240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0.0313216661319949"/>
          <c:y val="0.135118593171261"/>
          <c:w val="0.944405108427909"/>
          <c:h val="0.758149308848798"/>
        </c:manualLayout>
      </c:layout>
      <c:barChart>
        <c:barDir val="col"/>
        <c:grouping val="clustered"/>
        <c:varyColors val="0"/>
        <c:ser>
          <c:idx val="0"/>
          <c:order val="0"/>
          <c:tx>
            <c:strRef>
              <c:f>Sheet1!$B$1</c:f>
              <c:strCache>
                <c:ptCount val="1"/>
                <c:pt idx="0">
                  <c:v>Agree</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2"/>
                    </a:solidFill>
                    <a:latin typeface="+mn-lt"/>
                    <a:ea typeface="+mn-ea"/>
                    <a:cs typeface="+mn-cs"/>
                  </a:defRPr>
                </a:pPr>
                <a:endParaRPr lang="en-US"/>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Sheet1!$A$2:$A$4</c:f>
              <c:strCache>
                <c:ptCount val="3"/>
                <c:pt idx="0">
                  <c:v>Scenario 1</c:v>
                </c:pt>
                <c:pt idx="1">
                  <c:v>Scenario 2</c:v>
                </c:pt>
                <c:pt idx="2">
                  <c:v>Scenario 3</c:v>
                </c:pt>
              </c:strCache>
            </c:strRef>
          </c:cat>
          <c:val>
            <c:numRef>
              <c:f>Sheet1!$B$2:$B$4</c:f>
              <c:numCache>
                <c:formatCode>General</c:formatCode>
                <c:ptCount val="3"/>
                <c:pt idx="0">
                  <c:v>23.0</c:v>
                </c:pt>
                <c:pt idx="1">
                  <c:v>26.0</c:v>
                </c:pt>
                <c:pt idx="2">
                  <c:v>42.0</c:v>
                </c:pt>
              </c:numCache>
            </c:numRef>
          </c:val>
          <c:extLst xmlns:c16r2="http://schemas.microsoft.com/office/drawing/2015/06/chart">
            <c:ext xmlns:c16="http://schemas.microsoft.com/office/drawing/2014/chart" uri="{C3380CC4-5D6E-409C-BE32-E72D297353CC}">
              <c16:uniqueId val="{00000000-EA51-4EB5-9563-A8C7BA31D983}"/>
            </c:ext>
          </c:extLst>
        </c:ser>
        <c:ser>
          <c:idx val="1"/>
          <c:order val="1"/>
          <c:tx>
            <c:strRef>
              <c:f>Sheet1!$C$1</c:f>
              <c:strCache>
                <c:ptCount val="1"/>
                <c:pt idx="0">
                  <c:v>Disagree</c:v>
                </c:pt>
              </c:strCache>
            </c:strRef>
          </c:tx>
          <c:spPr>
            <a:solidFill>
              <a:srgbClr val="DD9E1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2"/>
                    </a:solidFill>
                    <a:latin typeface="+mn-lt"/>
                    <a:ea typeface="+mn-ea"/>
                    <a:cs typeface="+mn-cs"/>
                  </a:defRPr>
                </a:pPr>
                <a:endParaRPr lang="en-US"/>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Sheet1!$A$2:$A$4</c:f>
              <c:strCache>
                <c:ptCount val="3"/>
                <c:pt idx="0">
                  <c:v>Scenario 1</c:v>
                </c:pt>
                <c:pt idx="1">
                  <c:v>Scenario 2</c:v>
                </c:pt>
                <c:pt idx="2">
                  <c:v>Scenario 3</c:v>
                </c:pt>
              </c:strCache>
            </c:strRef>
          </c:cat>
          <c:val>
            <c:numRef>
              <c:f>Sheet1!$C$2:$C$4</c:f>
              <c:numCache>
                <c:formatCode>General</c:formatCode>
                <c:ptCount val="3"/>
                <c:pt idx="0">
                  <c:v>63.0</c:v>
                </c:pt>
                <c:pt idx="1">
                  <c:v>78.0</c:v>
                </c:pt>
                <c:pt idx="2">
                  <c:v>47.0</c:v>
                </c:pt>
              </c:numCache>
            </c:numRef>
          </c:val>
          <c:extLst xmlns:c16r2="http://schemas.microsoft.com/office/drawing/2015/06/chart">
            <c:ext xmlns:c16="http://schemas.microsoft.com/office/drawing/2014/chart" uri="{C3380CC4-5D6E-409C-BE32-E72D297353CC}">
              <c16:uniqueId val="{00000001-EA51-4EB5-9563-A8C7BA31D983}"/>
            </c:ext>
          </c:extLst>
        </c:ser>
        <c:dLbls>
          <c:dLblPos val="inEnd"/>
          <c:showLegendKey val="0"/>
          <c:showVal val="1"/>
          <c:showCatName val="0"/>
          <c:showSerName val="0"/>
          <c:showPercent val="0"/>
          <c:showBubbleSize val="0"/>
        </c:dLbls>
        <c:gapWidth val="100"/>
        <c:overlap val="-24"/>
        <c:axId val="-1369500880"/>
        <c:axId val="-1369496128"/>
      </c:barChart>
      <c:catAx>
        <c:axId val="-136950088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crossAx val="-1369496128"/>
        <c:crosses val="autoZero"/>
        <c:auto val="1"/>
        <c:lblAlgn val="ctr"/>
        <c:lblOffset val="100"/>
        <c:noMultiLvlLbl val="0"/>
      </c:catAx>
      <c:valAx>
        <c:axId val="-1369496128"/>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crossAx val="-136950088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baseline="0">
                <a:solidFill>
                  <a:schemeClr val="tx2"/>
                </a:solidFill>
                <a:latin typeface="+mn-lt"/>
                <a:ea typeface="+mn-ea"/>
                <a:cs typeface="+mn-cs"/>
              </a:defRPr>
            </a:pPr>
            <a:r>
              <a:rPr lang="en-US" sz="2400"/>
              <a:t>Scenario Negatively Affects Attitude of the Brand</a:t>
            </a:r>
          </a:p>
        </c:rich>
      </c:tx>
      <c:layout/>
      <c:overlay val="0"/>
      <c:spPr>
        <a:noFill/>
        <a:ln>
          <a:noFill/>
        </a:ln>
        <a:effectLst/>
      </c:spPr>
      <c:txPr>
        <a:bodyPr rot="0" spcFirstLastPara="1" vertOverflow="ellipsis" vert="horz" wrap="square" anchor="ctr" anchorCtr="1"/>
        <a:lstStyle/>
        <a:p>
          <a:pPr>
            <a:defRPr sz="240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0.0507293075835962"/>
          <c:y val="0.141428756353161"/>
          <c:w val="0.93194482966767"/>
          <c:h val="0.751827719986664"/>
        </c:manualLayout>
      </c:layout>
      <c:barChart>
        <c:barDir val="col"/>
        <c:grouping val="clustered"/>
        <c:varyColors val="0"/>
        <c:ser>
          <c:idx val="0"/>
          <c:order val="0"/>
          <c:tx>
            <c:strRef>
              <c:f>'[Chart in Microsoft PowerPoint]Sheet1'!$B$6</c:f>
              <c:strCache>
                <c:ptCount val="1"/>
                <c:pt idx="0">
                  <c:v>Agree</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2"/>
                    </a:solidFill>
                    <a:latin typeface="+mn-lt"/>
                    <a:ea typeface="+mn-ea"/>
                    <a:cs typeface="+mn-cs"/>
                  </a:defRPr>
                </a:pPr>
                <a:endParaRPr lang="en-US"/>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'[Chart in Microsoft PowerPoint]Sheet1'!$A$7:$A$9</c:f>
              <c:strCache>
                <c:ptCount val="3"/>
                <c:pt idx="0">
                  <c:v>Scenario 1</c:v>
                </c:pt>
                <c:pt idx="1">
                  <c:v>Scenario 2</c:v>
                </c:pt>
                <c:pt idx="2">
                  <c:v>Scenario 3</c:v>
                </c:pt>
              </c:strCache>
            </c:strRef>
          </c:cat>
          <c:val>
            <c:numRef>
              <c:f>'[Chart in Microsoft PowerPoint]Sheet1'!$B$7:$B$9</c:f>
              <c:numCache>
                <c:formatCode>General</c:formatCode>
                <c:ptCount val="3"/>
                <c:pt idx="0">
                  <c:v>31.0</c:v>
                </c:pt>
                <c:pt idx="1">
                  <c:v>32.0</c:v>
                </c:pt>
                <c:pt idx="2">
                  <c:v>70.0</c:v>
                </c:pt>
              </c:numCache>
            </c:numRef>
          </c:val>
          <c:extLst xmlns:c16r2="http://schemas.microsoft.com/office/drawing/2015/06/chart">
            <c:ext xmlns:c16="http://schemas.microsoft.com/office/drawing/2014/chart" uri="{C3380CC4-5D6E-409C-BE32-E72D297353CC}">
              <c16:uniqueId val="{00000000-4D80-44A5-8DF6-644985B7D967}"/>
            </c:ext>
          </c:extLst>
        </c:ser>
        <c:ser>
          <c:idx val="1"/>
          <c:order val="1"/>
          <c:tx>
            <c:strRef>
              <c:f>'[Chart in Microsoft PowerPoint]Sheet1'!$C$6</c:f>
              <c:strCache>
                <c:ptCount val="1"/>
                <c:pt idx="0">
                  <c:v>Disagree</c:v>
                </c:pt>
              </c:strCache>
            </c:strRef>
          </c:tx>
          <c:spPr>
            <a:solidFill>
              <a:srgbClr val="DD9E1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2"/>
                    </a:solidFill>
                    <a:latin typeface="+mn-lt"/>
                    <a:ea typeface="+mn-ea"/>
                    <a:cs typeface="+mn-cs"/>
                  </a:defRPr>
                </a:pPr>
                <a:endParaRPr lang="en-US"/>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'[Chart in Microsoft PowerPoint]Sheet1'!$A$7:$A$9</c:f>
              <c:strCache>
                <c:ptCount val="3"/>
                <c:pt idx="0">
                  <c:v>Scenario 1</c:v>
                </c:pt>
                <c:pt idx="1">
                  <c:v>Scenario 2</c:v>
                </c:pt>
                <c:pt idx="2">
                  <c:v>Scenario 3</c:v>
                </c:pt>
              </c:strCache>
            </c:strRef>
          </c:cat>
          <c:val>
            <c:numRef>
              <c:f>'[Chart in Microsoft PowerPoint]Sheet1'!$C$7:$C$9</c:f>
              <c:numCache>
                <c:formatCode>General</c:formatCode>
                <c:ptCount val="3"/>
                <c:pt idx="0">
                  <c:v>73.0</c:v>
                </c:pt>
                <c:pt idx="1">
                  <c:v>83.0</c:v>
                </c:pt>
                <c:pt idx="2">
                  <c:v>36.0</c:v>
                </c:pt>
              </c:numCache>
            </c:numRef>
          </c:val>
          <c:extLst xmlns:c16r2="http://schemas.microsoft.com/office/drawing/2015/06/chart">
            <c:ext xmlns:c16="http://schemas.microsoft.com/office/drawing/2014/chart" uri="{C3380CC4-5D6E-409C-BE32-E72D297353CC}">
              <c16:uniqueId val="{00000001-4D80-44A5-8DF6-644985B7D967}"/>
            </c:ext>
          </c:extLst>
        </c:ser>
        <c:dLbls>
          <c:dLblPos val="inEnd"/>
          <c:showLegendKey val="0"/>
          <c:showVal val="1"/>
          <c:showCatName val="0"/>
          <c:showSerName val="0"/>
          <c:showPercent val="0"/>
          <c:showBubbleSize val="0"/>
        </c:dLbls>
        <c:gapWidth val="100"/>
        <c:overlap val="-24"/>
        <c:axId val="-1496161552"/>
        <c:axId val="-1524013712"/>
      </c:barChart>
      <c:catAx>
        <c:axId val="-1496161552"/>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crossAx val="-1524013712"/>
        <c:crosses val="autoZero"/>
        <c:auto val="1"/>
        <c:lblAlgn val="ctr"/>
        <c:lblOffset val="100"/>
        <c:noMultiLvlLbl val="0"/>
      </c:catAx>
      <c:valAx>
        <c:axId val="-1524013712"/>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crossAx val="-1496161552"/>
        <c:crosses val="autoZero"/>
        <c:crossBetween val="between"/>
      </c:valAx>
      <c:spPr>
        <a:noFill/>
        <a:ln>
          <a:noFill/>
        </a:ln>
        <a:effectLst/>
      </c:spPr>
    </c:plotArea>
    <c:legend>
      <c:legendPos val="b"/>
      <c:layout>
        <c:manualLayout>
          <c:xMode val="edge"/>
          <c:yMode val="edge"/>
          <c:x val="0.407938120539522"/>
          <c:y val="0.94570193623468"/>
          <c:w val="0.184123653979329"/>
          <c:h val="0.0437612213223654"/>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765FEF-78DF-487A-95D6-622CD1127B84}" type="datetimeFigureOut">
              <a:rPr lang="en-US" smtClean="0"/>
              <a:t>4/26/19</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679293-7E16-4CFF-AEAE-A672CF2375F7}" type="slidenum">
              <a:rPr lang="en-US" smtClean="0"/>
              <a:t>‹#›</a:t>
            </a:fld>
            <a:endParaRPr lang="en-US"/>
          </a:p>
        </p:txBody>
      </p:sp>
    </p:spTree>
    <p:extLst>
      <p:ext uri="{BB962C8B-B14F-4D97-AF65-F5344CB8AC3E}">
        <p14:creationId xmlns:p14="http://schemas.microsoft.com/office/powerpoint/2010/main" val="402475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9679293-7E16-4CFF-AEAE-A672CF2375F7}" type="slidenum">
              <a:rPr lang="en-US" smtClean="0"/>
              <a:t>1</a:t>
            </a:fld>
            <a:endParaRPr lang="en-US"/>
          </a:p>
        </p:txBody>
      </p:sp>
    </p:spTree>
    <p:extLst>
      <p:ext uri="{BB962C8B-B14F-4D97-AF65-F5344CB8AC3E}">
        <p14:creationId xmlns:p14="http://schemas.microsoft.com/office/powerpoint/2010/main" val="32770618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96404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584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4101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38304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70526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51934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4/26/19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80550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4/26/19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30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4/26/19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9296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3791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632205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4/26/19</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9" name="Rectangle 8"/>
          <p:cNvSpPr/>
          <p:nvPr userDrawn="1"/>
        </p:nvSpPr>
        <p:spPr>
          <a:xfrm>
            <a:off x="789709" y="974035"/>
            <a:ext cx="40399855"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4" name="Rectangle 13"/>
          <p:cNvSpPr/>
          <p:nvPr userDrawn="1"/>
        </p:nvSpPr>
        <p:spPr>
          <a:xfrm>
            <a:off x="11164135" y="8232082"/>
            <a:ext cx="9184764"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5" name="Rectangle 14"/>
          <p:cNvSpPr/>
          <p:nvPr userDrawn="1"/>
        </p:nvSpPr>
        <p:spPr>
          <a:xfrm>
            <a:off x="21013804" y="8232082"/>
            <a:ext cx="19740436"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6" name="Rectangle 15"/>
          <p:cNvSpPr/>
          <p:nvPr userDrawn="1"/>
        </p:nvSpPr>
        <p:spPr>
          <a:xfrm>
            <a:off x="1332586" y="8232082"/>
            <a:ext cx="9184876"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7" name="Rectangle 16"/>
          <p:cNvSpPr/>
          <p:nvPr userDrawn="1"/>
        </p:nvSpPr>
        <p:spPr>
          <a:xfrm>
            <a:off x="28969965" y="36966043"/>
            <a:ext cx="12552108" cy="337144"/>
          </a:xfrm>
          <a:prstGeom prst="rect">
            <a:avLst/>
          </a:prstGeom>
        </p:spPr>
        <p:txBody>
          <a:bodyPr wrap="square">
            <a:spAutoFit/>
          </a:bodyPr>
          <a:lstStyle/>
          <a:p>
            <a:r>
              <a:rPr lang="en-US" sz="1591" i="1" dirty="0">
                <a:solidFill>
                  <a:schemeClr val="bg1"/>
                </a:solidFill>
              </a:rPr>
              <a:t>We thank the Office of Research and Sponsored Programs for supporting this research, and Learning &amp; Technology Services for printing this poster.</a:t>
            </a:r>
            <a:r>
              <a:rPr lang="en-US" sz="1591" dirty="0">
                <a:solidFill>
                  <a:schemeClr val="bg1"/>
                </a:solidFill>
              </a:rPr>
              <a:t> </a:t>
            </a:r>
          </a:p>
        </p:txBody>
      </p:sp>
      <p:sp>
        <p:nvSpPr>
          <p:cNvPr id="18" name="Rectangle 17"/>
          <p:cNvSpPr/>
          <p:nvPr userDrawn="1"/>
        </p:nvSpPr>
        <p:spPr>
          <a:xfrm>
            <a:off x="1332585" y="26663372"/>
            <a:ext cx="19016314" cy="9439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20" name="Straight Connector 19"/>
          <p:cNvCxnSpPr/>
          <p:nvPr userDrawn="1"/>
        </p:nvCxnSpPr>
        <p:spPr>
          <a:xfrm>
            <a:off x="20681407" y="7629108"/>
            <a:ext cx="0" cy="279664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0831736" y="7629108"/>
            <a:ext cx="0" cy="1870561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flipH="1">
            <a:off x="1662545" y="26334720"/>
            <a:ext cx="1901886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xmlns="" id="{B578E005-54FE-994A-B218-88527ED2AFCC}"/>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0434116" y="2399172"/>
            <a:ext cx="9201392" cy="3635372"/>
          </a:xfrm>
          <a:prstGeom prst="rect">
            <a:avLst/>
          </a:prstGeom>
        </p:spPr>
      </p:pic>
    </p:spTree>
    <p:extLst>
      <p:ext uri="{BB962C8B-B14F-4D97-AF65-F5344CB8AC3E}">
        <p14:creationId xmlns:p14="http://schemas.microsoft.com/office/powerpoint/2010/main" val="23878225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g"/><Relationship Id="rId5" Type="http://schemas.openxmlformats.org/officeDocument/2006/relationships/image" Target="../media/image4.jpeg"/><Relationship Id="rId6" Type="http://schemas.openxmlformats.org/officeDocument/2006/relationships/image" Target="../media/image5.jpeg"/><Relationship Id="rId7" Type="http://schemas.openxmlformats.org/officeDocument/2006/relationships/chart" Target="../charts/chart1.xml"/><Relationship Id="rId8" Type="http://schemas.openxmlformats.org/officeDocument/2006/relationships/chart" Target="../charts/chart2.xm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4039" y="2005636"/>
            <a:ext cx="28636339" cy="1941725"/>
          </a:xfrm>
        </p:spPr>
        <p:txBody>
          <a:bodyPr>
            <a:noAutofit/>
          </a:bodyPr>
          <a:lstStyle/>
          <a:p>
            <a:pPr algn="l"/>
            <a:r>
              <a:rPr lang="en-US" sz="10600" dirty="0">
                <a:latin typeface="Minion Pro" panose="02040503050306020203" pitchFamily="18" charset="0"/>
              </a:rPr>
              <a:t>Controversial Messages From Celebrity Influencers</a:t>
            </a:r>
          </a:p>
        </p:txBody>
      </p:sp>
      <p:sp>
        <p:nvSpPr>
          <p:cNvPr id="6" name="Title 1"/>
          <p:cNvSpPr txBox="1">
            <a:spLocks/>
          </p:cNvSpPr>
          <p:nvPr/>
        </p:nvSpPr>
        <p:spPr>
          <a:xfrm>
            <a:off x="1634039" y="6552138"/>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lnSpc>
                <a:spcPct val="100000"/>
              </a:lnSpc>
            </a:pPr>
            <a:r>
              <a:rPr lang="en-US" sz="3818" dirty="0">
                <a:solidFill>
                  <a:schemeClr val="bg1">
                    <a:lumMod val="50000"/>
                  </a:schemeClr>
                </a:solidFill>
                <a:latin typeface="Minion Pro" panose="02040503050306020203" pitchFamily="18" charset="0"/>
              </a:rPr>
              <a:t>Alyssa </a:t>
            </a:r>
            <a:r>
              <a:rPr lang="en-US" sz="3818" dirty="0" err="1">
                <a:solidFill>
                  <a:schemeClr val="bg1">
                    <a:lumMod val="50000"/>
                  </a:schemeClr>
                </a:solidFill>
                <a:latin typeface="Minion Pro" panose="02040503050306020203" pitchFamily="18" charset="0"/>
              </a:rPr>
              <a:t>Addleman</a:t>
            </a:r>
            <a:r>
              <a:rPr lang="en-US" sz="3818" dirty="0">
                <a:solidFill>
                  <a:schemeClr val="bg1">
                    <a:lumMod val="50000"/>
                  </a:schemeClr>
                </a:solidFill>
                <a:latin typeface="Minion Pro" panose="02040503050306020203" pitchFamily="18" charset="0"/>
              </a:rPr>
              <a:t>, Allison Hassemer, Amber </a:t>
            </a:r>
            <a:r>
              <a:rPr lang="en-US" sz="3818" dirty="0" err="1">
                <a:solidFill>
                  <a:schemeClr val="bg1">
                    <a:lumMod val="50000"/>
                  </a:schemeClr>
                </a:solidFill>
                <a:latin typeface="Minion Pro" panose="02040503050306020203" pitchFamily="18" charset="0"/>
              </a:rPr>
              <a:t>Karn</a:t>
            </a:r>
            <a:r>
              <a:rPr lang="en-US" sz="3818" dirty="0">
                <a:solidFill>
                  <a:schemeClr val="bg1">
                    <a:lumMod val="50000"/>
                  </a:schemeClr>
                </a:solidFill>
                <a:latin typeface="Minion Pro" panose="02040503050306020203" pitchFamily="18" charset="0"/>
              </a:rPr>
              <a:t>, Megan Roth, Jordan </a:t>
            </a:r>
            <a:r>
              <a:rPr lang="en-US" sz="3818" dirty="0" err="1" smtClean="0">
                <a:solidFill>
                  <a:schemeClr val="bg1">
                    <a:lumMod val="50000"/>
                  </a:schemeClr>
                </a:solidFill>
                <a:latin typeface="Minion Pro" panose="02040503050306020203" pitchFamily="18" charset="0"/>
              </a:rPr>
              <a:t>Stelzer</a:t>
            </a:r>
            <a:r>
              <a:rPr lang="en-US" sz="3818" dirty="0" smtClean="0">
                <a:solidFill>
                  <a:schemeClr val="bg1">
                    <a:lumMod val="50000"/>
                  </a:schemeClr>
                </a:solidFill>
                <a:latin typeface="Minion Pro" panose="02040503050306020203" pitchFamily="18" charset="0"/>
              </a:rPr>
              <a:t> | Department </a:t>
            </a:r>
            <a:r>
              <a:rPr lang="en-US" sz="3818" dirty="0">
                <a:solidFill>
                  <a:schemeClr val="bg1">
                    <a:lumMod val="50000"/>
                  </a:schemeClr>
                </a:solidFill>
                <a:latin typeface="Minion Pro" panose="02040503050306020203" pitchFamily="18" charset="0"/>
              </a:rPr>
              <a:t>of Communication and Journalism</a:t>
            </a:r>
          </a:p>
          <a:p>
            <a:pPr algn="l">
              <a:lnSpc>
                <a:spcPct val="100000"/>
              </a:lnSpc>
            </a:pPr>
            <a:r>
              <a:rPr lang="en-US" sz="3818" dirty="0">
                <a:solidFill>
                  <a:schemeClr val="bg1">
                    <a:lumMod val="50000"/>
                  </a:schemeClr>
                </a:solidFill>
                <a:latin typeface="Minion Pro" panose="02040503050306020203" pitchFamily="18" charset="0"/>
              </a:rPr>
              <a:t>Faculty Mentor: Dr. Martha Fay</a:t>
            </a:r>
          </a:p>
        </p:txBody>
      </p:sp>
      <p:sp>
        <p:nvSpPr>
          <p:cNvPr id="7" name="Title 1"/>
          <p:cNvSpPr txBox="1">
            <a:spLocks/>
          </p:cNvSpPr>
          <p:nvPr/>
        </p:nvSpPr>
        <p:spPr>
          <a:xfrm>
            <a:off x="1634039" y="4334051"/>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500" cap="small" dirty="0">
                <a:solidFill>
                  <a:srgbClr val="DD9E11"/>
                </a:solidFill>
                <a:latin typeface="Minion Pro" panose="02040503050306020203" pitchFamily="18" charset="0"/>
              </a:rPr>
              <a:t>Analyzing Consumer Attitudes and Purchase Intentions</a:t>
            </a:r>
          </a:p>
        </p:txBody>
      </p:sp>
      <p:sp>
        <p:nvSpPr>
          <p:cNvPr id="8" name="Subtitle 2"/>
          <p:cNvSpPr txBox="1">
            <a:spLocks/>
          </p:cNvSpPr>
          <p:nvPr/>
        </p:nvSpPr>
        <p:spPr>
          <a:xfrm>
            <a:off x="1973908" y="9773445"/>
            <a:ext cx="7830490" cy="2456683"/>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2800" dirty="0"/>
          </a:p>
        </p:txBody>
      </p:sp>
      <p:sp>
        <p:nvSpPr>
          <p:cNvPr id="10" name="Subtitle 2"/>
          <p:cNvSpPr txBox="1">
            <a:spLocks/>
          </p:cNvSpPr>
          <p:nvPr/>
        </p:nvSpPr>
        <p:spPr>
          <a:xfrm>
            <a:off x="1690799" y="22742882"/>
            <a:ext cx="7887779" cy="3065679"/>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2700" dirty="0"/>
              <a:t>The three images to the right represent the celebrity influencers we highlighted in our study. Each influencer participated in marketing campaigns that generated controversial messages among the public. The messages portrayed in each scenario stimulated either a favorable or unfavorable response. The celebrities who took part in these campaigns are: Kendall Jenner, Colin Kaepernick, and Ashton Kutcher.</a:t>
            </a:r>
          </a:p>
        </p:txBody>
      </p:sp>
      <p:sp>
        <p:nvSpPr>
          <p:cNvPr id="12" name="TextBox 11"/>
          <p:cNvSpPr txBox="1"/>
          <p:nvPr/>
        </p:nvSpPr>
        <p:spPr>
          <a:xfrm>
            <a:off x="12729476" y="19493446"/>
            <a:ext cx="6156799" cy="461665"/>
          </a:xfrm>
          <a:prstGeom prst="rect">
            <a:avLst/>
          </a:prstGeom>
          <a:noFill/>
        </p:spPr>
        <p:txBody>
          <a:bodyPr wrap="square" rtlCol="0">
            <a:spAutoFit/>
          </a:bodyPr>
          <a:lstStyle/>
          <a:p>
            <a:pPr algn="ctr"/>
            <a:r>
              <a:rPr lang="en-US" sz="2400" dirty="0">
                <a:latin typeface="+mj-lt"/>
              </a:rPr>
              <a:t>Colin Kaepernick for Nike (2018)</a:t>
            </a:r>
          </a:p>
        </p:txBody>
      </p:sp>
      <p:sp>
        <p:nvSpPr>
          <p:cNvPr id="3" name="TextBox 2"/>
          <p:cNvSpPr txBox="1"/>
          <p:nvPr/>
        </p:nvSpPr>
        <p:spPr>
          <a:xfrm>
            <a:off x="1684578" y="7980711"/>
            <a:ext cx="6482795"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Introduction</a:t>
            </a:r>
          </a:p>
        </p:txBody>
      </p:sp>
      <p:sp>
        <p:nvSpPr>
          <p:cNvPr id="14" name="TextBox 13"/>
          <p:cNvSpPr txBox="1"/>
          <p:nvPr/>
        </p:nvSpPr>
        <p:spPr>
          <a:xfrm>
            <a:off x="1691896" y="11803039"/>
            <a:ext cx="6482795" cy="590931"/>
          </a:xfrm>
          <a:prstGeom prst="rect">
            <a:avLst/>
          </a:prstGeom>
          <a:noFill/>
        </p:spPr>
        <p:txBody>
          <a:bodyPr wrap="square" rtlCol="0">
            <a:spAutoFit/>
          </a:bodyPr>
          <a:lstStyle/>
          <a:p>
            <a:pPr defTabSz="3840297">
              <a:lnSpc>
                <a:spcPct val="90000"/>
              </a:lnSpc>
              <a:spcBef>
                <a:spcPts val="4200"/>
              </a:spcBef>
            </a:pPr>
            <a:r>
              <a:rPr lang="en-US" sz="3600" cap="small" dirty="0">
                <a:solidFill>
                  <a:schemeClr val="accent1">
                    <a:lumMod val="50000"/>
                  </a:schemeClr>
                </a:solidFill>
                <a:latin typeface="Minion Pro" panose="02040503050306020203" pitchFamily="18" charset="0"/>
              </a:rPr>
              <a:t>Abstract</a:t>
            </a:r>
          </a:p>
        </p:txBody>
      </p:sp>
      <p:sp>
        <p:nvSpPr>
          <p:cNvPr id="17" name="TextBox 16"/>
          <p:cNvSpPr txBox="1"/>
          <p:nvPr/>
        </p:nvSpPr>
        <p:spPr>
          <a:xfrm>
            <a:off x="7925503" y="26809153"/>
            <a:ext cx="6482795"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Method</a:t>
            </a:r>
          </a:p>
        </p:txBody>
      </p:sp>
      <p:sp>
        <p:nvSpPr>
          <p:cNvPr id="19" name="TextBox 18"/>
          <p:cNvSpPr txBox="1"/>
          <p:nvPr/>
        </p:nvSpPr>
        <p:spPr>
          <a:xfrm>
            <a:off x="1691897" y="22096551"/>
            <a:ext cx="6482795"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Celebrity Influencers</a:t>
            </a:r>
          </a:p>
        </p:txBody>
      </p:sp>
      <p:sp>
        <p:nvSpPr>
          <p:cNvPr id="20" name="TextBox 19"/>
          <p:cNvSpPr txBox="1"/>
          <p:nvPr/>
        </p:nvSpPr>
        <p:spPr>
          <a:xfrm>
            <a:off x="1634039" y="12390773"/>
            <a:ext cx="8112500" cy="9441046"/>
          </a:xfrm>
          <a:prstGeom prst="rect">
            <a:avLst/>
          </a:prstGeom>
          <a:noFill/>
        </p:spPr>
        <p:txBody>
          <a:bodyPr wrap="square" rtlCol="0">
            <a:spAutoFit/>
          </a:bodyPr>
          <a:lstStyle/>
          <a:p>
            <a:pPr defTabSz="3840297">
              <a:lnSpc>
                <a:spcPct val="90000"/>
              </a:lnSpc>
              <a:spcBef>
                <a:spcPts val="4200"/>
              </a:spcBef>
            </a:pPr>
            <a:r>
              <a:rPr lang="en-US" sz="2700" dirty="0"/>
              <a:t>Leveraging the new age of social media, many consumer brands have ramped up the use celebrity influencers to enhance brand awareness and increase sales (Thomas &amp; Fowler, 2015). Research has shown that celebrities increase awareness of a company’s advertising and create positive feelings toward brands (</a:t>
            </a:r>
            <a:r>
              <a:rPr lang="en-US" sz="2700" dirty="0" err="1"/>
              <a:t>Schlecht</a:t>
            </a:r>
            <a:r>
              <a:rPr lang="en-US" sz="2700" dirty="0"/>
              <a:t>, 2003). Conversely, a consumer can also have negative attitudes toward a message or source if they are conveyed improperly (</a:t>
            </a:r>
            <a:r>
              <a:rPr lang="en-US" sz="2700" dirty="0" err="1"/>
              <a:t>Ogunsiji</a:t>
            </a:r>
            <a:r>
              <a:rPr lang="en-US" sz="2700" dirty="0"/>
              <a:t>, 2012). For example, research has shown that consumers’ attitudes toward endorsers become negative after a brand transgression occurs; however, studies suggest that celebrities may be able to overcome negative effects that result from their relationship with the brand by dispatching appropriate responses (Thomas &amp; Fowler, 2016). However, whether controversial actions by celebrities impact consumer perceptions of the brand they represent has not been studied. Utilizing the Social Identity Theory, this study explores potential associations between consumer attitudes toward a brand and their purchase intentions, and controversial messages produced by a liked celebrity (Lam, Ahearne, Hu, &amp; </a:t>
            </a:r>
            <a:r>
              <a:rPr lang="en-US" sz="2700" dirty="0" err="1"/>
              <a:t>Schillewaert</a:t>
            </a:r>
            <a:r>
              <a:rPr lang="en-US" sz="2700" dirty="0"/>
              <a:t>, 2010). Results may help brand managers in deciding among celebrities to represent their brand and in mitigating potential negative effects of their liked celebrities’ transgressions</a:t>
            </a:r>
            <a:r>
              <a:rPr lang="en-US" sz="2700" dirty="0" smtClean="0"/>
              <a:t>.</a:t>
            </a:r>
            <a:endParaRPr lang="en-US" sz="2700" dirty="0"/>
          </a:p>
        </p:txBody>
      </p:sp>
      <p:sp>
        <p:nvSpPr>
          <p:cNvPr id="23" name="TextBox 22"/>
          <p:cNvSpPr txBox="1"/>
          <p:nvPr/>
        </p:nvSpPr>
        <p:spPr>
          <a:xfrm>
            <a:off x="12764182" y="12867119"/>
            <a:ext cx="6156799" cy="461665"/>
          </a:xfrm>
          <a:prstGeom prst="rect">
            <a:avLst/>
          </a:prstGeom>
          <a:noFill/>
        </p:spPr>
        <p:txBody>
          <a:bodyPr wrap="square" rtlCol="0">
            <a:spAutoFit/>
          </a:bodyPr>
          <a:lstStyle/>
          <a:p>
            <a:pPr algn="ctr"/>
            <a:r>
              <a:rPr lang="en-US" sz="2400" dirty="0">
                <a:latin typeface="+mj-lt"/>
              </a:rPr>
              <a:t>Kendall Jenner for Pepsi (2017)</a:t>
            </a:r>
          </a:p>
        </p:txBody>
      </p:sp>
      <p:sp>
        <p:nvSpPr>
          <p:cNvPr id="9" name="TextBox 8"/>
          <p:cNvSpPr txBox="1"/>
          <p:nvPr/>
        </p:nvSpPr>
        <p:spPr>
          <a:xfrm>
            <a:off x="21628588" y="24894019"/>
            <a:ext cx="8775269" cy="3108543"/>
          </a:xfrm>
          <a:prstGeom prst="rect">
            <a:avLst/>
          </a:prstGeom>
          <a:noFill/>
        </p:spPr>
        <p:txBody>
          <a:bodyPr wrap="square" rtlCol="0">
            <a:spAutoFit/>
          </a:bodyPr>
          <a:lstStyle/>
          <a:p>
            <a:pPr marL="457200" indent="-457200">
              <a:buClr>
                <a:schemeClr val="tx2">
                  <a:lumMod val="75000"/>
                </a:schemeClr>
              </a:buClr>
              <a:buFont typeface="Arial" panose="020B0604020202020204" pitchFamily="34" charset="0"/>
              <a:buChar char="•"/>
            </a:pPr>
            <a:r>
              <a:rPr lang="en-US" sz="2750" dirty="0"/>
              <a:t>Scenario 1 indicates that 46.8% of individuals care about the issue 28.4% do not.</a:t>
            </a:r>
          </a:p>
          <a:p>
            <a:pPr marL="457200" indent="-457200">
              <a:buClr>
                <a:schemeClr val="tx2">
                  <a:lumMod val="75000"/>
                </a:schemeClr>
              </a:buClr>
              <a:buFont typeface="Arial" panose="020B0604020202020204" pitchFamily="34" charset="0"/>
              <a:buChar char="•"/>
            </a:pPr>
            <a:r>
              <a:rPr lang="en-US" sz="2750" dirty="0"/>
              <a:t>Scenario 2 indicates that 73.8% of individuals care about the issue and 12% do not.</a:t>
            </a:r>
          </a:p>
          <a:p>
            <a:pPr marL="457200" indent="-457200">
              <a:buClr>
                <a:schemeClr val="tx2">
                  <a:lumMod val="75000"/>
                </a:schemeClr>
              </a:buClr>
              <a:buFont typeface="Arial" panose="020B0604020202020204" pitchFamily="34" charset="0"/>
              <a:buChar char="•"/>
            </a:pPr>
            <a:r>
              <a:rPr lang="en-US" sz="2750" dirty="0"/>
              <a:t>Scenario 3 indicates that 51% of individuals care about the issue and 19.8% do not.</a:t>
            </a:r>
          </a:p>
          <a:p>
            <a:pPr marL="818245" indent="-818245">
              <a:buClr>
                <a:schemeClr val="tx2">
                  <a:lumMod val="75000"/>
                </a:schemeClr>
              </a:buClr>
              <a:buFont typeface="Arial" panose="020B0604020202020204" pitchFamily="34" charset="0"/>
              <a:buChar char="•"/>
            </a:pPr>
            <a:endParaRPr lang="en-US" sz="2800" dirty="0"/>
          </a:p>
        </p:txBody>
      </p:sp>
      <p:sp>
        <p:nvSpPr>
          <p:cNvPr id="31" name="TextBox 30"/>
          <p:cNvSpPr txBox="1"/>
          <p:nvPr/>
        </p:nvSpPr>
        <p:spPr>
          <a:xfrm>
            <a:off x="21638397" y="24214256"/>
            <a:ext cx="8368868"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I Care About the Issue </a:t>
            </a:r>
          </a:p>
        </p:txBody>
      </p:sp>
      <p:sp>
        <p:nvSpPr>
          <p:cNvPr id="34" name="TextBox 33"/>
          <p:cNvSpPr txBox="1"/>
          <p:nvPr/>
        </p:nvSpPr>
        <p:spPr>
          <a:xfrm>
            <a:off x="21638397" y="31419992"/>
            <a:ext cx="8889253" cy="1200329"/>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Scenario Would Encourage Consumers to purchase Other Brand’s Products</a:t>
            </a:r>
          </a:p>
        </p:txBody>
      </p:sp>
      <p:sp>
        <p:nvSpPr>
          <p:cNvPr id="40" name="TextBox 39"/>
          <p:cNvSpPr txBox="1"/>
          <p:nvPr/>
        </p:nvSpPr>
        <p:spPr>
          <a:xfrm>
            <a:off x="31147632" y="24177787"/>
            <a:ext cx="6482795"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sym typeface="Wingdings" panose="05000000000000000000" pitchFamily="2" charset="2"/>
              </a:rPr>
              <a:t>Conclusion</a:t>
            </a:r>
            <a:endParaRPr lang="en-US" sz="3600" cap="small" dirty="0">
              <a:solidFill>
                <a:schemeClr val="accent1">
                  <a:lumMod val="50000"/>
                </a:schemeClr>
              </a:solidFill>
              <a:latin typeface="Minion Pro" panose="02040503050306020203" pitchFamily="18" charset="0"/>
            </a:endParaRPr>
          </a:p>
        </p:txBody>
      </p:sp>
      <p:sp>
        <p:nvSpPr>
          <p:cNvPr id="41" name="TextBox 40"/>
          <p:cNvSpPr txBox="1"/>
          <p:nvPr/>
        </p:nvSpPr>
        <p:spPr>
          <a:xfrm>
            <a:off x="31147632" y="24816062"/>
            <a:ext cx="8889253" cy="10433625"/>
          </a:xfrm>
          <a:prstGeom prst="rect">
            <a:avLst/>
          </a:prstGeom>
          <a:noFill/>
        </p:spPr>
        <p:txBody>
          <a:bodyPr wrap="square" rtlCol="0">
            <a:spAutoFit/>
          </a:bodyPr>
          <a:lstStyle/>
          <a:p>
            <a:r>
              <a:rPr lang="en-US" sz="2800" dirty="0"/>
              <a:t>Previous research </a:t>
            </a:r>
            <a:r>
              <a:rPr lang="en-US" sz="2800" dirty="0" smtClean="0"/>
              <a:t>has suggested </a:t>
            </a:r>
            <a:r>
              <a:rPr lang="en-US" sz="2800" dirty="0"/>
              <a:t>that </a:t>
            </a:r>
            <a:r>
              <a:rPr lang="en-US" sz="2800" dirty="0" smtClean="0"/>
              <a:t>controversial messages </a:t>
            </a:r>
            <a:r>
              <a:rPr lang="en-US" sz="2800" dirty="0"/>
              <a:t>would adversely affect ad campaigns and the celebrities that endorse brands. </a:t>
            </a:r>
            <a:r>
              <a:rPr lang="en-US" sz="2800" dirty="0" smtClean="0"/>
              <a:t>Due </a:t>
            </a:r>
            <a:r>
              <a:rPr lang="en-US" sz="2800" dirty="0"/>
              <a:t>to these findings, we expected to see a negative attitude and a decline in purchase intention toward each brand we examined. </a:t>
            </a:r>
            <a:r>
              <a:rPr lang="en-US" sz="2800" dirty="0" smtClean="0"/>
              <a:t>Past research has found that a celebrity associated with a controversy or ill-behavior has been found to cause a negative impact to an endorsement (</a:t>
            </a:r>
            <a:r>
              <a:rPr lang="en-US" sz="2800" dirty="0" err="1" smtClean="0"/>
              <a:t>Ogunsiji</a:t>
            </a:r>
            <a:r>
              <a:rPr lang="en-US" sz="2800" dirty="0" smtClean="0"/>
              <a:t>, 2012). While focusing our research specifically on controversial messages within digital ad campaigns, we predicted to see similar results.</a:t>
            </a:r>
            <a:endParaRPr lang="en-US" sz="2800" dirty="0"/>
          </a:p>
          <a:p>
            <a:endParaRPr lang="en-US" sz="2800" dirty="0"/>
          </a:p>
          <a:p>
            <a:r>
              <a:rPr lang="en-US" sz="2800" dirty="0"/>
              <a:t>Overall, the results we found were not consistent with our predictions. The results </a:t>
            </a:r>
            <a:r>
              <a:rPr lang="en-US" sz="2800" dirty="0" smtClean="0"/>
              <a:t>of our study may </a:t>
            </a:r>
            <a:r>
              <a:rPr lang="en-US" sz="2800" dirty="0"/>
              <a:t>encourage businesses to take risks, knowing that more often than not, the use of celebrity influencers won’t negatively impact consumer brand perceptions. </a:t>
            </a:r>
          </a:p>
          <a:p>
            <a:endParaRPr lang="en-US" sz="2800" dirty="0"/>
          </a:p>
          <a:p>
            <a:r>
              <a:rPr lang="en-US" sz="2800" dirty="0"/>
              <a:t>Through this study we learned that controversial messages do not greatly influence attitudes and purchase intentions of consumers. Therefore, these results can benefit researchers in the future with regard to how much control influencers have on consumers within the messages they send.</a:t>
            </a:r>
          </a:p>
        </p:txBody>
      </p:sp>
      <p:sp>
        <p:nvSpPr>
          <p:cNvPr id="38" name="TextBox 37"/>
          <p:cNvSpPr txBox="1"/>
          <p:nvPr/>
        </p:nvSpPr>
        <p:spPr>
          <a:xfrm>
            <a:off x="12764182" y="25574109"/>
            <a:ext cx="6156799" cy="461665"/>
          </a:xfrm>
          <a:prstGeom prst="rect">
            <a:avLst/>
          </a:prstGeom>
          <a:noFill/>
        </p:spPr>
        <p:txBody>
          <a:bodyPr wrap="square" rtlCol="0">
            <a:spAutoFit/>
          </a:bodyPr>
          <a:lstStyle/>
          <a:p>
            <a:pPr algn="ctr"/>
            <a:r>
              <a:rPr lang="en-US" sz="2400" dirty="0">
                <a:latin typeface="+mj-lt"/>
              </a:rPr>
              <a:t>Ashton Kutcher for Pop Chips (2012)</a:t>
            </a:r>
          </a:p>
        </p:txBody>
      </p:sp>
      <p:sp>
        <p:nvSpPr>
          <p:cNvPr id="4" name="TextBox 3"/>
          <p:cNvSpPr txBox="1"/>
          <p:nvPr/>
        </p:nvSpPr>
        <p:spPr>
          <a:xfrm>
            <a:off x="7925503" y="27478096"/>
            <a:ext cx="11784896" cy="8076057"/>
          </a:xfrm>
          <a:prstGeom prst="rect">
            <a:avLst/>
          </a:prstGeom>
          <a:noFill/>
        </p:spPr>
        <p:txBody>
          <a:bodyPr wrap="square" rtlCol="0">
            <a:spAutoFit/>
          </a:bodyPr>
          <a:lstStyle/>
          <a:p>
            <a:pPr defTabSz="4023360">
              <a:lnSpc>
                <a:spcPct val="90000"/>
              </a:lnSpc>
              <a:spcBef>
                <a:spcPts val="2400"/>
              </a:spcBef>
            </a:pPr>
            <a:r>
              <a:rPr lang="en-US" sz="2800" dirty="0"/>
              <a:t>Data was collected from 141 participants using convenience sampling. Participants were adults above the age of 18 who use digital media. Participants were sent an online link asking them to participate in a survey. The main outlet to solicit participants was through Facebook. </a:t>
            </a:r>
          </a:p>
          <a:p>
            <a:pPr defTabSz="4023360">
              <a:lnSpc>
                <a:spcPct val="90000"/>
              </a:lnSpc>
              <a:spcBef>
                <a:spcPts val="2400"/>
              </a:spcBef>
            </a:pPr>
            <a:r>
              <a:rPr lang="en-US" sz="2800" dirty="0"/>
              <a:t>The majority of the survey consisted of three scenarios of different ad campaigns advertised on digital media. The ads all received backlash after they were released because they were perceived as controversial. After reading each scenario, participants were asked to answer the same set of questions about how much they care about the issue, their attitude towards the brand, and if their purchase intention had changed. We measured these variables on a Likert scale.</a:t>
            </a:r>
          </a:p>
          <a:p>
            <a:pPr defTabSz="4023360">
              <a:lnSpc>
                <a:spcPct val="90000"/>
              </a:lnSpc>
              <a:spcBef>
                <a:spcPts val="2400"/>
              </a:spcBef>
            </a:pPr>
            <a:r>
              <a:rPr lang="en-US" sz="2800" dirty="0"/>
              <a:t>The survey was designed to cover all facets of the study in regard to digital media use and how messages affect consumers</a:t>
            </a:r>
            <a:r>
              <a:rPr lang="en-US" sz="2800" dirty="0"/>
              <a:t>. The variables are outlined by the controversial messages sent by celebrity influencers of a particular brand, the participant’s attitudes towards the messages sent in various ads, and how it affects their purchase intentions </a:t>
            </a:r>
            <a:r>
              <a:rPr lang="en-US" sz="2800" dirty="0" smtClean="0"/>
              <a:t>In </a:t>
            </a:r>
            <a:r>
              <a:rPr lang="en-US" sz="2800" dirty="0"/>
              <a:t>order to keep the survey uniform, the questionnaire included thirty-three questions total: thirty questions that were Likert-scale ranging from strongly disagree to strongly agree, and three demographic questions defining age, ethnicity, and biological sex. </a:t>
            </a:r>
          </a:p>
        </p:txBody>
      </p:sp>
      <p:pic>
        <p:nvPicPr>
          <p:cNvPr id="1026" name="Picture 2" descr="Image result for colin kaepernick nike">
            <a:extLst>
              <a:ext uri="{FF2B5EF4-FFF2-40B4-BE49-F238E27FC236}">
                <a16:creationId xmlns:a16="http://schemas.microsoft.com/office/drawing/2014/main" xmlns="" id="{2C37CF02-9984-4039-B27F-B16A8A42220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10128" y="13750903"/>
            <a:ext cx="5795497" cy="564843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xmlns="" id="{089AE15D-A878-4667-9E36-68285945F4DF}"/>
              </a:ext>
            </a:extLst>
          </p:cNvPr>
          <p:cNvPicPr>
            <a:picLocks noChangeAspect="1"/>
          </p:cNvPicPr>
          <p:nvPr/>
        </p:nvPicPr>
        <p:blipFill rotWithShape="1">
          <a:blip r:embed="rId4">
            <a:extLst>
              <a:ext uri="{28A0092B-C50C-407E-A947-70E740481C1C}">
                <a14:useLocalDpi xmlns:a14="http://schemas.microsoft.com/office/drawing/2010/main" val="0"/>
              </a:ext>
            </a:extLst>
          </a:blip>
          <a:srcRect l="19090" b="6533"/>
          <a:stretch/>
        </p:blipFill>
        <p:spPr>
          <a:xfrm>
            <a:off x="12944832" y="7945512"/>
            <a:ext cx="5795497" cy="4847484"/>
          </a:xfrm>
          <a:prstGeom prst="rect">
            <a:avLst/>
          </a:prstGeom>
        </p:spPr>
      </p:pic>
      <p:pic>
        <p:nvPicPr>
          <p:cNvPr id="1028" name="Picture 4" descr="Related image">
            <a:extLst>
              <a:ext uri="{FF2B5EF4-FFF2-40B4-BE49-F238E27FC236}">
                <a16:creationId xmlns:a16="http://schemas.microsoft.com/office/drawing/2014/main" xmlns="" id="{1D688905-6685-4191-B215-834776F380F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10128" y="20371780"/>
            <a:ext cx="5795497" cy="5198682"/>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xmlns="" id="{6525E663-3FE3-43F8-B73F-E4F48B987EFE}"/>
              </a:ext>
            </a:extLst>
          </p:cNvPr>
          <p:cNvSpPr txBox="1"/>
          <p:nvPr/>
        </p:nvSpPr>
        <p:spPr>
          <a:xfrm>
            <a:off x="1690799" y="8907688"/>
            <a:ext cx="7859134" cy="2585323"/>
          </a:xfrm>
          <a:prstGeom prst="rect">
            <a:avLst/>
          </a:prstGeom>
          <a:noFill/>
        </p:spPr>
        <p:txBody>
          <a:bodyPr wrap="square" rtlCol="0">
            <a:spAutoFit/>
          </a:bodyPr>
          <a:lstStyle/>
          <a:p>
            <a:r>
              <a:rPr lang="en-US" sz="2700" dirty="0"/>
              <a:t>As Organizational Communication Majors in a CJ Capstone Class, we decided to investigate the impact of celebrity influencers on buyers’ attitudes and decisions. We did this in order to understand more about how messages can affect perceptions of celebrities and brands. </a:t>
            </a:r>
          </a:p>
        </p:txBody>
      </p:sp>
      <p:sp>
        <p:nvSpPr>
          <p:cNvPr id="5" name="Rectangle 4">
            <a:extLst>
              <a:ext uri="{FF2B5EF4-FFF2-40B4-BE49-F238E27FC236}">
                <a16:creationId xmlns:a16="http://schemas.microsoft.com/office/drawing/2014/main" xmlns="" id="{B25744FD-010D-4E82-990C-149147310F1D}"/>
              </a:ext>
            </a:extLst>
          </p:cNvPr>
          <p:cNvSpPr/>
          <p:nvPr/>
        </p:nvSpPr>
        <p:spPr>
          <a:xfrm>
            <a:off x="21628588" y="27573739"/>
            <a:ext cx="9299888" cy="646331"/>
          </a:xfrm>
          <a:prstGeom prst="rect">
            <a:avLst/>
          </a:prstGeom>
        </p:spPr>
        <p:txBody>
          <a:bodyPr wrap="square">
            <a:spAutoFit/>
          </a:bodyPr>
          <a:lstStyle/>
          <a:p>
            <a:r>
              <a:rPr lang="en-US" sz="3600" cap="small" dirty="0">
                <a:solidFill>
                  <a:schemeClr val="accent1">
                    <a:lumMod val="50000"/>
                  </a:schemeClr>
                </a:solidFill>
                <a:latin typeface="Minion Pro" panose="02040503050306020203" pitchFamily="18" charset="0"/>
              </a:rPr>
              <a:t>Scenario Negatively affects attitude of the Brand</a:t>
            </a:r>
          </a:p>
        </p:txBody>
      </p:sp>
      <p:sp>
        <p:nvSpPr>
          <p:cNvPr id="11" name="Rectangle 10">
            <a:extLst>
              <a:ext uri="{FF2B5EF4-FFF2-40B4-BE49-F238E27FC236}">
                <a16:creationId xmlns:a16="http://schemas.microsoft.com/office/drawing/2014/main" xmlns="" id="{FAAE0FBE-2C70-492F-BB34-5D332B802051}"/>
              </a:ext>
            </a:extLst>
          </p:cNvPr>
          <p:cNvSpPr/>
          <p:nvPr/>
        </p:nvSpPr>
        <p:spPr>
          <a:xfrm>
            <a:off x="21638397" y="28738571"/>
            <a:ext cx="8889253" cy="2677656"/>
          </a:xfrm>
          <a:prstGeom prst="rect">
            <a:avLst/>
          </a:prstGeom>
        </p:spPr>
        <p:txBody>
          <a:bodyPr wrap="square">
            <a:spAutoFit/>
          </a:bodyPr>
          <a:lstStyle/>
          <a:p>
            <a:pPr marL="457200" indent="-457200">
              <a:buClr>
                <a:schemeClr val="tx2">
                  <a:lumMod val="75000"/>
                </a:schemeClr>
              </a:buClr>
              <a:buFont typeface="Arial" panose="020B0604020202020204" pitchFamily="34" charset="0"/>
              <a:buChar char="•"/>
            </a:pPr>
            <a:r>
              <a:rPr lang="en-US" sz="2750" dirty="0"/>
              <a:t>Scenario 1 indicates that 21.9% of people have a negative attitude toward the brand and 51.8% do not.</a:t>
            </a:r>
          </a:p>
          <a:p>
            <a:pPr marL="457200" indent="-457200">
              <a:buClr>
                <a:schemeClr val="tx2">
                  <a:lumMod val="75000"/>
                </a:schemeClr>
              </a:buClr>
              <a:buFont typeface="Arial" panose="020B0604020202020204" pitchFamily="34" charset="0"/>
              <a:buChar char="•"/>
            </a:pPr>
            <a:r>
              <a:rPr lang="en-US" sz="2750" dirty="0"/>
              <a:t>Scenario 2 indicates that 22.7% of people have a negative attitude toward the brand and 58.9% do not.</a:t>
            </a:r>
          </a:p>
          <a:p>
            <a:pPr marL="457200" indent="-457200">
              <a:buClr>
                <a:schemeClr val="tx2">
                  <a:lumMod val="75000"/>
                </a:schemeClr>
              </a:buClr>
              <a:buFont typeface="Arial" panose="020B0604020202020204" pitchFamily="34" charset="0"/>
              <a:buChar char="•"/>
            </a:pPr>
            <a:r>
              <a:rPr lang="en-US" sz="2750" dirty="0"/>
              <a:t>Scenario 3 indicates that 49.7% of people have a negative attitude toward the brand and 25.5%</a:t>
            </a:r>
          </a:p>
        </p:txBody>
      </p:sp>
      <p:pic>
        <p:nvPicPr>
          <p:cNvPr id="1030" name="Picture 6" descr="Image result for digital media">
            <a:extLst>
              <a:ext uri="{FF2B5EF4-FFF2-40B4-BE49-F238E27FC236}">
                <a16:creationId xmlns:a16="http://schemas.microsoft.com/office/drawing/2014/main" xmlns="" id="{9F72F0A0-562D-482A-A6F2-6577AF0EC8E0}"/>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2345" r="15161"/>
          <a:stretch/>
        </p:blipFill>
        <p:spPr bwMode="auto">
          <a:xfrm>
            <a:off x="1634039" y="27573739"/>
            <a:ext cx="5674714" cy="7827899"/>
          </a:xfrm>
          <a:prstGeom prst="rect">
            <a:avLst/>
          </a:prstGeom>
          <a:noFill/>
          <a:effectLst>
            <a:softEdge rad="12700"/>
          </a:effectLst>
          <a:extLst>
            <a:ext uri="{909E8E84-426E-40DD-AFC4-6F175D3DCCD1}">
              <a14:hiddenFill xmlns:a14="http://schemas.microsoft.com/office/drawing/2010/main">
                <a:solidFill>
                  <a:srgbClr val="FFFFFF"/>
                </a:solidFill>
              </a14:hiddenFill>
            </a:ext>
          </a:extLst>
        </p:spPr>
      </p:pic>
      <p:graphicFrame>
        <p:nvGraphicFramePr>
          <p:cNvPr id="32" name="Chart 31">
            <a:extLst>
              <a:ext uri="{FF2B5EF4-FFF2-40B4-BE49-F238E27FC236}">
                <a16:creationId xmlns:a16="http://schemas.microsoft.com/office/drawing/2014/main" xmlns="" id="{B93AA51A-0632-444A-B7D8-892D8CE6F9EB}"/>
              </a:ext>
            </a:extLst>
          </p:cNvPr>
          <p:cNvGraphicFramePr>
            <a:graphicFrameLocks/>
          </p:cNvGraphicFramePr>
          <p:nvPr>
            <p:extLst>
              <p:ext uri="{D42A27DB-BD31-4B8C-83A1-F6EECF244321}">
                <p14:modId xmlns:p14="http://schemas.microsoft.com/office/powerpoint/2010/main" val="2017784916"/>
              </p:ext>
            </p:extLst>
          </p:nvPr>
        </p:nvGraphicFramePr>
        <p:xfrm>
          <a:off x="31147632" y="16949056"/>
          <a:ext cx="9379881" cy="7265200"/>
        </p:xfrm>
        <a:graphic>
          <a:graphicData uri="http://schemas.openxmlformats.org/drawingml/2006/chart">
            <c:chart xmlns:c="http://schemas.openxmlformats.org/drawingml/2006/chart" xmlns:r="http://schemas.openxmlformats.org/officeDocument/2006/relationships" r:id="rId7"/>
          </a:graphicData>
        </a:graphic>
      </p:graphicFrame>
      <p:sp>
        <p:nvSpPr>
          <p:cNvPr id="16" name="TextBox 15">
            <a:extLst>
              <a:ext uri="{FF2B5EF4-FFF2-40B4-BE49-F238E27FC236}">
                <a16:creationId xmlns:a16="http://schemas.microsoft.com/office/drawing/2014/main" xmlns="" id="{88886814-0B1E-4EB3-84F1-C2928B9508DB}"/>
              </a:ext>
            </a:extLst>
          </p:cNvPr>
          <p:cNvSpPr txBox="1"/>
          <p:nvPr/>
        </p:nvSpPr>
        <p:spPr>
          <a:xfrm>
            <a:off x="21638397" y="32567980"/>
            <a:ext cx="8257918" cy="3970318"/>
          </a:xfrm>
          <a:prstGeom prst="rect">
            <a:avLst/>
          </a:prstGeom>
          <a:noFill/>
        </p:spPr>
        <p:txBody>
          <a:bodyPr wrap="square" rtlCol="0">
            <a:spAutoFit/>
          </a:bodyPr>
          <a:lstStyle/>
          <a:p>
            <a:pPr marL="342900" indent="-342900">
              <a:buFont typeface="Arial" panose="020B0604020202020204" pitchFamily="34" charset="0"/>
              <a:buChar char="•"/>
            </a:pPr>
            <a:r>
              <a:rPr lang="en-US" sz="2750" dirty="0"/>
              <a:t>Scenario 1 indicates that 16.3% of people would be encouraged to purchase other brands products and 44.6% would not.</a:t>
            </a:r>
          </a:p>
          <a:p>
            <a:pPr marL="342900" indent="-342900">
              <a:buFont typeface="Arial" panose="020B0604020202020204" pitchFamily="34" charset="0"/>
              <a:buChar char="•"/>
            </a:pPr>
            <a:r>
              <a:rPr lang="en-US" sz="2750" dirty="0"/>
              <a:t>Scenario 2 indicates that 18.4% of people would be encouraged to purchase other brands products and 55.3% would not.</a:t>
            </a:r>
          </a:p>
          <a:p>
            <a:pPr marL="342900" indent="-342900">
              <a:buFont typeface="Arial" panose="020B0604020202020204" pitchFamily="34" charset="0"/>
              <a:buChar char="•"/>
            </a:pPr>
            <a:r>
              <a:rPr lang="en-US" sz="2750" dirty="0"/>
              <a:t>Scenario 3 indicates that 29.8% of people would be encouraged to purchase other brands products and 33.3% would not.</a:t>
            </a:r>
          </a:p>
        </p:txBody>
      </p:sp>
      <p:graphicFrame>
        <p:nvGraphicFramePr>
          <p:cNvPr id="33" name="Chart 32">
            <a:extLst>
              <a:ext uri="{FF2B5EF4-FFF2-40B4-BE49-F238E27FC236}">
                <a16:creationId xmlns:a16="http://schemas.microsoft.com/office/drawing/2014/main" xmlns="" id="{5BD68FF1-20E0-44BA-A5D2-FA09F58B0E4D}"/>
              </a:ext>
            </a:extLst>
          </p:cNvPr>
          <p:cNvGraphicFramePr>
            <a:graphicFrameLocks/>
          </p:cNvGraphicFramePr>
          <p:nvPr>
            <p:extLst>
              <p:ext uri="{D42A27DB-BD31-4B8C-83A1-F6EECF244321}">
                <p14:modId xmlns:p14="http://schemas.microsoft.com/office/powerpoint/2010/main" val="1451514007"/>
              </p:ext>
            </p:extLst>
          </p:nvPr>
        </p:nvGraphicFramePr>
        <p:xfrm>
          <a:off x="20998543" y="16949056"/>
          <a:ext cx="9529107" cy="7231768"/>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35" name="Table 34">
            <a:extLst>
              <a:ext uri="{FF2B5EF4-FFF2-40B4-BE49-F238E27FC236}">
                <a16:creationId xmlns:a16="http://schemas.microsoft.com/office/drawing/2014/main" xmlns="" id="{E21ADE1E-DA5E-4717-881B-D1331F03036A}"/>
              </a:ext>
            </a:extLst>
          </p:cNvPr>
          <p:cNvGraphicFramePr>
            <a:graphicFrameLocks noGrp="1"/>
          </p:cNvGraphicFramePr>
          <p:nvPr>
            <p:extLst>
              <p:ext uri="{D42A27DB-BD31-4B8C-83A1-F6EECF244321}">
                <p14:modId xmlns:p14="http://schemas.microsoft.com/office/powerpoint/2010/main" val="971273182"/>
              </p:ext>
            </p:extLst>
          </p:nvPr>
        </p:nvGraphicFramePr>
        <p:xfrm>
          <a:off x="21802419" y="8377376"/>
          <a:ext cx="18184571" cy="8522288"/>
        </p:xfrm>
        <a:graphic>
          <a:graphicData uri="http://schemas.openxmlformats.org/drawingml/2006/table">
            <a:tbl>
              <a:tblPr>
                <a:tableStyleId>{5C22544A-7EE6-4342-B048-85BDC9FD1C3A}</a:tableStyleId>
              </a:tblPr>
              <a:tblGrid>
                <a:gridCol w="4670634">
                  <a:extLst>
                    <a:ext uri="{9D8B030D-6E8A-4147-A177-3AD203B41FA5}">
                      <a16:colId xmlns:a16="http://schemas.microsoft.com/office/drawing/2014/main" xmlns="" val="2630914731"/>
                    </a:ext>
                  </a:extLst>
                </a:gridCol>
                <a:gridCol w="2308869">
                  <a:extLst>
                    <a:ext uri="{9D8B030D-6E8A-4147-A177-3AD203B41FA5}">
                      <a16:colId xmlns:a16="http://schemas.microsoft.com/office/drawing/2014/main" xmlns="" val="3938949416"/>
                    </a:ext>
                  </a:extLst>
                </a:gridCol>
                <a:gridCol w="2801267">
                  <a:extLst>
                    <a:ext uri="{9D8B030D-6E8A-4147-A177-3AD203B41FA5}">
                      <a16:colId xmlns:a16="http://schemas.microsoft.com/office/drawing/2014/main" xmlns="" val="3905954392"/>
                    </a:ext>
                  </a:extLst>
                </a:gridCol>
                <a:gridCol w="2801267">
                  <a:extLst>
                    <a:ext uri="{9D8B030D-6E8A-4147-A177-3AD203B41FA5}">
                      <a16:colId xmlns:a16="http://schemas.microsoft.com/office/drawing/2014/main" xmlns="" val="440546360"/>
                    </a:ext>
                  </a:extLst>
                </a:gridCol>
                <a:gridCol w="2801267">
                  <a:extLst>
                    <a:ext uri="{9D8B030D-6E8A-4147-A177-3AD203B41FA5}">
                      <a16:colId xmlns:a16="http://schemas.microsoft.com/office/drawing/2014/main" xmlns="" val="2453512789"/>
                    </a:ext>
                  </a:extLst>
                </a:gridCol>
                <a:gridCol w="2801267">
                  <a:extLst>
                    <a:ext uri="{9D8B030D-6E8A-4147-A177-3AD203B41FA5}">
                      <a16:colId xmlns:a16="http://schemas.microsoft.com/office/drawing/2014/main" xmlns="" val="652639478"/>
                    </a:ext>
                  </a:extLst>
                </a:gridCol>
              </a:tblGrid>
              <a:tr h="216918">
                <a:tc gridSpan="6">
                  <a:txBody>
                    <a:bodyPr/>
                    <a:lstStyle/>
                    <a:p>
                      <a:pPr marL="38100" marR="38100" algn="ctr">
                        <a:lnSpc>
                          <a:spcPts val="1600"/>
                        </a:lnSpc>
                        <a:spcBef>
                          <a:spcPts val="0"/>
                        </a:spcBef>
                        <a:spcAft>
                          <a:spcPts val="0"/>
                        </a:spcAft>
                      </a:pPr>
                      <a:r>
                        <a:rPr lang="en-US" sz="1400" dirty="0">
                          <a:effectLst/>
                        </a:rPr>
                        <a:t>Correlations</a:t>
                      </a:r>
                      <a:endParaRPr lang="en-US" sz="1400" b="1" i="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59901397"/>
                  </a:ext>
                </a:extLst>
              </a:tr>
              <a:tr h="1509394">
                <a:tc gridSpan="2">
                  <a:txBody>
                    <a:bodyPr/>
                    <a:lstStyle/>
                    <a:p>
                      <a:pPr marL="38100" marR="38100">
                        <a:lnSpc>
                          <a:spcPts val="1600"/>
                        </a:lnSpc>
                        <a:spcBef>
                          <a:spcPts val="0"/>
                        </a:spcBef>
                        <a:spcAft>
                          <a:spcPts val="0"/>
                        </a:spcAft>
                      </a:pPr>
                      <a:r>
                        <a:rPr lang="en-US" sz="2000" dirty="0">
                          <a:effectLst/>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hMerge="1">
                  <a:txBody>
                    <a:bodyPr/>
                    <a:lstStyle/>
                    <a:p>
                      <a:endParaRPr lang="en-US"/>
                    </a:p>
                  </a:txBody>
                  <a:tcPr/>
                </a:tc>
                <a:tc>
                  <a:txBody>
                    <a:bodyPr/>
                    <a:lstStyle/>
                    <a:p>
                      <a:pPr marL="38100" marR="38100" algn="l">
                        <a:lnSpc>
                          <a:spcPts val="1600"/>
                        </a:lnSpc>
                        <a:spcBef>
                          <a:spcPts val="0"/>
                        </a:spcBef>
                        <a:spcAft>
                          <a:spcPts val="0"/>
                        </a:spcAft>
                      </a:pPr>
                      <a:r>
                        <a:rPr lang="en-US" sz="2000" dirty="0">
                          <a:effectLst/>
                        </a:rPr>
                        <a:t>A controversial message I agree with, sent by a celebrity I like, affects my attitude towards a brand they promote.</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l">
                        <a:lnSpc>
                          <a:spcPts val="1600"/>
                        </a:lnSpc>
                        <a:spcBef>
                          <a:spcPts val="0"/>
                        </a:spcBef>
                        <a:spcAft>
                          <a:spcPts val="0"/>
                        </a:spcAft>
                      </a:pPr>
                      <a:r>
                        <a:rPr lang="en-US" sz="2000" dirty="0">
                          <a:effectLst/>
                        </a:rPr>
                        <a:t>A controversial message I disagree with, sent by a celebrity I like, affects my attitude towards a brand they promote.</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l">
                        <a:lnSpc>
                          <a:spcPts val="1600"/>
                        </a:lnSpc>
                        <a:spcBef>
                          <a:spcPts val="0"/>
                        </a:spcBef>
                        <a:spcAft>
                          <a:spcPts val="0"/>
                        </a:spcAft>
                      </a:pPr>
                      <a:r>
                        <a:rPr lang="en-US" sz="2000" dirty="0">
                          <a:effectLst/>
                        </a:rPr>
                        <a:t>A controversial message I agree with, sent by a celebrity I like, influences my decision to purchase products from the brands they endorse.</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l">
                        <a:lnSpc>
                          <a:spcPts val="1600"/>
                        </a:lnSpc>
                        <a:spcBef>
                          <a:spcPts val="0"/>
                        </a:spcBef>
                        <a:spcAft>
                          <a:spcPts val="0"/>
                        </a:spcAft>
                      </a:pPr>
                      <a:r>
                        <a:rPr lang="en-US" sz="2000" dirty="0">
                          <a:effectLst/>
                        </a:rPr>
                        <a:t>A controversial message I disagree with, sent by a celebrity I like, influences my decision to purchase products from the brands they endorse.</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xmlns="" val="2668217321"/>
                  </a:ext>
                </a:extLst>
              </a:tr>
              <a:tr h="509105">
                <a:tc rowSpan="3">
                  <a:txBody>
                    <a:bodyPr/>
                    <a:lstStyle/>
                    <a:p>
                      <a:pPr marL="38100" marR="38100">
                        <a:lnSpc>
                          <a:spcPts val="1600"/>
                        </a:lnSpc>
                        <a:spcBef>
                          <a:spcPts val="0"/>
                        </a:spcBef>
                        <a:spcAft>
                          <a:spcPts val="0"/>
                        </a:spcAft>
                      </a:pPr>
                      <a:r>
                        <a:rPr lang="en-US" sz="2000" dirty="0">
                          <a:effectLst/>
                        </a:rPr>
                        <a:t>A controversial message I agree with, sent by a celebrity I like, affects my attitude towards a brand they promote.</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nSpc>
                          <a:spcPts val="1600"/>
                        </a:lnSpc>
                        <a:spcBef>
                          <a:spcPts val="0"/>
                        </a:spcBef>
                        <a:spcAft>
                          <a:spcPts val="0"/>
                        </a:spcAft>
                      </a:pPr>
                      <a:r>
                        <a:rPr lang="en-US" sz="2000">
                          <a:effectLst/>
                        </a:rPr>
                        <a:t>Pearson Correlation</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dirty="0">
                          <a:effectLst/>
                        </a:rPr>
                        <a:t>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dirty="0">
                          <a:effectLst/>
                        </a:rPr>
                        <a:t>.708</a:t>
                      </a:r>
                      <a:r>
                        <a:rPr lang="en-US" sz="2000" baseline="30000" dirty="0">
                          <a:effectLst/>
                        </a:rPr>
                        <a: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.793</a:t>
                      </a:r>
                      <a:r>
                        <a:rPr lang="en-US" sz="2000" baseline="30000">
                          <a:effectLst/>
                        </a:rPr>
                        <a: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dirty="0">
                          <a:effectLst/>
                        </a:rPr>
                        <a:t>.577</a:t>
                      </a:r>
                      <a:r>
                        <a:rPr lang="en-US" sz="2000" baseline="30000" dirty="0">
                          <a:effectLst/>
                        </a:rPr>
                        <a: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949930807"/>
                  </a:ext>
                </a:extLst>
              </a:tr>
              <a:tr h="332699">
                <a:tc vMerge="1">
                  <a:txBody>
                    <a:bodyPr/>
                    <a:lstStyle/>
                    <a:p>
                      <a:endParaRPr lang="en-US"/>
                    </a:p>
                  </a:txBody>
                  <a:tcPr/>
                </a:tc>
                <a:tc>
                  <a:txBody>
                    <a:bodyPr/>
                    <a:lstStyle/>
                    <a:p>
                      <a:pPr marL="38100" marR="38100">
                        <a:lnSpc>
                          <a:spcPts val="1600"/>
                        </a:lnSpc>
                        <a:spcBef>
                          <a:spcPts val="0"/>
                        </a:spcBef>
                        <a:spcAft>
                          <a:spcPts val="0"/>
                        </a:spcAft>
                      </a:pPr>
                      <a:r>
                        <a:rPr lang="en-US" sz="2000">
                          <a:effectLst/>
                        </a:rPr>
                        <a:t>Sig. (2-tailed)</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2000">
                          <a:effectLst/>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Bef>
                          <a:spcPts val="0"/>
                        </a:spcBef>
                        <a:spcAft>
                          <a:spcPts val="0"/>
                        </a:spcAft>
                      </a:pPr>
                      <a:r>
                        <a:rPr lang="en-US" sz="2000" dirty="0">
                          <a:effectLst/>
                        </a:rPr>
                        <a:t>.000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.000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dirty="0">
                          <a:effectLst/>
                        </a:rPr>
                        <a:t>.000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881383020"/>
                  </a:ext>
                </a:extLst>
              </a:tr>
              <a:tr h="886453">
                <a:tc vMerge="1">
                  <a:txBody>
                    <a:bodyPr/>
                    <a:lstStyle/>
                    <a:p>
                      <a:endParaRPr lang="en-US"/>
                    </a:p>
                  </a:txBody>
                  <a:tcPr/>
                </a:tc>
                <a:tc>
                  <a:txBody>
                    <a:bodyPr/>
                    <a:lstStyle/>
                    <a:p>
                      <a:pPr marL="38100" marR="38100">
                        <a:lnSpc>
                          <a:spcPts val="1600"/>
                        </a:lnSpc>
                        <a:spcBef>
                          <a:spcPts val="0"/>
                        </a:spcBef>
                        <a:spcAft>
                          <a:spcPts val="0"/>
                        </a:spcAft>
                      </a:pPr>
                      <a:r>
                        <a:rPr lang="en-US" sz="2000" dirty="0">
                          <a:effectLst/>
                        </a:rPr>
                        <a:t>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140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dirty="0">
                          <a:effectLst/>
                        </a:rPr>
                        <a:t>140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dirty="0">
                          <a:effectLst/>
                        </a:rPr>
                        <a:t>140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dirty="0">
                          <a:effectLst/>
                        </a:rPr>
                        <a:t>140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3277032343"/>
                  </a:ext>
                </a:extLst>
              </a:tr>
              <a:tr h="284939">
                <a:tc rowSpan="3">
                  <a:txBody>
                    <a:bodyPr/>
                    <a:lstStyle/>
                    <a:p>
                      <a:pPr marL="38100" marR="38100">
                        <a:lnSpc>
                          <a:spcPts val="1600"/>
                        </a:lnSpc>
                        <a:spcBef>
                          <a:spcPts val="0"/>
                        </a:spcBef>
                        <a:spcAft>
                          <a:spcPts val="0"/>
                        </a:spcAft>
                      </a:pPr>
                      <a:r>
                        <a:rPr lang="en-US" sz="2000" dirty="0">
                          <a:effectLst/>
                        </a:rPr>
                        <a:t>A controversial message I disagree with, sent by a celebrity I like, affects my attitude towards a brand they promote.</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nSpc>
                          <a:spcPts val="1600"/>
                        </a:lnSpc>
                        <a:spcBef>
                          <a:spcPts val="0"/>
                        </a:spcBef>
                        <a:spcAft>
                          <a:spcPts val="0"/>
                        </a:spcAft>
                      </a:pPr>
                      <a:r>
                        <a:rPr lang="en-US" sz="2000">
                          <a:effectLst/>
                        </a:rPr>
                        <a:t>Pearson Correlation</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.708</a:t>
                      </a:r>
                      <a:r>
                        <a:rPr lang="en-US" sz="2000" baseline="30000">
                          <a:effectLst/>
                        </a:rPr>
                        <a: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dirty="0">
                          <a:effectLst/>
                        </a:rPr>
                        <a:t>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dirty="0">
                          <a:effectLst/>
                        </a:rPr>
                        <a:t>.648</a:t>
                      </a:r>
                      <a:r>
                        <a:rPr lang="en-US" sz="2000" baseline="30000" dirty="0">
                          <a:effectLst/>
                        </a:rPr>
                        <a: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.598</a:t>
                      </a:r>
                      <a:r>
                        <a:rPr lang="en-US" sz="2000" baseline="30000">
                          <a:effectLst/>
                        </a:rPr>
                        <a: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694617229"/>
                  </a:ext>
                </a:extLst>
              </a:tr>
              <a:tr h="332699">
                <a:tc vMerge="1">
                  <a:txBody>
                    <a:bodyPr/>
                    <a:lstStyle/>
                    <a:p>
                      <a:endParaRPr lang="en-US"/>
                    </a:p>
                  </a:txBody>
                  <a:tcPr/>
                </a:tc>
                <a:tc>
                  <a:txBody>
                    <a:bodyPr/>
                    <a:lstStyle/>
                    <a:p>
                      <a:pPr marL="38100" marR="38100">
                        <a:lnSpc>
                          <a:spcPts val="1600"/>
                        </a:lnSpc>
                        <a:spcBef>
                          <a:spcPts val="0"/>
                        </a:spcBef>
                        <a:spcAft>
                          <a:spcPts val="0"/>
                        </a:spcAft>
                      </a:pPr>
                      <a:r>
                        <a:rPr lang="en-US" sz="2000">
                          <a:effectLst/>
                        </a:rPr>
                        <a:t>Sig. (2-tailed)</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.000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2000">
                          <a:effectLst/>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Bef>
                          <a:spcPts val="0"/>
                        </a:spcBef>
                        <a:spcAft>
                          <a:spcPts val="0"/>
                        </a:spcAft>
                      </a:pPr>
                      <a:r>
                        <a:rPr lang="en-US" sz="2000" dirty="0">
                          <a:effectLst/>
                        </a:rPr>
                        <a:t>.000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.000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846664197"/>
                  </a:ext>
                </a:extLst>
              </a:tr>
              <a:tr h="976622">
                <a:tc vMerge="1">
                  <a:txBody>
                    <a:bodyPr/>
                    <a:lstStyle/>
                    <a:p>
                      <a:endParaRPr lang="en-US"/>
                    </a:p>
                  </a:txBody>
                  <a:tcPr/>
                </a:tc>
                <a:tc>
                  <a:txBody>
                    <a:bodyPr/>
                    <a:lstStyle/>
                    <a:p>
                      <a:pPr marL="38100" marR="38100">
                        <a:lnSpc>
                          <a:spcPts val="1600"/>
                        </a:lnSpc>
                        <a:spcBef>
                          <a:spcPts val="0"/>
                        </a:spcBef>
                        <a:spcAft>
                          <a:spcPts val="0"/>
                        </a:spcAft>
                      </a:pPr>
                      <a:r>
                        <a:rPr lang="en-US" sz="2000" dirty="0">
                          <a:effectLst/>
                        </a:rPr>
                        <a:t>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140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dirty="0">
                          <a:effectLst/>
                        </a:rPr>
                        <a:t>141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dirty="0">
                          <a:effectLst/>
                        </a:rPr>
                        <a:t>141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141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950481359"/>
                  </a:ext>
                </a:extLst>
              </a:tr>
              <a:tr h="284939">
                <a:tc rowSpan="3">
                  <a:txBody>
                    <a:bodyPr/>
                    <a:lstStyle/>
                    <a:p>
                      <a:pPr marL="38100" marR="38100">
                        <a:lnSpc>
                          <a:spcPts val="1600"/>
                        </a:lnSpc>
                        <a:spcBef>
                          <a:spcPts val="0"/>
                        </a:spcBef>
                        <a:spcAft>
                          <a:spcPts val="0"/>
                        </a:spcAft>
                      </a:pPr>
                      <a:r>
                        <a:rPr lang="en-US" sz="2000" dirty="0">
                          <a:effectLst/>
                        </a:rPr>
                        <a:t>A controversial message I agree with, sent by a celebrity I like, influences my decision to purchase products from the brands they endorse.</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nSpc>
                          <a:spcPts val="1600"/>
                        </a:lnSpc>
                        <a:spcBef>
                          <a:spcPts val="0"/>
                        </a:spcBef>
                        <a:spcAft>
                          <a:spcPts val="0"/>
                        </a:spcAft>
                      </a:pPr>
                      <a:r>
                        <a:rPr lang="en-US" sz="2000">
                          <a:effectLst/>
                        </a:rPr>
                        <a:t>Pearson Correlation</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.793</a:t>
                      </a:r>
                      <a:r>
                        <a:rPr lang="en-US" sz="2000" baseline="30000">
                          <a:effectLst/>
                        </a:rPr>
                        <a: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.648</a:t>
                      </a:r>
                      <a:r>
                        <a:rPr lang="en-US" sz="2000" baseline="30000">
                          <a:effectLst/>
                        </a:rPr>
                        <a: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dirty="0">
                          <a:effectLst/>
                        </a:rPr>
                        <a:t>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.708</a:t>
                      </a:r>
                      <a:r>
                        <a:rPr lang="en-US" sz="2000" baseline="30000">
                          <a:effectLst/>
                        </a:rPr>
                        <a: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824924822"/>
                  </a:ext>
                </a:extLst>
              </a:tr>
              <a:tr h="332699">
                <a:tc vMerge="1">
                  <a:txBody>
                    <a:bodyPr/>
                    <a:lstStyle/>
                    <a:p>
                      <a:endParaRPr lang="en-US"/>
                    </a:p>
                  </a:txBody>
                  <a:tcPr/>
                </a:tc>
                <a:tc>
                  <a:txBody>
                    <a:bodyPr/>
                    <a:lstStyle/>
                    <a:p>
                      <a:pPr marL="38100" marR="38100">
                        <a:lnSpc>
                          <a:spcPts val="1600"/>
                        </a:lnSpc>
                        <a:spcBef>
                          <a:spcPts val="0"/>
                        </a:spcBef>
                        <a:spcAft>
                          <a:spcPts val="0"/>
                        </a:spcAft>
                      </a:pPr>
                      <a:r>
                        <a:rPr lang="en-US" sz="2000">
                          <a:effectLst/>
                        </a:rPr>
                        <a:t>Sig. (2-tailed)</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.000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.000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2000">
                          <a:effectLst/>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Bef>
                          <a:spcPts val="0"/>
                        </a:spcBef>
                        <a:spcAft>
                          <a:spcPts val="0"/>
                        </a:spcAft>
                      </a:pPr>
                      <a:r>
                        <a:rPr lang="en-US" sz="2000">
                          <a:effectLst/>
                        </a:rPr>
                        <a:t>.000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3651326498"/>
                  </a:ext>
                </a:extLst>
              </a:tr>
              <a:tr h="976622">
                <a:tc vMerge="1">
                  <a:txBody>
                    <a:bodyPr/>
                    <a:lstStyle/>
                    <a:p>
                      <a:endParaRPr lang="en-US"/>
                    </a:p>
                  </a:txBody>
                  <a:tcPr/>
                </a:tc>
                <a:tc>
                  <a:txBody>
                    <a:bodyPr/>
                    <a:lstStyle/>
                    <a:p>
                      <a:pPr marL="38100" marR="38100">
                        <a:lnSpc>
                          <a:spcPts val="1600"/>
                        </a:lnSpc>
                        <a:spcBef>
                          <a:spcPts val="0"/>
                        </a:spcBef>
                        <a:spcAft>
                          <a:spcPts val="0"/>
                        </a:spcAft>
                      </a:pPr>
                      <a:r>
                        <a:rPr lang="en-US" sz="2000" dirty="0">
                          <a:effectLst/>
                        </a:rPr>
                        <a:t>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140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141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dirty="0">
                          <a:effectLst/>
                        </a:rPr>
                        <a:t>141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dirty="0">
                          <a:effectLst/>
                        </a:rPr>
                        <a:t>141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4136559082"/>
                  </a:ext>
                </a:extLst>
              </a:tr>
              <a:tr h="284939">
                <a:tc rowSpan="3">
                  <a:txBody>
                    <a:bodyPr/>
                    <a:lstStyle/>
                    <a:p>
                      <a:pPr marL="38100" marR="38100">
                        <a:lnSpc>
                          <a:spcPts val="1600"/>
                        </a:lnSpc>
                        <a:spcBef>
                          <a:spcPts val="0"/>
                        </a:spcBef>
                        <a:spcAft>
                          <a:spcPts val="0"/>
                        </a:spcAft>
                      </a:pPr>
                      <a:r>
                        <a:rPr lang="en-US" sz="2000" dirty="0">
                          <a:effectLst/>
                        </a:rPr>
                        <a:t>A controversial message I disagree with, sent by a celebrity I like, influences my decision to purchase products from the brands they endorse.</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nSpc>
                          <a:spcPts val="1600"/>
                        </a:lnSpc>
                        <a:spcBef>
                          <a:spcPts val="0"/>
                        </a:spcBef>
                        <a:spcAft>
                          <a:spcPts val="0"/>
                        </a:spcAft>
                      </a:pPr>
                      <a:r>
                        <a:rPr lang="en-US" sz="2000">
                          <a:effectLst/>
                        </a:rPr>
                        <a:t>Pearson Correlation</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.577</a:t>
                      </a:r>
                      <a:r>
                        <a:rPr lang="en-US" sz="2000" baseline="30000">
                          <a:effectLst/>
                        </a:rPr>
                        <a: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.598</a:t>
                      </a:r>
                      <a:r>
                        <a:rPr lang="en-US" sz="2000" baseline="30000">
                          <a:effectLst/>
                        </a:rPr>
                        <a: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dirty="0">
                          <a:effectLst/>
                        </a:rPr>
                        <a:t>.708</a:t>
                      </a:r>
                      <a:r>
                        <a:rPr lang="en-US" sz="2000" baseline="30000" dirty="0">
                          <a:effectLst/>
                        </a:rPr>
                        <a: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dirty="0">
                          <a:effectLst/>
                        </a:rPr>
                        <a:t>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2596517726"/>
                  </a:ext>
                </a:extLst>
              </a:tr>
              <a:tr h="332699">
                <a:tc vMerge="1">
                  <a:txBody>
                    <a:bodyPr/>
                    <a:lstStyle/>
                    <a:p>
                      <a:endParaRPr lang="en-US"/>
                    </a:p>
                  </a:txBody>
                  <a:tcPr/>
                </a:tc>
                <a:tc>
                  <a:txBody>
                    <a:bodyPr/>
                    <a:lstStyle/>
                    <a:p>
                      <a:pPr marL="38100" marR="38100">
                        <a:lnSpc>
                          <a:spcPts val="1600"/>
                        </a:lnSpc>
                        <a:spcBef>
                          <a:spcPts val="0"/>
                        </a:spcBef>
                        <a:spcAft>
                          <a:spcPts val="0"/>
                        </a:spcAft>
                      </a:pPr>
                      <a:r>
                        <a:rPr lang="en-US" sz="2000" dirty="0">
                          <a:effectLst/>
                        </a:rPr>
                        <a:t>Sig. (2-tailed)</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.000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.000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.000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2000" dirty="0">
                          <a:effectLst/>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xmlns="" val="2618996898"/>
                  </a:ext>
                </a:extLst>
              </a:tr>
              <a:tr h="976622">
                <a:tc vMerge="1">
                  <a:txBody>
                    <a:bodyPr/>
                    <a:lstStyle/>
                    <a:p>
                      <a:endParaRPr lang="en-US"/>
                    </a:p>
                  </a:txBody>
                  <a:tcPr/>
                </a:tc>
                <a:tc>
                  <a:txBody>
                    <a:bodyPr/>
                    <a:lstStyle/>
                    <a:p>
                      <a:pPr marL="38100" marR="38100">
                        <a:lnSpc>
                          <a:spcPts val="1600"/>
                        </a:lnSpc>
                        <a:spcBef>
                          <a:spcPts val="0"/>
                        </a:spcBef>
                        <a:spcAft>
                          <a:spcPts val="0"/>
                        </a:spcAft>
                      </a:pPr>
                      <a:r>
                        <a:rPr lang="en-US" sz="2000">
                          <a:effectLst/>
                        </a:rPr>
                        <a:t>N</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140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a:effectLst/>
                        </a:rPr>
                        <a:t>141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dirty="0">
                          <a:effectLst/>
                        </a:rPr>
                        <a:t>141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Bef>
                          <a:spcPts val="0"/>
                        </a:spcBef>
                        <a:spcAft>
                          <a:spcPts val="0"/>
                        </a:spcAft>
                      </a:pPr>
                      <a:r>
                        <a:rPr lang="en-US" sz="2000" dirty="0">
                          <a:effectLst/>
                        </a:rPr>
                        <a:t>141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2802092190"/>
                  </a:ext>
                </a:extLst>
              </a:tr>
              <a:tr h="284939">
                <a:tc gridSpan="6">
                  <a:txBody>
                    <a:bodyPr/>
                    <a:lstStyle/>
                    <a:p>
                      <a:pPr marL="38100" marR="38100">
                        <a:lnSpc>
                          <a:spcPts val="1600"/>
                        </a:lnSpc>
                        <a:spcBef>
                          <a:spcPts val="0"/>
                        </a:spcBef>
                        <a:spcAft>
                          <a:spcPts val="0"/>
                        </a:spcAft>
                      </a:pPr>
                      <a:r>
                        <a:rPr lang="en-US" sz="2000" dirty="0">
                          <a:effectLst/>
                        </a:rPr>
                        <a:t>**. Correlation is significant at the 0.01 level (2-tailed).</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2977598406"/>
                  </a:ext>
                </a:extLst>
              </a:tr>
            </a:tbl>
          </a:graphicData>
        </a:graphic>
      </p:graphicFrame>
      <p:sp>
        <p:nvSpPr>
          <p:cNvPr id="21" name="TextBox 20"/>
          <p:cNvSpPr txBox="1"/>
          <p:nvPr/>
        </p:nvSpPr>
        <p:spPr>
          <a:xfrm>
            <a:off x="21812453" y="7781560"/>
            <a:ext cx="18184571" cy="521681"/>
          </a:xfrm>
          <a:prstGeom prst="rect">
            <a:avLst/>
          </a:prstGeom>
          <a:noFill/>
        </p:spPr>
        <p:txBody>
          <a:bodyPr wrap="square" rtlCol="0">
            <a:spAutoFit/>
          </a:bodyPr>
          <a:lstStyle/>
          <a:p>
            <a:pPr algn="ctr" defTabSz="3840297">
              <a:lnSpc>
                <a:spcPct val="90000"/>
              </a:lnSpc>
              <a:spcBef>
                <a:spcPts val="4200"/>
              </a:spcBef>
            </a:pPr>
            <a:r>
              <a:rPr lang="en-US" sz="3100" b="1" dirty="0"/>
              <a:t>RQ₁: Can controversial messages of celebrity influencers affect consumer attitudes and purchase intentions?</a:t>
            </a:r>
            <a:endParaRPr lang="en-US" sz="3100" b="1" dirty="0"/>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1026</TotalTime>
  <Words>1354</Words>
  <Application>Microsoft Macintosh PowerPoint</Application>
  <PresentationFormat>Custom</PresentationFormat>
  <Paragraphs>110</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Calibri</vt:lpstr>
      <vt:lpstr>Calibri Light</vt:lpstr>
      <vt:lpstr>Minion Pro</vt:lpstr>
      <vt:lpstr>Times New Roman</vt:lpstr>
      <vt:lpstr>Wingdings</vt:lpstr>
      <vt:lpstr>Arial</vt:lpstr>
      <vt:lpstr>Office Theme</vt:lpstr>
      <vt:lpstr>Controversial Messages From Celebrity Influencers</vt:lpstr>
    </vt:vector>
  </TitlesOfParts>
  <Company>UW-Eau Claire</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Hassemer, Allison Elizabeth</cp:lastModifiedBy>
  <cp:revision>114</cp:revision>
  <cp:lastPrinted>2019-02-21T19:02:30Z</cp:lastPrinted>
  <dcterms:created xsi:type="dcterms:W3CDTF">2015-01-29T15:27:06Z</dcterms:created>
  <dcterms:modified xsi:type="dcterms:W3CDTF">2019-04-27T00:26:12Z</dcterms:modified>
</cp:coreProperties>
</file>