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73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Media03\project\JEWELLMC_5-15-2018\Grant%20Hawkins\Photoshop%20Analysis\AEC%20Free%20Porosity%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Media03\project\JEWELLMC_5-15-2018\Grant%20Hawkins\Photoshop%20Analysis\summer%202017%20plo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mass\PROJECT\JEWELLMC_5-15-2018\Grant%20Hawkins\Photoshop%20Analysis\AEC%20Free%20Porosity%20Dat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200" dirty="0">
                <a:solidFill>
                  <a:schemeClr val="tx1"/>
                </a:solidFill>
              </a:rPr>
              <a:t>Average Porosity Percentage as a function of overpressure conditions</a:t>
            </a:r>
          </a:p>
        </c:rich>
      </c:tx>
      <c:layout>
        <c:manualLayout>
          <c:xMode val="edge"/>
          <c:yMode val="edge"/>
          <c:x val="0.17121038903711627"/>
          <c:y val="2.037567449298463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88900">
                <a:solidFill>
                  <a:schemeClr val="accent1"/>
                </a:solidFill>
              </a:ln>
              <a:effectLst/>
            </c:spPr>
          </c:marker>
          <c:xVal>
            <c:numRef>
              <c:f>Sheet1!$D$41:$D$45</c:f>
              <c:numCache>
                <c:formatCode>General</c:formatCode>
                <c:ptCount val="5"/>
                <c:pt idx="0">
                  <c:v>1</c:v>
                </c:pt>
                <c:pt idx="1">
                  <c:v>10</c:v>
                </c:pt>
                <c:pt idx="2">
                  <c:v>20</c:v>
                </c:pt>
                <c:pt idx="3">
                  <c:v>50</c:v>
                </c:pt>
                <c:pt idx="4">
                  <c:v>100</c:v>
                </c:pt>
              </c:numCache>
            </c:numRef>
          </c:xVal>
          <c:yVal>
            <c:numRef>
              <c:f>Sheet1!$E$41:$E$45</c:f>
              <c:numCache>
                <c:formatCode>General</c:formatCode>
                <c:ptCount val="5"/>
                <c:pt idx="0">
                  <c:v>8.48</c:v>
                </c:pt>
                <c:pt idx="1">
                  <c:v>2.9390000000000001</c:v>
                </c:pt>
                <c:pt idx="2">
                  <c:v>2.7690000000000001</c:v>
                </c:pt>
                <c:pt idx="3">
                  <c:v>0.79300000000000004</c:v>
                </c:pt>
                <c:pt idx="4">
                  <c:v>0.70299999999999996</c:v>
                </c:pt>
              </c:numCache>
            </c:numRef>
          </c:yVal>
          <c:smooth val="0"/>
          <c:extLst>
            <c:ext xmlns:c16="http://schemas.microsoft.com/office/drawing/2014/chart" uri="{C3380CC4-5D6E-409C-BE32-E72D297353CC}">
              <c16:uniqueId val="{00000000-B963-49AE-BFF5-74AF79EA63B7}"/>
            </c:ext>
          </c:extLst>
        </c:ser>
        <c:dLbls>
          <c:showLegendKey val="0"/>
          <c:showVal val="0"/>
          <c:showCatName val="0"/>
          <c:showSerName val="0"/>
          <c:showPercent val="0"/>
          <c:showBubbleSize val="0"/>
        </c:dLbls>
        <c:axId val="303690520"/>
        <c:axId val="303689736"/>
      </c:scatterChart>
      <c:valAx>
        <c:axId val="3036905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US" sz="3200" dirty="0">
                    <a:solidFill>
                      <a:schemeClr val="tx1"/>
                    </a:solidFill>
                  </a:rPr>
                  <a:t>Overpressure Conditions</a:t>
                </a:r>
                <a:r>
                  <a:rPr lang="en-US" sz="3200" baseline="0" dirty="0">
                    <a:solidFill>
                      <a:schemeClr val="tx1"/>
                    </a:solidFill>
                  </a:rPr>
                  <a:t> (bar)</a:t>
                </a:r>
                <a:endParaRPr lang="en-US" sz="3200" dirty="0">
                  <a:solidFill>
                    <a:schemeClr val="tx1"/>
                  </a:solidFill>
                </a:endParaRPr>
              </a:p>
            </c:rich>
          </c:tx>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303689736"/>
        <c:crosses val="autoZero"/>
        <c:crossBetween val="midCat"/>
      </c:valAx>
      <c:valAx>
        <c:axId val="3036897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US" sz="3200" dirty="0">
                    <a:solidFill>
                      <a:schemeClr val="tx1"/>
                    </a:solidFill>
                  </a:rPr>
                  <a:t>Average Porosity</a:t>
                </a:r>
                <a:r>
                  <a:rPr lang="en-US" sz="3200" baseline="0" dirty="0">
                    <a:solidFill>
                      <a:schemeClr val="tx1"/>
                    </a:solidFill>
                  </a:rPr>
                  <a:t> Percentage (%)</a:t>
                </a:r>
                <a:endParaRPr lang="en-US" sz="3200" dirty="0">
                  <a:solidFill>
                    <a:schemeClr val="tx1"/>
                  </a:solidFill>
                </a:endParaRP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30369052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solidFill>
                <a:latin typeface="+mn-lt"/>
                <a:ea typeface="+mn-ea"/>
                <a:cs typeface="+mn-cs"/>
              </a:defRPr>
            </a:pPr>
            <a:r>
              <a:rPr lang="en-US" sz="3200">
                <a:solidFill>
                  <a:schemeClr val="tx1"/>
                </a:solidFill>
              </a:rPr>
              <a:t>Standard deviation</a:t>
            </a:r>
            <a:r>
              <a:rPr lang="en-US" sz="3200" baseline="0">
                <a:solidFill>
                  <a:schemeClr val="tx1"/>
                </a:solidFill>
              </a:rPr>
              <a:t> of percentage as a function of overpressure conditions</a:t>
            </a:r>
            <a:endParaRPr lang="en-US" sz="3200">
              <a:solidFill>
                <a:schemeClr val="tx1"/>
              </a:solidFill>
            </a:endParaRPr>
          </a:p>
        </c:rich>
      </c:tx>
      <c:layout>
        <c:manualLayout>
          <c:xMode val="edge"/>
          <c:yMode val="edge"/>
          <c:x val="0.12354979437882702"/>
          <c:y val="2.8854810507770823E-2"/>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88900">
                <a:solidFill>
                  <a:schemeClr val="accent1"/>
                </a:solidFill>
              </a:ln>
              <a:effectLst/>
            </c:spPr>
          </c:marker>
          <c:xVal>
            <c:numRef>
              <c:f>Sheet1!$C$37:$C$41</c:f>
              <c:numCache>
                <c:formatCode>General</c:formatCode>
                <c:ptCount val="5"/>
                <c:pt idx="0">
                  <c:v>1</c:v>
                </c:pt>
                <c:pt idx="1">
                  <c:v>10</c:v>
                </c:pt>
                <c:pt idx="2">
                  <c:v>20</c:v>
                </c:pt>
                <c:pt idx="3">
                  <c:v>50</c:v>
                </c:pt>
                <c:pt idx="4">
                  <c:v>100</c:v>
                </c:pt>
              </c:numCache>
            </c:numRef>
          </c:xVal>
          <c:yVal>
            <c:numRef>
              <c:f>Sheet1!$D$37:$D$41</c:f>
              <c:numCache>
                <c:formatCode>General</c:formatCode>
                <c:ptCount val="5"/>
                <c:pt idx="0">
                  <c:v>3.0238</c:v>
                </c:pt>
                <c:pt idx="1">
                  <c:v>1.5659000000000001</c:v>
                </c:pt>
                <c:pt idx="2">
                  <c:v>0.83</c:v>
                </c:pt>
                <c:pt idx="3">
                  <c:v>8.8099999999999998E-2</c:v>
                </c:pt>
                <c:pt idx="4">
                  <c:v>0.2072</c:v>
                </c:pt>
              </c:numCache>
            </c:numRef>
          </c:yVal>
          <c:smooth val="0"/>
          <c:extLst>
            <c:ext xmlns:c16="http://schemas.microsoft.com/office/drawing/2014/chart" uri="{C3380CC4-5D6E-409C-BE32-E72D297353CC}">
              <c16:uniqueId val="{00000000-733D-4AA0-B10C-0A76D16A1664}"/>
            </c:ext>
          </c:extLst>
        </c:ser>
        <c:dLbls>
          <c:showLegendKey val="0"/>
          <c:showVal val="0"/>
          <c:showCatName val="0"/>
          <c:showSerName val="0"/>
          <c:showPercent val="0"/>
          <c:showBubbleSize val="0"/>
        </c:dLbls>
        <c:axId val="346751792"/>
        <c:axId val="346752184"/>
      </c:scatterChart>
      <c:valAx>
        <c:axId val="3467517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a:solidFill>
                      <a:schemeClr val="tx1"/>
                    </a:solidFill>
                  </a:rPr>
                  <a:t>Overpressure</a:t>
                </a:r>
                <a:r>
                  <a:rPr lang="en-US" sz="3200" baseline="0">
                    <a:solidFill>
                      <a:schemeClr val="tx1"/>
                    </a:solidFill>
                  </a:rPr>
                  <a:t> Conditions (bar)</a:t>
                </a:r>
                <a:endParaRPr lang="en-US" sz="3200">
                  <a:solidFill>
                    <a:schemeClr val="tx1"/>
                  </a:solidFill>
                </a:endParaRPr>
              </a:p>
            </c:rich>
          </c:tx>
          <c:overlay val="0"/>
          <c:spPr>
            <a:noFill/>
            <a:ln>
              <a:noFill/>
            </a:ln>
            <a:effectLst/>
          </c:spPr>
          <c:txPr>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346752184"/>
        <c:crosses val="autoZero"/>
        <c:crossBetween val="midCat"/>
      </c:valAx>
      <c:valAx>
        <c:axId val="3467521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a:solidFill>
                      <a:schemeClr val="tx1"/>
                    </a:solidFill>
                  </a:rPr>
                  <a:t>Standard Deviation</a:t>
                </a:r>
                <a:r>
                  <a:rPr lang="en-US" sz="3200" baseline="0">
                    <a:solidFill>
                      <a:schemeClr val="tx1"/>
                    </a:solidFill>
                  </a:rPr>
                  <a:t> of porosity percentage</a:t>
                </a:r>
                <a:endParaRPr lang="en-US" sz="3200">
                  <a:solidFill>
                    <a:schemeClr val="tx1"/>
                  </a:solidFill>
                </a:endParaRP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34675179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3200">
                <a:solidFill>
                  <a:sysClr val="windowText" lastClr="000000"/>
                </a:solidFill>
              </a:rPr>
              <a:t>Porosity</a:t>
            </a:r>
            <a:r>
              <a:rPr lang="en-US" sz="3200" baseline="0">
                <a:solidFill>
                  <a:sysClr val="windowText" lastClr="000000"/>
                </a:solidFill>
              </a:rPr>
              <a:t> Percentage as a function of overpressure conditions</a:t>
            </a:r>
            <a:endParaRPr lang="en-US" sz="3200">
              <a:solidFill>
                <a:sysClr val="windowText" lastClr="000000"/>
              </a:solidFill>
            </a:endParaRPr>
          </a:p>
        </c:rich>
      </c:tx>
      <c:layout>
        <c:manualLayout>
          <c:xMode val="edge"/>
          <c:yMode val="edge"/>
          <c:x val="0.14409683453929342"/>
          <c:y val="1.236857656966975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12"/>
            <c:spPr>
              <a:solidFill>
                <a:schemeClr val="accent1"/>
              </a:solidFill>
              <a:ln w="9525">
                <a:noFill/>
              </a:ln>
              <a:effectLst/>
            </c:spPr>
          </c:marker>
          <c:dPt>
            <c:idx val="5"/>
            <c:marker>
              <c:symbol val="circle"/>
              <c:size val="12"/>
              <c:spPr>
                <a:solidFill>
                  <a:srgbClr val="FF0000"/>
                </a:solidFill>
                <a:ln w="9525">
                  <a:noFill/>
                </a:ln>
                <a:effectLst/>
              </c:spPr>
            </c:marker>
            <c:bubble3D val="0"/>
            <c:extLst>
              <c:ext xmlns:c16="http://schemas.microsoft.com/office/drawing/2014/chart" uri="{C3380CC4-5D6E-409C-BE32-E72D297353CC}">
                <c16:uniqueId val="{00000000-8436-4A35-859F-E7339E76F88A}"/>
              </c:ext>
            </c:extLst>
          </c:dPt>
          <c:dPt>
            <c:idx val="6"/>
            <c:marker>
              <c:symbol val="circle"/>
              <c:size val="12"/>
              <c:spPr>
                <a:solidFill>
                  <a:srgbClr val="00B050"/>
                </a:solidFill>
                <a:ln w="9525">
                  <a:noFill/>
                </a:ln>
                <a:effectLst/>
              </c:spPr>
            </c:marker>
            <c:bubble3D val="0"/>
            <c:extLst>
              <c:ext xmlns:c16="http://schemas.microsoft.com/office/drawing/2014/chart" uri="{C3380CC4-5D6E-409C-BE32-E72D297353CC}">
                <c16:uniqueId val="{00000001-8436-4A35-859F-E7339E76F88A}"/>
              </c:ext>
            </c:extLst>
          </c:dPt>
          <c:xVal>
            <c:numRef>
              <c:f>Sheet1!$D$41:$D$47</c:f>
              <c:numCache>
                <c:formatCode>General</c:formatCode>
                <c:ptCount val="7"/>
                <c:pt idx="0">
                  <c:v>1</c:v>
                </c:pt>
                <c:pt idx="1">
                  <c:v>10</c:v>
                </c:pt>
                <c:pt idx="2">
                  <c:v>20</c:v>
                </c:pt>
                <c:pt idx="3">
                  <c:v>50</c:v>
                </c:pt>
                <c:pt idx="4">
                  <c:v>100</c:v>
                </c:pt>
                <c:pt idx="5">
                  <c:v>50</c:v>
                </c:pt>
                <c:pt idx="6">
                  <c:v>50</c:v>
                </c:pt>
              </c:numCache>
            </c:numRef>
          </c:xVal>
          <c:yVal>
            <c:numRef>
              <c:f>Sheet1!$E$41:$E$47</c:f>
              <c:numCache>
                <c:formatCode>General</c:formatCode>
                <c:ptCount val="7"/>
                <c:pt idx="0">
                  <c:v>8.48</c:v>
                </c:pt>
                <c:pt idx="1">
                  <c:v>2.9390000000000001</c:v>
                </c:pt>
                <c:pt idx="2">
                  <c:v>2.7690000000000001</c:v>
                </c:pt>
                <c:pt idx="3">
                  <c:v>0.79300000000000004</c:v>
                </c:pt>
                <c:pt idx="4">
                  <c:v>0.70299999999999996</c:v>
                </c:pt>
                <c:pt idx="5">
                  <c:v>2.62</c:v>
                </c:pt>
                <c:pt idx="6">
                  <c:v>7.14</c:v>
                </c:pt>
              </c:numCache>
            </c:numRef>
          </c:yVal>
          <c:smooth val="0"/>
          <c:extLst>
            <c:ext xmlns:c16="http://schemas.microsoft.com/office/drawing/2014/chart" uri="{C3380CC4-5D6E-409C-BE32-E72D297353CC}">
              <c16:uniqueId val="{00000002-8436-4A35-859F-E7339E76F88A}"/>
            </c:ext>
          </c:extLst>
        </c:ser>
        <c:dLbls>
          <c:showLegendKey val="0"/>
          <c:showVal val="0"/>
          <c:showCatName val="0"/>
          <c:showSerName val="0"/>
          <c:showPercent val="0"/>
          <c:showBubbleSize val="0"/>
        </c:dLbls>
        <c:axId val="447734280"/>
        <c:axId val="447735264"/>
      </c:scatterChart>
      <c:valAx>
        <c:axId val="4477342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3200">
                    <a:solidFill>
                      <a:sysClr val="windowText" lastClr="000000"/>
                    </a:solidFill>
                  </a:rPr>
                  <a:t>Overpressure Conditions (bar)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47735264"/>
        <c:crosses val="autoZero"/>
        <c:crossBetween val="midCat"/>
      </c:valAx>
      <c:valAx>
        <c:axId val="4477352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n-US" sz="3200">
                    <a:solidFill>
                      <a:sysClr val="windowText" lastClr="000000"/>
                    </a:solidFill>
                  </a:rPr>
                  <a:t>Porosity</a:t>
                </a:r>
                <a:r>
                  <a:rPr lang="en-US" sz="3200" baseline="0">
                    <a:solidFill>
                      <a:sysClr val="windowText" lastClr="000000"/>
                    </a:solidFill>
                  </a:rPr>
                  <a:t> percentage (%)</a:t>
                </a:r>
                <a:endParaRPr lang="en-US" sz="3200">
                  <a:solidFill>
                    <a:sysClr val="windowText" lastClr="000000"/>
                  </a:solidFill>
                </a:endParaRPr>
              </a:p>
            </c:rich>
          </c:tx>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mn-lt"/>
                <a:ea typeface="+mn-ea"/>
                <a:cs typeface="+mn-cs"/>
              </a:defRPr>
            </a:pPr>
            <a:endParaRPr lang="en-US"/>
          </a:p>
        </c:txPr>
        <c:crossAx val="44773428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01146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65708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3138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3955384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049A82-A0B5-4683-89AD-B1679FFCE065}"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7278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049A82-A0B5-4683-89AD-B1679FFCE065}"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822564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049A82-A0B5-4683-89AD-B1679FFCE065}" type="datetimeFigureOut">
              <a:rPr lang="en-US" smtClean="0"/>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9280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049A82-A0B5-4683-89AD-B1679FFCE065}" type="datetimeFigureOut">
              <a:rPr lang="en-US" smtClean="0"/>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123005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049A82-A0B5-4683-89AD-B1679FFCE065}" type="datetimeFigureOut">
              <a:rPr lang="en-US" smtClean="0"/>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991498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08101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352442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5049A82-A0B5-4683-89AD-B1679FFCE065}" type="datetimeFigureOut">
              <a:rPr lang="en-US" smtClean="0"/>
              <a:t>4/23/2018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F6B4E59-4846-46B5-A63E-94691BD0EB4B}" type="slidenum">
              <a:rPr lang="en-US" smtClean="0"/>
              <a:t>‹#›</a:t>
            </a:fld>
            <a:endParaRPr lang="en-US"/>
          </a:p>
        </p:txBody>
      </p:sp>
    </p:spTree>
    <p:extLst>
      <p:ext uri="{BB962C8B-B14F-4D97-AF65-F5344CB8AC3E}">
        <p14:creationId xmlns:p14="http://schemas.microsoft.com/office/powerpoint/2010/main" val="81347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image" Target="../media/image12.png"/><Relationship Id="rId18" Type="http://schemas.openxmlformats.org/officeDocument/2006/relationships/chart" Target="../charts/chart3.xml"/><Relationship Id="rId3" Type="http://schemas.openxmlformats.org/officeDocument/2006/relationships/image" Target="../media/image2.tiff"/><Relationship Id="rId21" Type="http://schemas.openxmlformats.org/officeDocument/2006/relationships/image" Target="../media/image17.png"/><Relationship Id="rId7" Type="http://schemas.openxmlformats.org/officeDocument/2006/relationships/image" Target="../media/image6.tiff"/><Relationship Id="rId12" Type="http://schemas.openxmlformats.org/officeDocument/2006/relationships/image" Target="../media/image11.png"/><Relationship Id="rId17" Type="http://schemas.openxmlformats.org/officeDocument/2006/relationships/chart" Target="../charts/chart2.xml"/><Relationship Id="rId2" Type="http://schemas.openxmlformats.org/officeDocument/2006/relationships/image" Target="../media/image1.jpeg"/><Relationship Id="rId16" Type="http://schemas.openxmlformats.org/officeDocument/2006/relationships/chart" Target="../charts/chart1.xml"/><Relationship Id="rId20" Type="http://schemas.openxmlformats.org/officeDocument/2006/relationships/image" Target="../media/image16.tif"/><Relationship Id="rId1" Type="http://schemas.openxmlformats.org/officeDocument/2006/relationships/slideLayout" Target="../slideLayouts/slideLayout1.xml"/><Relationship Id="rId6" Type="http://schemas.openxmlformats.org/officeDocument/2006/relationships/image" Target="../media/image5.tiff"/><Relationship Id="rId11" Type="http://schemas.openxmlformats.org/officeDocument/2006/relationships/image" Target="../media/image10.png"/><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5.jpe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472043" y="387711"/>
            <a:ext cx="40843200" cy="6245232"/>
            <a:chOff x="653143" y="383975"/>
            <a:chExt cx="40843200" cy="6245232"/>
          </a:xfrm>
        </p:grpSpPr>
        <p:sp>
          <p:nvSpPr>
            <p:cNvPr id="8" name="Rectangle 7"/>
            <p:cNvSpPr/>
            <p:nvPr/>
          </p:nvSpPr>
          <p:spPr>
            <a:xfrm>
              <a:off x="653143" y="383975"/>
              <a:ext cx="40843200" cy="14478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9" name="Rectangle 8"/>
            <p:cNvSpPr/>
            <p:nvPr/>
          </p:nvSpPr>
          <p:spPr>
            <a:xfrm>
              <a:off x="653143" y="794260"/>
              <a:ext cx="40843200" cy="5834947"/>
            </a:xfrm>
            <a:prstGeom prst="rect">
              <a:avLst/>
            </a:prstGeom>
            <a:solidFill>
              <a:srgbClr val="26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3242" y="3135329"/>
              <a:ext cx="3601819" cy="2377440"/>
            </a:xfrm>
            <a:prstGeom prst="rect">
              <a:avLst/>
            </a:prstGeom>
          </p:spPr>
        </p:pic>
      </p:grpSp>
      <p:sp>
        <p:nvSpPr>
          <p:cNvPr id="20" name="TextBox 19"/>
          <p:cNvSpPr txBox="1"/>
          <p:nvPr/>
        </p:nvSpPr>
        <p:spPr>
          <a:xfrm>
            <a:off x="27570815" y="8436019"/>
            <a:ext cx="13758194" cy="2554545"/>
          </a:xfrm>
          <a:prstGeom prst="rect">
            <a:avLst/>
          </a:prstGeom>
          <a:noFill/>
        </p:spPr>
        <p:txBody>
          <a:bodyPr wrap="square" rtlCol="0">
            <a:spAutoFit/>
          </a:bodyPr>
          <a:lstStyle/>
          <a:p>
            <a:r>
              <a:rPr lang="en-US" sz="3200" dirty="0">
                <a:cs typeface="Times New Roman" panose="02020603050405020304" pitchFamily="18" charset="0"/>
              </a:rPr>
              <a:t>This work was financially supported by the U.S. Department of Energy (DoE), Office of High Energy Physics, award DE-FG02-13ER42036, and benefited from the Materials Science and Engineering Center at the University of Wisconsin - Eau Claire. This study was supported by the UW-Eau Claire </a:t>
            </a:r>
            <a:r>
              <a:rPr lang="en-US" sz="3200" dirty="0" err="1">
                <a:cs typeface="Times New Roman" panose="02020603050405020304" pitchFamily="18" charset="0"/>
              </a:rPr>
              <a:t>Blugold</a:t>
            </a:r>
            <a:r>
              <a:rPr lang="en-US" sz="3200" dirty="0">
                <a:cs typeface="Times New Roman" panose="02020603050405020304" pitchFamily="18" charset="0"/>
              </a:rPr>
              <a:t> Fellowship Program which is jointly funded by Differential Tuition and the UWEC Foundation.</a:t>
            </a:r>
          </a:p>
        </p:txBody>
      </p:sp>
      <p:grpSp>
        <p:nvGrpSpPr>
          <p:cNvPr id="26" name="Group 25"/>
          <p:cNvGrpSpPr/>
          <p:nvPr/>
        </p:nvGrpSpPr>
        <p:grpSpPr>
          <a:xfrm>
            <a:off x="456604" y="7030455"/>
            <a:ext cx="40858639" cy="16922624"/>
            <a:chOff x="14350750" y="22084300"/>
            <a:chExt cx="40858639" cy="16922624"/>
          </a:xfrm>
        </p:grpSpPr>
        <p:sp>
          <p:nvSpPr>
            <p:cNvPr id="18" name="TextBox 17"/>
            <p:cNvSpPr txBox="1"/>
            <p:nvPr/>
          </p:nvSpPr>
          <p:spPr>
            <a:xfrm>
              <a:off x="14372566" y="22084300"/>
              <a:ext cx="26482276" cy="1107996"/>
            </a:xfrm>
            <a:prstGeom prst="rect">
              <a:avLst/>
            </a:prstGeom>
            <a:solidFill>
              <a:schemeClr val="bg2">
                <a:lumMod val="75000"/>
              </a:schemeClr>
            </a:solidFill>
          </p:spPr>
          <p:txBody>
            <a:bodyPr wrap="square" rtlCol="0">
              <a:spAutoFit/>
            </a:bodyPr>
            <a:lstStyle/>
            <a:p>
              <a:pPr algn="ctr"/>
              <a:r>
                <a:rPr lang="en-US" sz="6600" b="1" dirty="0">
                  <a:latin typeface="Cambria" panose="02040503050406030204" pitchFamily="18" charset="0"/>
                </a:rPr>
                <a:t>Introduction</a:t>
              </a:r>
            </a:p>
          </p:txBody>
        </p:sp>
        <p:sp>
          <p:nvSpPr>
            <p:cNvPr id="19" name="TextBox 18"/>
            <p:cNvSpPr txBox="1"/>
            <p:nvPr/>
          </p:nvSpPr>
          <p:spPr>
            <a:xfrm>
              <a:off x="41464961" y="22084300"/>
              <a:ext cx="13744428" cy="1107996"/>
            </a:xfrm>
            <a:prstGeom prst="rect">
              <a:avLst/>
            </a:prstGeom>
            <a:solidFill>
              <a:schemeClr val="bg2">
                <a:lumMod val="75000"/>
              </a:schemeClr>
            </a:solidFill>
          </p:spPr>
          <p:txBody>
            <a:bodyPr wrap="square" rtlCol="0">
              <a:spAutoFit/>
            </a:bodyPr>
            <a:lstStyle/>
            <a:p>
              <a:pPr algn="ctr"/>
              <a:r>
                <a:rPr lang="en-US" sz="6600" b="1" dirty="0">
                  <a:latin typeface="Cambria" panose="02040503050406030204" pitchFamily="18" charset="0"/>
                </a:rPr>
                <a:t>Acknowledgements</a:t>
              </a:r>
            </a:p>
          </p:txBody>
        </p:sp>
        <p:sp>
          <p:nvSpPr>
            <p:cNvPr id="21" name="TextBox 20"/>
            <p:cNvSpPr txBox="1"/>
            <p:nvPr/>
          </p:nvSpPr>
          <p:spPr>
            <a:xfrm>
              <a:off x="14397067" y="26586300"/>
              <a:ext cx="12984480" cy="1107996"/>
            </a:xfrm>
            <a:prstGeom prst="rect">
              <a:avLst/>
            </a:prstGeom>
            <a:solidFill>
              <a:schemeClr val="bg2">
                <a:lumMod val="75000"/>
              </a:schemeClr>
            </a:solidFill>
          </p:spPr>
          <p:txBody>
            <a:bodyPr wrap="square" rtlCol="0">
              <a:spAutoFit/>
            </a:bodyPr>
            <a:lstStyle/>
            <a:p>
              <a:pPr algn="ctr"/>
              <a:r>
                <a:rPr lang="en-US" sz="6600" b="1" dirty="0" err="1">
                  <a:latin typeface="Cambria" panose="02040503050406030204" pitchFamily="18" charset="0"/>
                </a:rPr>
                <a:t>Nonsilver</a:t>
              </a:r>
              <a:r>
                <a:rPr lang="en-US" sz="6600" b="1" dirty="0">
                  <a:latin typeface="Cambria" panose="02040503050406030204" pitchFamily="18" charset="0"/>
                </a:rPr>
                <a:t> Thresholding</a:t>
              </a:r>
            </a:p>
          </p:txBody>
        </p:sp>
        <p:sp>
          <p:nvSpPr>
            <p:cNvPr id="22" name="TextBox 21"/>
            <p:cNvSpPr txBox="1"/>
            <p:nvPr/>
          </p:nvSpPr>
          <p:spPr>
            <a:xfrm>
              <a:off x="14350750" y="37898928"/>
              <a:ext cx="12984480" cy="1107996"/>
            </a:xfrm>
            <a:prstGeom prst="rect">
              <a:avLst/>
            </a:prstGeom>
            <a:solidFill>
              <a:schemeClr val="bg2">
                <a:lumMod val="75000"/>
              </a:schemeClr>
            </a:solidFill>
          </p:spPr>
          <p:txBody>
            <a:bodyPr wrap="square" rtlCol="0">
              <a:spAutoFit/>
            </a:bodyPr>
            <a:lstStyle/>
            <a:p>
              <a:pPr algn="ctr"/>
              <a:r>
                <a:rPr lang="en-US" sz="6600" b="1" dirty="0">
                  <a:latin typeface="Cambria" panose="02040503050406030204" pitchFamily="18" charset="0"/>
                </a:rPr>
                <a:t>Porosity Thresholding </a:t>
              </a:r>
            </a:p>
          </p:txBody>
        </p:sp>
        <p:sp>
          <p:nvSpPr>
            <p:cNvPr id="23" name="TextBox 22"/>
            <p:cNvSpPr txBox="1"/>
            <p:nvPr/>
          </p:nvSpPr>
          <p:spPr>
            <a:xfrm>
              <a:off x="41354943" y="26547446"/>
              <a:ext cx="13716000" cy="1107996"/>
            </a:xfrm>
            <a:prstGeom prst="rect">
              <a:avLst/>
            </a:prstGeom>
            <a:solidFill>
              <a:schemeClr val="bg2">
                <a:lumMod val="75000"/>
              </a:schemeClr>
            </a:solidFill>
          </p:spPr>
          <p:txBody>
            <a:bodyPr wrap="square" rtlCol="0">
              <a:spAutoFit/>
            </a:bodyPr>
            <a:lstStyle/>
            <a:p>
              <a:pPr algn="ctr"/>
              <a:r>
                <a:rPr lang="en-US" sz="6600" b="1" dirty="0">
                  <a:latin typeface="Cambria" panose="02040503050406030204" pitchFamily="18" charset="0"/>
                </a:rPr>
                <a:t>Results and Analysis </a:t>
              </a:r>
            </a:p>
          </p:txBody>
        </p:sp>
        <p:sp>
          <p:nvSpPr>
            <p:cNvPr id="24" name="TextBox 23"/>
            <p:cNvSpPr txBox="1"/>
            <p:nvPr/>
          </p:nvSpPr>
          <p:spPr>
            <a:xfrm flipV="1">
              <a:off x="14398284" y="26282604"/>
              <a:ext cx="40782677" cy="233038"/>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grpSp>
      <p:sp>
        <p:nvSpPr>
          <p:cNvPr id="11" name="Title 1"/>
          <p:cNvSpPr>
            <a:spLocks noGrp="1"/>
          </p:cNvSpPr>
          <p:nvPr>
            <p:ph type="ctrTitle"/>
          </p:nvPr>
        </p:nvSpPr>
        <p:spPr>
          <a:xfrm>
            <a:off x="256125" y="1419521"/>
            <a:ext cx="40846248" cy="2365514"/>
          </a:xfrm>
        </p:spPr>
        <p:txBody>
          <a:bodyPr>
            <a:noAutofit/>
          </a:bodyPr>
          <a:lstStyle/>
          <a:p>
            <a:r>
              <a:rPr lang="en-US" sz="10700" dirty="0">
                <a:solidFill>
                  <a:schemeClr val="bg1"/>
                </a:solidFill>
                <a:latin typeface="Cambria" panose="02040503050406030204" pitchFamily="18" charset="0"/>
              </a:rPr>
              <a:t>Effects of Overpressure Conditions on the Porosity of Bi-2212 Superconducting Wires </a:t>
            </a:r>
          </a:p>
        </p:txBody>
      </p:sp>
      <p:sp>
        <p:nvSpPr>
          <p:cNvPr id="10" name="TextBox 9"/>
          <p:cNvSpPr txBox="1"/>
          <p:nvPr/>
        </p:nvSpPr>
        <p:spPr>
          <a:xfrm>
            <a:off x="256125" y="4130525"/>
            <a:ext cx="40846248" cy="1692771"/>
          </a:xfrm>
          <a:prstGeom prst="rect">
            <a:avLst/>
          </a:prstGeom>
          <a:noFill/>
        </p:spPr>
        <p:txBody>
          <a:bodyPr wrap="square" rtlCol="0">
            <a:spAutoFit/>
          </a:bodyPr>
          <a:lstStyle/>
          <a:p>
            <a:pPr algn="ct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Grant Hawkins, Chris </a:t>
            </a:r>
            <a:r>
              <a:rPr lang="en-US" sz="5200" b="1" i="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Hopp</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Alexandra Putney, Dr. Matthew Jewell</a:t>
            </a:r>
          </a:p>
          <a:p>
            <a:pPr algn="ct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Materials Science &amp; Engineering Program</a:t>
            </a:r>
            <a:r>
              <a:rPr lang="en-US" sz="5200" b="1" i="1" dirty="0">
                <a:solidFill>
                  <a:srgbClr val="FEF9E2"/>
                </a:solidFill>
                <a:latin typeface="Arial" panose="020B0604020202020204" pitchFamily="34" charset="0"/>
                <a:cs typeface="Arial" panose="020B0604020202020204" pitchFamily="34" charset="0"/>
                <a:sym typeface="Wingdings" pitchFamily="2" charset="2"/>
              </a:rPr>
              <a:t></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University of Wisconsin – Eau Claire</a:t>
            </a:r>
            <a:endPar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7" name="TextBox 26"/>
          <p:cNvSpPr txBox="1"/>
          <p:nvPr/>
        </p:nvSpPr>
        <p:spPr>
          <a:xfrm>
            <a:off x="456604" y="31790025"/>
            <a:ext cx="12984480" cy="1107996"/>
          </a:xfrm>
          <a:prstGeom prst="rect">
            <a:avLst/>
          </a:prstGeom>
          <a:solidFill>
            <a:schemeClr val="bg2">
              <a:lumMod val="75000"/>
            </a:schemeClr>
          </a:solidFill>
        </p:spPr>
        <p:txBody>
          <a:bodyPr wrap="square" rtlCol="0">
            <a:spAutoFit/>
          </a:bodyPr>
          <a:lstStyle/>
          <a:p>
            <a:pPr algn="ctr"/>
            <a:r>
              <a:rPr lang="en-US" sz="6600" b="1">
                <a:latin typeface="Cambria" panose="02040503050406030204" pitchFamily="18" charset="0"/>
              </a:rPr>
              <a:t>Conclusion</a:t>
            </a:r>
            <a:endParaRPr lang="en-US" sz="6600" b="1" dirty="0">
              <a:latin typeface="Cambria" panose="02040503050406030204" pitchFamily="18" charset="0"/>
            </a:endParaRPr>
          </a:p>
        </p:txBody>
      </p:sp>
      <p:sp>
        <p:nvSpPr>
          <p:cNvPr id="2" name="TextBox 1"/>
          <p:cNvSpPr txBox="1"/>
          <p:nvPr/>
        </p:nvSpPr>
        <p:spPr>
          <a:xfrm>
            <a:off x="511768" y="12602523"/>
            <a:ext cx="12983262" cy="4031873"/>
          </a:xfrm>
          <a:prstGeom prst="rect">
            <a:avLst/>
          </a:prstGeom>
          <a:noFill/>
        </p:spPr>
        <p:txBody>
          <a:bodyPr wrap="square" rtlCol="0">
            <a:spAutoFit/>
          </a:bodyPr>
          <a:lstStyle/>
          <a:p>
            <a:pPr marL="457200" indent="-457200">
              <a:buFont typeface="Wingdings" panose="05000000000000000000" pitchFamily="2" charset="2"/>
              <a:buChar char="v"/>
            </a:pPr>
            <a:r>
              <a:rPr lang="en-US" sz="3200" dirty="0"/>
              <a:t>In the </a:t>
            </a:r>
            <a:r>
              <a:rPr lang="en-US" sz="3200" dirty="0" err="1"/>
              <a:t>nonsilver</a:t>
            </a:r>
            <a:r>
              <a:rPr lang="en-US" sz="3200" dirty="0"/>
              <a:t> thresholding, a Scanning Electron Microscope (SEM) was used to capture images of Bi-2212 wires at the 700x magnification. </a:t>
            </a:r>
          </a:p>
          <a:p>
            <a:pPr marL="457200" indent="-457200">
              <a:buFont typeface="Wingdings" panose="05000000000000000000" pitchFamily="2" charset="2"/>
              <a:buChar char="v"/>
            </a:pPr>
            <a:r>
              <a:rPr lang="en-US" sz="3200" dirty="0"/>
              <a:t>The Bi-2212 sub-bundles were isolated from the silver matrix by </a:t>
            </a:r>
            <a:r>
              <a:rPr lang="en-US" sz="3200" dirty="0" err="1"/>
              <a:t>bilevel</a:t>
            </a:r>
            <a:r>
              <a:rPr lang="en-US" sz="3200" dirty="0"/>
              <a:t> thresholding with a plugin in Adobe Photoshop, using a method developed by the research group. </a:t>
            </a:r>
          </a:p>
          <a:p>
            <a:pPr marL="457200" indent="-457200">
              <a:buFont typeface="Wingdings" panose="05000000000000000000" pitchFamily="2" charset="2"/>
              <a:buChar char="v"/>
            </a:pPr>
            <a:r>
              <a:rPr lang="en-US" sz="3200" dirty="0"/>
              <a:t>Photoshop tools were used to clear the noise that the process generated.</a:t>
            </a:r>
          </a:p>
          <a:p>
            <a:pPr marL="457200" indent="-457200">
              <a:buFont typeface="Wingdings" panose="05000000000000000000" pitchFamily="2" charset="2"/>
              <a:buChar char="v"/>
            </a:pPr>
            <a:r>
              <a:rPr lang="en-US" sz="3200" dirty="0"/>
              <a:t>The </a:t>
            </a:r>
            <a:r>
              <a:rPr lang="en-US" sz="3200" dirty="0" err="1"/>
              <a:t>nonsilver</a:t>
            </a:r>
            <a:r>
              <a:rPr lang="en-US" sz="3200" dirty="0"/>
              <a:t> thresholding was by far the more time-consuming of the thresholds.  Therefore, it is the primary target of research into automation.  </a:t>
            </a:r>
          </a:p>
        </p:txBody>
      </p:sp>
      <p:sp>
        <p:nvSpPr>
          <p:cNvPr id="3" name="TextBox 2"/>
          <p:cNvSpPr txBox="1"/>
          <p:nvPr/>
        </p:nvSpPr>
        <p:spPr>
          <a:xfrm>
            <a:off x="472043" y="8138451"/>
            <a:ext cx="26488653" cy="3539430"/>
          </a:xfrm>
          <a:prstGeom prst="rect">
            <a:avLst/>
          </a:prstGeom>
          <a:noFill/>
        </p:spPr>
        <p:txBody>
          <a:bodyPr wrap="square" rtlCol="0">
            <a:spAutoFit/>
          </a:bodyPr>
          <a:lstStyle/>
          <a:p>
            <a:pPr marL="457200" indent="-457200">
              <a:buFont typeface="Wingdings" panose="05000000000000000000" pitchFamily="2" charset="2"/>
              <a:buChar char="v"/>
            </a:pPr>
            <a:r>
              <a:rPr lang="en-US" sz="3200" dirty="0"/>
              <a:t>Bi</a:t>
            </a:r>
            <a:r>
              <a:rPr lang="en-US" sz="3200" baseline="-25000" dirty="0"/>
              <a:t>2</a:t>
            </a:r>
            <a:r>
              <a:rPr lang="en-US" sz="3200" dirty="0"/>
              <a:t>Sr</a:t>
            </a:r>
            <a:r>
              <a:rPr lang="en-US" sz="3200" baseline="-25000" dirty="0"/>
              <a:t>2</a:t>
            </a:r>
            <a:r>
              <a:rPr lang="en-US" sz="3200" dirty="0"/>
              <a:t>CaCu</a:t>
            </a:r>
            <a:r>
              <a:rPr lang="en-US" sz="3200" baseline="-25000" dirty="0"/>
              <a:t>2</a:t>
            </a:r>
            <a:r>
              <a:rPr lang="en-US" sz="3200" dirty="0"/>
              <a:t>O</a:t>
            </a:r>
            <a:r>
              <a:rPr lang="en-US" sz="3200" baseline="-25000" dirty="0"/>
              <a:t>(8+X)</a:t>
            </a:r>
            <a:r>
              <a:rPr lang="en-US" sz="3200" dirty="0"/>
              <a:t>, abbreviated as Bi-2212, has shown promise as a high-temperature superconducting material for use in powerful magnets.  </a:t>
            </a:r>
          </a:p>
          <a:p>
            <a:pPr marL="457200" indent="-457200">
              <a:buFont typeface="Wingdings" panose="05000000000000000000" pitchFamily="2" charset="2"/>
              <a:buChar char="v"/>
            </a:pPr>
            <a:r>
              <a:rPr lang="en-US" sz="3200" dirty="0"/>
              <a:t>Because of its brittle nature, additional study is necessary to better understand the microscopic properties of Bi-2212.  </a:t>
            </a:r>
          </a:p>
          <a:p>
            <a:pPr marL="457200" indent="-457200">
              <a:buFont typeface="Wingdings" panose="05000000000000000000" pitchFamily="2" charset="2"/>
              <a:buChar char="v"/>
            </a:pPr>
            <a:r>
              <a:rPr lang="en-US" sz="3200" dirty="0"/>
              <a:t>One area of note is how the properties of Bi-2212 wires change after different pressure conditions are applied to them during heat treatment.  </a:t>
            </a:r>
          </a:p>
          <a:p>
            <a:pPr marL="457200" indent="-457200">
              <a:buFont typeface="Wingdings" panose="05000000000000000000" pitchFamily="2" charset="2"/>
              <a:buChar char="v"/>
            </a:pPr>
            <a:r>
              <a:rPr lang="en-US" sz="3200" dirty="0"/>
              <a:t>This project used image analysis software and techniques to analyze SEM images of Bi-2212 wire samples that had been exposed to 10, 20, 50, and 100 bar overpressure conditions.  </a:t>
            </a:r>
          </a:p>
          <a:p>
            <a:pPr marL="457200" indent="-457200">
              <a:buFont typeface="Wingdings" panose="05000000000000000000" pitchFamily="2" charset="2"/>
              <a:buChar char="v"/>
            </a:pPr>
            <a:r>
              <a:rPr lang="en-US" sz="3200" dirty="0"/>
              <a:t>A study of reinforced square wires was also conducted, to find the differences inherent between these and the round wires.</a:t>
            </a:r>
          </a:p>
          <a:p>
            <a:pPr marL="457200" indent="-457200">
              <a:buFont typeface="Wingdings" panose="05000000000000000000" pitchFamily="2" charset="2"/>
              <a:buChar char="v"/>
            </a:pPr>
            <a:endParaRPr lang="en-US" sz="32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828" y="17221429"/>
            <a:ext cx="5073997" cy="380549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09291" y="17214184"/>
            <a:ext cx="5093858" cy="382039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515420" y="17304465"/>
            <a:ext cx="5221769" cy="3916326"/>
          </a:xfrm>
          <a:prstGeom prst="rect">
            <a:avLst/>
          </a:prstGeom>
        </p:spPr>
      </p:pic>
      <p:sp>
        <p:nvSpPr>
          <p:cNvPr id="17" name="TextBox 16"/>
          <p:cNvSpPr txBox="1"/>
          <p:nvPr/>
        </p:nvSpPr>
        <p:spPr>
          <a:xfrm>
            <a:off x="930977" y="24039501"/>
            <a:ext cx="22961411" cy="2062103"/>
          </a:xfrm>
          <a:prstGeom prst="rect">
            <a:avLst/>
          </a:prstGeom>
          <a:noFill/>
        </p:spPr>
        <p:txBody>
          <a:bodyPr wrap="square" rtlCol="0">
            <a:spAutoFit/>
          </a:bodyPr>
          <a:lstStyle/>
          <a:p>
            <a:pPr marL="457200" indent="-457200">
              <a:buFont typeface="Wingdings" panose="05000000000000000000" pitchFamily="2" charset="2"/>
              <a:buChar char="v"/>
            </a:pPr>
            <a:r>
              <a:rPr lang="en-US" sz="3200" dirty="0"/>
              <a:t>The  Porosity threshold was similar to the </a:t>
            </a:r>
            <a:r>
              <a:rPr lang="en-US" sz="3200" dirty="0" err="1"/>
              <a:t>nonsilver</a:t>
            </a:r>
            <a:r>
              <a:rPr lang="en-US" sz="3200" dirty="0"/>
              <a:t> threshold in terms of technique used.  </a:t>
            </a:r>
          </a:p>
          <a:p>
            <a:pPr marL="457200" indent="-457200">
              <a:buFont typeface="Wingdings" panose="05000000000000000000" pitchFamily="2" charset="2"/>
              <a:buChar char="v"/>
            </a:pPr>
            <a:r>
              <a:rPr lang="en-US" sz="3200" dirty="0"/>
              <a:t>Porosity areas in Bi-2212 wires are much darker than the surrounding bundle’s material.  </a:t>
            </a:r>
          </a:p>
          <a:p>
            <a:pPr marL="457200" indent="-457200">
              <a:buFont typeface="Wingdings" panose="05000000000000000000" pitchFamily="2" charset="2"/>
              <a:buChar char="v"/>
            </a:pPr>
            <a:r>
              <a:rPr lang="en-US" sz="3200" dirty="0"/>
              <a:t>A secondary phase called Alkaline Earth </a:t>
            </a:r>
            <a:r>
              <a:rPr lang="en-US" sz="3200" dirty="0" err="1"/>
              <a:t>Cuprate</a:t>
            </a:r>
            <a:r>
              <a:rPr lang="en-US" sz="3200" dirty="0"/>
              <a:t> (abbreviated AEC) had to be removed with Photoshop tools, as it appears completely black in many SEM images.   </a:t>
            </a:r>
          </a:p>
        </p:txBody>
      </p:sp>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068834" y="26502830"/>
            <a:ext cx="5150635" cy="3862976"/>
          </a:xfrm>
          <a:prstGeom prst="rect">
            <a:avLst/>
          </a:prstGeom>
        </p:spPr>
      </p:pic>
      <p:pic>
        <p:nvPicPr>
          <p:cNvPr id="29" name="Pictur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283348" y="26596426"/>
            <a:ext cx="5177449" cy="3883086"/>
          </a:xfrm>
          <a:prstGeom prst="rect">
            <a:avLst/>
          </a:prstGeom>
        </p:spPr>
      </p:pic>
      <p:pic>
        <p:nvPicPr>
          <p:cNvPr id="32" name="Picture 3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8846" y="26342518"/>
            <a:ext cx="5088065" cy="3816050"/>
          </a:xfrm>
          <a:prstGeom prst="rect">
            <a:avLst/>
          </a:prstGeom>
        </p:spPr>
      </p:pic>
      <p:sp>
        <p:nvSpPr>
          <p:cNvPr id="34" name="TextBox 33"/>
          <p:cNvSpPr txBox="1"/>
          <p:nvPr/>
        </p:nvSpPr>
        <p:spPr>
          <a:xfrm>
            <a:off x="22614694" y="30365807"/>
            <a:ext cx="4771989" cy="4524315"/>
          </a:xfrm>
          <a:prstGeom prst="rect">
            <a:avLst/>
          </a:prstGeom>
          <a:noFill/>
        </p:spPr>
        <p:txBody>
          <a:bodyPr wrap="square" rtlCol="0">
            <a:spAutoFit/>
          </a:bodyPr>
          <a:lstStyle/>
          <a:p>
            <a:r>
              <a:rPr lang="en-US" sz="3200" dirty="0"/>
              <a:t>This is a completed porosity threshold with the AEC objects removed.  Because of the small size of the involved objects, porosity thresholding has the highest potential for error of any step.  </a:t>
            </a:r>
          </a:p>
          <a:p>
            <a:endParaRPr lang="en-US" sz="3200" dirty="0"/>
          </a:p>
        </p:txBody>
      </p:sp>
      <p:sp>
        <p:nvSpPr>
          <p:cNvPr id="39" name="TextBox 38"/>
          <p:cNvSpPr txBox="1"/>
          <p:nvPr/>
        </p:nvSpPr>
        <p:spPr>
          <a:xfrm>
            <a:off x="27570815" y="12799774"/>
            <a:ext cx="13716000" cy="1569660"/>
          </a:xfrm>
          <a:prstGeom prst="rect">
            <a:avLst/>
          </a:prstGeom>
          <a:noFill/>
        </p:spPr>
        <p:txBody>
          <a:bodyPr wrap="square" rtlCol="0">
            <a:spAutoFit/>
          </a:bodyPr>
          <a:lstStyle/>
          <a:p>
            <a:pPr marL="457200" indent="-457200">
              <a:buFont typeface="Wingdings" panose="05000000000000000000" pitchFamily="2" charset="2"/>
              <a:buChar char="v"/>
            </a:pPr>
            <a:r>
              <a:rPr lang="en-US" sz="3200" dirty="0"/>
              <a:t>ImageJ open-source software was used to measure the area of all objects for all thresholds.  </a:t>
            </a:r>
          </a:p>
          <a:p>
            <a:pPr marL="457200" indent="-457200">
              <a:buFont typeface="Wingdings" panose="05000000000000000000" pitchFamily="2" charset="2"/>
              <a:buChar char="v"/>
            </a:pPr>
            <a:r>
              <a:rPr lang="en-US" sz="3200" dirty="0"/>
              <a:t>Graphs were constructed with Microsoft Excel</a:t>
            </a:r>
          </a:p>
        </p:txBody>
      </p:sp>
      <p:sp>
        <p:nvSpPr>
          <p:cNvPr id="43" name="TextBox 42"/>
          <p:cNvSpPr txBox="1"/>
          <p:nvPr/>
        </p:nvSpPr>
        <p:spPr>
          <a:xfrm>
            <a:off x="28053567" y="19808509"/>
            <a:ext cx="12623268" cy="1569660"/>
          </a:xfrm>
          <a:prstGeom prst="rect">
            <a:avLst/>
          </a:prstGeom>
          <a:noFill/>
        </p:spPr>
        <p:txBody>
          <a:bodyPr wrap="square" rtlCol="0">
            <a:spAutoFit/>
          </a:bodyPr>
          <a:lstStyle/>
          <a:p>
            <a:r>
              <a:rPr lang="en-US" sz="3200" dirty="0"/>
              <a:t>The tend of the porosity percentage shows that the porosity decreases as overpressure increases, before eventually levelling off at the 50 bar point.  The 20 bar samples deviate for the trend noticeably here.</a:t>
            </a:r>
          </a:p>
        </p:txBody>
      </p:sp>
      <p:sp>
        <p:nvSpPr>
          <p:cNvPr id="46" name="TextBox 45"/>
          <p:cNvSpPr txBox="1"/>
          <p:nvPr/>
        </p:nvSpPr>
        <p:spPr>
          <a:xfrm>
            <a:off x="27824681" y="26799195"/>
            <a:ext cx="13118306" cy="1569660"/>
          </a:xfrm>
          <a:prstGeom prst="rect">
            <a:avLst/>
          </a:prstGeom>
          <a:noFill/>
        </p:spPr>
        <p:txBody>
          <a:bodyPr wrap="square" rtlCol="0">
            <a:spAutoFit/>
          </a:bodyPr>
          <a:lstStyle/>
          <a:p>
            <a:r>
              <a:rPr lang="en-US" sz="3200" dirty="0"/>
              <a:t>This graph shows that the standard deviation also varies with overpressure, becoming smaller with increasing overpressure conditions before becoming flat.  </a:t>
            </a:r>
          </a:p>
        </p:txBody>
      </p:sp>
      <p:sp>
        <p:nvSpPr>
          <p:cNvPr id="4" name="TextBox 3"/>
          <p:cNvSpPr txBox="1"/>
          <p:nvPr/>
        </p:nvSpPr>
        <p:spPr>
          <a:xfrm>
            <a:off x="946416" y="32979111"/>
            <a:ext cx="12923820" cy="3539430"/>
          </a:xfrm>
          <a:prstGeom prst="rect">
            <a:avLst/>
          </a:prstGeom>
          <a:noFill/>
        </p:spPr>
        <p:txBody>
          <a:bodyPr wrap="square" rtlCol="0">
            <a:spAutoFit/>
          </a:bodyPr>
          <a:lstStyle/>
          <a:p>
            <a:pPr marL="457200" indent="-457200">
              <a:buFont typeface="Wingdings" panose="05000000000000000000" pitchFamily="2" charset="2"/>
              <a:buChar char="v"/>
            </a:pPr>
            <a:r>
              <a:rPr lang="en-US" sz="3200" dirty="0"/>
              <a:t>Bi-2212’s porosity is greatly reduced as overpressure is increased.  The </a:t>
            </a:r>
            <a:r>
              <a:rPr lang="en-US" sz="3200" dirty="0" err="1"/>
              <a:t>nonsilver</a:t>
            </a:r>
            <a:r>
              <a:rPr lang="en-US" sz="3200" dirty="0"/>
              <a:t> area is reduced less dramatically</a:t>
            </a:r>
          </a:p>
          <a:p>
            <a:pPr marL="457200" indent="-457200">
              <a:buFont typeface="Wingdings" panose="05000000000000000000" pitchFamily="2" charset="2"/>
              <a:buChar char="v"/>
            </a:pPr>
            <a:r>
              <a:rPr lang="en-US" sz="3200" dirty="0"/>
              <a:t>This understanding helps us to interpret the electrical and mechanical test results that we obtain from the wire.</a:t>
            </a:r>
          </a:p>
          <a:p>
            <a:pPr marL="457200" indent="-457200">
              <a:buFont typeface="Wingdings" panose="05000000000000000000" pitchFamily="2" charset="2"/>
              <a:buChar char="v"/>
            </a:pPr>
            <a:r>
              <a:rPr lang="en-US" sz="3200" dirty="0"/>
              <a:t>Using the data gathered here, we can ascertain whether overpressure treatment has succeeded or failed, as we can see in the square wire data.</a:t>
            </a:r>
          </a:p>
          <a:p>
            <a:pPr marL="457200" indent="-457200">
              <a:buFont typeface="Wingdings" panose="05000000000000000000" pitchFamily="2" charset="2"/>
              <a:buChar char="v"/>
            </a:pPr>
            <a:endParaRPr lang="en-US" sz="3200" dirty="0"/>
          </a:p>
        </p:txBody>
      </p:sp>
      <p:pic>
        <p:nvPicPr>
          <p:cNvPr id="44" name="Picture 43"/>
          <p:cNvPicPr>
            <a:picLocks noChangeAspect="1"/>
          </p:cNvPicPr>
          <p:nvPr/>
        </p:nvPicPr>
        <p:blipFill rotWithShape="1">
          <a:blip r:embed="rId9">
            <a:extLst>
              <a:ext uri="{28A0092B-C50C-407E-A947-70E740481C1C}">
                <a14:useLocalDpi xmlns:a14="http://schemas.microsoft.com/office/drawing/2010/main" val="0"/>
              </a:ext>
            </a:extLst>
          </a:blip>
          <a:srcRect l="-783" t="1449" r="783" b="2025"/>
          <a:stretch/>
        </p:blipFill>
        <p:spPr>
          <a:xfrm>
            <a:off x="35288790" y="1856489"/>
            <a:ext cx="5012222" cy="4572000"/>
          </a:xfrm>
          <a:prstGeom prst="rect">
            <a:avLst/>
          </a:prstGeom>
        </p:spPr>
      </p:pic>
      <p:pic>
        <p:nvPicPr>
          <p:cNvPr id="37" name="Picture 3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94533" y="18082306"/>
            <a:ext cx="2511033" cy="2511033"/>
          </a:xfrm>
          <a:prstGeom prst="rect">
            <a:avLst/>
          </a:prstGeom>
        </p:spPr>
      </p:pic>
      <p:pic>
        <p:nvPicPr>
          <p:cNvPr id="48" name="Picture 4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357626" y="17952356"/>
            <a:ext cx="2511033" cy="2511033"/>
          </a:xfrm>
          <a:prstGeom prst="rect">
            <a:avLst/>
          </a:prstGeom>
        </p:spPr>
      </p:pic>
      <p:pic>
        <p:nvPicPr>
          <p:cNvPr id="50" name="Picture 4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82954" y="27193228"/>
            <a:ext cx="2511033" cy="2511033"/>
          </a:xfrm>
          <a:prstGeom prst="rect">
            <a:avLst/>
          </a:prstGeom>
        </p:spPr>
      </p:pic>
      <p:pic>
        <p:nvPicPr>
          <p:cNvPr id="51" name="Picture 5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062085" y="27282477"/>
            <a:ext cx="2511033" cy="2511033"/>
          </a:xfrm>
          <a:prstGeom prst="rect">
            <a:avLst/>
          </a:prstGeom>
        </p:spPr>
      </p:pic>
      <p:pic>
        <p:nvPicPr>
          <p:cNvPr id="52" name="Picture 5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679368" y="18022896"/>
            <a:ext cx="2511033" cy="2511033"/>
          </a:xfrm>
          <a:prstGeom prst="rect">
            <a:avLst/>
          </a:prstGeom>
        </p:spPr>
      </p:pic>
      <p:pic>
        <p:nvPicPr>
          <p:cNvPr id="54" name="Picture 5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983200" y="27282477"/>
            <a:ext cx="2511033" cy="2511033"/>
          </a:xfrm>
          <a:prstGeom prst="rect">
            <a:avLst/>
          </a:prstGeom>
        </p:spPr>
      </p:pic>
      <p:sp>
        <p:nvSpPr>
          <p:cNvPr id="55" name="TextBox 54"/>
          <p:cNvSpPr txBox="1"/>
          <p:nvPr/>
        </p:nvSpPr>
        <p:spPr>
          <a:xfrm>
            <a:off x="13660708" y="11496998"/>
            <a:ext cx="13744428" cy="1107996"/>
          </a:xfrm>
          <a:prstGeom prst="rect">
            <a:avLst/>
          </a:prstGeom>
          <a:solidFill>
            <a:schemeClr val="bg2">
              <a:lumMod val="75000"/>
            </a:schemeClr>
          </a:solidFill>
        </p:spPr>
        <p:txBody>
          <a:bodyPr wrap="square" rtlCol="0">
            <a:spAutoFit/>
          </a:bodyPr>
          <a:lstStyle/>
          <a:p>
            <a:pPr algn="ctr"/>
            <a:r>
              <a:rPr lang="en-US" sz="6600" b="1" dirty="0">
                <a:latin typeface="Cambria" panose="02040503050406030204" pitchFamily="18" charset="0"/>
              </a:rPr>
              <a:t>Overview images</a:t>
            </a:r>
          </a:p>
        </p:txBody>
      </p:sp>
      <p:pic>
        <p:nvPicPr>
          <p:cNvPr id="56" name="Picture 5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356114" y="26591561"/>
            <a:ext cx="4739451" cy="3554588"/>
          </a:xfrm>
          <a:prstGeom prst="rect">
            <a:avLst/>
          </a:prstGeom>
        </p:spPr>
      </p:pic>
      <p:pic>
        <p:nvPicPr>
          <p:cNvPr id="57" name="Picture 5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47232" y="26654535"/>
            <a:ext cx="4739451" cy="3554588"/>
          </a:xfrm>
          <a:prstGeom prst="rect">
            <a:avLst/>
          </a:prstGeom>
        </p:spPr>
      </p:pic>
      <p:pic>
        <p:nvPicPr>
          <p:cNvPr id="13" name="Picture 12"/>
          <p:cNvPicPr>
            <a:picLocks noChangeAspect="1"/>
          </p:cNvPicPr>
          <p:nvPr/>
        </p:nvPicPr>
        <p:blipFill>
          <a:blip r:embed="rId12"/>
          <a:stretch>
            <a:fillRect/>
          </a:stretch>
        </p:blipFill>
        <p:spPr>
          <a:xfrm>
            <a:off x="7799370" y="17467158"/>
            <a:ext cx="4879998" cy="3519176"/>
          </a:xfrm>
          <a:prstGeom prst="rect">
            <a:avLst/>
          </a:prstGeom>
        </p:spPr>
      </p:pic>
      <p:pic>
        <p:nvPicPr>
          <p:cNvPr id="15" name="Picture 14"/>
          <p:cNvPicPr>
            <a:picLocks noChangeAspect="1"/>
          </p:cNvPicPr>
          <p:nvPr/>
        </p:nvPicPr>
        <p:blipFill>
          <a:blip r:embed="rId13"/>
          <a:stretch>
            <a:fillRect/>
          </a:stretch>
        </p:blipFill>
        <p:spPr>
          <a:xfrm>
            <a:off x="8025082" y="26342519"/>
            <a:ext cx="5098042" cy="3759806"/>
          </a:xfrm>
          <a:prstGeom prst="rect">
            <a:avLst/>
          </a:prstGeom>
        </p:spPr>
      </p:pic>
      <p:pic>
        <p:nvPicPr>
          <p:cNvPr id="35" name="Picture 34"/>
          <p:cNvPicPr>
            <a:picLocks noChangeAspect="1"/>
          </p:cNvPicPr>
          <p:nvPr/>
        </p:nvPicPr>
        <p:blipFill>
          <a:blip r:embed="rId14"/>
          <a:stretch>
            <a:fillRect/>
          </a:stretch>
        </p:blipFill>
        <p:spPr>
          <a:xfrm>
            <a:off x="13945264" y="12485780"/>
            <a:ext cx="6274205" cy="4251941"/>
          </a:xfrm>
          <a:prstGeom prst="rect">
            <a:avLst/>
          </a:prstGeom>
        </p:spPr>
      </p:pic>
      <p:pic>
        <p:nvPicPr>
          <p:cNvPr id="36" name="Picture 35"/>
          <p:cNvPicPr>
            <a:picLocks noChangeAspect="1"/>
          </p:cNvPicPr>
          <p:nvPr/>
        </p:nvPicPr>
        <p:blipFill>
          <a:blip r:embed="rId15"/>
          <a:stretch>
            <a:fillRect/>
          </a:stretch>
        </p:blipFill>
        <p:spPr>
          <a:xfrm>
            <a:off x="19133498" y="12784086"/>
            <a:ext cx="4515291" cy="4631170"/>
          </a:xfrm>
          <a:prstGeom prst="rect">
            <a:avLst/>
          </a:prstGeom>
        </p:spPr>
      </p:pic>
      <p:sp>
        <p:nvSpPr>
          <p:cNvPr id="38" name="TextBox 37"/>
          <p:cNvSpPr txBox="1"/>
          <p:nvPr/>
        </p:nvSpPr>
        <p:spPr>
          <a:xfrm>
            <a:off x="504138" y="21136396"/>
            <a:ext cx="5443508" cy="1077218"/>
          </a:xfrm>
          <a:prstGeom prst="rect">
            <a:avLst/>
          </a:prstGeom>
          <a:noFill/>
        </p:spPr>
        <p:txBody>
          <a:bodyPr wrap="square" rtlCol="0">
            <a:spAutoFit/>
          </a:bodyPr>
          <a:lstStyle/>
          <a:p>
            <a:r>
              <a:rPr lang="en-US" sz="3200" dirty="0"/>
              <a:t>This is </a:t>
            </a:r>
            <a:r>
              <a:rPr lang="en-US" sz="3200" dirty="0" err="1"/>
              <a:t>is</a:t>
            </a:r>
            <a:r>
              <a:rPr lang="en-US" sz="3200" dirty="0"/>
              <a:t> the original 1 bar image taken with the SEM. </a:t>
            </a:r>
          </a:p>
        </p:txBody>
      </p:sp>
      <p:sp>
        <p:nvSpPr>
          <p:cNvPr id="47" name="TextBox 46"/>
          <p:cNvSpPr txBox="1"/>
          <p:nvPr/>
        </p:nvSpPr>
        <p:spPr>
          <a:xfrm>
            <a:off x="7862744" y="21185755"/>
            <a:ext cx="4900937" cy="1569660"/>
          </a:xfrm>
          <a:prstGeom prst="rect">
            <a:avLst/>
          </a:prstGeom>
          <a:noFill/>
        </p:spPr>
        <p:txBody>
          <a:bodyPr wrap="square" rtlCol="0">
            <a:spAutoFit/>
          </a:bodyPr>
          <a:lstStyle/>
          <a:p>
            <a:r>
              <a:rPr lang="en-US" sz="3200" dirty="0"/>
              <a:t>This is the thresholding interface, set to </a:t>
            </a:r>
            <a:r>
              <a:rPr lang="en-US" sz="3200" dirty="0" err="1"/>
              <a:t>nonsilver</a:t>
            </a:r>
            <a:r>
              <a:rPr lang="en-US" sz="3200" dirty="0"/>
              <a:t> settings</a:t>
            </a:r>
          </a:p>
        </p:txBody>
      </p:sp>
      <p:sp>
        <p:nvSpPr>
          <p:cNvPr id="49" name="TextBox 48"/>
          <p:cNvSpPr txBox="1"/>
          <p:nvPr/>
        </p:nvSpPr>
        <p:spPr>
          <a:xfrm>
            <a:off x="14670860" y="21252904"/>
            <a:ext cx="4940154" cy="1569660"/>
          </a:xfrm>
          <a:prstGeom prst="rect">
            <a:avLst/>
          </a:prstGeom>
          <a:noFill/>
        </p:spPr>
        <p:txBody>
          <a:bodyPr wrap="square" rtlCol="0">
            <a:spAutoFit/>
          </a:bodyPr>
          <a:lstStyle/>
          <a:p>
            <a:r>
              <a:rPr lang="en-US" sz="3200" dirty="0"/>
              <a:t>This is the initial </a:t>
            </a:r>
            <a:r>
              <a:rPr lang="en-US" sz="3200" dirty="0" err="1"/>
              <a:t>bilevel</a:t>
            </a:r>
            <a:r>
              <a:rPr lang="en-US" sz="3200" dirty="0"/>
              <a:t> threshold, where high levels of noise can be seen.</a:t>
            </a:r>
          </a:p>
        </p:txBody>
      </p:sp>
      <p:sp>
        <p:nvSpPr>
          <p:cNvPr id="53" name="TextBox 52"/>
          <p:cNvSpPr txBox="1"/>
          <p:nvPr/>
        </p:nvSpPr>
        <p:spPr>
          <a:xfrm>
            <a:off x="21853456" y="21282782"/>
            <a:ext cx="4345976" cy="2062103"/>
          </a:xfrm>
          <a:prstGeom prst="rect">
            <a:avLst/>
          </a:prstGeom>
          <a:noFill/>
        </p:spPr>
        <p:txBody>
          <a:bodyPr wrap="square" rtlCol="0">
            <a:spAutoFit/>
          </a:bodyPr>
          <a:lstStyle/>
          <a:p>
            <a:r>
              <a:rPr lang="en-US" sz="3200" dirty="0"/>
              <a:t>This is the completed </a:t>
            </a:r>
            <a:r>
              <a:rPr lang="en-US" sz="3200" dirty="0" err="1"/>
              <a:t>bilevel</a:t>
            </a:r>
            <a:r>
              <a:rPr lang="en-US" sz="3200" dirty="0"/>
              <a:t> threshold, where the noise has been removed</a:t>
            </a:r>
          </a:p>
        </p:txBody>
      </p:sp>
      <p:sp>
        <p:nvSpPr>
          <p:cNvPr id="58" name="TextBox 57"/>
          <p:cNvSpPr txBox="1"/>
          <p:nvPr/>
        </p:nvSpPr>
        <p:spPr>
          <a:xfrm>
            <a:off x="600828" y="30588325"/>
            <a:ext cx="5346818" cy="1077218"/>
          </a:xfrm>
          <a:prstGeom prst="rect">
            <a:avLst/>
          </a:prstGeom>
          <a:noFill/>
        </p:spPr>
        <p:txBody>
          <a:bodyPr wrap="square" rtlCol="0">
            <a:spAutoFit/>
          </a:bodyPr>
          <a:lstStyle/>
          <a:p>
            <a:r>
              <a:rPr lang="en-US" sz="3200" dirty="0"/>
              <a:t>This is the original 10 bar image taken with the SEM.</a:t>
            </a:r>
          </a:p>
        </p:txBody>
      </p:sp>
      <p:sp>
        <p:nvSpPr>
          <p:cNvPr id="59" name="TextBox 58"/>
          <p:cNvSpPr txBox="1"/>
          <p:nvPr/>
        </p:nvSpPr>
        <p:spPr>
          <a:xfrm>
            <a:off x="8194609" y="30532082"/>
            <a:ext cx="5231036" cy="1077218"/>
          </a:xfrm>
          <a:prstGeom prst="rect">
            <a:avLst/>
          </a:prstGeom>
          <a:noFill/>
        </p:spPr>
        <p:txBody>
          <a:bodyPr wrap="square" rtlCol="0">
            <a:spAutoFit/>
          </a:bodyPr>
          <a:lstStyle/>
          <a:p>
            <a:r>
              <a:rPr lang="en-US" sz="3200" dirty="0"/>
              <a:t>This is the thresholding interface for porosity.</a:t>
            </a:r>
          </a:p>
        </p:txBody>
      </p:sp>
      <p:sp>
        <p:nvSpPr>
          <p:cNvPr id="60" name="TextBox 59"/>
          <p:cNvSpPr txBox="1"/>
          <p:nvPr/>
        </p:nvSpPr>
        <p:spPr>
          <a:xfrm>
            <a:off x="15356114" y="30561937"/>
            <a:ext cx="4863355" cy="2062103"/>
          </a:xfrm>
          <a:prstGeom prst="rect">
            <a:avLst/>
          </a:prstGeom>
          <a:noFill/>
        </p:spPr>
        <p:txBody>
          <a:bodyPr wrap="square" rtlCol="0">
            <a:spAutoFit/>
          </a:bodyPr>
          <a:lstStyle/>
          <a:p>
            <a:r>
              <a:rPr lang="en-US" sz="3200" dirty="0"/>
              <a:t>This is a porosity threshold in which AEC Objects (large, featuring straight lines) are still extant</a:t>
            </a:r>
          </a:p>
        </p:txBody>
      </p:sp>
      <p:graphicFrame>
        <p:nvGraphicFramePr>
          <p:cNvPr id="70" name="Chart 69"/>
          <p:cNvGraphicFramePr>
            <a:graphicFrameLocks/>
          </p:cNvGraphicFramePr>
          <p:nvPr>
            <p:extLst>
              <p:ext uri="{D42A27DB-BD31-4B8C-83A1-F6EECF244321}">
                <p14:modId xmlns:p14="http://schemas.microsoft.com/office/powerpoint/2010/main" val="3527399136"/>
              </p:ext>
            </p:extLst>
          </p:nvPr>
        </p:nvGraphicFramePr>
        <p:xfrm>
          <a:off x="29163818" y="14576104"/>
          <a:ext cx="7509744" cy="5215467"/>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71" name="Chart 70"/>
          <p:cNvGraphicFramePr>
            <a:graphicFrameLocks/>
          </p:cNvGraphicFramePr>
          <p:nvPr>
            <p:extLst>
              <p:ext uri="{D42A27DB-BD31-4B8C-83A1-F6EECF244321}">
                <p14:modId xmlns:p14="http://schemas.microsoft.com/office/powerpoint/2010/main" val="839501081"/>
              </p:ext>
            </p:extLst>
          </p:nvPr>
        </p:nvGraphicFramePr>
        <p:xfrm>
          <a:off x="29309244" y="21469037"/>
          <a:ext cx="8362952" cy="5281615"/>
        </p:xfrm>
        <a:graphic>
          <a:graphicData uri="http://schemas.openxmlformats.org/drawingml/2006/chart">
            <c:chart xmlns:c="http://schemas.openxmlformats.org/drawingml/2006/chart" xmlns:r="http://schemas.openxmlformats.org/officeDocument/2006/relationships" r:id="rId17"/>
          </a:graphicData>
        </a:graphic>
      </p:graphicFrame>
      <p:grpSp>
        <p:nvGrpSpPr>
          <p:cNvPr id="73" name="Group 72">
            <a:extLst>
              <a:ext uri="{FF2B5EF4-FFF2-40B4-BE49-F238E27FC236}">
                <a16:creationId xmlns:a16="http://schemas.microsoft.com/office/drawing/2014/main" id="{DF02F4D0-0585-450B-9958-7266E751B94E}"/>
              </a:ext>
            </a:extLst>
          </p:cNvPr>
          <p:cNvGrpSpPr/>
          <p:nvPr/>
        </p:nvGrpSpPr>
        <p:grpSpPr>
          <a:xfrm>
            <a:off x="2746321" y="36093418"/>
            <a:ext cx="36569758" cy="2150012"/>
            <a:chOff x="2803903" y="35906145"/>
            <a:chExt cx="36569758" cy="2150012"/>
          </a:xfrm>
        </p:grpSpPr>
        <p:sp>
          <p:nvSpPr>
            <p:cNvPr id="74" name="Rectangle 73">
              <a:extLst>
                <a:ext uri="{FF2B5EF4-FFF2-40B4-BE49-F238E27FC236}">
                  <a16:creationId xmlns:a16="http://schemas.microsoft.com/office/drawing/2014/main" id="{5C07BA2A-5895-41B8-AF89-D880E0BFDAB4}"/>
                </a:ext>
              </a:extLst>
            </p:cNvPr>
            <p:cNvSpPr/>
            <p:nvPr/>
          </p:nvSpPr>
          <p:spPr>
            <a:xfrm>
              <a:off x="2803903" y="35906145"/>
              <a:ext cx="35825399" cy="1306286"/>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65" dirty="0"/>
            </a:p>
          </p:txBody>
        </p:sp>
        <p:sp>
          <p:nvSpPr>
            <p:cNvPr id="75" name="Rectangle 74">
              <a:extLst>
                <a:ext uri="{FF2B5EF4-FFF2-40B4-BE49-F238E27FC236}">
                  <a16:creationId xmlns:a16="http://schemas.microsoft.com/office/drawing/2014/main" id="{D984A0BB-F65A-46C7-AB50-F7AEAA3EBD16}"/>
                </a:ext>
              </a:extLst>
            </p:cNvPr>
            <p:cNvSpPr/>
            <p:nvPr/>
          </p:nvSpPr>
          <p:spPr>
            <a:xfrm>
              <a:off x="2983832" y="35906145"/>
              <a:ext cx="36389829" cy="2150012"/>
            </a:xfrm>
            <a:prstGeom prst="rect">
              <a:avLst/>
            </a:prstGeom>
          </p:spPr>
          <p:txBody>
            <a:bodyPr wrap="square">
              <a:spAutoFit/>
            </a:bodyPr>
            <a:lstStyle/>
            <a:p>
              <a:pPr algn="ctr" defTabSz="783715">
                <a:lnSpc>
                  <a:spcPct val="150000"/>
                </a:lnSpc>
                <a:defRPr/>
              </a:pPr>
              <a:r>
                <a:rPr lang="en-US" sz="4800" b="1" kern="0" dirty="0">
                  <a:solidFill>
                    <a:schemeClr val="bg1"/>
                  </a:solidFill>
                  <a:latin typeface="Cambria" panose="02040503050406030204" pitchFamily="18" charset="0"/>
                </a:rPr>
                <a:t>Celebration of Excellence in Research and Creative Activity (CERCA) April 30-May 4, 2018</a:t>
              </a:r>
            </a:p>
            <a:p>
              <a:pPr>
                <a:lnSpc>
                  <a:spcPct val="150000"/>
                </a:lnSpc>
              </a:pPr>
              <a:r>
                <a:rPr lang="en-US" sz="4114" i="1" dirty="0">
                  <a:latin typeface="Times New Roman" panose="02020603050405020304" pitchFamily="18" charset="0"/>
                  <a:cs typeface="Times New Roman" panose="02020603050405020304" pitchFamily="18" charset="0"/>
                </a:rPr>
                <a:t>       										     The authors thank the UWEC Office of Research and Sponsored Programs for student support at CERCA 2018.</a:t>
              </a:r>
              <a:endParaRPr lang="en-US" sz="4114" b="1" i="1" dirty="0">
                <a:latin typeface="Times New Roman" panose="02020603050405020304" pitchFamily="18" charset="0"/>
                <a:cs typeface="Times New Roman" panose="02020603050405020304" pitchFamily="18" charset="0"/>
              </a:endParaRPr>
            </a:p>
          </p:txBody>
        </p:sp>
      </p:grpSp>
      <p:sp>
        <p:nvSpPr>
          <p:cNvPr id="14" name="TextBox 13">
            <a:extLst>
              <a:ext uri="{FF2B5EF4-FFF2-40B4-BE49-F238E27FC236}">
                <a16:creationId xmlns:a16="http://schemas.microsoft.com/office/drawing/2014/main" id="{26D3DD7F-3D9B-4EEB-AF5B-3A4999A631A9}"/>
              </a:ext>
            </a:extLst>
          </p:cNvPr>
          <p:cNvSpPr txBox="1"/>
          <p:nvPr/>
        </p:nvSpPr>
        <p:spPr>
          <a:xfrm>
            <a:off x="28053567" y="33359781"/>
            <a:ext cx="12480284" cy="2554545"/>
          </a:xfrm>
          <a:prstGeom prst="rect">
            <a:avLst/>
          </a:prstGeom>
          <a:noFill/>
        </p:spPr>
        <p:txBody>
          <a:bodyPr wrap="square" rtlCol="0">
            <a:spAutoFit/>
          </a:bodyPr>
          <a:lstStyle/>
          <a:p>
            <a:r>
              <a:rPr lang="en-US" sz="3200" dirty="0"/>
              <a:t>This graph shows the average porosity percentage for the square wires.  The 2-sided wire (green dot) is comparable to the 1-bar round wire, while the 1-sided wire (red dot) is roughly equivalent to 10 or 20 bar round wire.  While the square wire was thought to have been processed at 50 bar, the data reveals incomplete densification compared to the expected results</a:t>
            </a:r>
          </a:p>
        </p:txBody>
      </p:sp>
      <p:graphicFrame>
        <p:nvGraphicFramePr>
          <p:cNvPr id="61" name="Chart 60">
            <a:extLst>
              <a:ext uri="{FF2B5EF4-FFF2-40B4-BE49-F238E27FC236}">
                <a16:creationId xmlns:a16="http://schemas.microsoft.com/office/drawing/2014/main" id="{D170722B-FD43-4314-89BE-24D62490B9D4}"/>
              </a:ext>
            </a:extLst>
          </p:cNvPr>
          <p:cNvGraphicFramePr>
            <a:graphicFrameLocks/>
          </p:cNvGraphicFramePr>
          <p:nvPr>
            <p:extLst>
              <p:ext uri="{D42A27DB-BD31-4B8C-83A1-F6EECF244321}">
                <p14:modId xmlns:p14="http://schemas.microsoft.com/office/powerpoint/2010/main" val="2359210745"/>
              </p:ext>
            </p:extLst>
          </p:nvPr>
        </p:nvGraphicFramePr>
        <p:xfrm>
          <a:off x="29031455" y="27900809"/>
          <a:ext cx="8401052" cy="5279880"/>
        </p:xfrm>
        <a:graphic>
          <a:graphicData uri="http://schemas.openxmlformats.org/drawingml/2006/chart">
            <c:chart xmlns:c="http://schemas.openxmlformats.org/drawingml/2006/chart" xmlns:r="http://schemas.openxmlformats.org/officeDocument/2006/relationships" r:id="rId18"/>
          </a:graphicData>
        </a:graphic>
      </p:graphicFrame>
      <p:pic>
        <p:nvPicPr>
          <p:cNvPr id="30" name="Picture 29">
            <a:extLst>
              <a:ext uri="{FF2B5EF4-FFF2-40B4-BE49-F238E27FC236}">
                <a16:creationId xmlns:a16="http://schemas.microsoft.com/office/drawing/2014/main" id="{B99196F9-3A40-43AE-AA6C-F4BC1003874F}"/>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723117" y="35914326"/>
            <a:ext cx="1898158" cy="1898158"/>
          </a:xfrm>
          <a:prstGeom prst="rect">
            <a:avLst/>
          </a:prstGeom>
        </p:spPr>
      </p:pic>
      <p:pic>
        <p:nvPicPr>
          <p:cNvPr id="62" name="Content Placeholder 6">
            <a:extLst>
              <a:ext uri="{FF2B5EF4-FFF2-40B4-BE49-F238E27FC236}">
                <a16:creationId xmlns:a16="http://schemas.microsoft.com/office/drawing/2014/main" id="{495BC2B8-1CEC-4397-947F-AB1447EDA41A}"/>
              </a:ext>
            </a:extLst>
          </p:cNvPr>
          <p:cNvPicPr>
            <a:picLocks noChangeAspect="1"/>
          </p:cNvPicPr>
          <p:nvPr/>
        </p:nvPicPr>
        <p:blipFill rotWithShape="1">
          <a:blip r:embed="rId20"/>
          <a:srcRect l="20571" t="19680" r="20776" b="7103"/>
          <a:stretch/>
        </p:blipFill>
        <p:spPr>
          <a:xfrm>
            <a:off x="23648789" y="12927430"/>
            <a:ext cx="3568409" cy="3563703"/>
          </a:xfrm>
          <a:prstGeom prst="rect">
            <a:avLst/>
          </a:prstGeom>
        </p:spPr>
      </p:pic>
      <p:sp>
        <p:nvSpPr>
          <p:cNvPr id="31" name="TextBox 30">
            <a:extLst>
              <a:ext uri="{FF2B5EF4-FFF2-40B4-BE49-F238E27FC236}">
                <a16:creationId xmlns:a16="http://schemas.microsoft.com/office/drawing/2014/main" id="{82AC12F0-380E-45B0-A61F-52121CE1F3CC}"/>
              </a:ext>
            </a:extLst>
          </p:cNvPr>
          <p:cNvSpPr txBox="1"/>
          <p:nvPr/>
        </p:nvSpPr>
        <p:spPr>
          <a:xfrm>
            <a:off x="23415123" y="16590516"/>
            <a:ext cx="4321902"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Optical image of Bi-2212 Square Wire  cross section, reinforced for durability</a:t>
            </a:r>
          </a:p>
        </p:txBody>
      </p:sp>
      <p:pic>
        <p:nvPicPr>
          <p:cNvPr id="63" name="Picture 62">
            <a:extLst>
              <a:ext uri="{FF2B5EF4-FFF2-40B4-BE49-F238E27FC236}">
                <a16:creationId xmlns:a16="http://schemas.microsoft.com/office/drawing/2014/main" id="{B01C01C9-7DDF-434F-91CE-927214E7C799}"/>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rot="10800000">
            <a:off x="33170585" y="29652308"/>
            <a:ext cx="640269" cy="640269"/>
          </a:xfrm>
          <a:prstGeom prst="rect">
            <a:avLst/>
          </a:prstGeom>
        </p:spPr>
      </p:pic>
      <p:sp>
        <p:nvSpPr>
          <p:cNvPr id="16" name="TextBox 15">
            <a:extLst>
              <a:ext uri="{FF2B5EF4-FFF2-40B4-BE49-F238E27FC236}">
                <a16:creationId xmlns:a16="http://schemas.microsoft.com/office/drawing/2014/main" id="{1C4BC937-F6D7-4E84-928C-1C6D7FBAF734}"/>
              </a:ext>
            </a:extLst>
          </p:cNvPr>
          <p:cNvSpPr txBox="1"/>
          <p:nvPr/>
        </p:nvSpPr>
        <p:spPr>
          <a:xfrm>
            <a:off x="33810854" y="29776817"/>
            <a:ext cx="2823553" cy="369332"/>
          </a:xfrm>
          <a:prstGeom prst="rect">
            <a:avLst/>
          </a:prstGeom>
          <a:noFill/>
        </p:spPr>
        <p:txBody>
          <a:bodyPr wrap="square" rtlCol="0">
            <a:spAutoFit/>
          </a:bodyPr>
          <a:lstStyle/>
          <a:p>
            <a:r>
              <a:rPr lang="en-US" dirty="0"/>
              <a:t>2-sided square wire</a:t>
            </a:r>
          </a:p>
        </p:txBody>
      </p:sp>
      <p:pic>
        <p:nvPicPr>
          <p:cNvPr id="64" name="Picture 63">
            <a:extLst>
              <a:ext uri="{FF2B5EF4-FFF2-40B4-BE49-F238E27FC236}">
                <a16:creationId xmlns:a16="http://schemas.microsoft.com/office/drawing/2014/main" id="{E0EF00E4-BE6F-4236-8225-1699B294056D}"/>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rot="10800000">
            <a:off x="33170585" y="30935762"/>
            <a:ext cx="640269" cy="640269"/>
          </a:xfrm>
          <a:prstGeom prst="rect">
            <a:avLst/>
          </a:prstGeom>
        </p:spPr>
      </p:pic>
      <p:sp>
        <p:nvSpPr>
          <p:cNvPr id="33" name="TextBox 32">
            <a:extLst>
              <a:ext uri="{FF2B5EF4-FFF2-40B4-BE49-F238E27FC236}">
                <a16:creationId xmlns:a16="http://schemas.microsoft.com/office/drawing/2014/main" id="{BF2436D3-6C7D-4B74-82F7-A2BA7371C498}"/>
              </a:ext>
            </a:extLst>
          </p:cNvPr>
          <p:cNvSpPr txBox="1"/>
          <p:nvPr/>
        </p:nvSpPr>
        <p:spPr>
          <a:xfrm>
            <a:off x="33832517" y="31063097"/>
            <a:ext cx="2370222" cy="369332"/>
          </a:xfrm>
          <a:prstGeom prst="rect">
            <a:avLst/>
          </a:prstGeom>
          <a:noFill/>
        </p:spPr>
        <p:txBody>
          <a:bodyPr wrap="square" rtlCol="0">
            <a:spAutoFit/>
          </a:bodyPr>
          <a:lstStyle/>
          <a:p>
            <a:r>
              <a:rPr lang="en-US" dirty="0"/>
              <a:t>1-sided square wire</a:t>
            </a:r>
          </a:p>
        </p:txBody>
      </p:sp>
      <p:sp>
        <p:nvSpPr>
          <p:cNvPr id="40" name="TextBox 39">
            <a:extLst>
              <a:ext uri="{FF2B5EF4-FFF2-40B4-BE49-F238E27FC236}">
                <a16:creationId xmlns:a16="http://schemas.microsoft.com/office/drawing/2014/main" id="{5BF5F1F8-9A3F-44D2-A2A3-8803E43687E9}"/>
              </a:ext>
            </a:extLst>
          </p:cNvPr>
          <p:cNvSpPr txBox="1"/>
          <p:nvPr/>
        </p:nvSpPr>
        <p:spPr>
          <a:xfrm>
            <a:off x="20461280" y="12543171"/>
            <a:ext cx="3567641" cy="461665"/>
          </a:xfrm>
          <a:prstGeom prst="rect">
            <a:avLst/>
          </a:prstGeom>
          <a:noFill/>
        </p:spPr>
        <p:txBody>
          <a:bodyPr wrap="square" rtlCol="0">
            <a:spAutoFit/>
          </a:bodyPr>
          <a:lstStyle/>
          <a:p>
            <a:r>
              <a:rPr lang="en-US" sz="2400" b="1" dirty="0">
                <a:solidFill>
                  <a:srgbClr val="0070C0"/>
                </a:solidFill>
              </a:rPr>
              <a:t>ROUND WIRE</a:t>
            </a:r>
          </a:p>
        </p:txBody>
      </p:sp>
      <p:sp>
        <p:nvSpPr>
          <p:cNvPr id="41" name="TextBox 40">
            <a:extLst>
              <a:ext uri="{FF2B5EF4-FFF2-40B4-BE49-F238E27FC236}">
                <a16:creationId xmlns:a16="http://schemas.microsoft.com/office/drawing/2014/main" id="{ABB02F1C-24A9-4F74-A43C-97C221056341}"/>
              </a:ext>
            </a:extLst>
          </p:cNvPr>
          <p:cNvSpPr txBox="1"/>
          <p:nvPr/>
        </p:nvSpPr>
        <p:spPr>
          <a:xfrm>
            <a:off x="24629005" y="12535380"/>
            <a:ext cx="2701387" cy="461665"/>
          </a:xfrm>
          <a:prstGeom prst="rect">
            <a:avLst/>
          </a:prstGeom>
          <a:noFill/>
        </p:spPr>
        <p:txBody>
          <a:bodyPr wrap="square" rtlCol="0">
            <a:spAutoFit/>
          </a:bodyPr>
          <a:lstStyle/>
          <a:p>
            <a:r>
              <a:rPr lang="en-US" sz="2400" b="1" dirty="0">
                <a:solidFill>
                  <a:srgbClr val="FF0000"/>
                </a:solidFill>
              </a:rPr>
              <a:t>SQUARE WIRE</a:t>
            </a:r>
          </a:p>
        </p:txBody>
      </p:sp>
    </p:spTree>
    <p:extLst>
      <p:ext uri="{BB962C8B-B14F-4D97-AF65-F5344CB8AC3E}">
        <p14:creationId xmlns:p14="http://schemas.microsoft.com/office/powerpoint/2010/main" val="879628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1615</TotalTime>
  <Words>817</Words>
  <Application>Microsoft Office PowerPoint</Application>
  <PresentationFormat>Custom</PresentationFormat>
  <Paragraphs>55</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Cambria</vt:lpstr>
      <vt:lpstr>Times New Roman</vt:lpstr>
      <vt:lpstr>Webdings</vt:lpstr>
      <vt:lpstr>Wingdings</vt:lpstr>
      <vt:lpstr>Office Theme</vt:lpstr>
      <vt:lpstr>Effects of Overpressure Conditions on the Porosity of Bi-2212 Superconducting Wires </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Olson, Tanner Erik Robert</dc:creator>
  <cp:lastModifiedBy>Jewell, Matthew C.</cp:lastModifiedBy>
  <cp:revision>88</cp:revision>
  <dcterms:created xsi:type="dcterms:W3CDTF">2017-03-28T13:36:12Z</dcterms:created>
  <dcterms:modified xsi:type="dcterms:W3CDTF">2018-04-23T21:07:32Z</dcterms:modified>
</cp:coreProperties>
</file>