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EDAC1A"/>
    <a:srgbClr val="DD9E11"/>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93" autoAdjust="0"/>
    <p:restoredTop sz="95853" autoAdjust="0"/>
  </p:normalViewPr>
  <p:slideViewPr>
    <p:cSldViewPr snapToGrid="0">
      <p:cViewPr>
        <p:scale>
          <a:sx n="30" d="100"/>
          <a:sy n="30" d="100"/>
        </p:scale>
        <p:origin x="-1248" y="2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solidFill>
                <a:latin typeface="+mn-lt"/>
                <a:ea typeface="+mn-ea"/>
                <a:cs typeface="+mn-cs"/>
              </a:defRPr>
            </a:pPr>
            <a:r>
              <a:rPr lang="en-US" sz="4000" dirty="0">
                <a:solidFill>
                  <a:schemeClr val="tx1"/>
                </a:solidFill>
              </a:rPr>
              <a:t>Emergency notification resources available</a:t>
            </a:r>
          </a:p>
        </c:rich>
      </c:tx>
      <c:layout>
        <c:manualLayout>
          <c:xMode val="edge"/>
          <c:yMode val="edge"/>
          <c:x val="0.13122926924398901"/>
          <c:y val="3.8954514245482602E-2"/>
        </c:manualLayout>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tx>
            <c:strRef>
              <c:f>Sheet1!$B$1</c:f>
              <c:strCache>
                <c:ptCount val="1"/>
                <c:pt idx="0">
                  <c:v>Emergency notification resources available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E5F-4F8D-BFF6-E6379ADD3ED8}"/>
              </c:ext>
            </c:extLst>
          </c:dPt>
          <c:dPt>
            <c:idx val="1"/>
            <c:bubble3D val="0"/>
            <c:spPr>
              <a:solidFill>
                <a:srgbClr val="F3C663"/>
              </a:solidFill>
              <a:ln w="19050">
                <a:solidFill>
                  <a:schemeClr val="lt1"/>
                </a:solidFill>
              </a:ln>
              <a:effectLst/>
            </c:spPr>
            <c:extLst>
              <c:ext xmlns:c16="http://schemas.microsoft.com/office/drawing/2014/chart" uri="{C3380CC4-5D6E-409C-BE32-E72D297353CC}">
                <c16:uniqueId val="{00000003-FE5F-4F8D-BFF6-E6379ADD3ED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E5F-4F8D-BFF6-E6379ADD3ED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E5F-4F8D-BFF6-E6379ADD3ED8}"/>
              </c:ext>
            </c:extLst>
          </c:dPt>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Yes</c:v>
                </c:pt>
                <c:pt idx="1">
                  <c:v>No</c:v>
                </c:pt>
              </c:strCache>
            </c:strRef>
          </c:cat>
          <c:val>
            <c:numRef>
              <c:f>Sheet1!$B$2:$B$5</c:f>
              <c:numCache>
                <c:formatCode>General</c:formatCode>
                <c:ptCount val="4"/>
                <c:pt idx="0">
                  <c:v>191</c:v>
                </c:pt>
                <c:pt idx="1">
                  <c:v>72</c:v>
                </c:pt>
              </c:numCache>
            </c:numRef>
          </c:val>
          <c:extLst>
            <c:ext xmlns:c16="http://schemas.microsoft.com/office/drawing/2014/chart" uri="{C3380CC4-5D6E-409C-BE32-E72D297353CC}">
              <c16:uniqueId val="{00000008-FE5F-4F8D-BFF6-E6379ADD3ED8}"/>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0"/>
        <c:txPr>
          <a:bodyPr rot="0" spcFirstLastPara="1" vertOverflow="ellipsis" vert="horz" wrap="square" anchor="ctr" anchorCtr="1"/>
          <a:lstStyle/>
          <a:p>
            <a:pPr>
              <a:defRPr sz="40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4000" b="0" i="0" u="none" strike="noStrike" kern="1200" baseline="0">
                <a:solidFill>
                  <a:schemeClr val="tx1">
                    <a:lumMod val="65000"/>
                    <a:lumOff val="35000"/>
                  </a:schemeClr>
                </a:solidFill>
                <a:latin typeface="+mn-lt"/>
                <a:ea typeface="+mn-ea"/>
                <a:cs typeface="+mn-cs"/>
              </a:defRPr>
            </a:pPr>
            <a:endParaRPr lang="en-US"/>
          </a:p>
        </c:txPr>
      </c:legendEntry>
      <c:legendEntry>
        <c:idx val="2"/>
        <c:delete val="1"/>
      </c:legendEntry>
      <c:legendEntry>
        <c:idx val="3"/>
        <c:delete val="1"/>
      </c:legendEntry>
      <c:layout>
        <c:manualLayout>
          <c:xMode val="edge"/>
          <c:yMode val="edge"/>
          <c:x val="0.28324698288057099"/>
          <c:y val="0.85411940918389395"/>
          <c:w val="0.44821153628668198"/>
          <c:h val="0.14478400170976399"/>
        </c:manualLayout>
      </c:layout>
      <c:overlay val="0"/>
      <c:spPr>
        <a:noFill/>
        <a:ln>
          <a:noFill/>
        </a:ln>
        <a:effectLst/>
      </c:spPr>
      <c:txPr>
        <a:bodyPr rot="0" spcFirstLastPara="1" vertOverflow="ellipsis" vert="horz" wrap="square" anchor="ctr" anchorCtr="1"/>
        <a:lstStyle/>
        <a:p>
          <a:pPr>
            <a:defRPr sz="4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8638125954738946"/>
          <c:y val="2.9109943358646237E-2"/>
        </c:manualLayout>
      </c:layout>
      <c:overlay val="0"/>
      <c:spPr>
        <a:noFill/>
        <a:ln>
          <a:noFill/>
        </a:ln>
        <a:effectLst/>
      </c:spPr>
      <c:txPr>
        <a:bodyPr rot="0" spcFirstLastPara="1" vertOverflow="ellipsis" vert="horz" wrap="square" anchor="ctr" anchorCtr="1"/>
        <a:lstStyle/>
        <a:p>
          <a:pPr algn="ctr">
            <a:defRPr sz="4000"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tx>
            <c:strRef>
              <c:f>Sheet1!$B$1</c:f>
              <c:strCache>
                <c:ptCount val="1"/>
                <c:pt idx="0">
                  <c:v>Video resouces available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E92-4987-88FE-398B00E5D1DD}"/>
              </c:ext>
            </c:extLst>
          </c:dPt>
          <c:dPt>
            <c:idx val="1"/>
            <c:bubble3D val="0"/>
            <c:spPr>
              <a:solidFill>
                <a:srgbClr val="F3C663"/>
              </a:solidFill>
              <a:ln w="19050">
                <a:solidFill>
                  <a:schemeClr val="lt1"/>
                </a:solidFill>
              </a:ln>
              <a:effectLst/>
            </c:spPr>
            <c:extLst>
              <c:ext xmlns:c16="http://schemas.microsoft.com/office/drawing/2014/chart" uri="{C3380CC4-5D6E-409C-BE32-E72D297353CC}">
                <c16:uniqueId val="{00000001-B1C5-463E-B155-F57FF1B2F42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E92-4987-88FE-398B00E5D1D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E92-4987-88FE-398B00E5D1DD}"/>
              </c:ext>
            </c:extLst>
          </c:dPt>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Yes</c:v>
                </c:pt>
                <c:pt idx="1">
                  <c:v>No</c:v>
                </c:pt>
              </c:strCache>
            </c:strRef>
          </c:cat>
          <c:val>
            <c:numRef>
              <c:f>Sheet1!$B$2:$B$5</c:f>
              <c:numCache>
                <c:formatCode>General</c:formatCode>
                <c:ptCount val="4"/>
                <c:pt idx="0">
                  <c:v>94</c:v>
                </c:pt>
                <c:pt idx="1">
                  <c:v>168</c:v>
                </c:pt>
              </c:numCache>
            </c:numRef>
          </c:val>
          <c:extLst>
            <c:ext xmlns:c16="http://schemas.microsoft.com/office/drawing/2014/chart" uri="{C3380CC4-5D6E-409C-BE32-E72D297353CC}">
              <c16:uniqueId val="{00000000-B1C5-463E-B155-F57FF1B2F424}"/>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4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400" b="0" i="0" u="none" strike="noStrike" kern="1200" spc="0" baseline="0">
                <a:solidFill>
                  <a:schemeClr val="tx1"/>
                </a:solidFill>
                <a:latin typeface="+mn-lt"/>
                <a:ea typeface="Calibri" charset="0"/>
                <a:cs typeface="Calibri" charset="0"/>
              </a:defRPr>
            </a:pPr>
            <a:r>
              <a:rPr lang="en-US" sz="2800" b="1" dirty="0">
                <a:solidFill>
                  <a:schemeClr val="tx1"/>
                </a:solidFill>
                <a:latin typeface="+mn-lt"/>
                <a:ea typeface="Calibri" charset="0"/>
                <a:cs typeface="Calibri" charset="0"/>
              </a:rPr>
              <a:t>Ease for finding active shooting</a:t>
            </a:r>
            <a:r>
              <a:rPr lang="en-US" sz="2800" b="1" baseline="0" dirty="0">
                <a:solidFill>
                  <a:schemeClr val="tx1"/>
                </a:solidFill>
                <a:latin typeface="+mn-lt"/>
                <a:ea typeface="Calibri" charset="0"/>
                <a:cs typeface="Calibri" charset="0"/>
              </a:rPr>
              <a:t> resources on university website</a:t>
            </a:r>
            <a:endParaRPr lang="en-US" sz="2800" b="1" dirty="0">
              <a:solidFill>
                <a:schemeClr val="tx1"/>
              </a:solidFill>
              <a:latin typeface="+mn-lt"/>
              <a:ea typeface="Calibri" charset="0"/>
              <a:cs typeface="Calibri" charset="0"/>
            </a:endParaRPr>
          </a:p>
        </c:rich>
      </c:tx>
      <c:overlay val="0"/>
      <c:spPr>
        <a:noFill/>
        <a:ln>
          <a:noFill/>
        </a:ln>
        <a:effectLst/>
      </c:spPr>
      <c:txPr>
        <a:bodyPr rot="0" spcFirstLastPara="1" vertOverflow="ellipsis" vert="horz" wrap="square" anchor="ctr" anchorCtr="1"/>
        <a:lstStyle/>
        <a:p>
          <a:pPr>
            <a:defRPr sz="4400" b="0" i="0" u="none" strike="noStrike" kern="1200" spc="0" baseline="0">
              <a:solidFill>
                <a:schemeClr val="tx1"/>
              </a:solidFill>
              <a:latin typeface="+mn-lt"/>
              <a:ea typeface="Calibri" charset="0"/>
              <a:cs typeface="Calibri" charset="0"/>
            </a:defRPr>
          </a:pPr>
          <a:endParaRPr lang="en-US"/>
        </a:p>
      </c:txPr>
    </c:title>
    <c:autoTitleDeleted val="0"/>
    <c:plotArea>
      <c:layout>
        <c:manualLayout>
          <c:layoutTarget val="inner"/>
          <c:xMode val="edge"/>
          <c:yMode val="edge"/>
          <c:x val="3.3816337044111598E-2"/>
          <c:y val="0.12564808537435701"/>
          <c:w val="0.95206508154647995"/>
          <c:h val="0.63238049682768205"/>
        </c:manualLayout>
      </c:layout>
      <c:barChart>
        <c:barDir val="col"/>
        <c:grouping val="clustered"/>
        <c:varyColors val="0"/>
        <c:ser>
          <c:idx val="0"/>
          <c:order val="0"/>
          <c:tx>
            <c:strRef>
              <c:f>Sheet1!$B$1</c:f>
              <c:strCache>
                <c:ptCount val="1"/>
                <c:pt idx="0">
                  <c:v>Series 1</c:v>
                </c:pt>
              </c:strCache>
            </c:strRef>
          </c:tx>
          <c:spPr>
            <a:solidFill>
              <a:schemeClr val="accent4">
                <a:lumMod val="40000"/>
                <a:lumOff val="60000"/>
              </a:schemeClr>
            </a:solidFill>
            <a:ln>
              <a:noFill/>
            </a:ln>
            <a:effectLst/>
          </c:spPr>
          <c:invertIfNegative val="0"/>
          <c:dPt>
            <c:idx val="1"/>
            <c:invertIfNegative val="0"/>
            <c:bubble3D val="0"/>
            <c:spPr>
              <a:solidFill>
                <a:schemeClr val="accent4">
                  <a:lumMod val="40000"/>
                  <a:lumOff val="60000"/>
                </a:schemeClr>
              </a:solidFill>
              <a:ln>
                <a:noFill/>
              </a:ln>
              <a:effectLst/>
            </c:spPr>
            <c:extLst>
              <c:ext xmlns:c16="http://schemas.microsoft.com/office/drawing/2014/chart" uri="{C3380CC4-5D6E-409C-BE32-E72D297353CC}">
                <c16:uniqueId val="{00000001-4C26-4781-822E-DE87EEDFB578}"/>
              </c:ext>
            </c:extLst>
          </c:dPt>
          <c:dPt>
            <c:idx val="4"/>
            <c:invertIfNegative val="0"/>
            <c:bubble3D val="0"/>
            <c:spPr>
              <a:solidFill>
                <a:schemeClr val="accent4">
                  <a:lumMod val="40000"/>
                  <a:lumOff val="60000"/>
                </a:schemeClr>
              </a:solidFill>
              <a:ln>
                <a:noFill/>
              </a:ln>
              <a:effectLst/>
            </c:spPr>
            <c:extLst>
              <c:ext xmlns:c16="http://schemas.microsoft.com/office/drawing/2014/chart" uri="{C3380CC4-5D6E-409C-BE32-E72D297353CC}">
                <c16:uniqueId val="{00000003-4C26-4781-822E-DE87EEDFB578}"/>
              </c:ext>
            </c:extLst>
          </c:dPt>
          <c:dPt>
            <c:idx val="5"/>
            <c:invertIfNegative val="0"/>
            <c:bubble3D val="0"/>
            <c:spPr>
              <a:solidFill>
                <a:schemeClr val="accent4">
                  <a:lumMod val="40000"/>
                  <a:lumOff val="60000"/>
                </a:schemeClr>
              </a:solidFill>
              <a:ln>
                <a:noFill/>
              </a:ln>
              <a:effectLst/>
            </c:spPr>
            <c:extLst>
              <c:ext xmlns:c16="http://schemas.microsoft.com/office/drawing/2014/chart" uri="{C3380CC4-5D6E-409C-BE32-E72D297353CC}">
                <c16:uniqueId val="{00000005-4C26-4781-822E-DE87EEDFB578}"/>
              </c:ext>
            </c:extLst>
          </c:dPt>
          <c:cat>
            <c:strRef>
              <c:f>Sheet1!$A$2:$A$8</c:f>
              <c:strCache>
                <c:ptCount val="6"/>
                <c:pt idx="0">
                  <c:v>Unsuccessful</c:v>
                </c:pt>
                <c:pt idx="1">
                  <c:v>Very difficult</c:v>
                </c:pt>
                <c:pt idx="2">
                  <c:v>Somewhat difficult</c:v>
                </c:pt>
                <c:pt idx="3">
                  <c:v>Somewhat easy</c:v>
                </c:pt>
                <c:pt idx="4">
                  <c:v>Very easy</c:v>
                </c:pt>
                <c:pt idx="5">
                  <c:v>Unique experience </c:v>
                </c:pt>
              </c:strCache>
            </c:strRef>
          </c:cat>
          <c:val>
            <c:numRef>
              <c:f>Sheet1!$B$2:$B$8</c:f>
              <c:numCache>
                <c:formatCode>General</c:formatCode>
                <c:ptCount val="7"/>
                <c:pt idx="0">
                  <c:v>66</c:v>
                </c:pt>
                <c:pt idx="1">
                  <c:v>14</c:v>
                </c:pt>
                <c:pt idx="2">
                  <c:v>57</c:v>
                </c:pt>
                <c:pt idx="3">
                  <c:v>100</c:v>
                </c:pt>
                <c:pt idx="4">
                  <c:v>29</c:v>
                </c:pt>
                <c:pt idx="5">
                  <c:v>17</c:v>
                </c:pt>
              </c:numCache>
            </c:numRef>
          </c:val>
          <c:extLst>
            <c:ext xmlns:c16="http://schemas.microsoft.com/office/drawing/2014/chart" uri="{C3380CC4-5D6E-409C-BE32-E72D297353CC}">
              <c16:uniqueId val="{00000006-4C26-4781-822E-DE87EEDFB578}"/>
            </c:ext>
          </c:extLst>
        </c:ser>
        <c:ser>
          <c:idx val="1"/>
          <c:order val="1"/>
          <c:tx>
            <c:strRef>
              <c:f>Sheet1!$C$1</c:f>
              <c:strCache>
                <c:ptCount val="1"/>
                <c:pt idx="0">
                  <c:v>Column1</c:v>
                </c:pt>
              </c:strCache>
            </c:strRef>
          </c:tx>
          <c:spPr>
            <a:solidFill>
              <a:schemeClr val="accent2"/>
            </a:solidFill>
            <a:ln>
              <a:noFill/>
            </a:ln>
            <a:effectLst/>
          </c:spPr>
          <c:invertIfNegative val="0"/>
          <c:cat>
            <c:strRef>
              <c:f>Sheet1!$A$2:$A$8</c:f>
              <c:strCache>
                <c:ptCount val="6"/>
                <c:pt idx="0">
                  <c:v>Unsuccessful</c:v>
                </c:pt>
                <c:pt idx="1">
                  <c:v>Very difficult</c:v>
                </c:pt>
                <c:pt idx="2">
                  <c:v>Somewhat difficult</c:v>
                </c:pt>
                <c:pt idx="3">
                  <c:v>Somewhat easy</c:v>
                </c:pt>
                <c:pt idx="4">
                  <c:v>Very easy</c:v>
                </c:pt>
                <c:pt idx="5">
                  <c:v>Unique experience </c:v>
                </c:pt>
              </c:strCache>
            </c:strRef>
          </c:cat>
          <c:val>
            <c:numRef>
              <c:f>Sheet1!$C$2:$C$8</c:f>
              <c:numCache>
                <c:formatCode>General</c:formatCode>
                <c:ptCount val="7"/>
              </c:numCache>
            </c:numRef>
          </c:val>
          <c:extLst>
            <c:ext xmlns:c16="http://schemas.microsoft.com/office/drawing/2014/chart" uri="{C3380CC4-5D6E-409C-BE32-E72D297353CC}">
              <c16:uniqueId val="{00000007-4C26-4781-822E-DE87EEDFB578}"/>
            </c:ext>
          </c:extLst>
        </c:ser>
        <c:ser>
          <c:idx val="2"/>
          <c:order val="2"/>
          <c:tx>
            <c:strRef>
              <c:f>Sheet1!$D$1</c:f>
              <c:strCache>
                <c:ptCount val="1"/>
                <c:pt idx="0">
                  <c:v>Column2</c:v>
                </c:pt>
              </c:strCache>
            </c:strRef>
          </c:tx>
          <c:spPr>
            <a:solidFill>
              <a:schemeClr val="accent3"/>
            </a:solidFill>
            <a:ln>
              <a:noFill/>
            </a:ln>
            <a:effectLst/>
          </c:spPr>
          <c:invertIfNegative val="0"/>
          <c:cat>
            <c:strRef>
              <c:f>Sheet1!$A$2:$A$8</c:f>
              <c:strCache>
                <c:ptCount val="6"/>
                <c:pt idx="0">
                  <c:v>Unsuccessful</c:v>
                </c:pt>
                <c:pt idx="1">
                  <c:v>Very difficult</c:v>
                </c:pt>
                <c:pt idx="2">
                  <c:v>Somewhat difficult</c:v>
                </c:pt>
                <c:pt idx="3">
                  <c:v>Somewhat easy</c:v>
                </c:pt>
                <c:pt idx="4">
                  <c:v>Very easy</c:v>
                </c:pt>
                <c:pt idx="5">
                  <c:v>Unique experience </c:v>
                </c:pt>
              </c:strCache>
            </c:strRef>
          </c:cat>
          <c:val>
            <c:numRef>
              <c:f>Sheet1!$D$2:$D$8</c:f>
              <c:numCache>
                <c:formatCode>General</c:formatCode>
                <c:ptCount val="7"/>
              </c:numCache>
            </c:numRef>
          </c:val>
          <c:extLst>
            <c:ext xmlns:c16="http://schemas.microsoft.com/office/drawing/2014/chart" uri="{C3380CC4-5D6E-409C-BE32-E72D297353CC}">
              <c16:uniqueId val="{00000008-4C26-4781-822E-DE87EEDFB578}"/>
            </c:ext>
          </c:extLst>
        </c:ser>
        <c:dLbls>
          <c:showLegendKey val="0"/>
          <c:showVal val="0"/>
          <c:showCatName val="0"/>
          <c:showSerName val="0"/>
          <c:showPercent val="0"/>
          <c:showBubbleSize val="0"/>
        </c:dLbls>
        <c:gapWidth val="219"/>
        <c:overlap val="-27"/>
        <c:axId val="1190790832"/>
        <c:axId val="1241482112"/>
      </c:barChart>
      <c:catAx>
        <c:axId val="1190790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crossAx val="1241482112"/>
        <c:crosses val="autoZero"/>
        <c:auto val="1"/>
        <c:lblAlgn val="ctr"/>
        <c:lblOffset val="100"/>
        <c:noMultiLvlLbl val="0"/>
      </c:catAx>
      <c:valAx>
        <c:axId val="1241482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1190790832"/>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a:t>Types of Emergency</a:t>
            </a:r>
            <a:r>
              <a:rPr lang="en-US" sz="2800" b="1" baseline="0" dirty="0"/>
              <a:t> Notifications Available </a:t>
            </a:r>
            <a:endParaRPr lang="en-US" sz="2800" b="1" dirty="0"/>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Text</c:v>
                </c:pt>
                <c:pt idx="1">
                  <c:v>Email</c:v>
                </c:pt>
                <c:pt idx="2">
                  <c:v>Social Media</c:v>
                </c:pt>
                <c:pt idx="3">
                  <c:v>Email and Text</c:v>
                </c:pt>
              </c:strCache>
            </c:strRef>
          </c:cat>
          <c:val>
            <c:numRef>
              <c:f>Sheet1!$B$2:$B$5</c:f>
              <c:numCache>
                <c:formatCode>General</c:formatCode>
                <c:ptCount val="4"/>
                <c:pt idx="0">
                  <c:v>21</c:v>
                </c:pt>
                <c:pt idx="1">
                  <c:v>12</c:v>
                </c:pt>
                <c:pt idx="2">
                  <c:v>3</c:v>
                </c:pt>
                <c:pt idx="3">
                  <c:v>132</c:v>
                </c:pt>
              </c:numCache>
            </c:numRef>
          </c:val>
          <c:extLst>
            <c:ext xmlns:c16="http://schemas.microsoft.com/office/drawing/2014/chart" uri="{C3380CC4-5D6E-409C-BE32-E72D297353CC}">
              <c16:uniqueId val="{00000000-C39A-4ECF-B6F6-9FAC3821A44B}"/>
            </c:ext>
          </c:extLst>
        </c:ser>
        <c:ser>
          <c:idx val="1"/>
          <c:order val="1"/>
          <c:tx>
            <c:strRef>
              <c:f>Sheet1!$C$1</c:f>
              <c:strCache>
                <c:ptCount val="1"/>
                <c:pt idx="0">
                  <c:v>Column2</c:v>
                </c:pt>
              </c:strCache>
            </c:strRef>
          </c:tx>
          <c:spPr>
            <a:solidFill>
              <a:schemeClr val="accent2"/>
            </a:solidFill>
            <a:ln>
              <a:noFill/>
            </a:ln>
            <a:effectLst/>
          </c:spPr>
          <c:invertIfNegative val="0"/>
          <c:cat>
            <c:strRef>
              <c:f>Sheet1!$A$2:$A$5</c:f>
              <c:strCache>
                <c:ptCount val="4"/>
                <c:pt idx="0">
                  <c:v>Text</c:v>
                </c:pt>
                <c:pt idx="1">
                  <c:v>Email</c:v>
                </c:pt>
                <c:pt idx="2">
                  <c:v>Social Media</c:v>
                </c:pt>
                <c:pt idx="3">
                  <c:v>Email and Text</c:v>
                </c:pt>
              </c:strCache>
            </c:strRef>
          </c:cat>
          <c:val>
            <c:numRef>
              <c:f>Sheet1!$C$2:$C$5</c:f>
              <c:numCache>
                <c:formatCode>General</c:formatCode>
                <c:ptCount val="4"/>
              </c:numCache>
            </c:numRef>
          </c:val>
          <c:extLst>
            <c:ext xmlns:c16="http://schemas.microsoft.com/office/drawing/2014/chart" uri="{C3380CC4-5D6E-409C-BE32-E72D297353CC}">
              <c16:uniqueId val="{00000001-C39A-4ECF-B6F6-9FAC3821A44B}"/>
            </c:ext>
          </c:extLst>
        </c:ser>
        <c:ser>
          <c:idx val="2"/>
          <c:order val="2"/>
          <c:tx>
            <c:strRef>
              <c:f>Sheet1!$D$1</c:f>
              <c:strCache>
                <c:ptCount val="1"/>
                <c:pt idx="0">
                  <c:v>Column1</c:v>
                </c:pt>
              </c:strCache>
            </c:strRef>
          </c:tx>
          <c:spPr>
            <a:solidFill>
              <a:schemeClr val="accent3"/>
            </a:solidFill>
            <a:ln>
              <a:noFill/>
            </a:ln>
            <a:effectLst/>
          </c:spPr>
          <c:invertIfNegative val="0"/>
          <c:cat>
            <c:strRef>
              <c:f>Sheet1!$A$2:$A$5</c:f>
              <c:strCache>
                <c:ptCount val="4"/>
                <c:pt idx="0">
                  <c:v>Text</c:v>
                </c:pt>
                <c:pt idx="1">
                  <c:v>Email</c:v>
                </c:pt>
                <c:pt idx="2">
                  <c:v>Social Media</c:v>
                </c:pt>
                <c:pt idx="3">
                  <c:v>Email and Text</c:v>
                </c:pt>
              </c:strCache>
            </c:strRef>
          </c:cat>
          <c:val>
            <c:numRef>
              <c:f>Sheet1!$D$2:$D$5</c:f>
              <c:numCache>
                <c:formatCode>General</c:formatCode>
                <c:ptCount val="4"/>
              </c:numCache>
            </c:numRef>
          </c:val>
          <c:extLst>
            <c:ext xmlns:c16="http://schemas.microsoft.com/office/drawing/2014/chart" uri="{C3380CC4-5D6E-409C-BE32-E72D297353CC}">
              <c16:uniqueId val="{00000002-C39A-4ECF-B6F6-9FAC3821A44B}"/>
            </c:ext>
          </c:extLst>
        </c:ser>
        <c:dLbls>
          <c:showLegendKey val="0"/>
          <c:showVal val="0"/>
          <c:showCatName val="0"/>
          <c:showSerName val="0"/>
          <c:showPercent val="0"/>
          <c:showBubbleSize val="0"/>
        </c:dLbls>
        <c:gapWidth val="182"/>
        <c:axId val="514437096"/>
        <c:axId val="514440048"/>
      </c:barChart>
      <c:catAx>
        <c:axId val="5144370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514440048"/>
        <c:crosses val="autoZero"/>
        <c:auto val="1"/>
        <c:lblAlgn val="ctr"/>
        <c:lblOffset val="100"/>
        <c:noMultiLvlLbl val="0"/>
      </c:catAx>
      <c:valAx>
        <c:axId val="5144400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4437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solidFill>
                <a:latin typeface="+mn-lt"/>
                <a:ea typeface="+mn-ea"/>
                <a:cs typeface="+mn-cs"/>
              </a:defRPr>
            </a:pPr>
            <a:r>
              <a:rPr lang="en-US" sz="4000" b="0" dirty="0">
                <a:solidFill>
                  <a:schemeClr val="tx1"/>
                </a:solidFill>
              </a:rPr>
              <a:t>Written</a:t>
            </a:r>
            <a:r>
              <a:rPr lang="en-US" sz="4000" b="0" baseline="0" dirty="0">
                <a:solidFill>
                  <a:schemeClr val="tx1"/>
                </a:solidFill>
              </a:rPr>
              <a:t> resources available</a:t>
            </a:r>
            <a:endParaRPr lang="en-US" sz="4000" b="0" dirty="0">
              <a:solidFill>
                <a:schemeClr val="tx1"/>
              </a:solidFill>
            </a:endParaRPr>
          </a:p>
        </c:rich>
      </c:tx>
      <c:layout>
        <c:manualLayout>
          <c:xMode val="edge"/>
          <c:yMode val="edge"/>
          <c:x val="0.13639022430291806"/>
          <c:y val="2.1214146578477623E-2"/>
        </c:manualLayout>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F5B-483C-B59E-204B02DEC378}"/>
              </c:ext>
            </c:extLst>
          </c:dPt>
          <c:dPt>
            <c:idx val="1"/>
            <c:bubble3D val="0"/>
            <c:spPr>
              <a:solidFill>
                <a:srgbClr val="F3C663"/>
              </a:solidFill>
              <a:ln w="19050">
                <a:solidFill>
                  <a:schemeClr val="lt1"/>
                </a:solidFill>
              </a:ln>
              <a:effectLst/>
            </c:spPr>
            <c:extLst>
              <c:ext xmlns:c16="http://schemas.microsoft.com/office/drawing/2014/chart" uri="{C3380CC4-5D6E-409C-BE32-E72D297353CC}">
                <c16:uniqueId val="{00000001-92B8-4B1D-9365-80F573B5F5A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F5B-483C-B59E-204B02DEC37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F5B-483C-B59E-204B02DEC378}"/>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F5B-483C-B59E-204B02DEC378}"/>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2B8-4B1D-9365-80F573B5F5AC}"/>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Yes</c:v>
                </c:pt>
                <c:pt idx="1">
                  <c:v>No</c:v>
                </c:pt>
              </c:strCache>
            </c:strRef>
          </c:cat>
          <c:val>
            <c:numRef>
              <c:f>Sheet1!$B$2:$B$5</c:f>
              <c:numCache>
                <c:formatCode>General</c:formatCode>
                <c:ptCount val="4"/>
                <c:pt idx="0">
                  <c:v>87</c:v>
                </c:pt>
                <c:pt idx="1">
                  <c:v>176</c:v>
                </c:pt>
              </c:numCache>
            </c:numRef>
          </c:val>
          <c:extLst>
            <c:ext xmlns:c16="http://schemas.microsoft.com/office/drawing/2014/chart" uri="{C3380CC4-5D6E-409C-BE32-E72D297353CC}">
              <c16:uniqueId val="{00000000-92B8-4B1D-9365-80F573B5F5AC}"/>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4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baseline="0" dirty="0">
                <a:solidFill>
                  <a:schemeClr val="tx1"/>
                </a:solidFill>
              </a:rPr>
              <a:t>Training resources available</a:t>
            </a:r>
            <a:endParaRPr lang="en-US" sz="4000" dirty="0">
              <a:solidFill>
                <a:schemeClr val="tx1"/>
              </a:solidFill>
            </a:endParaRPr>
          </a:p>
        </c:rich>
      </c:tx>
      <c:layout>
        <c:manualLayout>
          <c:xMode val="edge"/>
          <c:yMode val="edge"/>
          <c:x val="0.13974973095875781"/>
          <c:y val="6.2303648058828633E-2"/>
        </c:manualLayout>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spPr>
            <a:solidFill>
              <a:srgbClr val="F3C663"/>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EB9-4CBB-8B89-A3EF452CAE6D}"/>
              </c:ext>
            </c:extLst>
          </c:dPt>
          <c:dPt>
            <c:idx val="1"/>
            <c:bubble3D val="0"/>
            <c:spPr>
              <a:solidFill>
                <a:srgbClr val="F3C663"/>
              </a:solidFill>
              <a:ln w="19050">
                <a:solidFill>
                  <a:schemeClr val="lt1"/>
                </a:solidFill>
              </a:ln>
              <a:effectLst/>
            </c:spPr>
            <c:extLst>
              <c:ext xmlns:c16="http://schemas.microsoft.com/office/drawing/2014/chart" uri="{C3380CC4-5D6E-409C-BE32-E72D297353CC}">
                <c16:uniqueId val="{00000003-615B-4269-9A97-F3EE2A754A29}"/>
              </c:ext>
            </c:extLst>
          </c:dPt>
          <c:dPt>
            <c:idx val="2"/>
            <c:bubble3D val="0"/>
            <c:spPr>
              <a:solidFill>
                <a:srgbClr val="F3C663"/>
              </a:solidFill>
              <a:ln w="19050">
                <a:solidFill>
                  <a:schemeClr val="lt1"/>
                </a:solidFill>
              </a:ln>
              <a:effectLst/>
            </c:spPr>
            <c:extLst>
              <c:ext xmlns:c16="http://schemas.microsoft.com/office/drawing/2014/chart" uri="{C3380CC4-5D6E-409C-BE32-E72D297353CC}">
                <c16:uniqueId val="{00000005-615B-4269-9A97-F3EE2A754A29}"/>
              </c:ext>
            </c:extLst>
          </c:dPt>
          <c:dPt>
            <c:idx val="3"/>
            <c:bubble3D val="0"/>
            <c:spPr>
              <a:solidFill>
                <a:srgbClr val="F3C663"/>
              </a:solidFill>
              <a:ln w="19050">
                <a:solidFill>
                  <a:schemeClr val="lt1"/>
                </a:solidFill>
              </a:ln>
              <a:effectLst/>
            </c:spPr>
            <c:extLst>
              <c:ext xmlns:c16="http://schemas.microsoft.com/office/drawing/2014/chart" uri="{C3380CC4-5D6E-409C-BE32-E72D297353CC}">
                <c16:uniqueId val="{00000007-615B-4269-9A97-F3EE2A754A29}"/>
              </c:ext>
            </c:extLst>
          </c:dPt>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Yes</c:v>
                </c:pt>
                <c:pt idx="1">
                  <c:v>No</c:v>
                </c:pt>
              </c:strCache>
            </c:strRef>
          </c:cat>
          <c:val>
            <c:numRef>
              <c:f>Sheet1!$B$2:$B$5</c:f>
              <c:numCache>
                <c:formatCode>General</c:formatCode>
                <c:ptCount val="4"/>
                <c:pt idx="0">
                  <c:v>38</c:v>
                </c:pt>
                <c:pt idx="1">
                  <c:v>224</c:v>
                </c:pt>
              </c:numCache>
            </c:numRef>
          </c:val>
          <c:extLst>
            <c:ext xmlns:c16="http://schemas.microsoft.com/office/drawing/2014/chart" uri="{C3380CC4-5D6E-409C-BE32-E72D297353CC}">
              <c16:uniqueId val="{00000000-AEB9-4CBB-8B89-A3EF452CAE6D}"/>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4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4873BA-DF5C-5842-8261-193456A9878C}" type="datetimeFigureOut">
              <a:rPr lang="en-US" smtClean="0"/>
              <a:t>4/15/2019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DD799-94D7-574D-BC82-5B0D7CF31B50}" type="slidenum">
              <a:rPr lang="en-US" smtClean="0"/>
              <a:t>‹#›</a:t>
            </a:fld>
            <a:endParaRPr lang="en-US"/>
          </a:p>
        </p:txBody>
      </p:sp>
    </p:spTree>
    <p:extLst>
      <p:ext uri="{BB962C8B-B14F-4D97-AF65-F5344CB8AC3E}">
        <p14:creationId xmlns:p14="http://schemas.microsoft.com/office/powerpoint/2010/main" val="1460027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DD799-94D7-574D-BC82-5B0D7CF31B50}" type="slidenum">
              <a:rPr lang="en-US" smtClean="0"/>
              <a:t>1</a:t>
            </a:fld>
            <a:endParaRPr lang="en-US"/>
          </a:p>
        </p:txBody>
      </p:sp>
    </p:spTree>
    <p:extLst>
      <p:ext uri="{BB962C8B-B14F-4D97-AF65-F5344CB8AC3E}">
        <p14:creationId xmlns:p14="http://schemas.microsoft.com/office/powerpoint/2010/main" val="1526545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4/15/2019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chart" Target="../charts/chart1.xml"/><Relationship Id="rId7" Type="http://schemas.openxmlformats.org/officeDocument/2006/relationships/image" Target="../media/image3.png"/><Relationship Id="rId12" Type="http://schemas.openxmlformats.org/officeDocument/2006/relationships/chart" Target="../charts/chart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chart" Target="../charts/chart5.xml"/><Relationship Id="rId5" Type="http://schemas.openxmlformats.org/officeDocument/2006/relationships/chart" Target="../charts/chart3.xml"/><Relationship Id="rId10" Type="http://schemas.openxmlformats.org/officeDocument/2006/relationships/chart" Target="../charts/chart4.xml"/><Relationship Id="rId4" Type="http://schemas.openxmlformats.org/officeDocument/2006/relationships/chart" Target="../charts/chart2.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8277" y="2690661"/>
            <a:ext cx="34198560" cy="1926476"/>
          </a:xfrm>
        </p:spPr>
        <p:txBody>
          <a:bodyPr/>
          <a:lstStyle/>
          <a:p>
            <a:pPr algn="l"/>
            <a:r>
              <a:rPr lang="en-US" sz="12800" dirty="0">
                <a:solidFill>
                  <a:schemeClr val="tx2"/>
                </a:solidFill>
                <a:latin typeface="Minion Pro" panose="02040503050306020203" pitchFamily="18" charset="0"/>
              </a:rPr>
              <a:t>UW-</a:t>
            </a:r>
            <a:r>
              <a:rPr lang="en-US" sz="12800" dirty="0" err="1">
                <a:solidFill>
                  <a:schemeClr val="tx2"/>
                </a:solidFill>
                <a:latin typeface="Minion Pro" panose="02040503050306020203" pitchFamily="18" charset="0"/>
              </a:rPr>
              <a:t>Eau</a:t>
            </a:r>
            <a:r>
              <a:rPr lang="en-US" sz="12800" dirty="0">
                <a:solidFill>
                  <a:schemeClr val="tx2"/>
                </a:solidFill>
                <a:latin typeface="Minion Pro" panose="02040503050306020203" pitchFamily="18" charset="0"/>
              </a:rPr>
              <a:t> Claire Campus Safety</a:t>
            </a:r>
          </a:p>
        </p:txBody>
      </p:sp>
      <p:sp>
        <p:nvSpPr>
          <p:cNvPr id="42" name="Title 1">
            <a:extLst>
              <a:ext uri="{FF2B5EF4-FFF2-40B4-BE49-F238E27FC236}">
                <a16:creationId xmlns:a16="http://schemas.microsoft.com/office/drawing/2014/main" id="{5E3061DC-4359-4233-8CF2-0993B62678B1}"/>
              </a:ext>
            </a:extLst>
          </p:cNvPr>
          <p:cNvSpPr txBox="1">
            <a:spLocks/>
          </p:cNvSpPr>
          <p:nvPr/>
        </p:nvSpPr>
        <p:spPr>
          <a:xfrm>
            <a:off x="1418277" y="5216395"/>
            <a:ext cx="29409081" cy="77847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8800" cap="small">
                <a:solidFill>
                  <a:srgbClr val="DD9E11"/>
                </a:solidFill>
                <a:latin typeface="Minion Pro" panose="02040503050306020203" pitchFamily="18" charset="0"/>
              </a:rPr>
              <a:t>Online </a:t>
            </a:r>
            <a:r>
              <a:rPr lang="en-US" sz="8800" cap="small" dirty="0">
                <a:solidFill>
                  <a:srgbClr val="DD9E11"/>
                </a:solidFill>
                <a:latin typeface="Minion Pro" panose="02040503050306020203" pitchFamily="18" charset="0"/>
              </a:rPr>
              <a:t>Resource Accessibility: Active Shooting Threats</a:t>
            </a:r>
            <a:endParaRPr lang="en-US" sz="7200" cap="small" dirty="0">
              <a:solidFill>
                <a:srgbClr val="DD9E11"/>
              </a:solidFill>
              <a:latin typeface="Minion Pro" panose="02040503050306020203" pitchFamily="18" charset="0"/>
            </a:endParaRPr>
          </a:p>
        </p:txBody>
      </p:sp>
      <p:sp>
        <p:nvSpPr>
          <p:cNvPr id="43" name="Title 1">
            <a:extLst>
              <a:ext uri="{FF2B5EF4-FFF2-40B4-BE49-F238E27FC236}">
                <a16:creationId xmlns:a16="http://schemas.microsoft.com/office/drawing/2014/main" id="{1CEF5DC8-66D6-4C42-ADD6-481DB00810C3}"/>
              </a:ext>
            </a:extLst>
          </p:cNvPr>
          <p:cNvSpPr txBox="1">
            <a:spLocks/>
          </p:cNvSpPr>
          <p:nvPr/>
        </p:nvSpPr>
        <p:spPr>
          <a:xfrm>
            <a:off x="1418278" y="6776923"/>
            <a:ext cx="29409081" cy="60548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solidFill>
                  <a:schemeClr val="bg1">
                    <a:lumMod val="50000"/>
                  </a:schemeClr>
                </a:solidFill>
                <a:latin typeface="Minion Pro" panose="02040503050306020203" pitchFamily="18" charset="0"/>
              </a:rPr>
              <a:t>Maddie Forrest, Janel Riegleman and Dr. Mary Worley</a:t>
            </a:r>
          </a:p>
          <a:p>
            <a:pPr algn="l"/>
            <a:r>
              <a:rPr lang="en-US" sz="4800" dirty="0">
                <a:solidFill>
                  <a:schemeClr val="bg1">
                    <a:lumMod val="50000"/>
                  </a:schemeClr>
                </a:solidFill>
                <a:latin typeface="Minion Pro" panose="02040503050306020203" pitchFamily="18" charset="0"/>
              </a:rPr>
              <a:t>Communication and Journalism Department </a:t>
            </a:r>
          </a:p>
        </p:txBody>
      </p:sp>
      <p:sp>
        <p:nvSpPr>
          <p:cNvPr id="53" name="TextBox 52">
            <a:extLst>
              <a:ext uri="{FF2B5EF4-FFF2-40B4-BE49-F238E27FC236}">
                <a16:creationId xmlns:a16="http://schemas.microsoft.com/office/drawing/2014/main" id="{31037324-2E4D-428B-885C-F066F42D4E86}"/>
              </a:ext>
            </a:extLst>
          </p:cNvPr>
          <p:cNvSpPr txBox="1"/>
          <p:nvPr/>
        </p:nvSpPr>
        <p:spPr>
          <a:xfrm>
            <a:off x="1418277" y="25594232"/>
            <a:ext cx="8225288" cy="1692771"/>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Literature Review</a:t>
            </a:r>
          </a:p>
          <a:p>
            <a:endParaRPr lang="en-US" sz="4400" dirty="0">
              <a:solidFill>
                <a:schemeClr val="accent1">
                  <a:lumMod val="50000"/>
                </a:schemeClr>
              </a:solidFill>
            </a:endParaRPr>
          </a:p>
        </p:txBody>
      </p:sp>
      <p:sp>
        <p:nvSpPr>
          <p:cNvPr id="54" name="TextBox 53">
            <a:extLst>
              <a:ext uri="{FF2B5EF4-FFF2-40B4-BE49-F238E27FC236}">
                <a16:creationId xmlns:a16="http://schemas.microsoft.com/office/drawing/2014/main" id="{A0C051ED-2D9A-421A-8A2A-0772158DD043}"/>
              </a:ext>
            </a:extLst>
          </p:cNvPr>
          <p:cNvSpPr txBox="1"/>
          <p:nvPr/>
        </p:nvSpPr>
        <p:spPr>
          <a:xfrm>
            <a:off x="1418279" y="26233214"/>
            <a:ext cx="12303682" cy="9325630"/>
          </a:xfrm>
          <a:prstGeom prst="rect">
            <a:avLst/>
          </a:prstGeom>
          <a:noFill/>
        </p:spPr>
        <p:txBody>
          <a:bodyPr wrap="square" rtlCol="0">
            <a:spAutoFit/>
          </a:bodyPr>
          <a:lstStyle/>
          <a:p>
            <a:pPr marL="389226" indent="-389226">
              <a:buFont typeface="Arial" charset="0"/>
              <a:buChar char="•"/>
            </a:pPr>
            <a:endParaRPr lang="en-US" sz="4000" dirty="0"/>
          </a:p>
          <a:p>
            <a:pPr marL="389226" indent="-389226">
              <a:buFont typeface="Arial" charset="0"/>
              <a:buChar char="•"/>
            </a:pPr>
            <a:r>
              <a:rPr lang="en-US" sz="4000" dirty="0"/>
              <a:t>Most often surrounds emergency response to an active threat as opposed to preparedness and training (Booker, 2014; </a:t>
            </a:r>
            <a:r>
              <a:rPr lang="en-US" sz="4000" dirty="0" err="1"/>
              <a:t>Gow</a:t>
            </a:r>
            <a:r>
              <a:rPr lang="en-US" sz="4000" dirty="0"/>
              <a:t> et al., 2009; Gregory, 2012; Knott, 2014; McGee &amp; </a:t>
            </a:r>
            <a:r>
              <a:rPr lang="en-US" sz="4000" dirty="0" err="1"/>
              <a:t>Gow</a:t>
            </a:r>
            <a:r>
              <a:rPr lang="en-US" sz="4000" dirty="0"/>
              <a:t>, 2012)</a:t>
            </a:r>
          </a:p>
          <a:p>
            <a:pPr marL="389226" indent="-389226">
              <a:buFont typeface="Arial" charset="0"/>
              <a:buChar char="•"/>
            </a:pPr>
            <a:endParaRPr lang="en-US" sz="4000" dirty="0"/>
          </a:p>
          <a:p>
            <a:pPr marL="389226" indent="-389226">
              <a:buFont typeface="Arial" charset="0"/>
              <a:buChar char="•"/>
            </a:pPr>
            <a:r>
              <a:rPr lang="en-US" sz="4000" dirty="0"/>
              <a:t>We need to build “cultures of preparedness” that are long-term and sustainable (</a:t>
            </a:r>
            <a:r>
              <a:rPr lang="en-US" sz="4000" dirty="0" err="1"/>
              <a:t>Kupuku</a:t>
            </a:r>
            <a:r>
              <a:rPr lang="en-US" sz="4000" dirty="0"/>
              <a:t> &amp; </a:t>
            </a:r>
            <a:r>
              <a:rPr lang="en-US" sz="4000" dirty="0" err="1"/>
              <a:t>Khosa</a:t>
            </a:r>
            <a:r>
              <a:rPr lang="en-US" sz="4000" dirty="0"/>
              <a:t>, 2013).</a:t>
            </a:r>
          </a:p>
          <a:p>
            <a:pPr marL="389226" indent="-389226">
              <a:buFont typeface="Arial" charset="0"/>
              <a:buChar char="•"/>
            </a:pPr>
            <a:endParaRPr lang="en-US" sz="4000" dirty="0"/>
          </a:p>
          <a:p>
            <a:pPr marL="389226" indent="-389226">
              <a:buFont typeface="Arial" charset="0"/>
              <a:buChar char="•"/>
            </a:pPr>
            <a:r>
              <a:rPr lang="en-US" sz="4000" dirty="0"/>
              <a:t>Campus communities should “co-produce” communications related to active shooting threats, which would involve a collaborative process among students, faculty, staff, and emergency personnel (</a:t>
            </a:r>
            <a:r>
              <a:rPr lang="en-US" sz="4000" dirty="0" err="1"/>
              <a:t>Berkes</a:t>
            </a:r>
            <a:r>
              <a:rPr lang="en-US" sz="4000" dirty="0"/>
              <a:t>, 2009; </a:t>
            </a:r>
            <a:r>
              <a:rPr lang="en-US" sz="4000" dirty="0" err="1"/>
              <a:t>Canhoto</a:t>
            </a:r>
            <a:r>
              <a:rPr lang="en-US" sz="4000" dirty="0"/>
              <a:t> et al., 2016; Williams et al., 2016).</a:t>
            </a:r>
          </a:p>
        </p:txBody>
      </p:sp>
      <p:sp>
        <p:nvSpPr>
          <p:cNvPr id="55" name="TextBox 54">
            <a:extLst>
              <a:ext uri="{FF2B5EF4-FFF2-40B4-BE49-F238E27FC236}">
                <a16:creationId xmlns:a16="http://schemas.microsoft.com/office/drawing/2014/main" id="{81B549C5-3E35-401B-BE46-3EAFB81EB7CA}"/>
              </a:ext>
            </a:extLst>
          </p:cNvPr>
          <p:cNvSpPr txBox="1"/>
          <p:nvPr/>
        </p:nvSpPr>
        <p:spPr>
          <a:xfrm>
            <a:off x="1431156" y="15449200"/>
            <a:ext cx="6033757" cy="1692771"/>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a:p>
            <a:endParaRPr lang="en-US" sz="4400" dirty="0">
              <a:solidFill>
                <a:srgbClr val="DD9E11"/>
              </a:solidFill>
            </a:endParaRPr>
          </a:p>
        </p:txBody>
      </p:sp>
      <p:sp>
        <p:nvSpPr>
          <p:cNvPr id="56" name="TextBox 55">
            <a:extLst>
              <a:ext uri="{FF2B5EF4-FFF2-40B4-BE49-F238E27FC236}">
                <a16:creationId xmlns:a16="http://schemas.microsoft.com/office/drawing/2014/main" id="{26D803F8-8FDC-47E7-BD20-E568FA24445E}"/>
              </a:ext>
            </a:extLst>
          </p:cNvPr>
          <p:cNvSpPr txBox="1"/>
          <p:nvPr/>
        </p:nvSpPr>
        <p:spPr>
          <a:xfrm>
            <a:off x="1431156" y="16470172"/>
            <a:ext cx="12303682" cy="8710077"/>
          </a:xfrm>
          <a:prstGeom prst="rect">
            <a:avLst/>
          </a:prstGeom>
          <a:noFill/>
        </p:spPr>
        <p:txBody>
          <a:bodyPr wrap="square" rtlCol="0">
            <a:spAutoFit/>
          </a:bodyPr>
          <a:lstStyle/>
          <a:p>
            <a:r>
              <a:rPr lang="en-US" sz="4000" dirty="0"/>
              <a:t>The unfortunate reality of active shootings on college campuses has increased campus safety communication and the types of resources provided for students, faculty and staff. The current study uses content analysis methodology to examine online resources from 293 colleges and universities across the United States. Results from this study highlight ease of resource accessibility as well as the types of content and sources made available: videos, written documents, emergency notifications, and in-person/online training. Results from this study can be used to better understand how colleges and universities communicate about active shooting preparedness and whether or not resources are easily accessible to students, faculty, and staff.</a:t>
            </a:r>
          </a:p>
        </p:txBody>
      </p:sp>
      <p:sp>
        <p:nvSpPr>
          <p:cNvPr id="57" name="TextBox 56">
            <a:extLst>
              <a:ext uri="{FF2B5EF4-FFF2-40B4-BE49-F238E27FC236}">
                <a16:creationId xmlns:a16="http://schemas.microsoft.com/office/drawing/2014/main" id="{E6E939DA-E875-4235-9AD9-689ADFD0E8B9}"/>
              </a:ext>
            </a:extLst>
          </p:cNvPr>
          <p:cNvSpPr txBox="1"/>
          <p:nvPr/>
        </p:nvSpPr>
        <p:spPr>
          <a:xfrm>
            <a:off x="14843024" y="8112086"/>
            <a:ext cx="8168190" cy="923330"/>
          </a:xfrm>
          <a:prstGeom prst="rect">
            <a:avLst/>
          </a:prstGeom>
          <a:noFill/>
        </p:spPr>
        <p:txBody>
          <a:bodyPr wrap="square" rtlCol="0">
            <a:spAutoFit/>
          </a:bodyPr>
          <a:lstStyle/>
          <a:p>
            <a:pPr defTabSz="4359121">
              <a:lnSpc>
                <a:spcPct val="90000"/>
              </a:lnSpc>
              <a:spcBef>
                <a:spcPts val="4767"/>
              </a:spcBef>
            </a:pPr>
            <a:r>
              <a:rPr lang="en-US" sz="6000" cap="small" dirty="0">
                <a:solidFill>
                  <a:srgbClr val="DD9E11"/>
                </a:solidFill>
                <a:latin typeface="Minion Pro" panose="02040503050306020203" pitchFamily="18" charset="0"/>
              </a:rPr>
              <a:t>Research Questions</a:t>
            </a:r>
          </a:p>
        </p:txBody>
      </p:sp>
      <p:sp>
        <p:nvSpPr>
          <p:cNvPr id="58" name="TextBox 57">
            <a:extLst>
              <a:ext uri="{FF2B5EF4-FFF2-40B4-BE49-F238E27FC236}">
                <a16:creationId xmlns:a16="http://schemas.microsoft.com/office/drawing/2014/main" id="{D92DFB78-1C58-4F79-8C53-EB6D3F5C03FC}"/>
              </a:ext>
            </a:extLst>
          </p:cNvPr>
          <p:cNvSpPr txBox="1"/>
          <p:nvPr/>
        </p:nvSpPr>
        <p:spPr>
          <a:xfrm>
            <a:off x="14789781" y="8798612"/>
            <a:ext cx="12523867" cy="6247864"/>
          </a:xfrm>
          <a:prstGeom prst="rect">
            <a:avLst/>
          </a:prstGeom>
          <a:noFill/>
        </p:spPr>
        <p:txBody>
          <a:bodyPr wrap="square" rtlCol="0">
            <a:spAutoFit/>
          </a:bodyPr>
          <a:lstStyle/>
          <a:p>
            <a:endParaRPr lang="en-US" sz="4000" dirty="0"/>
          </a:p>
          <a:p>
            <a:r>
              <a:rPr lang="en-US" sz="4000" b="1" dirty="0"/>
              <a:t>R</a:t>
            </a:r>
            <a:r>
              <a:rPr lang="en-US" sz="4000" b="1" baseline="-25000" dirty="0"/>
              <a:t>1</a:t>
            </a:r>
            <a:r>
              <a:rPr lang="en-US" sz="4000" b="1" dirty="0"/>
              <a:t>: </a:t>
            </a:r>
            <a:r>
              <a:rPr lang="en-US" sz="4000" dirty="0"/>
              <a:t>How accessible are active shooter training resources on college and university websites?</a:t>
            </a:r>
          </a:p>
          <a:p>
            <a:endParaRPr lang="en-US" sz="4000" dirty="0"/>
          </a:p>
          <a:p>
            <a:r>
              <a:rPr lang="en-US" sz="4000" b="1" dirty="0"/>
              <a:t>R</a:t>
            </a:r>
            <a:r>
              <a:rPr lang="en-US" sz="4000" b="1" baseline="-25000" dirty="0"/>
              <a:t>2</a:t>
            </a:r>
            <a:r>
              <a:rPr lang="en-US" sz="4000" b="1" dirty="0"/>
              <a:t>:</a:t>
            </a:r>
            <a:r>
              <a:rPr lang="en-US" sz="4000" dirty="0"/>
              <a:t> What type(s) of active shooter training resources are available on college and university websites? </a:t>
            </a:r>
          </a:p>
          <a:p>
            <a:endParaRPr lang="en-US" sz="4000" dirty="0"/>
          </a:p>
          <a:p>
            <a:r>
              <a:rPr lang="en-US" sz="4000" b="1" dirty="0"/>
              <a:t>R</a:t>
            </a:r>
            <a:r>
              <a:rPr lang="en-US" sz="4000" b="1" baseline="-25000" dirty="0"/>
              <a:t>3</a:t>
            </a:r>
            <a:r>
              <a:rPr lang="en-US" sz="4000" b="1" dirty="0"/>
              <a:t>: </a:t>
            </a:r>
            <a:r>
              <a:rPr lang="en-US" sz="4000" dirty="0"/>
              <a:t>What type(s) of emergency alert communications are available on college and university websites with regard to active shooter threats?</a:t>
            </a:r>
          </a:p>
        </p:txBody>
      </p:sp>
      <p:sp>
        <p:nvSpPr>
          <p:cNvPr id="59" name="TextBox 58">
            <a:extLst>
              <a:ext uri="{FF2B5EF4-FFF2-40B4-BE49-F238E27FC236}">
                <a16:creationId xmlns:a16="http://schemas.microsoft.com/office/drawing/2014/main" id="{ACF7EC3C-6A78-47BD-8AE0-64CED1C23E74}"/>
              </a:ext>
            </a:extLst>
          </p:cNvPr>
          <p:cNvSpPr txBox="1"/>
          <p:nvPr/>
        </p:nvSpPr>
        <p:spPr>
          <a:xfrm>
            <a:off x="14743956" y="16670422"/>
            <a:ext cx="10139650" cy="1692771"/>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Methods</a:t>
            </a:r>
          </a:p>
          <a:p>
            <a:endParaRPr lang="en-US" sz="4400" dirty="0">
              <a:solidFill>
                <a:schemeClr val="accent1">
                  <a:lumMod val="50000"/>
                </a:schemeClr>
              </a:solidFill>
            </a:endParaRPr>
          </a:p>
        </p:txBody>
      </p:sp>
      <p:sp>
        <p:nvSpPr>
          <p:cNvPr id="60" name="Subtitle 2">
            <a:extLst>
              <a:ext uri="{FF2B5EF4-FFF2-40B4-BE49-F238E27FC236}">
                <a16:creationId xmlns:a16="http://schemas.microsoft.com/office/drawing/2014/main" id="{89A340CD-4228-4BE5-A4A3-10714E6BF1E2}"/>
              </a:ext>
            </a:extLst>
          </p:cNvPr>
          <p:cNvSpPr txBox="1">
            <a:spLocks/>
          </p:cNvSpPr>
          <p:nvPr/>
        </p:nvSpPr>
        <p:spPr>
          <a:xfrm>
            <a:off x="14743956" y="18163081"/>
            <a:ext cx="12523867" cy="256091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362"/>
              </a:spcBef>
            </a:pPr>
            <a:r>
              <a:rPr lang="en-US" sz="4000" dirty="0"/>
              <a:t>293 institutions that exceeded a total enrollment of 2,000 students were examined to evaluate active shooter training and resource accessibility. The institutions included public, private and community colleges in either rural, suburban, urban, college town or other locations. The research only pertained to active shooting resources, not emergency resources related to natural disasters or other human-caused crises (e.g. sexual assault or crime). </a:t>
            </a:r>
          </a:p>
          <a:p>
            <a:pPr algn="l">
              <a:spcBef>
                <a:spcPts val="1362"/>
              </a:spcBef>
            </a:pPr>
            <a:r>
              <a:rPr lang="en-US" sz="4000" dirty="0"/>
              <a:t>Data was analyzed using qualitative content analysis methods by two coders. Variables included search accessibility, search ease, presence or absence of video, written, training, and emergency notification content, and the source of present content.</a:t>
            </a:r>
          </a:p>
        </p:txBody>
      </p:sp>
      <p:sp>
        <p:nvSpPr>
          <p:cNvPr id="62" name="TextBox 61">
            <a:extLst>
              <a:ext uri="{FF2B5EF4-FFF2-40B4-BE49-F238E27FC236}">
                <a16:creationId xmlns:a16="http://schemas.microsoft.com/office/drawing/2014/main" id="{C3FBBBF4-2622-4ECD-921B-9191CEB0D000}"/>
              </a:ext>
            </a:extLst>
          </p:cNvPr>
          <p:cNvSpPr txBox="1"/>
          <p:nvPr/>
        </p:nvSpPr>
        <p:spPr>
          <a:xfrm>
            <a:off x="28186292" y="7947434"/>
            <a:ext cx="10120537" cy="1692771"/>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Results Cont.</a:t>
            </a:r>
          </a:p>
          <a:p>
            <a:endParaRPr lang="en-US" sz="4400" dirty="0">
              <a:solidFill>
                <a:schemeClr val="accent1">
                  <a:lumMod val="50000"/>
                </a:schemeClr>
              </a:solidFill>
            </a:endParaRPr>
          </a:p>
        </p:txBody>
      </p:sp>
      <p:graphicFrame>
        <p:nvGraphicFramePr>
          <p:cNvPr id="64" name="Chart 63">
            <a:extLst>
              <a:ext uri="{FF2B5EF4-FFF2-40B4-BE49-F238E27FC236}">
                <a16:creationId xmlns:a16="http://schemas.microsoft.com/office/drawing/2014/main" id="{35FF0C9A-5E7D-464C-B36C-060D73D6B919}"/>
              </a:ext>
            </a:extLst>
          </p:cNvPr>
          <p:cNvGraphicFramePr/>
          <p:nvPr>
            <p:extLst>
              <p:ext uri="{D42A27DB-BD31-4B8C-83A1-F6EECF244321}">
                <p14:modId xmlns:p14="http://schemas.microsoft.com/office/powerpoint/2010/main" val="535422293"/>
              </p:ext>
            </p:extLst>
          </p:nvPr>
        </p:nvGraphicFramePr>
        <p:xfrm>
          <a:off x="28067570" y="8890647"/>
          <a:ext cx="6090083" cy="47892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Chart 25">
            <a:extLst>
              <a:ext uri="{FF2B5EF4-FFF2-40B4-BE49-F238E27FC236}">
                <a16:creationId xmlns:a16="http://schemas.microsoft.com/office/drawing/2014/main" id="{1B859BCD-8E35-46F0-9242-9922B97ADFE8}"/>
              </a:ext>
            </a:extLst>
          </p:cNvPr>
          <p:cNvGraphicFramePr/>
          <p:nvPr>
            <p:extLst>
              <p:ext uri="{D42A27DB-BD31-4B8C-83A1-F6EECF244321}">
                <p14:modId xmlns:p14="http://schemas.microsoft.com/office/powerpoint/2010/main" val="1371027007"/>
              </p:ext>
            </p:extLst>
          </p:nvPr>
        </p:nvGraphicFramePr>
        <p:xfrm>
          <a:off x="34276375" y="8926052"/>
          <a:ext cx="5056356" cy="4789257"/>
        </p:xfrm>
        <a:graphic>
          <a:graphicData uri="http://schemas.openxmlformats.org/drawingml/2006/chart">
            <c:chart xmlns:c="http://schemas.openxmlformats.org/drawingml/2006/chart" xmlns:r="http://schemas.openxmlformats.org/officeDocument/2006/relationships" r:id="rId4"/>
          </a:graphicData>
        </a:graphic>
      </p:graphicFrame>
      <p:sp>
        <p:nvSpPr>
          <p:cNvPr id="68" name="TextBox 67">
            <a:extLst>
              <a:ext uri="{FF2B5EF4-FFF2-40B4-BE49-F238E27FC236}">
                <a16:creationId xmlns:a16="http://schemas.microsoft.com/office/drawing/2014/main" id="{AB22584A-A154-42DF-9073-EA17E754010C}"/>
              </a:ext>
            </a:extLst>
          </p:cNvPr>
          <p:cNvSpPr txBox="1"/>
          <p:nvPr/>
        </p:nvSpPr>
        <p:spPr>
          <a:xfrm>
            <a:off x="14843024" y="26146981"/>
            <a:ext cx="7472273" cy="1692771"/>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a:p>
            <a:endParaRPr lang="en-US" sz="4400" dirty="0">
              <a:solidFill>
                <a:srgbClr val="DD9E11"/>
              </a:solidFill>
            </a:endParaRPr>
          </a:p>
        </p:txBody>
      </p:sp>
      <p:graphicFrame>
        <p:nvGraphicFramePr>
          <p:cNvPr id="67" name="Chart 66">
            <a:extLst>
              <a:ext uri="{FF2B5EF4-FFF2-40B4-BE49-F238E27FC236}">
                <a16:creationId xmlns:a16="http://schemas.microsoft.com/office/drawing/2014/main" id="{175ECC75-3768-4A20-A7E3-0295E5BE9DDB}"/>
              </a:ext>
            </a:extLst>
          </p:cNvPr>
          <p:cNvGraphicFramePr/>
          <p:nvPr>
            <p:extLst>
              <p:ext uri="{D42A27DB-BD31-4B8C-83A1-F6EECF244321}">
                <p14:modId xmlns:p14="http://schemas.microsoft.com/office/powerpoint/2010/main" val="525633241"/>
              </p:ext>
            </p:extLst>
          </p:nvPr>
        </p:nvGraphicFramePr>
        <p:xfrm>
          <a:off x="14879359" y="27748078"/>
          <a:ext cx="12303682" cy="7176481"/>
        </p:xfrm>
        <a:graphic>
          <a:graphicData uri="http://schemas.openxmlformats.org/drawingml/2006/chart">
            <c:chart xmlns:c="http://schemas.openxmlformats.org/drawingml/2006/chart" xmlns:r="http://schemas.openxmlformats.org/officeDocument/2006/relationships" r:id="rId5"/>
          </a:graphicData>
        </a:graphic>
      </p:graphicFrame>
      <p:sp>
        <p:nvSpPr>
          <p:cNvPr id="28" name="Rectangle 27">
            <a:extLst>
              <a:ext uri="{FF2B5EF4-FFF2-40B4-BE49-F238E27FC236}">
                <a16:creationId xmlns:a16="http://schemas.microsoft.com/office/drawing/2014/main" id="{63C8CBFE-794E-45CF-8125-490DE5C058EF}"/>
              </a:ext>
            </a:extLst>
          </p:cNvPr>
          <p:cNvSpPr/>
          <p:nvPr/>
        </p:nvSpPr>
        <p:spPr>
          <a:xfrm>
            <a:off x="37875411" y="28427340"/>
            <a:ext cx="2454699" cy="71764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7F1D2B40-9C2D-400E-BAA0-9AB67269FD6C}"/>
              </a:ext>
            </a:extLst>
          </p:cNvPr>
          <p:cNvSpPr/>
          <p:nvPr/>
        </p:nvSpPr>
        <p:spPr>
          <a:xfrm flipH="1">
            <a:off x="22683547" y="35603821"/>
            <a:ext cx="12555037" cy="8456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7620" y="8258111"/>
            <a:ext cx="8192934" cy="3238932"/>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14470" y="12487469"/>
            <a:ext cx="7307160" cy="2992277"/>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9328" y="12070974"/>
            <a:ext cx="4423215" cy="2445434"/>
          </a:xfrm>
          <a:prstGeom prst="rect">
            <a:avLst/>
          </a:prstGeom>
        </p:spPr>
      </p:pic>
      <p:pic>
        <p:nvPicPr>
          <p:cNvPr id="6" name="Picture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03935" y="8067996"/>
            <a:ext cx="2975417" cy="3864075"/>
          </a:xfrm>
          <a:prstGeom prst="rect">
            <a:avLst/>
          </a:prstGeom>
        </p:spPr>
      </p:pic>
      <p:sp>
        <p:nvSpPr>
          <p:cNvPr id="33" name="TextBox 32">
            <a:extLst>
              <a:ext uri="{FF2B5EF4-FFF2-40B4-BE49-F238E27FC236}">
                <a16:creationId xmlns:a16="http://schemas.microsoft.com/office/drawing/2014/main" id="{C3FBBBF4-2622-4ECD-921B-9191CEB0D000}"/>
              </a:ext>
            </a:extLst>
          </p:cNvPr>
          <p:cNvSpPr txBox="1"/>
          <p:nvPr/>
        </p:nvSpPr>
        <p:spPr>
          <a:xfrm>
            <a:off x="28509214" y="25897222"/>
            <a:ext cx="10120537" cy="1692771"/>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a:p>
            <a:endParaRPr lang="en-US" sz="4400" dirty="0">
              <a:solidFill>
                <a:schemeClr val="accent1">
                  <a:lumMod val="50000"/>
                </a:schemeClr>
              </a:solidFill>
            </a:endParaRPr>
          </a:p>
        </p:txBody>
      </p:sp>
      <p:sp>
        <p:nvSpPr>
          <p:cNvPr id="7" name="TextBox 6"/>
          <p:cNvSpPr txBox="1"/>
          <p:nvPr/>
        </p:nvSpPr>
        <p:spPr>
          <a:xfrm>
            <a:off x="28509214" y="26993366"/>
            <a:ext cx="11603755" cy="8094524"/>
          </a:xfrm>
          <a:prstGeom prst="rect">
            <a:avLst/>
          </a:prstGeom>
          <a:noFill/>
        </p:spPr>
        <p:txBody>
          <a:bodyPr wrap="square" rtlCol="0">
            <a:spAutoFit/>
          </a:bodyPr>
          <a:lstStyle/>
          <a:p>
            <a:r>
              <a:rPr lang="en-US" sz="4000" dirty="0"/>
              <a:t>As the rise of active shooting continues, the need for readily-available resources will increase. Universities, including UW-Eau Claire, will need to advance their efforts in implementing training resources online and in-person. </a:t>
            </a:r>
          </a:p>
          <a:p>
            <a:endParaRPr lang="en-US" sz="4000" dirty="0"/>
          </a:p>
          <a:p>
            <a:r>
              <a:rPr lang="en-US" sz="4000" dirty="0"/>
              <a:t>It is imperative that universities provide links on their webpage to these resources so that they can be easily accessed both in the event of an emergency and in everyday life. </a:t>
            </a:r>
          </a:p>
          <a:p>
            <a:endParaRPr lang="en-US" sz="4000" dirty="0"/>
          </a:p>
          <a:p>
            <a:r>
              <a:rPr lang="en-US" sz="4000" dirty="0"/>
              <a:t>Research like this should be continued to help the surrounding community foster a safer environment.</a:t>
            </a:r>
          </a:p>
        </p:txBody>
      </p:sp>
      <p:graphicFrame>
        <p:nvGraphicFramePr>
          <p:cNvPr id="10" name="Chart 9">
            <a:extLst>
              <a:ext uri="{FF2B5EF4-FFF2-40B4-BE49-F238E27FC236}">
                <a16:creationId xmlns:a16="http://schemas.microsoft.com/office/drawing/2014/main" id="{9B407FD6-9F76-4159-A4EE-7AE8B1B0668F}"/>
              </a:ext>
            </a:extLst>
          </p:cNvPr>
          <p:cNvGraphicFramePr/>
          <p:nvPr>
            <p:extLst>
              <p:ext uri="{D42A27DB-BD31-4B8C-83A1-F6EECF244321}">
                <p14:modId xmlns:p14="http://schemas.microsoft.com/office/powerpoint/2010/main" val="3456096262"/>
              </p:ext>
            </p:extLst>
          </p:nvPr>
        </p:nvGraphicFramePr>
        <p:xfrm>
          <a:off x="29151796" y="20086264"/>
          <a:ext cx="9641305" cy="545312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3" name="Chart 12">
            <a:extLst>
              <a:ext uri="{FF2B5EF4-FFF2-40B4-BE49-F238E27FC236}">
                <a16:creationId xmlns:a16="http://schemas.microsoft.com/office/drawing/2014/main" id="{2C310C3E-BC07-4EB2-AFFE-A945A90E9671}"/>
              </a:ext>
            </a:extLst>
          </p:cNvPr>
          <p:cNvGraphicFramePr/>
          <p:nvPr>
            <p:extLst>
              <p:ext uri="{D42A27DB-BD31-4B8C-83A1-F6EECF244321}">
                <p14:modId xmlns:p14="http://schemas.microsoft.com/office/powerpoint/2010/main" val="2494183801"/>
              </p:ext>
            </p:extLst>
          </p:nvPr>
        </p:nvGraphicFramePr>
        <p:xfrm>
          <a:off x="28876368" y="14439826"/>
          <a:ext cx="4788569" cy="4789257"/>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16" name="Chart 15">
            <a:extLst>
              <a:ext uri="{FF2B5EF4-FFF2-40B4-BE49-F238E27FC236}">
                <a16:creationId xmlns:a16="http://schemas.microsoft.com/office/drawing/2014/main" id="{06C54687-A3F5-4CF3-BA07-255B1C52C292}"/>
              </a:ext>
            </a:extLst>
          </p:cNvPr>
          <p:cNvGraphicFramePr/>
          <p:nvPr>
            <p:extLst>
              <p:ext uri="{D42A27DB-BD31-4B8C-83A1-F6EECF244321}">
                <p14:modId xmlns:p14="http://schemas.microsoft.com/office/powerpoint/2010/main" val="2693083858"/>
              </p:ext>
            </p:extLst>
          </p:nvPr>
        </p:nvGraphicFramePr>
        <p:xfrm>
          <a:off x="34214839" y="14231240"/>
          <a:ext cx="4943480" cy="4971160"/>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551</Words>
  <Application>Microsoft Office PowerPoint</Application>
  <PresentationFormat>Custom</PresentationFormat>
  <Paragraphs>40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UW-Eau Claire Campus Safety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2019-04-15T17:08:49Z</dcterms:modified>
</cp:coreProperties>
</file>