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handoutMasterIdLst>
    <p:handoutMasterId r:id="rId3"/>
  </p:handoutMasterIdLst>
  <p:sldIdLst>
    <p:sldId id="258" r:id="rId2"/>
  </p:sldIdLst>
  <p:sldSz cx="38404800" cy="42062400"/>
  <p:notesSz cx="6997700" cy="9271000"/>
  <p:defaultTextStyle>
    <a:defPPr>
      <a:defRPr lang="en-US"/>
    </a:defPPr>
    <a:lvl1pPr algn="ctr" rtl="0" fontAlgn="base">
      <a:spcBef>
        <a:spcPct val="0"/>
      </a:spcBef>
      <a:spcAft>
        <a:spcPct val="0"/>
      </a:spcAft>
      <a:defRPr sz="9699" kern="1200">
        <a:solidFill>
          <a:schemeClr val="tx1"/>
        </a:solidFill>
        <a:latin typeface="Arial" pitchFamily="-103" charset="0"/>
        <a:ea typeface="ＭＳ Ｐゴシック" pitchFamily="-103" charset="-128"/>
        <a:cs typeface="ＭＳ Ｐゴシック" pitchFamily="-103" charset="-128"/>
      </a:defRPr>
    </a:lvl1pPr>
    <a:lvl2pPr marL="515761" algn="ctr" rtl="0" fontAlgn="base">
      <a:spcBef>
        <a:spcPct val="0"/>
      </a:spcBef>
      <a:spcAft>
        <a:spcPct val="0"/>
      </a:spcAft>
      <a:defRPr sz="9699" kern="1200">
        <a:solidFill>
          <a:schemeClr val="tx1"/>
        </a:solidFill>
        <a:latin typeface="Arial" pitchFamily="-103" charset="0"/>
        <a:ea typeface="ＭＳ Ｐゴシック" pitchFamily="-103" charset="-128"/>
        <a:cs typeface="ＭＳ Ｐゴシック" pitchFamily="-103" charset="-128"/>
      </a:defRPr>
    </a:lvl2pPr>
    <a:lvl3pPr marL="1031523" algn="ctr" rtl="0" fontAlgn="base">
      <a:spcBef>
        <a:spcPct val="0"/>
      </a:spcBef>
      <a:spcAft>
        <a:spcPct val="0"/>
      </a:spcAft>
      <a:defRPr sz="9699" kern="1200">
        <a:solidFill>
          <a:schemeClr val="tx1"/>
        </a:solidFill>
        <a:latin typeface="Arial" pitchFamily="-103" charset="0"/>
        <a:ea typeface="ＭＳ Ｐゴシック" pitchFamily="-103" charset="-128"/>
        <a:cs typeface="ＭＳ Ｐゴシック" pitchFamily="-103" charset="-128"/>
      </a:defRPr>
    </a:lvl3pPr>
    <a:lvl4pPr marL="1547284" algn="ctr" rtl="0" fontAlgn="base">
      <a:spcBef>
        <a:spcPct val="0"/>
      </a:spcBef>
      <a:spcAft>
        <a:spcPct val="0"/>
      </a:spcAft>
      <a:defRPr sz="9699" kern="1200">
        <a:solidFill>
          <a:schemeClr val="tx1"/>
        </a:solidFill>
        <a:latin typeface="Arial" pitchFamily="-103" charset="0"/>
        <a:ea typeface="ＭＳ Ｐゴシック" pitchFamily="-103" charset="-128"/>
        <a:cs typeface="ＭＳ Ｐゴシック" pitchFamily="-103" charset="-128"/>
      </a:defRPr>
    </a:lvl4pPr>
    <a:lvl5pPr marL="2063046" algn="ctr" rtl="0" fontAlgn="base">
      <a:spcBef>
        <a:spcPct val="0"/>
      </a:spcBef>
      <a:spcAft>
        <a:spcPct val="0"/>
      </a:spcAft>
      <a:defRPr sz="9699" kern="1200">
        <a:solidFill>
          <a:schemeClr val="tx1"/>
        </a:solidFill>
        <a:latin typeface="Arial" pitchFamily="-103" charset="0"/>
        <a:ea typeface="ＭＳ Ｐゴシック" pitchFamily="-103" charset="-128"/>
        <a:cs typeface="ＭＳ Ｐゴシック" pitchFamily="-103" charset="-128"/>
      </a:defRPr>
    </a:lvl5pPr>
    <a:lvl6pPr marL="2578807" algn="l" defTabSz="515761" rtl="0" eaLnBrk="1" latinLnBrk="0" hangingPunct="1">
      <a:defRPr sz="9699" kern="1200">
        <a:solidFill>
          <a:schemeClr val="tx1"/>
        </a:solidFill>
        <a:latin typeface="Arial" pitchFamily="-103" charset="0"/>
        <a:ea typeface="ＭＳ Ｐゴシック" pitchFamily="-103" charset="-128"/>
        <a:cs typeface="ＭＳ Ｐゴシック" pitchFamily="-103" charset="-128"/>
      </a:defRPr>
    </a:lvl6pPr>
    <a:lvl7pPr marL="3094568" algn="l" defTabSz="515761" rtl="0" eaLnBrk="1" latinLnBrk="0" hangingPunct="1">
      <a:defRPr sz="9699" kern="1200">
        <a:solidFill>
          <a:schemeClr val="tx1"/>
        </a:solidFill>
        <a:latin typeface="Arial" pitchFamily="-103" charset="0"/>
        <a:ea typeface="ＭＳ Ｐゴシック" pitchFamily="-103" charset="-128"/>
        <a:cs typeface="ＭＳ Ｐゴシック" pitchFamily="-103" charset="-128"/>
      </a:defRPr>
    </a:lvl7pPr>
    <a:lvl8pPr marL="3610330" algn="l" defTabSz="515761" rtl="0" eaLnBrk="1" latinLnBrk="0" hangingPunct="1">
      <a:defRPr sz="9699" kern="1200">
        <a:solidFill>
          <a:schemeClr val="tx1"/>
        </a:solidFill>
        <a:latin typeface="Arial" pitchFamily="-103" charset="0"/>
        <a:ea typeface="ＭＳ Ｐゴシック" pitchFamily="-103" charset="-128"/>
        <a:cs typeface="ＭＳ Ｐゴシック" pitchFamily="-103" charset="-128"/>
      </a:defRPr>
    </a:lvl8pPr>
    <a:lvl9pPr marL="4126091" algn="l" defTabSz="515761" rtl="0" eaLnBrk="1" latinLnBrk="0" hangingPunct="1">
      <a:defRPr sz="9699" kern="1200">
        <a:solidFill>
          <a:schemeClr val="tx1"/>
        </a:solidFill>
        <a:latin typeface="Arial" pitchFamily="-103" charset="0"/>
        <a:ea typeface="ＭＳ Ｐゴシック" pitchFamily="-103" charset="-128"/>
        <a:cs typeface="ＭＳ Ｐゴシック" pitchFamily="-103" charset="-128"/>
      </a:defRPr>
    </a:lvl9pPr>
  </p:defaultTextStyle>
  <p:extLst>
    <p:ext uri="{EFAFB233-063F-42B5-8137-9DF3F51BA10A}">
      <p15:sldGuideLst xmlns:p15="http://schemas.microsoft.com/office/powerpoint/2012/main">
        <p15:guide id="1" orient="horz" pos="19872" userDrawn="1">
          <p15:clr>
            <a:srgbClr val="A4A3A4"/>
          </p15:clr>
        </p15:guide>
        <p15:guide id="2" pos="12048" userDrawn="1">
          <p15:clr>
            <a:srgbClr val="A4A3A4"/>
          </p15:clr>
        </p15:guide>
        <p15:guide id="3" orient="horz" pos="14160" userDrawn="1">
          <p15:clr>
            <a:srgbClr val="A4A3A4"/>
          </p15:clr>
        </p15:guide>
        <p15:guide id="4" orient="horz" pos="20592" userDrawn="1">
          <p15:clr>
            <a:srgbClr val="A4A3A4"/>
          </p15:clr>
        </p15:guide>
        <p15:guide id="5" orient="horz" pos="14208" userDrawn="1">
          <p15:clr>
            <a:srgbClr val="A4A3A4"/>
          </p15:clr>
        </p15:guide>
        <p15:guide id="6" pos="233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Ley" initials="LL" lastIdx="1" clrIdx="0"/>
  <p:cmAuthor id="2" name="Nennig, Hannah Terese" initials="NHT" lastIdx="4"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E6F7"/>
    <a:srgbClr val="244972"/>
    <a:srgbClr val="EAEAEC"/>
    <a:srgbClr val="2FEE2A"/>
    <a:srgbClr val="E6E6E6"/>
    <a:srgbClr val="356AA5"/>
    <a:srgbClr val="660033"/>
    <a:srgbClr val="046A72"/>
    <a:srgbClr val="00FF00"/>
    <a:srgbClr val="D2D1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62" autoAdjust="0"/>
    <p:restoredTop sz="99501" autoAdjust="0"/>
  </p:normalViewPr>
  <p:slideViewPr>
    <p:cSldViewPr snapToObjects="1" showGuides="1">
      <p:cViewPr>
        <p:scale>
          <a:sx n="33" d="100"/>
          <a:sy n="33" d="100"/>
        </p:scale>
        <p:origin x="-120" y="294"/>
      </p:cViewPr>
      <p:guideLst>
        <p:guide orient="horz" pos="19872"/>
        <p:guide pos="12048"/>
        <p:guide orient="horz" pos="14160"/>
        <p:guide orient="horz" pos="20592"/>
        <p:guide orient="horz" pos="14208"/>
        <p:guide pos="23328"/>
      </p:guideLst>
    </p:cSldViewPr>
  </p:slideViewPr>
  <p:notesTextViewPr>
    <p:cViewPr>
      <p:scale>
        <a:sx n="100" d="100"/>
        <a:sy n="100" d="100"/>
      </p:scale>
      <p:origin x="0" y="0"/>
    </p:cViewPr>
  </p:notesTextViewPr>
  <p:sorterViewPr>
    <p:cViewPr>
      <p:scale>
        <a:sx n="100" d="100"/>
        <a:sy n="100" d="100"/>
      </p:scale>
      <p:origin x="0" y="-10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2125" cy="4635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US"/>
          </a:p>
        </p:txBody>
      </p:sp>
      <p:sp>
        <p:nvSpPr>
          <p:cNvPr id="14339" name="Rectangle 3"/>
          <p:cNvSpPr>
            <a:spLocks noGrp="1" noChangeArrowheads="1"/>
          </p:cNvSpPr>
          <p:nvPr>
            <p:ph type="dt" sz="quarter" idx="1"/>
          </p:nvPr>
        </p:nvSpPr>
        <p:spPr bwMode="auto">
          <a:xfrm>
            <a:off x="3963988" y="0"/>
            <a:ext cx="3032125" cy="4635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ED64F8D0-C49C-2244-80FB-3C4AA1787AE0}" type="datetime1">
              <a:rPr lang="en-US"/>
              <a:pPr>
                <a:defRPr/>
              </a:pPr>
              <a:t>5/26/2020</a:t>
            </a:fld>
            <a:endParaRPr lang="en-US"/>
          </a:p>
        </p:txBody>
      </p:sp>
      <p:sp>
        <p:nvSpPr>
          <p:cNvPr id="14340" name="Rectangle 4"/>
          <p:cNvSpPr>
            <a:spLocks noGrp="1" noChangeArrowheads="1"/>
          </p:cNvSpPr>
          <p:nvPr>
            <p:ph type="ftr" sz="quarter" idx="2"/>
          </p:nvPr>
        </p:nvSpPr>
        <p:spPr bwMode="auto">
          <a:xfrm>
            <a:off x="0" y="8805863"/>
            <a:ext cx="3032125" cy="4635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US"/>
          </a:p>
        </p:txBody>
      </p:sp>
      <p:sp>
        <p:nvSpPr>
          <p:cNvPr id="14341" name="Rectangle 5"/>
          <p:cNvSpPr>
            <a:spLocks noGrp="1" noChangeArrowheads="1"/>
          </p:cNvSpPr>
          <p:nvPr>
            <p:ph type="sldNum" sz="quarter" idx="3"/>
          </p:nvPr>
        </p:nvSpPr>
        <p:spPr bwMode="auto">
          <a:xfrm>
            <a:off x="3963988" y="8805863"/>
            <a:ext cx="3032125" cy="4635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39900F7-8B82-F743-8F45-6754CEA0766F}" type="slidenum">
              <a:rPr lang="en-US"/>
              <a:pPr>
                <a:defRPr/>
              </a:pPr>
              <a:t>‹#›</a:t>
            </a:fld>
            <a:endParaRPr lang="en-US"/>
          </a:p>
        </p:txBody>
      </p:sp>
    </p:spTree>
    <p:extLst>
      <p:ext uri="{BB962C8B-B14F-4D97-AF65-F5344CB8AC3E}">
        <p14:creationId xmlns:p14="http://schemas.microsoft.com/office/powerpoint/2010/main" val="42702947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79993" y="13066913"/>
            <a:ext cx="32644821" cy="9015543"/>
          </a:xfrm>
        </p:spPr>
        <p:txBody>
          <a:bodyPr/>
          <a:lstStyle/>
          <a:p>
            <a:r>
              <a:rPr lang="en-US"/>
              <a:t>Click to edit Master title style</a:t>
            </a:r>
          </a:p>
        </p:txBody>
      </p:sp>
      <p:sp>
        <p:nvSpPr>
          <p:cNvPr id="3" name="Subtitle 2"/>
          <p:cNvSpPr>
            <a:spLocks noGrp="1"/>
          </p:cNvSpPr>
          <p:nvPr>
            <p:ph type="subTitle" idx="1"/>
          </p:nvPr>
        </p:nvSpPr>
        <p:spPr>
          <a:xfrm>
            <a:off x="5759980" y="23835057"/>
            <a:ext cx="26884842" cy="10749890"/>
          </a:xfrm>
        </p:spPr>
        <p:txBody>
          <a:bodyPr/>
          <a:lstStyle>
            <a:lvl1pPr marL="0" indent="0" algn="ctr">
              <a:buNone/>
              <a:defRPr/>
            </a:lvl1pPr>
            <a:lvl2pPr marL="541604" indent="0" algn="ctr">
              <a:buNone/>
              <a:defRPr/>
            </a:lvl2pPr>
            <a:lvl3pPr marL="1083207" indent="0" algn="ctr">
              <a:buNone/>
              <a:defRPr/>
            </a:lvl3pPr>
            <a:lvl4pPr marL="1624811" indent="0" algn="ctr">
              <a:buNone/>
              <a:defRPr/>
            </a:lvl4pPr>
            <a:lvl5pPr marL="2166415" indent="0" algn="ctr">
              <a:buNone/>
              <a:defRPr/>
            </a:lvl5pPr>
            <a:lvl6pPr marL="2708018" indent="0" algn="ctr">
              <a:buNone/>
              <a:defRPr/>
            </a:lvl6pPr>
            <a:lvl7pPr marL="3249622" indent="0" algn="ctr">
              <a:buNone/>
              <a:defRPr/>
            </a:lvl7pPr>
            <a:lvl8pPr marL="3791226" indent="0" algn="ctr">
              <a:buNone/>
              <a:defRPr/>
            </a:lvl8pPr>
            <a:lvl9pPr marL="43328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7A33E8-D63D-4F40-B397-7921C6B358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EE2106-786F-664A-90B2-2198122588D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221" y="1684141"/>
            <a:ext cx="8639969" cy="3589026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613" y="1684141"/>
            <a:ext cx="25745810" cy="358902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F0DF1E-A3C0-2142-B353-FE4879580C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44A83D-0268-2445-9E38-7BB95FE387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7028380"/>
            <a:ext cx="32644821" cy="8355277"/>
          </a:xfrm>
        </p:spPr>
        <p:txBody>
          <a:bodyPr anchor="t"/>
          <a:lstStyle>
            <a:lvl1pPr algn="l">
              <a:defRPr sz="4725" b="1" cap="all"/>
            </a:lvl1pPr>
          </a:lstStyle>
          <a:p>
            <a:r>
              <a:rPr lang="en-US"/>
              <a:t>Click to edit Master title style</a:t>
            </a:r>
          </a:p>
        </p:txBody>
      </p:sp>
      <p:sp>
        <p:nvSpPr>
          <p:cNvPr id="3" name="Text Placeholder 2"/>
          <p:cNvSpPr>
            <a:spLocks noGrp="1"/>
          </p:cNvSpPr>
          <p:nvPr>
            <p:ph type="body" idx="1"/>
          </p:nvPr>
        </p:nvSpPr>
        <p:spPr>
          <a:xfrm>
            <a:off x="3033715" y="17827228"/>
            <a:ext cx="32644821" cy="9201150"/>
          </a:xfrm>
        </p:spPr>
        <p:txBody>
          <a:bodyPr anchor="b"/>
          <a:lstStyle>
            <a:lvl1pPr marL="0" indent="0">
              <a:buNone/>
              <a:defRPr sz="2415"/>
            </a:lvl1pPr>
            <a:lvl2pPr marL="541604" indent="0">
              <a:buNone/>
              <a:defRPr sz="2100"/>
            </a:lvl2pPr>
            <a:lvl3pPr marL="1083207" indent="0">
              <a:buNone/>
              <a:defRPr sz="1890"/>
            </a:lvl3pPr>
            <a:lvl4pPr marL="1624811" indent="0">
              <a:buNone/>
              <a:defRPr sz="1680"/>
            </a:lvl4pPr>
            <a:lvl5pPr marL="2166415" indent="0">
              <a:buNone/>
              <a:defRPr sz="1680"/>
            </a:lvl5pPr>
            <a:lvl6pPr marL="2708018" indent="0">
              <a:buNone/>
              <a:defRPr sz="1680"/>
            </a:lvl6pPr>
            <a:lvl7pPr marL="3249622" indent="0">
              <a:buNone/>
              <a:defRPr sz="1680"/>
            </a:lvl7pPr>
            <a:lvl8pPr marL="3791226" indent="0">
              <a:buNone/>
              <a:defRPr sz="1680"/>
            </a:lvl8pPr>
            <a:lvl9pPr marL="4332829" indent="0">
              <a:buNone/>
              <a:defRPr sz="168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4597E2-DB09-1440-9F64-1702383A66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612" y="9814258"/>
            <a:ext cx="17192889" cy="27760149"/>
          </a:xfrm>
        </p:spPr>
        <p:txBody>
          <a:bodyPr/>
          <a:lstStyle>
            <a:lvl1pPr>
              <a:defRPr sz="3360"/>
            </a:lvl1pPr>
            <a:lvl2pPr>
              <a:defRPr sz="2835"/>
            </a:lvl2pPr>
            <a:lvl3pPr>
              <a:defRPr sz="2415"/>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91303" y="9814258"/>
            <a:ext cx="17192890" cy="27760149"/>
          </a:xfrm>
        </p:spPr>
        <p:txBody>
          <a:bodyPr/>
          <a:lstStyle>
            <a:lvl1pPr>
              <a:defRPr sz="3360"/>
            </a:lvl1pPr>
            <a:lvl2pPr>
              <a:defRPr sz="2835"/>
            </a:lvl2pPr>
            <a:lvl3pPr>
              <a:defRPr sz="2415"/>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DC7A8A2-ADFB-914B-AE18-ADCD3281C8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613" y="9415661"/>
            <a:ext cx="16968788" cy="3923572"/>
          </a:xfrm>
        </p:spPr>
        <p:txBody>
          <a:bodyPr anchor="b"/>
          <a:lstStyle>
            <a:lvl1pPr marL="0" indent="0">
              <a:buNone/>
              <a:defRPr sz="2835" b="1"/>
            </a:lvl1pPr>
            <a:lvl2pPr marL="541604" indent="0">
              <a:buNone/>
              <a:defRPr sz="2415" b="1"/>
            </a:lvl2pPr>
            <a:lvl3pPr marL="1083207" indent="0">
              <a:buNone/>
              <a:defRPr sz="2100" b="1"/>
            </a:lvl3pPr>
            <a:lvl4pPr marL="1624811" indent="0">
              <a:buNone/>
              <a:defRPr sz="1890" b="1"/>
            </a:lvl4pPr>
            <a:lvl5pPr marL="2166415" indent="0">
              <a:buNone/>
              <a:defRPr sz="1890" b="1"/>
            </a:lvl5pPr>
            <a:lvl6pPr marL="2708018" indent="0">
              <a:buNone/>
              <a:defRPr sz="1890" b="1"/>
            </a:lvl6pPr>
            <a:lvl7pPr marL="3249622" indent="0">
              <a:buNone/>
              <a:defRPr sz="1890" b="1"/>
            </a:lvl7pPr>
            <a:lvl8pPr marL="3791226" indent="0">
              <a:buNone/>
              <a:defRPr sz="1890" b="1"/>
            </a:lvl8pPr>
            <a:lvl9pPr marL="4332829" indent="0">
              <a:buNone/>
              <a:defRPr sz="1890" b="1"/>
            </a:lvl9pPr>
          </a:lstStyle>
          <a:p>
            <a:pPr lvl="0"/>
            <a:r>
              <a:rPr lang="en-US"/>
              <a:t>Click to edit Master text styles</a:t>
            </a:r>
          </a:p>
        </p:txBody>
      </p:sp>
      <p:sp>
        <p:nvSpPr>
          <p:cNvPr id="4" name="Content Placeholder 3"/>
          <p:cNvSpPr>
            <a:spLocks noGrp="1"/>
          </p:cNvSpPr>
          <p:nvPr>
            <p:ph sz="half" idx="2"/>
          </p:nvPr>
        </p:nvSpPr>
        <p:spPr>
          <a:xfrm>
            <a:off x="1920613" y="13339234"/>
            <a:ext cx="16968788" cy="24235172"/>
          </a:xfrm>
        </p:spPr>
        <p:txBody>
          <a:bodyPr/>
          <a:lstStyle>
            <a:lvl1pPr>
              <a:defRPr sz="2835"/>
            </a:lvl1pPr>
            <a:lvl2pPr>
              <a:defRPr sz="2415"/>
            </a:lvl2pPr>
            <a:lvl3pPr>
              <a:defRPr sz="2100"/>
            </a:lvl3pPr>
            <a:lvl4pPr>
              <a:defRPr sz="1890"/>
            </a:lvl4pPr>
            <a:lvl5pPr>
              <a:defRPr sz="1890"/>
            </a:lvl5pPr>
            <a:lvl6pPr>
              <a:defRPr sz="1890"/>
            </a:lvl6pPr>
            <a:lvl7pPr>
              <a:defRPr sz="1890"/>
            </a:lvl7pPr>
            <a:lvl8pPr>
              <a:defRPr sz="1890"/>
            </a:lvl8pPr>
            <a:lvl9pPr>
              <a:defRPr sz="189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846" y="9415661"/>
            <a:ext cx="16974344" cy="3923572"/>
          </a:xfrm>
        </p:spPr>
        <p:txBody>
          <a:bodyPr anchor="b"/>
          <a:lstStyle>
            <a:lvl1pPr marL="0" indent="0">
              <a:buNone/>
              <a:defRPr sz="2835" b="1"/>
            </a:lvl1pPr>
            <a:lvl2pPr marL="541604" indent="0">
              <a:buNone/>
              <a:defRPr sz="2415" b="1"/>
            </a:lvl2pPr>
            <a:lvl3pPr marL="1083207" indent="0">
              <a:buNone/>
              <a:defRPr sz="2100" b="1"/>
            </a:lvl3pPr>
            <a:lvl4pPr marL="1624811" indent="0">
              <a:buNone/>
              <a:defRPr sz="1890" b="1"/>
            </a:lvl4pPr>
            <a:lvl5pPr marL="2166415" indent="0">
              <a:buNone/>
              <a:defRPr sz="1890" b="1"/>
            </a:lvl5pPr>
            <a:lvl6pPr marL="2708018" indent="0">
              <a:buNone/>
              <a:defRPr sz="1890" b="1"/>
            </a:lvl6pPr>
            <a:lvl7pPr marL="3249622" indent="0">
              <a:buNone/>
              <a:defRPr sz="1890" b="1"/>
            </a:lvl7pPr>
            <a:lvl8pPr marL="3791226" indent="0">
              <a:buNone/>
              <a:defRPr sz="1890" b="1"/>
            </a:lvl8pPr>
            <a:lvl9pPr marL="4332829" indent="0">
              <a:buNone/>
              <a:defRPr sz="1890" b="1"/>
            </a:lvl9pPr>
          </a:lstStyle>
          <a:p>
            <a:pPr lvl="0"/>
            <a:r>
              <a:rPr lang="en-US"/>
              <a:t>Click to edit Master text styles</a:t>
            </a:r>
          </a:p>
        </p:txBody>
      </p:sp>
      <p:sp>
        <p:nvSpPr>
          <p:cNvPr id="6" name="Content Placeholder 5"/>
          <p:cNvSpPr>
            <a:spLocks noGrp="1"/>
          </p:cNvSpPr>
          <p:nvPr>
            <p:ph sz="quarter" idx="4"/>
          </p:nvPr>
        </p:nvSpPr>
        <p:spPr>
          <a:xfrm>
            <a:off x="19509846" y="13339234"/>
            <a:ext cx="16974344" cy="24235172"/>
          </a:xfrm>
        </p:spPr>
        <p:txBody>
          <a:bodyPr/>
          <a:lstStyle>
            <a:lvl1pPr>
              <a:defRPr sz="2835"/>
            </a:lvl1pPr>
            <a:lvl2pPr>
              <a:defRPr sz="2415"/>
            </a:lvl2pPr>
            <a:lvl3pPr>
              <a:defRPr sz="2100"/>
            </a:lvl3pPr>
            <a:lvl4pPr>
              <a:defRPr sz="1890"/>
            </a:lvl4pPr>
            <a:lvl5pPr>
              <a:defRPr sz="1890"/>
            </a:lvl5pPr>
            <a:lvl6pPr>
              <a:defRPr sz="1890"/>
            </a:lvl6pPr>
            <a:lvl7pPr>
              <a:defRPr sz="1890"/>
            </a:lvl7pPr>
            <a:lvl8pPr>
              <a:defRPr sz="1890"/>
            </a:lvl8pPr>
            <a:lvl9pPr>
              <a:defRPr sz="189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78CB6CC-84AA-A946-A36E-56CB1C75A33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E27A120-5A77-1746-AAFD-B090F52E398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0BF542E-4076-2B45-9D55-68FD8F5B6D1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614" y="1675015"/>
            <a:ext cx="12634913" cy="7127542"/>
          </a:xfrm>
        </p:spPr>
        <p:txBody>
          <a:bodyPr anchor="b"/>
          <a:lstStyle>
            <a:lvl1pPr algn="l">
              <a:defRPr sz="2415" b="1"/>
            </a:lvl1pPr>
          </a:lstStyle>
          <a:p>
            <a:r>
              <a:rPr lang="en-US"/>
              <a:t>Click to edit Master title style</a:t>
            </a:r>
          </a:p>
        </p:txBody>
      </p:sp>
      <p:sp>
        <p:nvSpPr>
          <p:cNvPr id="3" name="Content Placeholder 2"/>
          <p:cNvSpPr>
            <a:spLocks noGrp="1"/>
          </p:cNvSpPr>
          <p:nvPr>
            <p:ph idx="1"/>
          </p:nvPr>
        </p:nvSpPr>
        <p:spPr>
          <a:xfrm>
            <a:off x="15014840" y="1675015"/>
            <a:ext cx="21469350" cy="35899392"/>
          </a:xfrm>
        </p:spPr>
        <p:txBody>
          <a:bodyPr/>
          <a:lstStyle>
            <a:lvl1pPr>
              <a:defRPr sz="3780"/>
            </a:lvl1pPr>
            <a:lvl2pPr>
              <a:defRPr sz="3360"/>
            </a:lvl2pPr>
            <a:lvl3pPr>
              <a:defRPr sz="2835"/>
            </a:lvl3pPr>
            <a:lvl4pPr>
              <a:defRPr sz="2415"/>
            </a:lvl4pPr>
            <a:lvl5pPr>
              <a:defRPr sz="2415"/>
            </a:lvl5pPr>
            <a:lvl6pPr>
              <a:defRPr sz="2415"/>
            </a:lvl6pPr>
            <a:lvl7pPr>
              <a:defRPr sz="2415"/>
            </a:lvl7pPr>
            <a:lvl8pPr>
              <a:defRPr sz="2415"/>
            </a:lvl8pPr>
            <a:lvl9pPr>
              <a:defRPr sz="24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614" y="8802557"/>
            <a:ext cx="12634913" cy="28771850"/>
          </a:xfrm>
        </p:spPr>
        <p:txBody>
          <a:bodyPr/>
          <a:lstStyle>
            <a:lvl1pPr marL="0" indent="0">
              <a:buNone/>
              <a:defRPr sz="1680"/>
            </a:lvl1pPr>
            <a:lvl2pPr marL="541604" indent="0">
              <a:buNone/>
              <a:defRPr sz="1470"/>
            </a:lvl2pPr>
            <a:lvl3pPr marL="1083207" indent="0">
              <a:buNone/>
              <a:defRPr sz="1155"/>
            </a:lvl3pPr>
            <a:lvl4pPr marL="1624811" indent="0">
              <a:buNone/>
              <a:defRPr sz="1050"/>
            </a:lvl4pPr>
            <a:lvl5pPr marL="2166415" indent="0">
              <a:buNone/>
              <a:defRPr sz="1050"/>
            </a:lvl5pPr>
            <a:lvl6pPr marL="2708018" indent="0">
              <a:buNone/>
              <a:defRPr sz="1050"/>
            </a:lvl6pPr>
            <a:lvl7pPr marL="3249622" indent="0">
              <a:buNone/>
              <a:defRPr sz="1050"/>
            </a:lvl7pPr>
            <a:lvl8pPr marL="3791226" indent="0">
              <a:buNone/>
              <a:defRPr sz="1050"/>
            </a:lvl8pPr>
            <a:lvl9pPr marL="4332829" indent="0">
              <a:buNone/>
              <a:defRPr sz="10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1CB5195-DD66-B94E-998A-3BA1982D6D4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6868" y="29444291"/>
            <a:ext cx="23043621" cy="3474773"/>
          </a:xfrm>
        </p:spPr>
        <p:txBody>
          <a:bodyPr anchor="b"/>
          <a:lstStyle>
            <a:lvl1pPr algn="l">
              <a:defRPr sz="2415" b="1"/>
            </a:lvl1pPr>
          </a:lstStyle>
          <a:p>
            <a:r>
              <a:rPr lang="en-US"/>
              <a:t>Click to edit Master title style</a:t>
            </a:r>
          </a:p>
        </p:txBody>
      </p:sp>
      <p:sp>
        <p:nvSpPr>
          <p:cNvPr id="3" name="Picture Placeholder 2"/>
          <p:cNvSpPr>
            <a:spLocks noGrp="1"/>
          </p:cNvSpPr>
          <p:nvPr>
            <p:ph type="pic" idx="1"/>
          </p:nvPr>
        </p:nvSpPr>
        <p:spPr>
          <a:xfrm>
            <a:off x="7526868" y="3757746"/>
            <a:ext cx="23043621" cy="25237744"/>
          </a:xfrm>
        </p:spPr>
        <p:txBody>
          <a:bodyPr/>
          <a:lstStyle>
            <a:lvl1pPr marL="0" indent="0">
              <a:buNone/>
              <a:defRPr sz="3780"/>
            </a:lvl1pPr>
            <a:lvl2pPr marL="541604" indent="0">
              <a:buNone/>
              <a:defRPr sz="3360"/>
            </a:lvl2pPr>
            <a:lvl3pPr marL="1083207" indent="0">
              <a:buNone/>
              <a:defRPr sz="2835"/>
            </a:lvl3pPr>
            <a:lvl4pPr marL="1624811" indent="0">
              <a:buNone/>
              <a:defRPr sz="2415"/>
            </a:lvl4pPr>
            <a:lvl5pPr marL="2166415" indent="0">
              <a:buNone/>
              <a:defRPr sz="2415"/>
            </a:lvl5pPr>
            <a:lvl6pPr marL="2708018" indent="0">
              <a:buNone/>
              <a:defRPr sz="2415"/>
            </a:lvl6pPr>
            <a:lvl7pPr marL="3249622" indent="0">
              <a:buNone/>
              <a:defRPr sz="2415"/>
            </a:lvl7pPr>
            <a:lvl8pPr marL="3791226" indent="0">
              <a:buNone/>
              <a:defRPr sz="2415"/>
            </a:lvl8pPr>
            <a:lvl9pPr marL="4332829" indent="0">
              <a:buNone/>
              <a:defRPr sz="2415"/>
            </a:lvl9pPr>
          </a:lstStyle>
          <a:p>
            <a:pPr lvl="0"/>
            <a:endParaRPr lang="en-US" noProof="0"/>
          </a:p>
        </p:txBody>
      </p:sp>
      <p:sp>
        <p:nvSpPr>
          <p:cNvPr id="4" name="Text Placeholder 3"/>
          <p:cNvSpPr>
            <a:spLocks noGrp="1"/>
          </p:cNvSpPr>
          <p:nvPr>
            <p:ph type="body" sz="half" idx="2"/>
          </p:nvPr>
        </p:nvSpPr>
        <p:spPr>
          <a:xfrm>
            <a:off x="7526868" y="32919061"/>
            <a:ext cx="23043621" cy="4936794"/>
          </a:xfrm>
        </p:spPr>
        <p:txBody>
          <a:bodyPr/>
          <a:lstStyle>
            <a:lvl1pPr marL="0" indent="0">
              <a:buNone/>
              <a:defRPr sz="1680"/>
            </a:lvl1pPr>
            <a:lvl2pPr marL="541604" indent="0">
              <a:buNone/>
              <a:defRPr sz="1470"/>
            </a:lvl2pPr>
            <a:lvl3pPr marL="1083207" indent="0">
              <a:buNone/>
              <a:defRPr sz="1155"/>
            </a:lvl3pPr>
            <a:lvl4pPr marL="1624811" indent="0">
              <a:buNone/>
              <a:defRPr sz="1050"/>
            </a:lvl4pPr>
            <a:lvl5pPr marL="2166415" indent="0">
              <a:buNone/>
              <a:defRPr sz="1050"/>
            </a:lvl5pPr>
            <a:lvl6pPr marL="2708018" indent="0">
              <a:buNone/>
              <a:defRPr sz="1050"/>
            </a:lvl6pPr>
            <a:lvl7pPr marL="3249622" indent="0">
              <a:buNone/>
              <a:defRPr sz="1050"/>
            </a:lvl7pPr>
            <a:lvl8pPr marL="3791226" indent="0">
              <a:buNone/>
              <a:defRPr sz="1050"/>
            </a:lvl8pPr>
            <a:lvl9pPr marL="4332829" indent="0">
              <a:buNone/>
              <a:defRPr sz="10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E48E1B-D850-8040-8C22-9EB19BDCD11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960C8"/>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20614" y="1682618"/>
            <a:ext cx="34563579" cy="7010400"/>
          </a:xfrm>
          <a:prstGeom prst="rect">
            <a:avLst/>
          </a:prstGeom>
          <a:noFill/>
          <a:ln w="9525">
            <a:noFill/>
            <a:miter lim="800000"/>
            <a:headEnd/>
            <a:tailEnd/>
          </a:ln>
        </p:spPr>
        <p:txBody>
          <a:bodyPr vert="horz" wrap="square" lIns="495181" tIns="247590" rIns="495181" bIns="24759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920614" y="9814258"/>
            <a:ext cx="34563579" cy="27760149"/>
          </a:xfrm>
          <a:prstGeom prst="rect">
            <a:avLst/>
          </a:prstGeom>
          <a:noFill/>
          <a:ln w="9525">
            <a:noFill/>
            <a:miter lim="800000"/>
            <a:headEnd/>
            <a:tailEnd/>
          </a:ln>
        </p:spPr>
        <p:txBody>
          <a:bodyPr vert="horz" wrap="square" lIns="495181" tIns="247590" rIns="495181" bIns="24759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920614" y="38304657"/>
            <a:ext cx="89603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lgn="l">
              <a:defRPr sz="7980"/>
            </a:lvl1pPr>
          </a:lstStyle>
          <a:p>
            <a:pPr>
              <a:defRPr/>
            </a:pPr>
            <a:endParaRPr lang="en-US"/>
          </a:p>
        </p:txBody>
      </p:sp>
      <p:sp>
        <p:nvSpPr>
          <p:cNvPr id="1029" name="Rectangle 5"/>
          <p:cNvSpPr>
            <a:spLocks noGrp="1" noChangeArrowheads="1"/>
          </p:cNvSpPr>
          <p:nvPr>
            <p:ph type="ftr" sz="quarter" idx="3"/>
          </p:nvPr>
        </p:nvSpPr>
        <p:spPr bwMode="auto">
          <a:xfrm>
            <a:off x="13122014" y="38304657"/>
            <a:ext cx="121607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defRPr sz="7980"/>
            </a:lvl1pPr>
          </a:lstStyle>
          <a:p>
            <a:pPr>
              <a:defRPr/>
            </a:pPr>
            <a:endParaRPr lang="en-US"/>
          </a:p>
        </p:txBody>
      </p:sp>
      <p:sp>
        <p:nvSpPr>
          <p:cNvPr id="1030" name="Rectangle 6"/>
          <p:cNvSpPr>
            <a:spLocks noGrp="1" noChangeArrowheads="1"/>
          </p:cNvSpPr>
          <p:nvPr>
            <p:ph type="sldNum" sz="quarter" idx="4"/>
          </p:nvPr>
        </p:nvSpPr>
        <p:spPr bwMode="auto">
          <a:xfrm>
            <a:off x="27523814" y="38304657"/>
            <a:ext cx="8960379" cy="2921000"/>
          </a:xfrm>
          <a:prstGeom prst="rect">
            <a:avLst/>
          </a:prstGeom>
          <a:noFill/>
          <a:ln w="9525">
            <a:noFill/>
            <a:miter lim="800000"/>
            <a:headEnd/>
            <a:tailEnd/>
          </a:ln>
          <a:effectLst/>
        </p:spPr>
        <p:txBody>
          <a:bodyPr vert="horz" wrap="square" lIns="495181" tIns="247590" rIns="495181" bIns="247590" numCol="1" anchor="t" anchorCtr="0" compatLnSpc="1">
            <a:prstTxWarp prst="textNoShape">
              <a:avLst/>
            </a:prstTxWarp>
          </a:bodyPr>
          <a:lstStyle>
            <a:lvl1pPr algn="r">
              <a:defRPr sz="7980"/>
            </a:lvl1pPr>
          </a:lstStyle>
          <a:p>
            <a:pPr>
              <a:defRPr/>
            </a:pPr>
            <a:fld id="{116B7CBE-5FD6-C942-BFE3-E81AD6CD9B2E}"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99772" rtl="0" eaLnBrk="0" fontAlgn="base" hangingPunct="0">
        <a:spcBef>
          <a:spcPct val="0"/>
        </a:spcBef>
        <a:spcAft>
          <a:spcPct val="0"/>
        </a:spcAft>
        <a:defRPr sz="24990">
          <a:solidFill>
            <a:schemeClr val="tx2"/>
          </a:solidFill>
          <a:latin typeface="+mj-lt"/>
          <a:ea typeface="ＭＳ Ｐゴシック" pitchFamily="-107" charset="-128"/>
          <a:cs typeface="ＭＳ Ｐゴシック" pitchFamily="-107" charset="-128"/>
        </a:defRPr>
      </a:lvl1pPr>
      <a:lvl2pPr algn="ctr" defTabSz="5199772" rtl="0" eaLnBrk="0" fontAlgn="base" hangingPunct="0">
        <a:spcBef>
          <a:spcPct val="0"/>
        </a:spcBef>
        <a:spcAft>
          <a:spcPct val="0"/>
        </a:spcAft>
        <a:defRPr sz="24990">
          <a:solidFill>
            <a:schemeClr val="tx2"/>
          </a:solidFill>
          <a:latin typeface="Arial" charset="0"/>
          <a:ea typeface="ＭＳ Ｐゴシック" pitchFamily="-107" charset="-128"/>
          <a:cs typeface="ＭＳ Ｐゴシック" pitchFamily="-107" charset="-128"/>
        </a:defRPr>
      </a:lvl2pPr>
      <a:lvl3pPr algn="ctr" defTabSz="5199772" rtl="0" eaLnBrk="0" fontAlgn="base" hangingPunct="0">
        <a:spcBef>
          <a:spcPct val="0"/>
        </a:spcBef>
        <a:spcAft>
          <a:spcPct val="0"/>
        </a:spcAft>
        <a:defRPr sz="24990">
          <a:solidFill>
            <a:schemeClr val="tx2"/>
          </a:solidFill>
          <a:latin typeface="Arial" charset="0"/>
          <a:ea typeface="ＭＳ Ｐゴシック" pitchFamily="-107" charset="-128"/>
          <a:cs typeface="ＭＳ Ｐゴシック" pitchFamily="-107" charset="-128"/>
        </a:defRPr>
      </a:lvl3pPr>
      <a:lvl4pPr algn="ctr" defTabSz="5199772" rtl="0" eaLnBrk="0" fontAlgn="base" hangingPunct="0">
        <a:spcBef>
          <a:spcPct val="0"/>
        </a:spcBef>
        <a:spcAft>
          <a:spcPct val="0"/>
        </a:spcAft>
        <a:defRPr sz="24990">
          <a:solidFill>
            <a:schemeClr val="tx2"/>
          </a:solidFill>
          <a:latin typeface="Arial" charset="0"/>
          <a:ea typeface="ＭＳ Ｐゴシック" pitchFamily="-107" charset="-128"/>
          <a:cs typeface="ＭＳ Ｐゴシック" pitchFamily="-107" charset="-128"/>
        </a:defRPr>
      </a:lvl4pPr>
      <a:lvl5pPr algn="ctr" defTabSz="5199772" rtl="0" eaLnBrk="0" fontAlgn="base" hangingPunct="0">
        <a:spcBef>
          <a:spcPct val="0"/>
        </a:spcBef>
        <a:spcAft>
          <a:spcPct val="0"/>
        </a:spcAft>
        <a:defRPr sz="24990">
          <a:solidFill>
            <a:schemeClr val="tx2"/>
          </a:solidFill>
          <a:latin typeface="Arial" charset="0"/>
          <a:ea typeface="ＭＳ Ｐゴシック" pitchFamily="-107" charset="-128"/>
          <a:cs typeface="ＭＳ Ｐゴシック" pitchFamily="-107" charset="-128"/>
        </a:defRPr>
      </a:lvl5pPr>
      <a:lvl6pPr marL="541604" algn="ctr" defTabSz="5199772" rtl="0" fontAlgn="base">
        <a:spcBef>
          <a:spcPct val="0"/>
        </a:spcBef>
        <a:spcAft>
          <a:spcPct val="0"/>
        </a:spcAft>
        <a:defRPr sz="24990">
          <a:solidFill>
            <a:schemeClr val="tx2"/>
          </a:solidFill>
          <a:latin typeface="Arial" charset="0"/>
        </a:defRPr>
      </a:lvl6pPr>
      <a:lvl7pPr marL="1083207" algn="ctr" defTabSz="5199772" rtl="0" fontAlgn="base">
        <a:spcBef>
          <a:spcPct val="0"/>
        </a:spcBef>
        <a:spcAft>
          <a:spcPct val="0"/>
        </a:spcAft>
        <a:defRPr sz="24990">
          <a:solidFill>
            <a:schemeClr val="tx2"/>
          </a:solidFill>
          <a:latin typeface="Arial" charset="0"/>
        </a:defRPr>
      </a:lvl7pPr>
      <a:lvl8pPr marL="1624811" algn="ctr" defTabSz="5199772" rtl="0" fontAlgn="base">
        <a:spcBef>
          <a:spcPct val="0"/>
        </a:spcBef>
        <a:spcAft>
          <a:spcPct val="0"/>
        </a:spcAft>
        <a:defRPr sz="24990">
          <a:solidFill>
            <a:schemeClr val="tx2"/>
          </a:solidFill>
          <a:latin typeface="Arial" charset="0"/>
        </a:defRPr>
      </a:lvl8pPr>
      <a:lvl9pPr marL="2166415" algn="ctr" defTabSz="5199772" rtl="0" fontAlgn="base">
        <a:spcBef>
          <a:spcPct val="0"/>
        </a:spcBef>
        <a:spcAft>
          <a:spcPct val="0"/>
        </a:spcAft>
        <a:defRPr sz="24990">
          <a:solidFill>
            <a:schemeClr val="tx2"/>
          </a:solidFill>
          <a:latin typeface="Arial" charset="0"/>
        </a:defRPr>
      </a:lvl9pPr>
    </p:titleStyle>
    <p:bodyStyle>
      <a:lvl1pPr marL="1950150" indent="-1950150" algn="l" defTabSz="5199772" rtl="0" eaLnBrk="0" fontAlgn="base" hangingPunct="0">
        <a:spcBef>
          <a:spcPct val="20000"/>
        </a:spcBef>
        <a:spcAft>
          <a:spcPct val="0"/>
        </a:spcAft>
        <a:buChar char="•"/>
        <a:defRPr sz="18270">
          <a:solidFill>
            <a:schemeClr val="tx1"/>
          </a:solidFill>
          <a:latin typeface="+mn-lt"/>
          <a:ea typeface="ＭＳ Ｐゴシック" pitchFamily="-107" charset="-128"/>
          <a:cs typeface="ＭＳ Ｐゴシック" pitchFamily="-107" charset="-128"/>
        </a:defRPr>
      </a:lvl1pPr>
      <a:lvl2pPr marL="4223756" indent="-1624811" algn="l" defTabSz="5199772" rtl="0" eaLnBrk="0" fontAlgn="base" hangingPunct="0">
        <a:spcBef>
          <a:spcPct val="20000"/>
        </a:spcBef>
        <a:spcAft>
          <a:spcPct val="0"/>
        </a:spcAft>
        <a:buChar char="–"/>
        <a:defRPr sz="15855">
          <a:solidFill>
            <a:schemeClr val="tx1"/>
          </a:solidFill>
          <a:latin typeface="+mn-lt"/>
          <a:ea typeface="ＭＳ Ｐゴシック" pitchFamily="-107" charset="-128"/>
        </a:defRPr>
      </a:lvl2pPr>
      <a:lvl3pPr marL="6499244" indent="-1299474" algn="l" defTabSz="5199772" rtl="0" eaLnBrk="0" fontAlgn="base" hangingPunct="0">
        <a:spcBef>
          <a:spcPct val="20000"/>
        </a:spcBef>
        <a:spcAft>
          <a:spcPct val="0"/>
        </a:spcAft>
        <a:buChar char="•"/>
        <a:defRPr sz="13650">
          <a:solidFill>
            <a:schemeClr val="tx1"/>
          </a:solidFill>
          <a:latin typeface="+mn-lt"/>
          <a:ea typeface="ＭＳ Ｐゴシック" pitchFamily="-107" charset="-128"/>
        </a:defRPr>
      </a:lvl3pPr>
      <a:lvl4pPr marL="9098190" indent="-1299474" algn="l" defTabSz="5199772" rtl="0" eaLnBrk="0" fontAlgn="base" hangingPunct="0">
        <a:spcBef>
          <a:spcPct val="20000"/>
        </a:spcBef>
        <a:spcAft>
          <a:spcPct val="0"/>
        </a:spcAft>
        <a:buChar char="–"/>
        <a:defRPr sz="11340">
          <a:solidFill>
            <a:schemeClr val="tx1"/>
          </a:solidFill>
          <a:latin typeface="+mn-lt"/>
          <a:ea typeface="ＭＳ Ｐゴシック" pitchFamily="-107" charset="-128"/>
        </a:defRPr>
      </a:lvl4pPr>
      <a:lvl5pPr marL="11699016" indent="-1299474" algn="l" defTabSz="5199772" rtl="0" eaLnBrk="0" fontAlgn="base" hangingPunct="0">
        <a:spcBef>
          <a:spcPct val="20000"/>
        </a:spcBef>
        <a:spcAft>
          <a:spcPct val="0"/>
        </a:spcAft>
        <a:buChar char="»"/>
        <a:defRPr sz="11340">
          <a:solidFill>
            <a:schemeClr val="tx1"/>
          </a:solidFill>
          <a:latin typeface="+mn-lt"/>
          <a:ea typeface="ＭＳ Ｐゴシック" pitchFamily="-107" charset="-128"/>
        </a:defRPr>
      </a:lvl5pPr>
      <a:lvl6pPr marL="12240620" indent="-1299474" algn="l" defTabSz="5199772" rtl="0" fontAlgn="base">
        <a:spcBef>
          <a:spcPct val="20000"/>
        </a:spcBef>
        <a:spcAft>
          <a:spcPct val="0"/>
        </a:spcAft>
        <a:buChar char="»"/>
        <a:defRPr sz="11340">
          <a:solidFill>
            <a:schemeClr val="tx1"/>
          </a:solidFill>
          <a:latin typeface="+mn-lt"/>
        </a:defRPr>
      </a:lvl6pPr>
      <a:lvl7pPr marL="12782224" indent="-1299474" algn="l" defTabSz="5199772" rtl="0" fontAlgn="base">
        <a:spcBef>
          <a:spcPct val="20000"/>
        </a:spcBef>
        <a:spcAft>
          <a:spcPct val="0"/>
        </a:spcAft>
        <a:buChar char="»"/>
        <a:defRPr sz="11340">
          <a:solidFill>
            <a:schemeClr val="tx1"/>
          </a:solidFill>
          <a:latin typeface="+mn-lt"/>
        </a:defRPr>
      </a:lvl7pPr>
      <a:lvl8pPr marL="13323828" indent="-1299474" algn="l" defTabSz="5199772" rtl="0" fontAlgn="base">
        <a:spcBef>
          <a:spcPct val="20000"/>
        </a:spcBef>
        <a:spcAft>
          <a:spcPct val="0"/>
        </a:spcAft>
        <a:buChar char="»"/>
        <a:defRPr sz="11340">
          <a:solidFill>
            <a:schemeClr val="tx1"/>
          </a:solidFill>
          <a:latin typeface="+mn-lt"/>
        </a:defRPr>
      </a:lvl8pPr>
      <a:lvl9pPr marL="13865432" indent="-1299474" algn="l" defTabSz="5199772" rtl="0" fontAlgn="base">
        <a:spcBef>
          <a:spcPct val="20000"/>
        </a:spcBef>
        <a:spcAft>
          <a:spcPct val="0"/>
        </a:spcAft>
        <a:buChar char="»"/>
        <a:defRPr sz="11340">
          <a:solidFill>
            <a:schemeClr val="tx1"/>
          </a:solidFill>
          <a:latin typeface="+mn-lt"/>
        </a:defRPr>
      </a:lvl9pPr>
    </p:bodyStyle>
    <p:otherStyle>
      <a:defPPr>
        <a:defRPr lang="en-US"/>
      </a:defPPr>
      <a:lvl1pPr marL="0" algn="l" defTabSz="1083207" rtl="0" eaLnBrk="1" latinLnBrk="0" hangingPunct="1">
        <a:defRPr sz="2100" kern="1200">
          <a:solidFill>
            <a:schemeClr val="tx1"/>
          </a:solidFill>
          <a:latin typeface="+mn-lt"/>
          <a:ea typeface="+mn-ea"/>
          <a:cs typeface="+mn-cs"/>
        </a:defRPr>
      </a:lvl1pPr>
      <a:lvl2pPr marL="541604" algn="l" defTabSz="1083207" rtl="0" eaLnBrk="1" latinLnBrk="0" hangingPunct="1">
        <a:defRPr sz="2100" kern="1200">
          <a:solidFill>
            <a:schemeClr val="tx1"/>
          </a:solidFill>
          <a:latin typeface="+mn-lt"/>
          <a:ea typeface="+mn-ea"/>
          <a:cs typeface="+mn-cs"/>
        </a:defRPr>
      </a:lvl2pPr>
      <a:lvl3pPr marL="1083207" algn="l" defTabSz="1083207" rtl="0" eaLnBrk="1" latinLnBrk="0" hangingPunct="1">
        <a:defRPr sz="2100" kern="1200">
          <a:solidFill>
            <a:schemeClr val="tx1"/>
          </a:solidFill>
          <a:latin typeface="+mn-lt"/>
          <a:ea typeface="+mn-ea"/>
          <a:cs typeface="+mn-cs"/>
        </a:defRPr>
      </a:lvl3pPr>
      <a:lvl4pPr marL="1624811" algn="l" defTabSz="1083207" rtl="0" eaLnBrk="1" latinLnBrk="0" hangingPunct="1">
        <a:defRPr sz="2100" kern="1200">
          <a:solidFill>
            <a:schemeClr val="tx1"/>
          </a:solidFill>
          <a:latin typeface="+mn-lt"/>
          <a:ea typeface="+mn-ea"/>
          <a:cs typeface="+mn-cs"/>
        </a:defRPr>
      </a:lvl4pPr>
      <a:lvl5pPr marL="2166415" algn="l" defTabSz="1083207" rtl="0" eaLnBrk="1" latinLnBrk="0" hangingPunct="1">
        <a:defRPr sz="2100" kern="1200">
          <a:solidFill>
            <a:schemeClr val="tx1"/>
          </a:solidFill>
          <a:latin typeface="+mn-lt"/>
          <a:ea typeface="+mn-ea"/>
          <a:cs typeface="+mn-cs"/>
        </a:defRPr>
      </a:lvl5pPr>
      <a:lvl6pPr marL="2708018" algn="l" defTabSz="1083207" rtl="0" eaLnBrk="1" latinLnBrk="0" hangingPunct="1">
        <a:defRPr sz="2100" kern="1200">
          <a:solidFill>
            <a:schemeClr val="tx1"/>
          </a:solidFill>
          <a:latin typeface="+mn-lt"/>
          <a:ea typeface="+mn-ea"/>
          <a:cs typeface="+mn-cs"/>
        </a:defRPr>
      </a:lvl6pPr>
      <a:lvl7pPr marL="3249622" algn="l" defTabSz="1083207" rtl="0" eaLnBrk="1" latinLnBrk="0" hangingPunct="1">
        <a:defRPr sz="2100" kern="1200">
          <a:solidFill>
            <a:schemeClr val="tx1"/>
          </a:solidFill>
          <a:latin typeface="+mn-lt"/>
          <a:ea typeface="+mn-ea"/>
          <a:cs typeface="+mn-cs"/>
        </a:defRPr>
      </a:lvl7pPr>
      <a:lvl8pPr marL="3791226" algn="l" defTabSz="1083207" rtl="0" eaLnBrk="1" latinLnBrk="0" hangingPunct="1">
        <a:defRPr sz="2100" kern="1200">
          <a:solidFill>
            <a:schemeClr val="tx1"/>
          </a:solidFill>
          <a:latin typeface="+mn-lt"/>
          <a:ea typeface="+mn-ea"/>
          <a:cs typeface="+mn-cs"/>
        </a:defRPr>
      </a:lvl8pPr>
      <a:lvl9pPr marL="4332829" algn="l" defTabSz="1083207"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michaelseery.com/home/index.php/2011/11/chemistry-education-research-and-practice/" TargetMode="External"/><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4497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E5FE8A6-6B74-4BCA-8191-D77503E79E31}"/>
              </a:ext>
            </a:extLst>
          </p:cNvPr>
          <p:cNvPicPr>
            <a:picLocks noChangeAspect="1"/>
          </p:cNvPicPr>
          <p:nvPr/>
        </p:nvPicPr>
        <p:blipFill>
          <a:blip r:embed="rId2"/>
          <a:stretch>
            <a:fillRect/>
          </a:stretch>
        </p:blipFill>
        <p:spPr>
          <a:xfrm>
            <a:off x="23611570" y="5434610"/>
            <a:ext cx="14067297" cy="9008110"/>
          </a:xfrm>
          <a:prstGeom prst="rect">
            <a:avLst/>
          </a:prstGeom>
        </p:spPr>
      </p:pic>
      <p:sp>
        <p:nvSpPr>
          <p:cNvPr id="13" name="Rectangle 12"/>
          <p:cNvSpPr/>
          <p:nvPr/>
        </p:nvSpPr>
        <p:spPr bwMode="auto">
          <a:xfrm>
            <a:off x="28456246" y="36369132"/>
            <a:ext cx="9200921" cy="3728830"/>
          </a:xfrm>
          <a:prstGeom prst="rect">
            <a:avLst/>
          </a:prstGeom>
          <a:solidFill>
            <a:schemeClr val="tx1"/>
          </a:solidFill>
          <a:ln w="57150" cap="flat" cmpd="sng" algn="ctr">
            <a:solidFill>
              <a:srgbClr val="09E6F7"/>
            </a:solidFill>
            <a:prstDash val="solid"/>
            <a:round/>
            <a:headEnd type="none" w="med" len="med"/>
            <a:tailEnd type="none" w="med" len="med"/>
          </a:ln>
          <a:effectLst/>
        </p:spPr>
        <p:txBody>
          <a:bodyPr vert="horz" wrap="square" lIns="96012" tIns="48006" rIns="96012" bIns="48006" numCol="1" rtlCol="0" anchor="t" anchorCtr="0" compatLnSpc="1">
            <a:prstTxWarp prst="textNoShape">
              <a:avLst/>
            </a:prstTxWarp>
          </a:bodyPr>
          <a:lstStyle/>
          <a:p>
            <a:pPr algn="l" defTabSz="4608910"/>
            <a:endParaRPr lang="en-US" sz="9030">
              <a:ln>
                <a:solidFill>
                  <a:srgbClr val="09E6F7"/>
                </a:solidFill>
              </a:ln>
              <a:latin typeface="Arial" charset="0"/>
            </a:endParaRPr>
          </a:p>
        </p:txBody>
      </p:sp>
      <p:sp>
        <p:nvSpPr>
          <p:cNvPr id="36" name="AutoShape 85"/>
          <p:cNvSpPr>
            <a:spLocks noChangeArrowheads="1"/>
          </p:cNvSpPr>
          <p:nvPr/>
        </p:nvSpPr>
        <p:spPr bwMode="auto">
          <a:xfrm>
            <a:off x="620037" y="24782273"/>
            <a:ext cx="37069498" cy="11299589"/>
          </a:xfrm>
          <a:prstGeom prst="rect">
            <a:avLst/>
          </a:prstGeom>
          <a:solidFill>
            <a:schemeClr val="tx1"/>
          </a:solidFill>
          <a:ln w="57150">
            <a:solidFill>
              <a:srgbClr val="09E6F7"/>
            </a:solidFill>
            <a:round/>
            <a:headEnd/>
            <a:tailEnd/>
          </a:ln>
        </p:spPr>
        <p:txBody>
          <a:bodyPr wrap="none" lIns="108321" tIns="54160" rIns="108321" bIns="54160" anchor="ctr">
            <a:prstTxWarp prst="textNoShape">
              <a:avLst/>
            </a:prstTxWarp>
          </a:bodyPr>
          <a:lstStyle/>
          <a:p>
            <a:r>
              <a:rPr lang="en-US" sz="10184" dirty="0">
                <a:solidFill>
                  <a:srgbClr val="E6E6E6"/>
                </a:solidFill>
              </a:rPr>
              <a:t>π</a:t>
            </a:r>
          </a:p>
        </p:txBody>
      </p:sp>
      <p:sp>
        <p:nvSpPr>
          <p:cNvPr id="14338" name="Text Box 10"/>
          <p:cNvSpPr txBox="1">
            <a:spLocks noChangeArrowheads="1"/>
          </p:cNvSpPr>
          <p:nvPr/>
        </p:nvSpPr>
        <p:spPr bwMode="auto">
          <a:xfrm>
            <a:off x="107932" y="1760174"/>
            <a:ext cx="37850564" cy="4112153"/>
          </a:xfrm>
          <a:prstGeom prst="rect">
            <a:avLst/>
          </a:prstGeom>
          <a:noFill/>
          <a:ln w="9525">
            <a:noFill/>
            <a:miter lim="800000"/>
            <a:headEnd/>
            <a:tailEnd/>
          </a:ln>
        </p:spPr>
        <p:txBody>
          <a:bodyPr wrap="square" lIns="519940" tIns="259970" rIns="519940" bIns="259970">
            <a:prstTxWarp prst="textNoShape">
              <a:avLst/>
            </a:prstTxWarp>
            <a:spAutoFit/>
          </a:bodyPr>
          <a:lstStyle/>
          <a:p>
            <a:pPr algn="l" defTabSz="5199772"/>
            <a:endParaRPr lang="en-US" sz="1680" b="1" dirty="0">
              <a:solidFill>
                <a:srgbClr val="09E6F7"/>
              </a:solidFill>
            </a:endParaRPr>
          </a:p>
          <a:p>
            <a:pPr algn="l" defTabSz="5199772"/>
            <a:r>
              <a:rPr lang="en-US" sz="5670" b="1" dirty="0">
                <a:solidFill>
                  <a:srgbClr val="09E6F7"/>
                </a:solidFill>
              </a:rPr>
              <a:t>Flipping the General Chemistry Laboratory Lecture: Increasing Student Engagement </a:t>
            </a:r>
          </a:p>
          <a:p>
            <a:pPr algn="l" defTabSz="5199772"/>
            <a:r>
              <a:rPr lang="en-US" sz="5670" b="1" dirty="0">
                <a:solidFill>
                  <a:srgbClr val="09E6F7"/>
                </a:solidFill>
              </a:rPr>
              <a:t>By Enhancing Self-Directed Learning</a:t>
            </a:r>
          </a:p>
          <a:p>
            <a:pPr algn="l" defTabSz="5199772"/>
            <a:r>
              <a:rPr lang="en-US" sz="4305" b="1" i="1" dirty="0"/>
              <a:t>Katrina Idárraga, Hannah T. </a:t>
            </a:r>
            <a:r>
              <a:rPr lang="en-US" sz="4305" b="1" i="1" dirty="0" err="1"/>
              <a:t>Nennig</a:t>
            </a:r>
            <a:r>
              <a:rPr lang="en-US" sz="4305" b="1" i="1" dirty="0"/>
              <a:t>, and Dr. Roslyn M. Theisen</a:t>
            </a:r>
          </a:p>
          <a:p>
            <a:pPr algn="l" defTabSz="5199772"/>
            <a:r>
              <a:rPr lang="en-US" sz="4305" dirty="0"/>
              <a:t>Department of Chemistry, University of Wisconsin- Eau Claire</a:t>
            </a:r>
          </a:p>
          <a:p>
            <a:pPr algn="l" defTabSz="5199772"/>
            <a:endParaRPr lang="en-US" sz="1680" dirty="0"/>
          </a:p>
        </p:txBody>
      </p:sp>
      <p:sp>
        <p:nvSpPr>
          <p:cNvPr id="14339" name="AutoShape 18"/>
          <p:cNvSpPr>
            <a:spLocks noChangeAspect="1" noChangeArrowheads="1"/>
          </p:cNvSpPr>
          <p:nvPr/>
        </p:nvSpPr>
        <p:spPr bwMode="auto">
          <a:xfrm>
            <a:off x="609370" y="5448504"/>
            <a:ext cx="22716919" cy="8975401"/>
          </a:xfrm>
          <a:prstGeom prst="rect">
            <a:avLst/>
          </a:prstGeom>
          <a:solidFill>
            <a:schemeClr val="tx1"/>
          </a:solidFill>
          <a:ln w="57150">
            <a:solidFill>
              <a:srgbClr val="09E6F7"/>
            </a:solidFill>
            <a:headEnd/>
            <a:tailEnd/>
          </a:ln>
        </p:spPr>
        <p:style>
          <a:lnRef idx="2">
            <a:schemeClr val="accent2"/>
          </a:lnRef>
          <a:fillRef idx="1">
            <a:schemeClr val="lt1"/>
          </a:fillRef>
          <a:effectRef idx="0">
            <a:schemeClr val="accent2"/>
          </a:effectRef>
          <a:fontRef idx="minor">
            <a:schemeClr val="dk1"/>
          </a:fontRef>
        </p:style>
        <p:txBody>
          <a:bodyPr wrap="none" lIns="108321" tIns="54160" rIns="108321" bIns="54160" anchor="ctr">
            <a:prstTxWarp prst="textNoShape">
              <a:avLst/>
            </a:prstTxWarp>
          </a:bodyPr>
          <a:lstStyle/>
          <a:p>
            <a:pPr algn="l"/>
            <a:endParaRPr lang="en-US" sz="10184" dirty="0"/>
          </a:p>
        </p:txBody>
      </p:sp>
      <p:sp>
        <p:nvSpPr>
          <p:cNvPr id="14341" name="Text Box 355"/>
          <p:cNvSpPr txBox="1">
            <a:spLocks noChangeArrowheads="1"/>
          </p:cNvSpPr>
          <p:nvPr/>
        </p:nvSpPr>
        <p:spPr bwMode="auto">
          <a:xfrm>
            <a:off x="28246437" y="36369132"/>
            <a:ext cx="9294200" cy="3545346"/>
          </a:xfrm>
          <a:prstGeom prst="rect">
            <a:avLst/>
          </a:prstGeom>
          <a:noFill/>
          <a:ln w="50800">
            <a:noFill/>
            <a:miter lim="800000"/>
            <a:headEnd/>
            <a:tailEnd/>
          </a:ln>
        </p:spPr>
        <p:txBody>
          <a:bodyPr wrap="square" lIns="118633" tIns="59317" rIns="118633" bIns="59317">
            <a:prstTxWarp prst="textNoShape">
              <a:avLst/>
            </a:prstTxWarp>
            <a:spAutoFit/>
          </a:bodyPr>
          <a:lstStyle/>
          <a:p>
            <a:pPr marL="116681" algn="l" defTabSz="4487228">
              <a:spcBef>
                <a:spcPts val="0"/>
              </a:spcBef>
              <a:spcAft>
                <a:spcPts val="0"/>
              </a:spcAft>
              <a:buClr>
                <a:srgbClr val="000000"/>
              </a:buClr>
            </a:pPr>
            <a:r>
              <a:rPr lang="en-US" sz="3360" b="1" u="sng" dirty="0">
                <a:solidFill>
                  <a:srgbClr val="09E6F7"/>
                </a:solidFill>
                <a:latin typeface="Arial"/>
                <a:cs typeface="Arial"/>
              </a:rPr>
              <a:t> Acknowledgments</a:t>
            </a:r>
          </a:p>
          <a:p>
            <a:pPr marL="596741" indent="-288036" algn="l" defTabSz="4487228">
              <a:spcBef>
                <a:spcPts val="0"/>
              </a:spcBef>
              <a:spcAft>
                <a:spcPts val="0"/>
              </a:spcAft>
              <a:buClr>
                <a:srgbClr val="244972"/>
              </a:buClr>
              <a:buFont typeface="Arial" panose="020B0604020202020204" pitchFamily="34" charset="0"/>
              <a:buChar char="•"/>
            </a:pPr>
            <a:r>
              <a:rPr lang="en-US" sz="1890" dirty="0">
                <a:solidFill>
                  <a:srgbClr val="244972"/>
                </a:solidFill>
                <a:latin typeface="Arial"/>
                <a:cs typeface="Arial"/>
              </a:rPr>
              <a:t>April Bleske-Rechek (UW-Eau Claire, Psychology) Consultant on Data Analysis and Jason </a:t>
            </a:r>
            <a:r>
              <a:rPr lang="en-US" sz="1890" dirty="0" err="1">
                <a:solidFill>
                  <a:srgbClr val="244972"/>
                </a:solidFill>
                <a:latin typeface="Arial"/>
                <a:cs typeface="Arial"/>
              </a:rPr>
              <a:t>Halfen</a:t>
            </a:r>
            <a:r>
              <a:rPr lang="en-US" sz="1890" dirty="0">
                <a:solidFill>
                  <a:srgbClr val="244972"/>
                </a:solidFill>
                <a:latin typeface="Arial"/>
                <a:cs typeface="Arial"/>
              </a:rPr>
              <a:t> (UW-</a:t>
            </a:r>
            <a:r>
              <a:rPr lang="en-US" sz="1890" dirty="0" err="1">
                <a:solidFill>
                  <a:srgbClr val="244972"/>
                </a:solidFill>
                <a:latin typeface="Arial"/>
                <a:cs typeface="Arial"/>
              </a:rPr>
              <a:t>Eau</a:t>
            </a:r>
            <a:r>
              <a:rPr lang="en-US" sz="1890" dirty="0">
                <a:solidFill>
                  <a:srgbClr val="244972"/>
                </a:solidFill>
                <a:latin typeface="Arial"/>
                <a:cs typeface="Arial"/>
              </a:rPr>
              <a:t> Claire, Chemistry) for teaching some of the laboratory sections associated with these courses.</a:t>
            </a:r>
          </a:p>
          <a:p>
            <a:pPr marL="596741" indent="-288036" algn="l" defTabSz="4487228">
              <a:spcBef>
                <a:spcPts val="0"/>
              </a:spcBef>
              <a:spcAft>
                <a:spcPts val="0"/>
              </a:spcAft>
              <a:buClr>
                <a:srgbClr val="244972"/>
              </a:buClr>
              <a:buFont typeface="Arial" panose="020B0604020202020204" pitchFamily="34" charset="0"/>
              <a:buChar char="•"/>
            </a:pPr>
            <a:r>
              <a:rPr lang="en-US" sz="1890" dirty="0">
                <a:solidFill>
                  <a:srgbClr val="244972"/>
                </a:solidFill>
              </a:rPr>
              <a:t>Office of Research and Sponsored Programs, the </a:t>
            </a:r>
            <a:r>
              <a:rPr lang="en-US" sz="1890" dirty="0">
                <a:solidFill>
                  <a:srgbClr val="244972"/>
                </a:solidFill>
                <a:latin typeface="Arial"/>
                <a:cs typeface="Arial"/>
              </a:rPr>
              <a:t>Department of Chemistry and </a:t>
            </a:r>
            <a:r>
              <a:rPr lang="en-US" sz="1890" dirty="0">
                <a:solidFill>
                  <a:srgbClr val="244972"/>
                </a:solidFill>
              </a:rPr>
              <a:t>Learning and Technology Services </a:t>
            </a:r>
            <a:r>
              <a:rPr lang="en-US" sz="1890" dirty="0">
                <a:solidFill>
                  <a:srgbClr val="244972"/>
                </a:solidFill>
                <a:latin typeface="Arial"/>
                <a:cs typeface="Arial"/>
              </a:rPr>
              <a:t>at the University of Wisconsin - </a:t>
            </a:r>
            <a:r>
              <a:rPr lang="en-US" sz="1890" dirty="0" err="1">
                <a:solidFill>
                  <a:srgbClr val="244972"/>
                </a:solidFill>
                <a:latin typeface="Arial"/>
                <a:cs typeface="Arial"/>
              </a:rPr>
              <a:t>Eau</a:t>
            </a:r>
            <a:r>
              <a:rPr lang="en-US" sz="1890" dirty="0">
                <a:solidFill>
                  <a:srgbClr val="244972"/>
                </a:solidFill>
                <a:latin typeface="Arial"/>
                <a:cs typeface="Arial"/>
              </a:rPr>
              <a:t> Claire</a:t>
            </a:r>
            <a:endParaRPr lang="en-US" sz="1890" dirty="0">
              <a:solidFill>
                <a:srgbClr val="244972"/>
              </a:solidFill>
            </a:endParaRPr>
          </a:p>
          <a:p>
            <a:pPr marL="596741" indent="-288036" algn="l" defTabSz="4487228">
              <a:spcBef>
                <a:spcPts val="0"/>
              </a:spcBef>
              <a:spcAft>
                <a:spcPts val="0"/>
              </a:spcAft>
              <a:buClr>
                <a:srgbClr val="244972"/>
              </a:buClr>
              <a:buFont typeface="Arial" panose="020B0604020202020204" pitchFamily="34" charset="0"/>
              <a:buChar char="•"/>
            </a:pPr>
            <a:r>
              <a:rPr lang="en-US" sz="1890" dirty="0">
                <a:solidFill>
                  <a:srgbClr val="244972"/>
                </a:solidFill>
              </a:rPr>
              <a:t>Student </a:t>
            </a:r>
            <a:r>
              <a:rPr lang="en-US" sz="1890" dirty="0" err="1">
                <a:solidFill>
                  <a:srgbClr val="244972"/>
                </a:solidFill>
              </a:rPr>
              <a:t>Blugold</a:t>
            </a:r>
            <a:r>
              <a:rPr lang="en-US" sz="1890" dirty="0">
                <a:solidFill>
                  <a:srgbClr val="244972"/>
                </a:solidFill>
              </a:rPr>
              <a:t> Commitment Fund through the CETL Summer SOTL Grant Program (RMT)</a:t>
            </a:r>
          </a:p>
          <a:p>
            <a:pPr marL="596741" indent="-288036" algn="l" defTabSz="4487228">
              <a:spcBef>
                <a:spcPts val="0"/>
              </a:spcBef>
              <a:spcAft>
                <a:spcPts val="0"/>
              </a:spcAft>
              <a:buClr>
                <a:srgbClr val="244972"/>
              </a:buClr>
              <a:buFont typeface="Arial" panose="020B0604020202020204" pitchFamily="34" charset="0"/>
              <a:buChar char="•"/>
            </a:pPr>
            <a:r>
              <a:rPr lang="en-US" sz="1890" dirty="0">
                <a:solidFill>
                  <a:srgbClr val="244972"/>
                </a:solidFill>
              </a:rPr>
              <a:t>Wisconsin Alliance for Minority Participation (</a:t>
            </a:r>
            <a:r>
              <a:rPr lang="en-US" sz="1890" dirty="0" err="1">
                <a:solidFill>
                  <a:srgbClr val="244972"/>
                </a:solidFill>
              </a:rPr>
              <a:t>WiscAMP</a:t>
            </a:r>
            <a:r>
              <a:rPr lang="en-US" sz="1890" dirty="0">
                <a:solidFill>
                  <a:srgbClr val="244972"/>
                </a:solidFill>
              </a:rPr>
              <a:t>) Small Grants Program through UWEC, supported by the National Science Foundation (Grant No. 1400815) (KLI)</a:t>
            </a:r>
          </a:p>
        </p:txBody>
      </p:sp>
      <p:sp>
        <p:nvSpPr>
          <p:cNvPr id="14342" name="AutoShape 85"/>
          <p:cNvSpPr>
            <a:spLocks noChangeArrowheads="1"/>
          </p:cNvSpPr>
          <p:nvPr/>
        </p:nvSpPr>
        <p:spPr bwMode="auto">
          <a:xfrm>
            <a:off x="609368" y="14701575"/>
            <a:ext cx="37069499" cy="9745149"/>
          </a:xfrm>
          <a:prstGeom prst="rect">
            <a:avLst/>
          </a:prstGeom>
          <a:solidFill>
            <a:schemeClr val="tx1"/>
          </a:solidFill>
          <a:ln w="57150">
            <a:solidFill>
              <a:srgbClr val="09E6F7"/>
            </a:solidFill>
            <a:round/>
            <a:headEnd/>
            <a:tailEnd/>
          </a:ln>
        </p:spPr>
        <p:txBody>
          <a:bodyPr wrap="none" lIns="108321" tIns="54160" rIns="108321" bIns="54160" anchor="ctr">
            <a:prstTxWarp prst="textNoShape">
              <a:avLst/>
            </a:prstTxWarp>
          </a:bodyPr>
          <a:lstStyle/>
          <a:p>
            <a:endParaRPr lang="en-US" sz="10184" dirty="0"/>
          </a:p>
        </p:txBody>
      </p:sp>
      <p:sp>
        <p:nvSpPr>
          <p:cNvPr id="14348" name="AutoShape 134" descr="data:image/jpeg;base64,/9j/4AAQSkZJRgABAQAAAQABAAD/2wCEAAkGBhQSERUUEhQWFRUWGBoaGRgXFhsfIBkfHBYhGB4cHB8cICYjFx4jHRgXIC8gIycpLS0sGCAxNTMqNSkrLCoBCQoKDgwOGg8PGiwkHyQpKSwqLC8sKSwsLywsLCwsKiwsLCwsLCwsLCwqLCwsLCksLCwsLCwpLCwsKSwsLCwsLP/AABEIAJ0AoQMBIgACEQEDEQH/xAAbAAACAgMBAAAAAAAAAAAAAAAFBgAEAgMHAf/EAEYQAAICAAUBBgMEBwQHCQEAAAECAxEABBIhMQUGEyJBUWEycZEUI0KBM0NSYqGx8BUWcoIHkqLB0eHxJGNzg5OjsrPCF//EABgBAAMBAQAAAAAAAAAAAAAAAAABAwIE/8QAIBEBAQACAgMBAAMAAAAAAAAAAAECEQMxEiFBURNhcf/aAAwDAQACEQMRAD8A7jiYmJgCYmJjF5AASTQG5J8vfAGV4rZ3qMcQBkcLfHq3soG7H2AOFXtB28VDogtmPGkAsRxqVTQVL/WPSnyD4Sep9TfVc/fFnUnRlwzMU3vXNsTW/gUqDYoNiOXLPikw/Tx1P/SLEhKRrb/smy4+caWy8/j0D3GAuY7W5qSq8AYgDW6xb+yqHZvkXH8sCMl0mTU/dvCiowMSxxeEj4lZrP3gkRgSNudjY2k57wxlkMbRzJ3iE2FJV9DRv+ONivnuNJv0xG52qTGRczIzRDPJNGqgW3gZlAHiJJlkYbAHcgee2BuTAzCmSOStwDqymXRt7YfFEDRAYg3Wx9MF+ssAulyAkiSRWTsGdQEv0DEab9x64r56dQy34XmMaKvBJE6yMfkiCUkjbcj8WMS7aCs5mDl9PjLMxcDTk4ZD4CFJOiINpBahv5nF7KdVzaxh9YqgfEJIyBp/dk0qRyRp+mNksLTTxosjxhI3clQlvqzRGksymhUfArBXq8dRPfkrH0/CefT/AKYN6GtsMv23zEfxo3hOk0VmArm/0Tg8Hzr04we6V2/il2I8XJCEsQPUxkLIOD+Aj3OE5s0FzMsBWy6zSEnhPu9Sn5tTkC70rq9zRYLmHIKhkjFMxWzrKhgq/slRd1vbgcg43M8ozcJXY8nno5V1Rurjiwbo+h9D7HfFi8cbgz00MrhHaQxEIW1EOCFDMgk5bRq0lZAyg7Wu5w59A7drINMxogbtVMvvIg+EXt3iFkv9njF8eWXtO4WdHHExirg7jcHjGWKppiYmJgCYmJiYAmJiY8Y1gDCecIpZiAALJxzrtL2qed2ihOkIaZiAVjN1uP1ku+yfCnLW1ATtv2rL6o4n0oq6nkH4Fq7BH6xhuv7KnVyy4AZHNZcw90qyoKXwsmi1ZwgdSGO4cp6MCVbnHNnnv1Fscde629IRJI3pJ1D0wmk2aRm3EgJOokEKQWA5AArbF1ZS4Oug2rRKBwJKsMNq0Sr4htzqHsB2c6h3X6TqeYjerCgRlms7UBES9nbzv64rzDWqTZgyxSu9pDFQeVFIYKyiqUONfIC6qNcYl2oIZLNmKeOHS7XqAYKa7vdhqPAKOWTflXX8su0kaB4ycykJLJqXTrdwjCQBVW2G680RRI88bcv0/MZj9Ifs8djwRHxMP+8k5O/4Uoe5xcTpUOVAEUY1MQBQ3Yn1PJ2sknyxnZyKeY7RIylTlppEK76lRV43FSNv9MDenRNFqky/TUSzpt8xTVYA/VtSkMPMflWCvXskpj0zS6br9HR3JG2nZqHh8VitVnGtu0YmRTFDKdJsMyn4gug6TVL4NJuiPFuDvZOvRB8PWmyjtI3T1TvW8ckc4bUbrf7seLc0Nv51fftnBKWhkhzERKkWY79jVbkjc8E0LojFKPrmYhkkkngqMi1sglDzYFHxNcYsAfD6CsUO0XU5JlCQR7oRJ3tABdDkeCrstpXgmywGnfZ62NimWyp0D7DOkswZyzSMQ9upRnZSoN+IEAqB4QOABja8seTRIloy19yrbmSUtoBJI3Ot9bH0F+2PVhhmdYp4xq02rXwb4VhRDaQp2r+eLj5GeAeBjPGOEkPjH+CTk/J7/wAQwbAZlsuvcxxxuT3gaPWpIbvJY+9Rr5BYk77EGYAcjHuR6M5BJlA3BhkBPeIK/Ex2LcLfDBRqB3vXkUkDMcp3RCsH7qdXDQuG1jZSNS6/EL222JGw3Rs6qmWikIksiWYDxIoVWJXyV3MgAseFVJHlgAx0LtHLlpO7kUFWOwWgr8/ox+rloEmP4GolaO2Oh5bMrIodCCpFgj+tvljkM/Z8IyhC8kT33olldiDRphquySQCARWlT5YN9nOuvlpe7kJdTvfm4A5/8Vf/AHF/eU3bj5Neqnljv26RiYwhlDKGBBBFgjgg7gjGeOlFMTExMATCj276+YkEMdF3qwb3BulO3BpmP7sbeow1TzBVLHgAk/ljjfVeprLO0kjMokYqrI2waxuCPMlQgPmIwB8VNLky1NN4TdbekoZVbumKSRSNUrUe+crUutfxqxJU371VDGE2ZKyX3v2J1Gl0pTqLsArRs9iWEnkAalNXQBONrz6Cj5tbRG1DMxLQ1URqnhTir+NLF8jFLN9YE8jShUkijbu4BQIlmuy6tVhRpG4HAY77XzLrwnnjkKmUTzSKNCiNUSNRY7x1T1N7CtRXy3IM9G6AEt3LSSN8Tty259AAAL2UChjX0LpHd2zkPI5t2rk/7gBsB5DbBzGLTjPRhf6nHqzMZF/dW9AkWfLgHVxuK22xazXUCXVA1XdmuAPT1NkD88Cs+h+1IgNEhgQ6khgANTHkKAW5NcHCkFDct0gvM0s5aQLRs0B8VjeltVLbPZ350gbsHUeqRxUZZtKlWZtTeIrYAbYb34NhuS59d6HUMsI9ZQMO8a2JZQpKg/GGHh8vFQIAPPGFSB+9nkXMhAERAulrUNJMA1nYBiGUkXvXPiON62QjlOsq7IDIDHJIqW9gsSSOCfCCQwLF9z7ADB+R++D2dC1ooNsSTQTkFrXRsDXjBJ9Nef7P5d10pGnitaER2Ngji/Mk3sAGJPOFSLPZrV3cKJIUkILEEkHUVTehehVYbChsDxsd9AU7U5llkjzACqiMrLTciwGHqdWo77D4fOsP0PiUedjyxzjr3RZp1WRXErB1ZooRQINMxZzRIPA3JJoUSDTz0vqKtcfDpyrbeQPnyN+R64WXRxM/0NXIZSY5B8LrVj67Mp81Ng/xwCn6czykiVsvmAviChWWVQfjVXvcWAeCLANjScN9YG9Y6f3i2p0uptWHKn1Hr6UeRtjMpllM9Kv/AGeKQmS3MmYdQzKAaobaTIWvypVUbEkVozPTpFMayZiWWSVgYjJWpdCks4IAKjX3dE3TXVi7ux5B5C80M3cS3pmTSjprAHipxwQAQwrar3BxXHUYctIx7yTNZl6DUQznmg24SIDgKdPI2N2dsnbsZ1cj7iWtQNbcBq1UPRXFso4BDr5DDgMcezfVtOZYjwiIKsrA3TmmJBrx902k3/iHma6r0nqHfRK/B4YejDYj68eoIOOjiy9aqOc+rmJiYmLpl3ttnSmWKreuQhVr1J5/Ln8sc/GYCqY5MlmJEoratCVYcDYtfHmf4Yae28+uZIroBGNirth3a1fmLkI25AwBE2cT4u4zC+pVoX/1o7Tbf8Ixx53eToxmoqdL6n3bJHHDmyGej3yr4BW3jBtqIreyQfMjexkYhNmGkC1FFccQAoE3944+bDSPZP3jjVP1mUCZu4aEBAELurFpGJRa0cqLQ7gHn8jHRsoEjRVvYD8/c+5Nk/PE76bgrElDz/PGbjbHicYzGJmU5c93OdOoUTH4bBI/Ftttd0KG+4rFHqXVgr69JCksjaGY3q3Jqt6beiDztZ2wy9f6EmYjIOzDdW9K/mPIjzF4XOkZfWVhkc3GS0qHYA0fEo81NtV2NzxRGKQlSLtnExbQQSiWCqgtTMuoC7AGrQSANgVsnSRgV07sfIyTZgBULREgajbtr7xSdzTGRUGrXVA+ZvDH13oMbzI5UHQGUKhvaqkDm/E3O5/n8WDdsllPcpahCw1ORfg3s2xK7K3vRO6isal/C/1RPUHYfGkjqArb1qbXelqAAXUDwRuABxeLnZ+OKJ5F1kMzkm61EFSV0hgQoYsaHi+MCyQcVuz3UDOS9RrGHfTajnUCzb/EFocbksAS1EA1N0lGV1I0M3wqCSwoE7AjwmgSBsRZI4GFRGyLUQTrQIZC5ZSNvu0VCbqixs0V8yd7wqZ/qfd9XjkDMVkIi00aHhABsk72FJHpeNWcygykbSBtSnc2d6Xwmzq8yxAUb+OwbJvX0LKy5/OJPoKQxUQWX4mqjRqjvfyAGHJ9KuqQSWMZnGrLpXON2JNl/qUYilEh+B/BJ/hPB/ysb9dJbzoYEvmMtlC0cYqULccUcWoljYVjW2lTv4mrjyw09RhDKQRYI/mMLmazh7tQKMtmJTt8YU6edrYBDv5uB7Y3KVDsrk5thQjS7KkB5JPNu9e9K6ibIW+SLN3h3/0e56tURJ42u7JQAA+9xmPfzKMcLfaLU1QKXRpNTsVYq6xoNtwARrlZfSwjeWMOzmeeOZGdShvUQSLGmTSQaJU3HM3Gw0+VYpjdWVjKbmnX8THmJjr253M+0+YifNSJPo7ttK/efC1KZKo8nxGgN8AsvlSWvJwHLhf1s2r/AGMuGq6JoyexrfFvNTArqeJpQ3d2FjD19ypsgn8h88D5Y8qoLfYpo/V1UIR71G+rj0B28jjidK3mOnlFhjMjymSYuxc2fCrNtQAA1VQr+OGbLLQH9fzwC6bHDcAhH3arLptr/EgNm+b1Xv54YYDjFaiyuMrx5eMqxg3rLhX7T5Z4ZI8zFGXZLBC3YU7+XO4Gxsb4aQcYnDl0HNW/0hw6yz213pFAtu1Enw7eEixsRW3JxR7K9CVs1HmVKyd7LaKCaUmNyVkFDS6Noq6U2cdKzXS4m8RRSfUgX9av+OF/+zI486jJaFwwejQcLGX8Q4sFFIPO3mMUmU+M6L/Q+v8AdfaczmCog1FE0rR1LI33YCiiCDrJve9/PFebt2rzAoNhydGoNpAWlAYaBu1b/rN78JwRyXShmM9IslGPLUsa3a+IatWngGtI/In1wyN2MyjnUYEv2FXvfl77/kPQYduM7LVc2mz83UGigjdmUm3OlaQWPxC9VKFFkkkqdzjrfT8oI0RRwoA39hQ+fAxuyvTo4/0aKvyUD+Q/q8byuMZZbak0iDHtY8UY9bGDaZ+MLWfy6/fCQFkoMQPQX5Dz2U35UOMMk4wHP6Z1GxMZPrupFcb8ucagoF0/OZGIlo5JJnatRSOaVjXA1NzXpf087YzP2hwEjmRSNAaVQhYyK0Xw6ifDrDb+Yxg/2skJ9mjf/DmWoepow+Eb+Z8se5XPI8yBDrMZBkZDqjDiRaRHKr3hotdCth7DG2Rj/wDoY9D/AF+WJhV/s0ep+h/4YmN+eX6XjPwcRpVpYYllKiMMskjLxCik2ByGu9t6x5OueddK5bKxWK1NLJJp/wApADfnt7HjBMr3eZlXjxPXv94W/wDjJH9cEXG2J26umpNlbL9NGV7ldWqw4LHksacsfclT9cHop/6GFPtZ1OSNyQfCFZ1AAu0U2Lo7HaiBt4rvagL9oM7SDu3V5CoUkKygFqOqtxsRyAfPbD8bfZb06h9pH9f16nGYzQxzjK9opnAe9N61KlAdD8BdjZpioFncfME0/wC+coZzqHdxKNVAHUzAVRU8bEjfe+aweFPydV+1r5nGD9QUc/1745b1LtVm9K3E0DHx/CXV1VS5BJPg4ojmjzjZmO0OZWQxwK0nh1mnVaDbVxvxXOF4UvJ0o50sPCrn/CrH+WBLwEykyKRasoUgg+Iafam8t+NXlhGymcmeUSvJMA7ugEh3TZXtRwRWtT5cH2xn0zs59rV5pZpQdciqEagqq5WgCDW6k7Hz9sa8dDZnycszZp3IVtSIWEe+k23hPvRJo+QWr3OGWLN0BqBHzB/3jfHKZe8jUxowEpmWHvFUqSWY1J4TerSEHpvYs1Vtes5lURlJYBV1EylRYjRjuytdtrN3Q49sFw2NupDOL648bNr5Hf545p0XqmcCWZWYyIJRrpmW1YFQW4ACgjbbj1xq+25tdMrZkyGwjKyKB46AIoC2vgkHjg7jGfA/J1KObGLZgX/HCV0btLIYy0h1tI7d0goEBSI9z7tyRtZJ2ANCn7cya2YIzxKdLSLGdIIazQDBiORer0NC6weFHk6NLm19RgTlo+9llZTwtA1+0Qf/AM4Ssj1yaXUWfUlBlZVVSRqeOjqRgAe61cXbelAk+zPVMwxRjEyq5FnvIyRS3bBYksG7FFjseLw/HRbEup9Hz00YikOX0bEhTMmuv26bcfuk1jb0vp80TqrDLqhICrCrjfWKPiNAVq2HJIwy3t6YEZ0kupGxFm/cKSv1YKPzxndvo9FnW/7Uf+z/AMMTHUP7pR/sDHmLfx5MecCe2GU7vMLKLpirN+VRN8viy5/yn0xmZfD6/wBf9MH+1HTu9y7DnTZ+YohvXfSSR7gYV+lDUlNRZdmr1Br6Hkexxnmx1lscd3CZ2ycBwSNQ7uU14d6AP4lP19+Dih2dkklzi6wy9wrBwQlFj4VClEXUNNnf/qT7ciPUqNIsbaHFMa2cUCLIB3U+eKOa7QxIHdXVjpPhDobPl8LGh6nyCjBOjZdoMvEmYZtaqsgAYGt2I0KwsiiQab2Kk4X0ygSN7R3QeGYKLKkszJKBtY3dSKFFOBxi1JAM7mSmtWRU1Hu2RtRJ01a2ARZP5J+yMeZPqK5Zw7TRl4yY5RqouoatWnkmlVvma8jjXwl3q/a3voXigUt93JrZkKqqiNr5o6iOBVD3F4pDrRjYFY2b7sF2jWNiAaABDRsSt0Nn9DQ82HqufURtqZe7lSYC/IbAG+abWV9tIPrgL0/PwxSd538R8GjaRfIg+bD0I49PlhTro119S5fKLJfeBm1fMwuxHsLvbBbsWw+ym63km/8AufC5ne1ULuEs6E31qCw1EaCDovhWuxe9Yx6d2nhiQpZYanbwq9+J2agDGASNXqB9bwrLYNxumlH2m72Gcj/ku+1HYMfX5egn7Rk5O7adtYRD4VIG5Cne2UgjSQR6/XGWS60hqSVqlMqSldD0pRhtYU3aoD/mrywa6X1KLNZiNI4E3JMp7sVp0ne2AJYsQB9fXGui7UOodY71WZBpVYZQhFi1UMAwB3W789/D7jGOVzZmjsUrhh3gYAeJWDXZ/aqxfmzA3YJJdslhSQprjjvLsiqxr49SgigdhvidSyR+zx5uFS33QEi1u8bJ6G/El2Pa/KwVOgp9NkZSyjT4UavP9dLY+VEkn3Hthp6B09I8tGFFgRrueTtzhbijLxDNwKXAlmtaovE73tz4gQGH033B9ynbKGNK7w0NtIB18broI5uxuSB6njCst6Nez+XAzLKBtojobesu3BH8CPY4u9ncrKZE7xSqopqiug69NaAqrQAX8SjduSN8LuT6ke9eaa4w2gpGVbZQGpQxWmNMpJvljdcYMZTtUCAkYdn00g7thbadvI0LrmqrBZRD2RQxp6Tle9zC/MXxwpDtft4Y12/bGPZSwj3+KvIeft/Xng32S6aVDO3Pwj625/1vD/5eM8eO8jzuoZMTExMd7leHCT1PK/ZsxY/RybfLyH0sJ/6fvh3xS6r04TRlTV+V+tVv6ggkH54nyYeUbwy1S26A8gHGlsolfCvobA39j6jGrLMyMY3J1KSOd6Fc+9Fb9bBAAOLTmrxwdOksxdnky0lKoEbcGt+Phb1IFge354nWOziuO8jjjaQG/GOfI7gHy9jglneqKqSNJpESDxMxobmgLPBvjcfliZWVgupTrjPBF7fP1H9emNbvZF3K5BZmVCe6nVWHczG1ZdVtpoUbs+IXV7jkYtf3by4/SZdUa/NRR32phsdz/HyOwNZ3pUOYWmF+hBIII4II3B9N8UDmM1lQQR9qi9qEg+f4ZPnsfnh7/BpvyPZ0jwRxBEJolgFH05Y+XFbc7YKx9loa8ZLc3R0g37Lv/HADM9uBNA32d2SVGAKEUw38wdxsOfbA1O2k1p42s+HToXeidTXfAAr5kYNUjRmOzWWRajGjmgDqFk3w1+fkK5PGBEEpicho/D5OE0g+W98b+fG+AOZ7cTEspJth92F0gk7LtYN/tbjn2ul+bq8jlVUGeQG9JYmwDuSxvwmvM72OcOY0bdL/ALMTMLrMKMlWHlAA/IkE18tsCp+0mUQmNJGmK7EZeEuq+2qwv0P0wInzWZ6gdLMJECqXRHaNAxXeOgp16dgfEN/oTGTVoU7sZUgDgJLGF+pUEef4cGtdhn0/rUTkKq+FrAtNJBABKsp3U0bHIIve7GLv9ixSONKKCOW0jbf15vFLp/TJJJlmmCoqBgkce4BatTFiLdyABdAACqwTyvX4zMYIxZUW5XcKfJWPGuvIcDmsK/0YqmVVQABsP+P/ADP1x6SBid8MVsxJd0aA3J9B67f8z+eMG8ZWlkVU5JpT6Eblvko8Rvz0jfUMO2VyyxoqKKVQAPyFYF9n+lFAZHFOwoA8ovNH94nxN7muAMGhjt4sPGe3PnlupiYmJiyaY8OPcTAAfrnRBKNaAd4vHlq9vn6E+44JwrZzqAjQ96dOk0SQdtwCSPKrBPoN9xvjoFYGdX6Ek48g3qRYPsw8/Y8j6jEOTi8vcVwz16rlmbSfNSXEsQhhfwLMD94w5lOk8V8KkEFSN9wVYundNy+WZu78HesBRckbXQUHjYsaH8NsV/7qPlC5hstpISF3Pd2SCSCFJA24GwPktnAkmWGRpc0qM8cUskciN4bWI2gRjaE2fEpINeV457Pior0/OrPGkqAxlxY8xz5ja+PKucXlmYDddQ9V3/hyDgZCy5XKRnkZeEMb5JRRpA92k0Ae9c4DZSSWCPLRKfvXdQ1+dku/y2Vht6j2GFo9t/aTp+WldNbCFroS6tBXe92rj2PPpeCHS+zsGgA5+KRr+ICIe1bNvx/HjBrMR2lMAy1vqAI/PnCl1T+zlm7qWCEyAC6hFKTuFLBaVqN6T6jeyBgl36KrHVew2VdN86qeZYNCABfA9B7g/PA/oWTyuXfu4XjmLCy6NqJ3/FXGLg6LklKEZWGmZFBCL+sVyvPke7I/zDBptGX3UJGCRvpCgD4nJquF1H8jh2/BplEWP6OOrPJGkfPjfy9cTNFIVaSd7CAFgAaAJ0jwgFmsmht+WNOe6hJ3Rdf0kZDPHYIYKdTL7hluiPUHfGjNE6O9H3hy5ZW0k6pcu4DDfcs2gq4/fT0JGMm3S9WizEZUGWOyEJKlHRmFqQD5GjRG17YHQq5cAkRMj65wg/SKTSyJ+zGzfGBZDAcAm/ZJZdb3AJokZGEkTkykBCyS6TpDqQ58FncGrIxcOT+1xq1SwnU4R1BSQj4TpWiwDrR0kehNUDjQW4upK0skaMGMY8fFJ50x8iALI8rwydC6LemR1IUEFFOxY/tsDxX4VPHJ3oLq7M9jI4EUFQqrusfO/OqQ/rHuz6C/M74aAMX4+L7Uc8/kQY9xMTHQkmJiYmAJiYmJgCYmJiYA1T5ZXXSwse/9bYWOv9i0mUBlEqhtWlqsEenAb86/PDZiYxlhMu2plY5j1zpkhrQoZvDqhYlS4WRZQVJGzKyjkEEE3XONfRclI85nzCJGVXTHGG1FbILMzUBqNKtAUNJ8zjpuYyqOul1VlPkwBH0OBk3ZuM/Czp7XqH0e6+QIxC8N+KTkn0t9ZY9y5XcgXXqAbIHuQDgLk4IxFmZZNDwySTO7soKshcupJqipQg+fNc7YY+p9OeAE61av3GBP0eh9MI8rZMzhjlPEGv8ASnTq51FNOkm/bEdePqqb30KZzL6iCoIGnLSBVWjSTUBXltKRXl6Yy7ZKFiCtfiOnRQ1PrqLQAxF6hK3yAJ34xV6vPBmSglhY1YFSlaBQMRaqLB4o+mC/Z3oMOkdzFHGA2rxhpGBrTasWBU0SPkawTs6CZHqLxd2smWmishEupNSFvhYoPu+6sldX4QwsmsEuiwSRSlXQLCqaI2LeJwHJQaaHwKdPndYeIezw21yMfZaX+W/8cX8r02OPdEAPrVk/Mnc/mcWnFb2neSToqdC7IiNnMSsgevFIzGgLpY0O6qLNAkDc7HDTkulpHuLZjyzcn29APYUMXMTFseOYpXK14Bj3ExMUZTExMTAExMTEwB//2Q=="/>
          <p:cNvSpPr>
            <a:spLocks noChangeAspect="1" noChangeArrowheads="1"/>
          </p:cNvSpPr>
          <p:nvPr/>
        </p:nvSpPr>
        <p:spPr bwMode="auto">
          <a:xfrm>
            <a:off x="19033214" y="-3603992"/>
            <a:ext cx="1423511" cy="1140560"/>
          </a:xfrm>
          <a:prstGeom prst="rect">
            <a:avLst/>
          </a:prstGeom>
          <a:noFill/>
          <a:ln w="9525">
            <a:noFill/>
            <a:miter lim="800000"/>
            <a:headEnd/>
            <a:tailEnd/>
          </a:ln>
        </p:spPr>
        <p:txBody>
          <a:bodyPr lIns="108321" tIns="54160" rIns="108321" bIns="54160">
            <a:prstTxWarp prst="textNoShape">
              <a:avLst/>
            </a:prstTxWarp>
          </a:bodyPr>
          <a:lstStyle/>
          <a:p>
            <a:endParaRPr lang="en-US" sz="10184"/>
          </a:p>
        </p:txBody>
      </p:sp>
      <p:sp>
        <p:nvSpPr>
          <p:cNvPr id="14369" name="Text Box 86"/>
          <p:cNvSpPr txBox="1">
            <a:spLocks noChangeArrowheads="1"/>
          </p:cNvSpPr>
          <p:nvPr/>
        </p:nvSpPr>
        <p:spPr bwMode="auto">
          <a:xfrm>
            <a:off x="609369" y="36369132"/>
            <a:ext cx="27477240" cy="3728830"/>
          </a:xfrm>
          <a:prstGeom prst="rect">
            <a:avLst/>
          </a:prstGeom>
          <a:solidFill>
            <a:schemeClr val="tx1"/>
          </a:solidFill>
          <a:ln w="57150">
            <a:solidFill>
              <a:srgbClr val="09E6F7"/>
            </a:solidFill>
            <a:miter lim="800000"/>
            <a:headEnd/>
            <a:tailEnd/>
          </a:ln>
        </p:spPr>
        <p:txBody>
          <a:bodyPr wrap="square" lIns="108321" tIns="54160" rIns="108321" bIns="54160" numCol="2">
            <a:prstTxWarp prst="textNoShape">
              <a:avLst/>
            </a:prstTxWarp>
            <a:spAutoFit/>
          </a:bodyPr>
          <a:lstStyle/>
          <a:p>
            <a:pPr algn="l"/>
            <a:r>
              <a:rPr lang="en-US" sz="3360" b="1" dirty="0">
                <a:solidFill>
                  <a:srgbClr val="FF7C80"/>
                </a:solidFill>
              </a:rPr>
              <a:t> </a:t>
            </a:r>
            <a:r>
              <a:rPr lang="en-US" sz="3360" b="1" u="sng" dirty="0">
                <a:solidFill>
                  <a:srgbClr val="09E6F7"/>
                </a:solidFill>
              </a:rPr>
              <a:t>References</a:t>
            </a:r>
            <a:endParaRPr lang="en-US" sz="1680" dirty="0">
              <a:solidFill>
                <a:srgbClr val="244972"/>
              </a:solidFill>
            </a:endParaRPr>
          </a:p>
          <a:p>
            <a:pPr marL="141685" lvl="1" algn="l"/>
            <a:r>
              <a:rPr lang="en-US" sz="1680" dirty="0">
                <a:solidFill>
                  <a:srgbClr val="244972"/>
                </a:solidFill>
              </a:rPr>
              <a:t>Bauer, C. F. Attitude toward Chemistry: A Semantic Differential Instrument for Assessing Curriculum Impacts. </a:t>
            </a:r>
            <a:r>
              <a:rPr lang="en-US" sz="1680" i="1" dirty="0">
                <a:solidFill>
                  <a:srgbClr val="244972"/>
                </a:solidFill>
              </a:rPr>
              <a:t>J. Chem. Educ</a:t>
            </a:r>
            <a:r>
              <a:rPr lang="en-US" sz="1680" dirty="0">
                <a:solidFill>
                  <a:srgbClr val="244972"/>
                </a:solidFill>
              </a:rPr>
              <a:t>. 2008, 85 (10), 1440–1445. </a:t>
            </a:r>
          </a:p>
          <a:p>
            <a:pPr marL="141685" lvl="1" algn="l"/>
            <a:r>
              <a:rPr lang="en-US" sz="1680" dirty="0">
                <a:solidFill>
                  <a:srgbClr val="244972"/>
                </a:solidFill>
              </a:rPr>
              <a:t>Exploring the Pros and Cons of Online, Hybrid, and Face-to-face Class Formats. (2013, January). </a:t>
            </a:r>
            <a:r>
              <a:rPr lang="en-US" sz="1680" i="1" dirty="0">
                <a:solidFill>
                  <a:srgbClr val="244972"/>
                </a:solidFill>
              </a:rPr>
              <a:t>University of Washington</a:t>
            </a:r>
            <a:r>
              <a:rPr lang="en-US" sz="1680" dirty="0">
                <a:solidFill>
                  <a:srgbClr val="244972"/>
                </a:solidFill>
              </a:rPr>
              <a:t>. Retrieved from www.washington.edu/provost/files/2012/11/edtrends_Pros-Cons-</a:t>
            </a:r>
            <a:r>
              <a:rPr lang="en-US" sz="1680" dirty="0" err="1">
                <a:solidFill>
                  <a:srgbClr val="244972"/>
                </a:solidFill>
              </a:rPr>
              <a:t>ClassFormats.pdf</a:t>
            </a:r>
            <a:r>
              <a:rPr lang="en-US" sz="1680" dirty="0">
                <a:solidFill>
                  <a:srgbClr val="244972"/>
                </a:solidFill>
              </a:rPr>
              <a:t>. </a:t>
            </a:r>
          </a:p>
          <a:p>
            <a:pPr marL="141685" lvl="1" algn="l"/>
            <a:r>
              <a:rPr lang="en-US" sz="1680" dirty="0">
                <a:solidFill>
                  <a:srgbClr val="244972"/>
                </a:solidFill>
              </a:rPr>
              <a:t>Field, A. </a:t>
            </a:r>
            <a:r>
              <a:rPr lang="en-US" sz="1680" i="1" dirty="0">
                <a:solidFill>
                  <a:srgbClr val="244972"/>
                </a:solidFill>
              </a:rPr>
              <a:t>Discovering Statistics Using SPSS</a:t>
            </a:r>
            <a:r>
              <a:rPr lang="en-US" sz="1680" dirty="0">
                <a:solidFill>
                  <a:srgbClr val="244972"/>
                </a:solidFill>
              </a:rPr>
              <a:t>, Third Edition.; Sage Publications Ltd: London, 2009.</a:t>
            </a:r>
            <a:r>
              <a:rPr lang="en-US" sz="1680" b="1" dirty="0">
                <a:solidFill>
                  <a:srgbClr val="244972"/>
                </a:solidFill>
              </a:rPr>
              <a:t> </a:t>
            </a:r>
          </a:p>
          <a:p>
            <a:pPr marL="141685" lvl="1" algn="l"/>
            <a:r>
              <a:rPr lang="en-US" sz="1680" dirty="0">
                <a:solidFill>
                  <a:srgbClr val="244972"/>
                </a:solidFill>
              </a:rPr>
              <a:t>González-Gómez, D. </a:t>
            </a:r>
            <a:r>
              <a:rPr lang="en-US" sz="1680" i="1" dirty="0">
                <a:solidFill>
                  <a:srgbClr val="244972"/>
                </a:solidFill>
              </a:rPr>
              <a:t>et</a:t>
            </a:r>
            <a:r>
              <a:rPr lang="en-US" sz="1680" dirty="0">
                <a:solidFill>
                  <a:srgbClr val="244972"/>
                </a:solidFill>
              </a:rPr>
              <a:t> al. Performance and Perception in the Flipped Learning Model: An Initial Approach to Evaluate the Effectiveness of a New Teaching Methodology in a General Science Classroom. </a:t>
            </a:r>
            <a:r>
              <a:rPr lang="en-US" sz="1680" i="1" dirty="0">
                <a:solidFill>
                  <a:srgbClr val="244972"/>
                </a:solidFill>
              </a:rPr>
              <a:t>J. Sci. Educ. Technol.</a:t>
            </a:r>
            <a:r>
              <a:rPr lang="en-US" sz="1680" dirty="0">
                <a:solidFill>
                  <a:srgbClr val="244972"/>
                </a:solidFill>
              </a:rPr>
              <a:t> </a:t>
            </a:r>
            <a:r>
              <a:rPr lang="en-US" sz="1680" b="1" dirty="0">
                <a:solidFill>
                  <a:srgbClr val="244972"/>
                </a:solidFill>
              </a:rPr>
              <a:t>2016</a:t>
            </a:r>
            <a:r>
              <a:rPr lang="en-US" sz="1680" dirty="0">
                <a:solidFill>
                  <a:srgbClr val="244972"/>
                </a:solidFill>
              </a:rPr>
              <a:t>, </a:t>
            </a:r>
            <a:r>
              <a:rPr lang="en-US" sz="1680" i="1" dirty="0">
                <a:solidFill>
                  <a:srgbClr val="244972"/>
                </a:solidFill>
              </a:rPr>
              <a:t>25</a:t>
            </a:r>
            <a:r>
              <a:rPr lang="en-US" sz="1680" dirty="0">
                <a:solidFill>
                  <a:srgbClr val="244972"/>
                </a:solidFill>
              </a:rPr>
              <a:t> (3), 450–459. </a:t>
            </a:r>
          </a:p>
          <a:p>
            <a:pPr marL="141685" algn="l"/>
            <a:r>
              <a:rPr lang="en-US" sz="1680" dirty="0">
                <a:solidFill>
                  <a:srgbClr val="244972"/>
                </a:solidFill>
              </a:rPr>
              <a:t>Hibbard, L.; Sung, S.; Wells, B. Examining the Effectiveness of a Semi-Self-Paced Flipped Learning Format in a College General Chemistry Sequence. </a:t>
            </a:r>
            <a:r>
              <a:rPr lang="en-US" sz="1680" i="1" dirty="0">
                <a:solidFill>
                  <a:srgbClr val="244972"/>
                </a:solidFill>
              </a:rPr>
              <a:t>J. Chem. Educ.</a:t>
            </a:r>
            <a:r>
              <a:rPr lang="en-US" sz="1680" dirty="0">
                <a:solidFill>
                  <a:srgbClr val="244972"/>
                </a:solidFill>
              </a:rPr>
              <a:t> </a:t>
            </a:r>
            <a:r>
              <a:rPr lang="en-US" sz="1680" b="1" dirty="0">
                <a:solidFill>
                  <a:srgbClr val="244972"/>
                </a:solidFill>
              </a:rPr>
              <a:t>2016</a:t>
            </a:r>
            <a:r>
              <a:rPr lang="en-US" sz="1680" dirty="0">
                <a:solidFill>
                  <a:srgbClr val="244972"/>
                </a:solidFill>
              </a:rPr>
              <a:t>, </a:t>
            </a:r>
            <a:r>
              <a:rPr lang="en-US" sz="1680" i="1" dirty="0">
                <a:solidFill>
                  <a:srgbClr val="244972"/>
                </a:solidFill>
              </a:rPr>
              <a:t>93</a:t>
            </a:r>
            <a:r>
              <a:rPr lang="en-US" sz="1680" dirty="0">
                <a:solidFill>
                  <a:srgbClr val="244972"/>
                </a:solidFill>
              </a:rPr>
              <a:t> (1), 24–30. </a:t>
            </a:r>
          </a:p>
          <a:p>
            <a:pPr marL="141685" algn="l"/>
            <a:r>
              <a:rPr lang="en-US" sz="1680" dirty="0">
                <a:solidFill>
                  <a:srgbClr val="244972"/>
                </a:solidFill>
              </a:rPr>
              <a:t>Ryan, M. D.; Reid, S. A. Impact of the Flipped Classroom on Student Performance and Retention: A Parallel Controlled Study in General Chemistry. </a:t>
            </a:r>
            <a:r>
              <a:rPr lang="en-US" sz="1680" i="1" dirty="0">
                <a:solidFill>
                  <a:srgbClr val="244972"/>
                </a:solidFill>
              </a:rPr>
              <a:t>J. Chem. Educ.</a:t>
            </a:r>
            <a:r>
              <a:rPr lang="en-US" sz="1680" dirty="0">
                <a:solidFill>
                  <a:srgbClr val="244972"/>
                </a:solidFill>
              </a:rPr>
              <a:t> </a:t>
            </a:r>
            <a:r>
              <a:rPr lang="en-US" sz="1680" b="1" dirty="0">
                <a:solidFill>
                  <a:srgbClr val="244972"/>
                </a:solidFill>
              </a:rPr>
              <a:t>2016</a:t>
            </a:r>
            <a:r>
              <a:rPr lang="en-US" sz="1680" dirty="0">
                <a:solidFill>
                  <a:srgbClr val="244972"/>
                </a:solidFill>
              </a:rPr>
              <a:t>, </a:t>
            </a:r>
            <a:r>
              <a:rPr lang="en-US" sz="1680" i="1" dirty="0">
                <a:solidFill>
                  <a:srgbClr val="244972"/>
                </a:solidFill>
              </a:rPr>
              <a:t>93</a:t>
            </a:r>
            <a:r>
              <a:rPr lang="en-US" sz="1680" dirty="0">
                <a:solidFill>
                  <a:srgbClr val="244972"/>
                </a:solidFill>
              </a:rPr>
              <a:t> (1), 13–23. </a:t>
            </a:r>
          </a:p>
          <a:p>
            <a:pPr lvl="1" indent="-480060" algn="l"/>
            <a:endParaRPr lang="en-US" sz="1680" dirty="0">
              <a:solidFill>
                <a:srgbClr val="244972"/>
              </a:solidFill>
            </a:endParaRPr>
          </a:p>
          <a:p>
            <a:pPr lvl="1" indent="-480060" algn="l"/>
            <a:endParaRPr lang="en-US" sz="1680" dirty="0">
              <a:solidFill>
                <a:srgbClr val="244972"/>
              </a:solidFill>
            </a:endParaRPr>
          </a:p>
          <a:p>
            <a:pPr lvl="1" indent="-480060" algn="l"/>
            <a:endParaRPr lang="en-US" sz="1680" dirty="0">
              <a:solidFill>
                <a:srgbClr val="244972"/>
              </a:solidFill>
            </a:endParaRPr>
          </a:p>
          <a:p>
            <a:pPr lvl="1" indent="-480060" algn="l"/>
            <a:r>
              <a:rPr lang="en-US" sz="1680" dirty="0">
                <a:solidFill>
                  <a:srgbClr val="244972"/>
                </a:solidFill>
              </a:rPr>
              <a:t>Schultz, D.; Duffield, S.; Rasmussen, S. C.; </a:t>
            </a:r>
            <a:r>
              <a:rPr lang="en-US" sz="1680" dirty="0" err="1">
                <a:solidFill>
                  <a:srgbClr val="244972"/>
                </a:solidFill>
              </a:rPr>
              <a:t>Wageman</a:t>
            </a:r>
            <a:r>
              <a:rPr lang="en-US" sz="1680" dirty="0">
                <a:solidFill>
                  <a:srgbClr val="244972"/>
                </a:solidFill>
              </a:rPr>
              <a:t>, J. Effects of the Flipped Classroom Model on Student Performance for Advanced Placement High School Chemistry Students. </a:t>
            </a:r>
            <a:r>
              <a:rPr lang="en-US" sz="1680" i="1" dirty="0">
                <a:solidFill>
                  <a:srgbClr val="244972"/>
                </a:solidFill>
              </a:rPr>
              <a:t>J. Chem. Educ.</a:t>
            </a:r>
            <a:r>
              <a:rPr lang="en-US" sz="1680" dirty="0">
                <a:solidFill>
                  <a:srgbClr val="244972"/>
                </a:solidFill>
              </a:rPr>
              <a:t> </a:t>
            </a:r>
            <a:r>
              <a:rPr lang="en-US" sz="1680" b="1" dirty="0">
                <a:solidFill>
                  <a:srgbClr val="244972"/>
                </a:solidFill>
              </a:rPr>
              <a:t>2014</a:t>
            </a:r>
            <a:r>
              <a:rPr lang="en-US" sz="1680" dirty="0">
                <a:solidFill>
                  <a:srgbClr val="244972"/>
                </a:solidFill>
              </a:rPr>
              <a:t>, </a:t>
            </a:r>
            <a:r>
              <a:rPr lang="en-US" sz="1680" i="1" dirty="0">
                <a:solidFill>
                  <a:srgbClr val="244972"/>
                </a:solidFill>
              </a:rPr>
              <a:t>91</a:t>
            </a:r>
            <a:r>
              <a:rPr lang="en-US" sz="1680" dirty="0">
                <a:solidFill>
                  <a:srgbClr val="244972"/>
                </a:solidFill>
              </a:rPr>
              <a:t> (9), 1334–1339. </a:t>
            </a:r>
          </a:p>
          <a:p>
            <a:pPr lvl="1" indent="-480060" algn="l"/>
            <a:r>
              <a:rPr lang="en-US" sz="1680" dirty="0" err="1">
                <a:solidFill>
                  <a:srgbClr val="244972"/>
                </a:solidFill>
              </a:rPr>
              <a:t>Seery</a:t>
            </a:r>
            <a:r>
              <a:rPr lang="en-US" sz="1680" dirty="0">
                <a:solidFill>
                  <a:srgbClr val="244972"/>
                </a:solidFill>
              </a:rPr>
              <a:t>, M., </a:t>
            </a:r>
            <a:r>
              <a:rPr lang="en-US" sz="1680" dirty="0" err="1">
                <a:solidFill>
                  <a:srgbClr val="244972"/>
                </a:solidFill>
              </a:rPr>
              <a:t>Wordle</a:t>
            </a:r>
            <a:r>
              <a:rPr lang="en-US" sz="1680" dirty="0">
                <a:solidFill>
                  <a:srgbClr val="244972"/>
                </a:solidFill>
              </a:rPr>
              <a:t> of University Chemistry Education Titles Volumes 1-8. Retrieved from  </a:t>
            </a:r>
            <a:r>
              <a:rPr lang="en-US" sz="1680" u="sng" dirty="0">
                <a:solidFill>
                  <a:srgbClr val="244972"/>
                </a:solidFill>
                <a:hlinkClick r:id="rId3">
                  <a:extLst>
                    <a:ext uri="{A12FA001-AC4F-418D-AE19-62706E023703}">
                      <ahyp:hlinkClr xmlns:ahyp="http://schemas.microsoft.com/office/drawing/2018/hyperlinkcolor" val="tx"/>
                    </a:ext>
                  </a:extLst>
                </a:hlinkClick>
              </a:rPr>
              <a:t>http://michaelseery.com/home/index.php/2011/11/chemistry-education-research-and-practice/</a:t>
            </a:r>
            <a:r>
              <a:rPr lang="en-US" sz="1680" u="sng" dirty="0">
                <a:solidFill>
                  <a:srgbClr val="244972"/>
                </a:solidFill>
              </a:rPr>
              <a:t> </a:t>
            </a:r>
          </a:p>
          <a:p>
            <a:pPr lvl="1" indent="-480060" algn="l"/>
            <a:r>
              <a:rPr lang="en-US" sz="1680" dirty="0">
                <a:solidFill>
                  <a:srgbClr val="244972"/>
                </a:solidFill>
              </a:rPr>
              <a:t>Smith, J. D. Student Attitudes toward Flipping the General Chemistry Classroom. </a:t>
            </a:r>
            <a:r>
              <a:rPr lang="en-US" sz="1680" i="1" dirty="0">
                <a:solidFill>
                  <a:srgbClr val="244972"/>
                </a:solidFill>
              </a:rPr>
              <a:t>Chem. Educ. Res. </a:t>
            </a:r>
            <a:r>
              <a:rPr lang="en-US" sz="1680" i="1" dirty="0" err="1">
                <a:solidFill>
                  <a:srgbClr val="244972"/>
                </a:solidFill>
              </a:rPr>
              <a:t>Pract</a:t>
            </a:r>
            <a:r>
              <a:rPr lang="en-US" sz="1680" i="1" dirty="0">
                <a:solidFill>
                  <a:srgbClr val="244972"/>
                </a:solidFill>
              </a:rPr>
              <a:t>.</a:t>
            </a:r>
            <a:r>
              <a:rPr lang="en-US" sz="1680" dirty="0">
                <a:solidFill>
                  <a:srgbClr val="244972"/>
                </a:solidFill>
              </a:rPr>
              <a:t> </a:t>
            </a:r>
            <a:r>
              <a:rPr lang="en-US" sz="1680" b="1" dirty="0">
                <a:solidFill>
                  <a:srgbClr val="244972"/>
                </a:solidFill>
              </a:rPr>
              <a:t>2013</a:t>
            </a:r>
            <a:r>
              <a:rPr lang="en-US" sz="1680" dirty="0">
                <a:solidFill>
                  <a:srgbClr val="244972"/>
                </a:solidFill>
              </a:rPr>
              <a:t>, </a:t>
            </a:r>
            <a:r>
              <a:rPr lang="en-US" sz="1680" i="1" dirty="0">
                <a:solidFill>
                  <a:srgbClr val="244972"/>
                </a:solidFill>
              </a:rPr>
              <a:t>14</a:t>
            </a:r>
            <a:r>
              <a:rPr lang="en-US" sz="1680" dirty="0">
                <a:solidFill>
                  <a:srgbClr val="244972"/>
                </a:solidFill>
              </a:rPr>
              <a:t> (4), 607–614.</a:t>
            </a:r>
          </a:p>
          <a:p>
            <a:pPr algn="l"/>
            <a:r>
              <a:rPr lang="en-US" sz="1680" dirty="0">
                <a:solidFill>
                  <a:srgbClr val="244972"/>
                </a:solidFill>
              </a:rPr>
              <a:t>Sturtevant, H. G.; Weaver, G. C.; Design, Implementation, and Evaluation of a Flipped Format General Chemistry Course. </a:t>
            </a:r>
            <a:r>
              <a:rPr lang="en-US" sz="1680" i="1" dirty="0">
                <a:solidFill>
                  <a:srgbClr val="244972"/>
                </a:solidFill>
              </a:rPr>
              <a:t>J. Chem. Edu</a:t>
            </a:r>
            <a:r>
              <a:rPr lang="en-US" sz="1680" dirty="0">
                <a:solidFill>
                  <a:srgbClr val="244972"/>
                </a:solidFill>
              </a:rPr>
              <a:t>. Online 2015, </a:t>
            </a:r>
            <a:r>
              <a:rPr lang="en-US" sz="1680" i="1" dirty="0">
                <a:solidFill>
                  <a:srgbClr val="244972"/>
                </a:solidFill>
              </a:rPr>
              <a:t>92</a:t>
            </a:r>
            <a:r>
              <a:rPr lang="en-US" sz="1680" dirty="0">
                <a:solidFill>
                  <a:srgbClr val="244972"/>
                </a:solidFill>
              </a:rPr>
              <a:t>, 1437-1448. </a:t>
            </a:r>
          </a:p>
          <a:p>
            <a:pPr lvl="1" indent="-480060" algn="l"/>
            <a:r>
              <a:rPr lang="en-US" sz="1680" dirty="0">
                <a:solidFill>
                  <a:srgbClr val="244972"/>
                </a:solidFill>
              </a:rPr>
              <a:t>Theisen, R. Was Approved to Work on This Project by the UW-EC Institutional Review Board (IRB) for the Protection of Human Subjects under the Category of Exempt (IRB Number THEISERM6702012). August 2012. </a:t>
            </a:r>
          </a:p>
          <a:p>
            <a:pPr lvl="1" indent="-480060" algn="l"/>
            <a:r>
              <a:rPr lang="en-US" sz="1680" dirty="0">
                <a:solidFill>
                  <a:srgbClr val="244972"/>
                </a:solidFill>
              </a:rPr>
              <a:t>Xu, X.; Lewis, J. E. Refinement of a Chemistry Attitude Measure for College Students. </a:t>
            </a:r>
            <a:r>
              <a:rPr lang="en-US" sz="1680" i="1" dirty="0">
                <a:solidFill>
                  <a:srgbClr val="244972"/>
                </a:solidFill>
              </a:rPr>
              <a:t>J. Chem. Educ</a:t>
            </a:r>
            <a:r>
              <a:rPr lang="en-US" sz="1680" dirty="0">
                <a:solidFill>
                  <a:srgbClr val="244972"/>
                </a:solidFill>
              </a:rPr>
              <a:t>. 2011, 88 (5), 561–568. </a:t>
            </a:r>
          </a:p>
        </p:txBody>
      </p:sp>
      <p:pic>
        <p:nvPicPr>
          <p:cNvPr id="35" name="Picture 32"/>
          <p:cNvPicPr>
            <a:picLocks noChangeAspect="1"/>
          </p:cNvPicPr>
          <p:nvPr/>
        </p:nvPicPr>
        <p:blipFill rotWithShape="1">
          <a:blip r:embed="rId4"/>
          <a:srcRect l="6034" r="5997" b="13156"/>
          <a:stretch/>
        </p:blipFill>
        <p:spPr bwMode="auto">
          <a:xfrm>
            <a:off x="28588670" y="18201257"/>
            <a:ext cx="8609736" cy="5764248"/>
          </a:xfrm>
          <a:prstGeom prst="rect">
            <a:avLst/>
          </a:prstGeom>
          <a:ln w="127000" cap="sq">
            <a:solidFill>
              <a:srgbClr val="09E6F7"/>
            </a:solidFill>
            <a:miter lim="800000"/>
          </a:ln>
          <a:effectLst>
            <a:outerShdw blurRad="57150" dist="50800" dir="2700000" algn="tl" rotWithShape="0">
              <a:srgbClr val="000000">
                <a:alpha val="40000"/>
              </a:srgbClr>
            </a:outerShdw>
          </a:effectLst>
        </p:spPr>
      </p:pic>
      <p:sp>
        <p:nvSpPr>
          <p:cNvPr id="38" name="TextBox 37"/>
          <p:cNvSpPr txBox="1"/>
          <p:nvPr/>
        </p:nvSpPr>
        <p:spPr>
          <a:xfrm>
            <a:off x="23088699" y="16998296"/>
            <a:ext cx="13683625" cy="997196"/>
          </a:xfrm>
          <a:prstGeom prst="rect">
            <a:avLst/>
          </a:prstGeom>
          <a:noFill/>
        </p:spPr>
        <p:txBody>
          <a:bodyPr wrap="square" rtlCol="0">
            <a:spAutoFit/>
          </a:bodyPr>
          <a:lstStyle/>
          <a:p>
            <a:pPr algn="l"/>
            <a:r>
              <a:rPr lang="en-US" sz="2940" b="1" u="sng" dirty="0">
                <a:solidFill>
                  <a:srgbClr val="09E6F7"/>
                </a:solidFill>
              </a:rPr>
              <a:t>The Attitude Toward the Study of Chemistry Survey (ASCIv2) is a semantic differential survey created by Xu and Lewis (2011).</a:t>
            </a:r>
          </a:p>
        </p:txBody>
      </p:sp>
      <p:sp>
        <p:nvSpPr>
          <p:cNvPr id="11" name="TextBox 10"/>
          <p:cNvSpPr txBox="1"/>
          <p:nvPr/>
        </p:nvSpPr>
        <p:spPr>
          <a:xfrm>
            <a:off x="25883693" y="29352241"/>
            <a:ext cx="10111084" cy="480131"/>
          </a:xfrm>
          <a:prstGeom prst="rect">
            <a:avLst/>
          </a:prstGeom>
          <a:noFill/>
        </p:spPr>
        <p:txBody>
          <a:bodyPr wrap="square" rtlCol="0">
            <a:spAutoFit/>
          </a:bodyPr>
          <a:lstStyle/>
          <a:p>
            <a:endParaRPr lang="en-US" sz="2520" dirty="0"/>
          </a:p>
        </p:txBody>
      </p:sp>
      <p:graphicFrame>
        <p:nvGraphicFramePr>
          <p:cNvPr id="39" name="Table 38"/>
          <p:cNvGraphicFramePr>
            <a:graphicFrameLocks noGrp="1"/>
          </p:cNvGraphicFramePr>
          <p:nvPr>
            <p:extLst>
              <p:ext uri="{D42A27DB-BD31-4B8C-83A1-F6EECF244321}">
                <p14:modId xmlns:p14="http://schemas.microsoft.com/office/powerpoint/2010/main" val="1630593060"/>
              </p:ext>
            </p:extLst>
          </p:nvPr>
        </p:nvGraphicFramePr>
        <p:xfrm>
          <a:off x="10210057" y="15732210"/>
          <a:ext cx="12467291" cy="8384239"/>
        </p:xfrm>
        <a:graphic>
          <a:graphicData uri="http://schemas.openxmlformats.org/drawingml/2006/table">
            <a:tbl>
              <a:tblPr firstRow="1" firstCol="1" bandRow="1">
                <a:tableStyleId>{5C22544A-7EE6-4342-B048-85BDC9FD1C3A}</a:tableStyleId>
              </a:tblPr>
              <a:tblGrid>
                <a:gridCol w="1118283">
                  <a:extLst>
                    <a:ext uri="{9D8B030D-6E8A-4147-A177-3AD203B41FA5}">
                      <a16:colId xmlns:a16="http://schemas.microsoft.com/office/drawing/2014/main" val="20000"/>
                    </a:ext>
                  </a:extLst>
                </a:gridCol>
                <a:gridCol w="3222132">
                  <a:extLst>
                    <a:ext uri="{9D8B030D-6E8A-4147-A177-3AD203B41FA5}">
                      <a16:colId xmlns:a16="http://schemas.microsoft.com/office/drawing/2014/main" val="20001"/>
                    </a:ext>
                  </a:extLst>
                </a:gridCol>
                <a:gridCol w="8126876">
                  <a:extLst>
                    <a:ext uri="{9D8B030D-6E8A-4147-A177-3AD203B41FA5}">
                      <a16:colId xmlns:a16="http://schemas.microsoft.com/office/drawing/2014/main" val="20002"/>
                    </a:ext>
                  </a:extLst>
                </a:gridCol>
              </a:tblGrid>
              <a:tr h="688672">
                <a:tc>
                  <a:txBody>
                    <a:bodyPr/>
                    <a:lstStyle/>
                    <a:p>
                      <a:pPr marL="0" marR="0" algn="l">
                        <a:spcBef>
                          <a:spcPts val="0"/>
                        </a:spcBef>
                        <a:spcAft>
                          <a:spcPts val="0"/>
                        </a:spcAft>
                      </a:pPr>
                      <a:r>
                        <a:rPr lang="en-US" sz="2900" dirty="0">
                          <a:solidFill>
                            <a:schemeClr val="tx1"/>
                          </a:solidFill>
                          <a:effectLst/>
                        </a:rPr>
                        <a:t>Part</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chemeClr val="tx1"/>
                          </a:solidFill>
                          <a:effectLst/>
                        </a:rPr>
                        <a:t>Description</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chemeClr val="tx1"/>
                          </a:solidFill>
                          <a:effectLst/>
                        </a:rPr>
                        <a:t>Data Collection Fall 2014</a:t>
                      </a:r>
                      <a:r>
                        <a:rPr lang="en-US" sz="2900" baseline="0" dirty="0">
                          <a:solidFill>
                            <a:schemeClr val="tx1"/>
                          </a:solidFill>
                          <a:effectLst/>
                        </a:rPr>
                        <a:t> and Fall 2016</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extLst>
                  <a:ext uri="{0D108BD9-81ED-4DB2-BD59-A6C34878D82A}">
                    <a16:rowId xmlns:a16="http://schemas.microsoft.com/office/drawing/2014/main" val="10000"/>
                  </a:ext>
                </a:extLst>
              </a:tr>
              <a:tr h="2019523">
                <a:tc>
                  <a:txBody>
                    <a:bodyPr/>
                    <a:lstStyle/>
                    <a:p>
                      <a:pPr marL="0" marR="0" algn="just">
                        <a:spcBef>
                          <a:spcPts val="0"/>
                        </a:spcBef>
                        <a:spcAft>
                          <a:spcPts val="0"/>
                        </a:spcAft>
                      </a:pPr>
                      <a:r>
                        <a:rPr lang="en-US" sz="2900" dirty="0">
                          <a:solidFill>
                            <a:schemeClr val="tx1"/>
                          </a:solidFill>
                          <a:effectLst/>
                        </a:rPr>
                        <a:t>1</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rgbClr val="244972"/>
                          </a:solidFill>
                          <a:effectLst/>
                        </a:rPr>
                        <a:t>Pre-Course Attitude Survey</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solidFill>
                      <a:srgbClr val="D2D1D7"/>
                    </a:solidFill>
                  </a:tcPr>
                </a:tc>
                <a:tc>
                  <a:txBody>
                    <a:bodyPr/>
                    <a:lstStyle/>
                    <a:p>
                      <a:pPr marL="0" marR="0" algn="just">
                        <a:spcBef>
                          <a:spcPts val="0"/>
                        </a:spcBef>
                        <a:spcAft>
                          <a:spcPts val="0"/>
                        </a:spcAft>
                      </a:pPr>
                      <a:r>
                        <a:rPr lang="en-US" sz="2900" dirty="0">
                          <a:solidFill>
                            <a:srgbClr val="244972"/>
                          </a:solidFill>
                          <a:effectLst/>
                        </a:rPr>
                        <a:t>ASCIv2 attitude survey was given to participating students on the 6th week of the course. Bonus points were awarded for participation.</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solidFill>
                      <a:srgbClr val="D2D1D7"/>
                    </a:solidFill>
                  </a:tcPr>
                </a:tc>
                <a:extLst>
                  <a:ext uri="{0D108BD9-81ED-4DB2-BD59-A6C34878D82A}">
                    <a16:rowId xmlns:a16="http://schemas.microsoft.com/office/drawing/2014/main" val="10001"/>
                  </a:ext>
                </a:extLst>
              </a:tr>
              <a:tr h="2524404">
                <a:tc>
                  <a:txBody>
                    <a:bodyPr/>
                    <a:lstStyle/>
                    <a:p>
                      <a:pPr marL="0" marR="0" algn="just">
                        <a:spcBef>
                          <a:spcPts val="0"/>
                        </a:spcBef>
                        <a:spcAft>
                          <a:spcPts val="0"/>
                        </a:spcAft>
                      </a:pPr>
                      <a:r>
                        <a:rPr lang="en-US" sz="2900" dirty="0">
                          <a:solidFill>
                            <a:schemeClr val="tx1"/>
                          </a:solidFill>
                          <a:effectLst/>
                        </a:rPr>
                        <a:t>2</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rgbClr val="244972"/>
                          </a:solidFill>
                          <a:effectLst/>
                        </a:rPr>
                        <a:t>Lab and Lecture Delivery</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tc>
                <a:tc>
                  <a:txBody>
                    <a:bodyPr/>
                    <a:lstStyle/>
                    <a:p>
                      <a:pPr marL="0" marR="0" algn="just">
                        <a:spcBef>
                          <a:spcPts val="0"/>
                        </a:spcBef>
                        <a:spcAft>
                          <a:spcPts val="0"/>
                        </a:spcAft>
                      </a:pPr>
                      <a:r>
                        <a:rPr lang="en-US" sz="2900" dirty="0">
                          <a:solidFill>
                            <a:srgbClr val="244972"/>
                          </a:solidFill>
                          <a:effectLst/>
                        </a:rPr>
                        <a:t>All groups covered the same topics in lab and lecture and were given similar assessments, but differed in lab lecture content delivery mode (flipped or traditional).</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tc>
                <a:extLst>
                  <a:ext uri="{0D108BD9-81ED-4DB2-BD59-A6C34878D82A}">
                    <a16:rowId xmlns:a16="http://schemas.microsoft.com/office/drawing/2014/main" val="10002"/>
                  </a:ext>
                </a:extLst>
              </a:tr>
              <a:tr h="1132117">
                <a:tc>
                  <a:txBody>
                    <a:bodyPr/>
                    <a:lstStyle/>
                    <a:p>
                      <a:pPr marL="0" marR="0" algn="just">
                        <a:spcBef>
                          <a:spcPts val="0"/>
                        </a:spcBef>
                        <a:spcAft>
                          <a:spcPts val="0"/>
                        </a:spcAft>
                      </a:pPr>
                      <a:r>
                        <a:rPr lang="en-US" sz="2900" dirty="0">
                          <a:solidFill>
                            <a:schemeClr val="tx1"/>
                          </a:solidFill>
                          <a:effectLst/>
                        </a:rPr>
                        <a:t>3</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rgbClr val="244972"/>
                          </a:solidFill>
                          <a:effectLst/>
                        </a:rPr>
                        <a:t>Post-Instruction Final Exam</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solidFill>
                      <a:srgbClr val="D2D1D7"/>
                    </a:solidFill>
                  </a:tcPr>
                </a:tc>
                <a:tc>
                  <a:txBody>
                    <a:bodyPr/>
                    <a:lstStyle/>
                    <a:p>
                      <a:pPr marL="0" marR="0" algn="just">
                        <a:spcBef>
                          <a:spcPts val="0"/>
                        </a:spcBef>
                        <a:spcAft>
                          <a:spcPts val="0"/>
                        </a:spcAft>
                      </a:pPr>
                      <a:r>
                        <a:rPr lang="en-US" sz="2900" dirty="0">
                          <a:solidFill>
                            <a:srgbClr val="244972"/>
                          </a:solidFill>
                          <a:effectLst/>
                          <a:latin typeface="+mn-lt"/>
                          <a:ea typeface="+mn-ea"/>
                        </a:rPr>
                        <a:t>The same </a:t>
                      </a:r>
                      <a:r>
                        <a:rPr lang="en-US" sz="2900" baseline="0" dirty="0">
                          <a:solidFill>
                            <a:srgbClr val="244972"/>
                          </a:solidFill>
                          <a:effectLst/>
                          <a:latin typeface="+mn-lt"/>
                          <a:ea typeface="+mn-ea"/>
                        </a:rPr>
                        <a:t>standardized final exam was given to all students</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tc>
                <a:extLst>
                  <a:ext uri="{0D108BD9-81ED-4DB2-BD59-A6C34878D82A}">
                    <a16:rowId xmlns:a16="http://schemas.microsoft.com/office/drawing/2014/main" val="10003"/>
                  </a:ext>
                </a:extLst>
              </a:tr>
              <a:tr h="2019523">
                <a:tc>
                  <a:txBody>
                    <a:bodyPr/>
                    <a:lstStyle/>
                    <a:p>
                      <a:pPr marL="0" marR="0" algn="just">
                        <a:spcBef>
                          <a:spcPts val="0"/>
                        </a:spcBef>
                        <a:spcAft>
                          <a:spcPts val="0"/>
                        </a:spcAft>
                      </a:pPr>
                      <a:r>
                        <a:rPr lang="en-US" sz="2900" dirty="0">
                          <a:solidFill>
                            <a:schemeClr val="tx1"/>
                          </a:solidFill>
                          <a:effectLst/>
                        </a:rPr>
                        <a:t>4</a:t>
                      </a:r>
                      <a:endParaRPr lang="en-US" sz="2900" dirty="0">
                        <a:solidFill>
                          <a:schemeClr val="tx1"/>
                        </a:solidFill>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l">
                        <a:spcBef>
                          <a:spcPts val="0"/>
                        </a:spcBef>
                        <a:spcAft>
                          <a:spcPts val="0"/>
                        </a:spcAft>
                      </a:pPr>
                      <a:r>
                        <a:rPr lang="en-US" sz="2900" dirty="0">
                          <a:solidFill>
                            <a:srgbClr val="244972"/>
                          </a:solidFill>
                          <a:effectLst/>
                        </a:rPr>
                        <a:t>Post-Course Attitude Survey</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tc>
                <a:tc>
                  <a:txBody>
                    <a:bodyPr/>
                    <a:lstStyle/>
                    <a:p>
                      <a:pPr marL="0" marR="0" algn="just">
                        <a:spcBef>
                          <a:spcPts val="0"/>
                        </a:spcBef>
                        <a:spcAft>
                          <a:spcPts val="0"/>
                        </a:spcAft>
                      </a:pPr>
                      <a:r>
                        <a:rPr lang="en-US" sz="2900" dirty="0">
                          <a:solidFill>
                            <a:srgbClr val="244972"/>
                          </a:solidFill>
                          <a:effectLst/>
                        </a:rPr>
                        <a:t>ASCIv2 attitude survey was given to participating students after the 15</a:t>
                      </a:r>
                      <a:r>
                        <a:rPr lang="en-US" sz="2900" baseline="30000" dirty="0">
                          <a:solidFill>
                            <a:srgbClr val="244972"/>
                          </a:solidFill>
                          <a:effectLst/>
                        </a:rPr>
                        <a:t>th</a:t>
                      </a:r>
                      <a:r>
                        <a:rPr lang="en-US" sz="2900" dirty="0">
                          <a:solidFill>
                            <a:srgbClr val="244972"/>
                          </a:solidFill>
                          <a:effectLst/>
                        </a:rPr>
                        <a:t> week of the course. Bonus points were awarded for participation.</a:t>
                      </a:r>
                      <a:endParaRPr lang="en-US" sz="2900" dirty="0">
                        <a:solidFill>
                          <a:srgbClr val="244972"/>
                        </a:solidFill>
                        <a:effectLst/>
                        <a:latin typeface="Times New Roman" panose="02020603050405020304" pitchFamily="18" charset="0"/>
                        <a:ea typeface="Times New Roman" panose="02020603050405020304" pitchFamily="18" charset="0"/>
                      </a:endParaRPr>
                    </a:p>
                  </a:txBody>
                  <a:tcPr marL="72009" marR="72009" marT="0" marB="0"/>
                </a:tc>
                <a:extLst>
                  <a:ext uri="{0D108BD9-81ED-4DB2-BD59-A6C34878D82A}">
                    <a16:rowId xmlns:a16="http://schemas.microsoft.com/office/drawing/2014/main" val="10004"/>
                  </a:ext>
                </a:extLst>
              </a:tr>
            </a:tbl>
          </a:graphicData>
        </a:graphic>
      </p:graphicFrame>
      <p:sp>
        <p:nvSpPr>
          <p:cNvPr id="6" name="TextBox 5"/>
          <p:cNvSpPr txBox="1"/>
          <p:nvPr/>
        </p:nvSpPr>
        <p:spPr>
          <a:xfrm>
            <a:off x="23142375" y="14824401"/>
            <a:ext cx="14254437" cy="6212470"/>
          </a:xfrm>
          <a:prstGeom prst="rect">
            <a:avLst/>
          </a:prstGeom>
          <a:noFill/>
        </p:spPr>
        <p:txBody>
          <a:bodyPr wrap="square" rtlCol="0">
            <a:spAutoFit/>
          </a:bodyPr>
          <a:lstStyle/>
          <a:p>
            <a:pPr algn="l">
              <a:spcAft>
                <a:spcPts val="630"/>
              </a:spcAft>
            </a:pPr>
            <a:r>
              <a:rPr lang="en-US" sz="4620" b="1" u="sng" dirty="0">
                <a:solidFill>
                  <a:srgbClr val="09E6F7"/>
                </a:solidFill>
              </a:rPr>
              <a:t>Assessment of </a:t>
            </a:r>
            <a:r>
              <a:rPr lang="en-US" sz="4620" b="1" u="sng" dirty="0">
                <a:solidFill>
                  <a:srgbClr val="09E6F7"/>
                </a:solidFill>
                <a:latin typeface="+mj-lt"/>
              </a:rPr>
              <a:t>Attitude</a:t>
            </a:r>
            <a:endParaRPr lang="en-US" sz="4620" b="1" u="sng" dirty="0">
              <a:solidFill>
                <a:srgbClr val="09E6F7"/>
              </a:solidFill>
            </a:endParaRPr>
          </a:p>
          <a:p>
            <a:pPr algn="l">
              <a:spcAft>
                <a:spcPts val="0"/>
              </a:spcAft>
            </a:pPr>
            <a:r>
              <a:rPr lang="en-US" sz="2730" dirty="0">
                <a:solidFill>
                  <a:srgbClr val="244972"/>
                </a:solidFill>
              </a:rPr>
              <a:t>Attitudes are an important non-cognitive factor in science literacy that science educators emphasize. The assessment of both academic achievement and non-cognitive values are an essential component of science education. </a:t>
            </a: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a:p>
            <a:pPr algn="l">
              <a:spcAft>
                <a:spcPts val="0"/>
              </a:spcAft>
            </a:pPr>
            <a:endParaRPr lang="en-US" sz="2940" dirty="0">
              <a:solidFill>
                <a:srgbClr val="244972"/>
              </a:solidFill>
            </a:endParaRPr>
          </a:p>
        </p:txBody>
      </p:sp>
      <p:sp>
        <p:nvSpPr>
          <p:cNvPr id="4" name="TextBox 3"/>
          <p:cNvSpPr txBox="1"/>
          <p:nvPr/>
        </p:nvSpPr>
        <p:spPr>
          <a:xfrm>
            <a:off x="10263733" y="14811809"/>
            <a:ext cx="5588241" cy="803297"/>
          </a:xfrm>
          <a:prstGeom prst="rect">
            <a:avLst/>
          </a:prstGeom>
          <a:noFill/>
        </p:spPr>
        <p:txBody>
          <a:bodyPr wrap="square" rtlCol="0">
            <a:spAutoFit/>
          </a:bodyPr>
          <a:lstStyle/>
          <a:p>
            <a:pPr algn="l"/>
            <a:r>
              <a:rPr lang="en-US" sz="4620" b="1" u="sng" dirty="0">
                <a:solidFill>
                  <a:srgbClr val="09E6F7"/>
                </a:solidFill>
              </a:rPr>
              <a:t>Timeline of Events</a:t>
            </a:r>
          </a:p>
        </p:txBody>
      </p:sp>
      <p:sp>
        <p:nvSpPr>
          <p:cNvPr id="7" name="TextBox 6"/>
          <p:cNvSpPr txBox="1"/>
          <p:nvPr/>
        </p:nvSpPr>
        <p:spPr>
          <a:xfrm>
            <a:off x="833412" y="31406914"/>
            <a:ext cx="8927808" cy="4745915"/>
          </a:xfrm>
          <a:prstGeom prst="rect">
            <a:avLst/>
          </a:prstGeom>
          <a:noFill/>
        </p:spPr>
        <p:txBody>
          <a:bodyPr wrap="square" rtlCol="0">
            <a:spAutoFit/>
          </a:bodyPr>
          <a:lstStyle/>
          <a:p>
            <a:pPr marL="360045" indent="-360045" algn="l">
              <a:buFont typeface="Wingdings" pitchFamily="2" charset="2"/>
              <a:buChar char="v"/>
            </a:pPr>
            <a:r>
              <a:rPr lang="en-US" sz="2520" dirty="0">
                <a:solidFill>
                  <a:srgbClr val="244972"/>
                </a:solidFill>
              </a:rPr>
              <a:t>Items 1, 2, 3 and 6 were summed to represent Intellectual Accessibility (total possible 4 to 28) and items 4, 5, 7 and 8 were summed to represent Emotional Satisfaction (total possible 4 to 28).</a:t>
            </a:r>
          </a:p>
          <a:p>
            <a:pPr marL="360045" indent="-360045" algn="l">
              <a:buFont typeface="Wingdings" pitchFamily="2" charset="2"/>
              <a:buChar char="v"/>
            </a:pPr>
            <a:r>
              <a:rPr lang="en-US" sz="2520" dirty="0">
                <a:solidFill>
                  <a:srgbClr val="244972"/>
                </a:solidFill>
              </a:rPr>
              <a:t>When comparing the pre- and post-IA scores for the students in the traditional group and the flipped group, both IA scores increased. However, neither of these values are significant (</a:t>
            </a:r>
            <a:r>
              <a:rPr lang="en-US" sz="2520" i="1" dirty="0">
                <a:solidFill>
                  <a:srgbClr val="244972"/>
                </a:solidFill>
              </a:rPr>
              <a:t>p</a:t>
            </a:r>
            <a:r>
              <a:rPr lang="en-US" sz="2520" dirty="0">
                <a:solidFill>
                  <a:srgbClr val="244972"/>
                </a:solidFill>
              </a:rPr>
              <a:t> = 0.105 for traditional IA, </a:t>
            </a:r>
            <a:r>
              <a:rPr lang="en-US" sz="2520" i="1" dirty="0">
                <a:solidFill>
                  <a:srgbClr val="244972"/>
                </a:solidFill>
              </a:rPr>
              <a:t>p </a:t>
            </a:r>
            <a:r>
              <a:rPr lang="en-US" sz="2520" dirty="0">
                <a:solidFill>
                  <a:srgbClr val="244972"/>
                </a:solidFill>
              </a:rPr>
              <a:t>= 0.137 for flipped IA), because of this, we cannot reject the null hypothesis.</a:t>
            </a:r>
          </a:p>
          <a:p>
            <a:pPr marL="360045" indent="-360045" algn="l">
              <a:buFont typeface="Wingdings" pitchFamily="2" charset="2"/>
              <a:buChar char="v"/>
            </a:pPr>
            <a:r>
              <a:rPr lang="en-US" sz="2520" dirty="0">
                <a:solidFill>
                  <a:srgbClr val="244972"/>
                </a:solidFill>
              </a:rPr>
              <a:t>Students in both the flipped and traditional groups showed comparable intellectual accessibility sum scores at the beginning and at the end of the semester. </a:t>
            </a:r>
            <a:endParaRPr lang="en-US" sz="2520" dirty="0">
              <a:solidFill>
                <a:schemeClr val="bg2">
                  <a:lumMod val="50000"/>
                </a:schemeClr>
              </a:solidFill>
            </a:endParaRPr>
          </a:p>
        </p:txBody>
      </p:sp>
      <p:graphicFrame>
        <p:nvGraphicFramePr>
          <p:cNvPr id="29" name="Table 28"/>
          <p:cNvGraphicFramePr>
            <a:graphicFrameLocks noGrp="1"/>
          </p:cNvGraphicFramePr>
          <p:nvPr>
            <p:extLst>
              <p:ext uri="{D42A27DB-BD31-4B8C-83A1-F6EECF244321}">
                <p14:modId xmlns:p14="http://schemas.microsoft.com/office/powerpoint/2010/main" val="2211701708"/>
              </p:ext>
            </p:extLst>
          </p:nvPr>
        </p:nvGraphicFramePr>
        <p:xfrm>
          <a:off x="19033214" y="26231850"/>
          <a:ext cx="10153495" cy="6540507"/>
        </p:xfrm>
        <a:graphic>
          <a:graphicData uri="http://schemas.openxmlformats.org/drawingml/2006/table">
            <a:tbl>
              <a:tblPr firstRow="1" firstCol="1" bandRow="1">
                <a:tableStyleId>{5C22544A-7EE6-4342-B048-85BDC9FD1C3A}</a:tableStyleId>
              </a:tblPr>
              <a:tblGrid>
                <a:gridCol w="3607115">
                  <a:extLst>
                    <a:ext uri="{9D8B030D-6E8A-4147-A177-3AD203B41FA5}">
                      <a16:colId xmlns:a16="http://schemas.microsoft.com/office/drawing/2014/main" val="20000"/>
                    </a:ext>
                  </a:extLst>
                </a:gridCol>
                <a:gridCol w="3507711">
                  <a:extLst>
                    <a:ext uri="{9D8B030D-6E8A-4147-A177-3AD203B41FA5}">
                      <a16:colId xmlns:a16="http://schemas.microsoft.com/office/drawing/2014/main" val="20001"/>
                    </a:ext>
                  </a:extLst>
                </a:gridCol>
                <a:gridCol w="3038669">
                  <a:extLst>
                    <a:ext uri="{9D8B030D-6E8A-4147-A177-3AD203B41FA5}">
                      <a16:colId xmlns:a16="http://schemas.microsoft.com/office/drawing/2014/main" val="767315830"/>
                    </a:ext>
                  </a:extLst>
                </a:gridCol>
              </a:tblGrid>
              <a:tr h="1783775">
                <a:tc>
                  <a:txBody>
                    <a:bodyPr/>
                    <a:lstStyle/>
                    <a:p>
                      <a:pPr marL="0" marR="0" algn="l">
                        <a:spcBef>
                          <a:spcPts val="0"/>
                        </a:spcBef>
                        <a:spcAft>
                          <a:spcPts val="0"/>
                        </a:spcAft>
                      </a:pPr>
                      <a:r>
                        <a:rPr lang="en-US" sz="2900" dirty="0">
                          <a:effectLst/>
                        </a:rPr>
                        <a:t> </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lvl="0" algn="ctr">
                        <a:spcBef>
                          <a:spcPts val="0"/>
                        </a:spcBef>
                        <a:spcAft>
                          <a:spcPts val="0"/>
                        </a:spcAft>
                      </a:pPr>
                      <a:r>
                        <a:rPr lang="en-US" sz="2900" baseline="0" dirty="0">
                          <a:effectLst/>
                        </a:rPr>
                        <a:t>ACS Raw Score Out of 70</a:t>
                      </a:r>
                      <a:endParaRPr lang="en-US" sz="2900" dirty="0">
                        <a:effectLst/>
                      </a:endParaRPr>
                    </a:p>
                  </a:txBody>
                  <a:tcPr marL="72009" marR="72009" marT="0" marB="0" anchor="ctr">
                    <a:solidFill>
                      <a:srgbClr val="09E6F7"/>
                    </a:solidFill>
                  </a:tcPr>
                </a:tc>
                <a:tc>
                  <a:txBody>
                    <a:bodyPr/>
                    <a:lstStyle/>
                    <a:p>
                      <a:pPr marL="0" marR="0" lvl="0" algn="ctr">
                        <a:spcBef>
                          <a:spcPts val="0"/>
                        </a:spcBef>
                        <a:spcAft>
                          <a:spcPts val="0"/>
                        </a:spcAft>
                      </a:pPr>
                      <a:r>
                        <a:rPr lang="en-US" sz="2900" dirty="0">
                          <a:effectLst/>
                        </a:rPr>
                        <a:t>Course Grade Percentage</a:t>
                      </a:r>
                    </a:p>
                  </a:txBody>
                  <a:tcPr marL="72009" marR="72009" marT="0" marB="0" anchor="ctr">
                    <a:solidFill>
                      <a:srgbClr val="09E6F7"/>
                    </a:solidFill>
                  </a:tcPr>
                </a:tc>
                <a:extLst>
                  <a:ext uri="{0D108BD9-81ED-4DB2-BD59-A6C34878D82A}">
                    <a16:rowId xmlns:a16="http://schemas.microsoft.com/office/drawing/2014/main" val="10000"/>
                  </a:ext>
                </a:extLst>
              </a:tr>
              <a:tr h="1189184">
                <a:tc>
                  <a:txBody>
                    <a:bodyPr/>
                    <a:lstStyle/>
                    <a:p>
                      <a:pPr marL="0" marR="0" algn="l">
                        <a:spcBef>
                          <a:spcPts val="0"/>
                        </a:spcBef>
                        <a:spcAft>
                          <a:spcPts val="0"/>
                        </a:spcAft>
                      </a:pPr>
                      <a:r>
                        <a:rPr lang="en-US" sz="2900" dirty="0">
                          <a:effectLst/>
                        </a:rPr>
                        <a:t>Traditional</a:t>
                      </a:r>
                      <a:r>
                        <a:rPr lang="en-US" sz="2900" baseline="0" dirty="0">
                          <a:effectLst/>
                        </a:rPr>
                        <a:t> G</a:t>
                      </a:r>
                      <a:r>
                        <a:rPr lang="en-US" sz="2900" dirty="0">
                          <a:effectLst/>
                        </a:rPr>
                        <a:t>roup Mean</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32.8</a:t>
                      </a:r>
                    </a:p>
                  </a:txBody>
                  <a:tcPr marL="72009" marR="72009" marT="0" marB="0" anchor="ctr">
                    <a:solidFill>
                      <a:srgbClr val="D2D1D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77.9</a:t>
                      </a:r>
                    </a:p>
                  </a:txBody>
                  <a:tcPr marL="72009" marR="72009" marT="0" marB="0" anchor="ctr">
                    <a:solidFill>
                      <a:srgbClr val="D2D1D7"/>
                    </a:solidFill>
                  </a:tcPr>
                </a:tc>
                <a:extLst>
                  <a:ext uri="{0D108BD9-81ED-4DB2-BD59-A6C34878D82A}">
                    <a16:rowId xmlns:a16="http://schemas.microsoft.com/office/drawing/2014/main" val="10001"/>
                  </a:ext>
                </a:extLst>
              </a:tr>
              <a:tr h="594591">
                <a:tc>
                  <a:txBody>
                    <a:bodyPr/>
                    <a:lstStyle/>
                    <a:p>
                      <a:pPr marL="0" marR="0" algn="l">
                        <a:spcBef>
                          <a:spcPts val="0"/>
                        </a:spcBef>
                        <a:spcAft>
                          <a:spcPts val="0"/>
                        </a:spcAft>
                      </a:pPr>
                      <a:r>
                        <a:rPr lang="en-US" sz="2900" dirty="0">
                          <a:effectLst/>
                        </a:rPr>
                        <a:t>Std. Dev.</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8.0</a:t>
                      </a:r>
                    </a:p>
                  </a:txBody>
                  <a:tcPr marL="72009" marR="72009" marT="0" marB="0" anchor="ctr">
                    <a:solidFill>
                      <a:srgbClr val="EAEAEC"/>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5.5</a:t>
                      </a:r>
                    </a:p>
                  </a:txBody>
                  <a:tcPr marL="72009" marR="72009" marT="0" marB="0" anchor="ctr">
                    <a:solidFill>
                      <a:srgbClr val="EAEAEC"/>
                    </a:solidFill>
                  </a:tcPr>
                </a:tc>
                <a:extLst>
                  <a:ext uri="{0D108BD9-81ED-4DB2-BD59-A6C34878D82A}">
                    <a16:rowId xmlns:a16="http://schemas.microsoft.com/office/drawing/2014/main" val="10002"/>
                  </a:ext>
                </a:extLst>
              </a:tr>
              <a:tr h="594591">
                <a:tc>
                  <a:txBody>
                    <a:bodyPr/>
                    <a:lstStyle/>
                    <a:p>
                      <a:pPr marL="0" marR="0" algn="l">
                        <a:spcBef>
                          <a:spcPts val="0"/>
                        </a:spcBef>
                        <a:spcAft>
                          <a:spcPts val="0"/>
                        </a:spcAft>
                      </a:pPr>
                      <a:r>
                        <a:rPr lang="en-US" sz="2900" dirty="0">
                          <a:effectLst/>
                        </a:rPr>
                        <a:t>N</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87</a:t>
                      </a:r>
                    </a:p>
                  </a:txBody>
                  <a:tcPr marL="72009" marR="72009" marT="0" marB="0" anchor="ctr">
                    <a:solidFill>
                      <a:srgbClr val="D2D1D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87</a:t>
                      </a:r>
                    </a:p>
                  </a:txBody>
                  <a:tcPr marL="72009" marR="72009" marT="0" marB="0" anchor="ctr">
                    <a:solidFill>
                      <a:srgbClr val="D2D1D7"/>
                    </a:solidFill>
                  </a:tcPr>
                </a:tc>
                <a:extLst>
                  <a:ext uri="{0D108BD9-81ED-4DB2-BD59-A6C34878D82A}">
                    <a16:rowId xmlns:a16="http://schemas.microsoft.com/office/drawing/2014/main" val="10003"/>
                  </a:ext>
                </a:extLst>
              </a:tr>
              <a:tr h="1189184">
                <a:tc>
                  <a:txBody>
                    <a:bodyPr/>
                    <a:lstStyle/>
                    <a:p>
                      <a:pPr marL="0" marR="0" algn="l">
                        <a:spcBef>
                          <a:spcPts val="0"/>
                        </a:spcBef>
                        <a:spcAft>
                          <a:spcPts val="0"/>
                        </a:spcAft>
                      </a:pPr>
                      <a:r>
                        <a:rPr lang="en-US" sz="2900" dirty="0">
                          <a:effectLst/>
                        </a:rPr>
                        <a:t>Flipped Group Mean</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33.3</a:t>
                      </a:r>
                    </a:p>
                  </a:txBody>
                  <a:tcPr marL="72009" marR="72009" marT="0" marB="0" anchor="ctr">
                    <a:solidFill>
                      <a:srgbClr val="EAEAEC"/>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83.6</a:t>
                      </a:r>
                    </a:p>
                  </a:txBody>
                  <a:tcPr marL="72009" marR="72009" marT="0" marB="0" anchor="ctr">
                    <a:solidFill>
                      <a:srgbClr val="EAEAEC"/>
                    </a:solidFill>
                  </a:tcPr>
                </a:tc>
                <a:extLst>
                  <a:ext uri="{0D108BD9-81ED-4DB2-BD59-A6C34878D82A}">
                    <a16:rowId xmlns:a16="http://schemas.microsoft.com/office/drawing/2014/main" val="10004"/>
                  </a:ext>
                </a:extLst>
              </a:tr>
              <a:tr h="594591">
                <a:tc>
                  <a:txBody>
                    <a:bodyPr/>
                    <a:lstStyle/>
                    <a:p>
                      <a:pPr marL="0" marR="0" algn="l">
                        <a:spcBef>
                          <a:spcPts val="0"/>
                        </a:spcBef>
                        <a:spcAft>
                          <a:spcPts val="0"/>
                        </a:spcAft>
                      </a:pPr>
                      <a:r>
                        <a:rPr lang="en-US" sz="2900" dirty="0">
                          <a:effectLst/>
                        </a:rPr>
                        <a:t>Std. Dev.</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7.8</a:t>
                      </a:r>
                    </a:p>
                  </a:txBody>
                  <a:tcPr marL="72009" marR="72009" marT="0" marB="0" anchor="ctr">
                    <a:solidFill>
                      <a:srgbClr val="D2D1D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12.9</a:t>
                      </a:r>
                    </a:p>
                  </a:txBody>
                  <a:tcPr marL="72009" marR="72009" marT="0" marB="0" anchor="ctr">
                    <a:solidFill>
                      <a:srgbClr val="D2D1D7"/>
                    </a:solidFill>
                  </a:tcPr>
                </a:tc>
                <a:extLst>
                  <a:ext uri="{0D108BD9-81ED-4DB2-BD59-A6C34878D82A}">
                    <a16:rowId xmlns:a16="http://schemas.microsoft.com/office/drawing/2014/main" val="10005"/>
                  </a:ext>
                </a:extLst>
              </a:tr>
              <a:tr h="594591">
                <a:tc>
                  <a:txBody>
                    <a:bodyPr/>
                    <a:lstStyle/>
                    <a:p>
                      <a:pPr marL="0" marR="0" algn="l">
                        <a:spcBef>
                          <a:spcPts val="0"/>
                        </a:spcBef>
                        <a:spcAft>
                          <a:spcPts val="0"/>
                        </a:spcAft>
                      </a:pPr>
                      <a:r>
                        <a:rPr lang="en-US" sz="2900" dirty="0">
                          <a:effectLst/>
                        </a:rPr>
                        <a:t>N</a:t>
                      </a:r>
                      <a:endParaRPr lang="en-US" sz="2900" dirty="0">
                        <a:effectLst/>
                        <a:latin typeface="Times New Roman" panose="02020603050405020304" pitchFamily="18" charset="0"/>
                        <a:ea typeface="Times New Roman" panose="02020603050405020304" pitchFamily="18" charset="0"/>
                      </a:endParaRPr>
                    </a:p>
                  </a:txBody>
                  <a:tcPr marL="72009" marR="72009" marT="0" marB="0">
                    <a:solidFill>
                      <a:srgbClr val="09E6F7"/>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65</a:t>
                      </a:r>
                    </a:p>
                  </a:txBody>
                  <a:tcPr marL="72009" marR="72009" marT="0" marB="0" anchor="ctr">
                    <a:solidFill>
                      <a:srgbClr val="EAEAEC"/>
                    </a:solidFill>
                  </a:tcPr>
                </a:tc>
                <a:tc>
                  <a:txBody>
                    <a:bodyPr/>
                    <a:lstStyle/>
                    <a:p>
                      <a:pPr marL="0" marR="0" algn="ctr">
                        <a:spcBef>
                          <a:spcPts val="0"/>
                        </a:spcBef>
                        <a:spcAft>
                          <a:spcPts val="0"/>
                        </a:spcAft>
                      </a:pPr>
                      <a:r>
                        <a:rPr lang="en-US" sz="2900" dirty="0">
                          <a:solidFill>
                            <a:srgbClr val="244972"/>
                          </a:solidFill>
                          <a:effectLst/>
                          <a:latin typeface="+mn-lt"/>
                          <a:ea typeface="Times New Roman" panose="02020603050405020304" pitchFamily="18" charset="0"/>
                        </a:rPr>
                        <a:t>67</a:t>
                      </a:r>
                    </a:p>
                  </a:txBody>
                  <a:tcPr marL="72009" marR="72009" marT="0" marB="0" anchor="ctr">
                    <a:solidFill>
                      <a:srgbClr val="EAEAEC"/>
                    </a:solidFill>
                  </a:tcPr>
                </a:tc>
                <a:extLst>
                  <a:ext uri="{0D108BD9-81ED-4DB2-BD59-A6C34878D82A}">
                    <a16:rowId xmlns:a16="http://schemas.microsoft.com/office/drawing/2014/main" val="10006"/>
                  </a:ext>
                </a:extLst>
              </a:tr>
            </a:tbl>
          </a:graphicData>
        </a:graphic>
      </p:graphicFrame>
      <p:sp>
        <p:nvSpPr>
          <p:cNvPr id="5" name="TextBox 4"/>
          <p:cNvSpPr txBox="1"/>
          <p:nvPr/>
        </p:nvSpPr>
        <p:spPr>
          <a:xfrm>
            <a:off x="23775162" y="9029700"/>
            <a:ext cx="13736125" cy="5404556"/>
          </a:xfrm>
          <a:prstGeom prst="rect">
            <a:avLst/>
          </a:prstGeom>
          <a:noFill/>
        </p:spPr>
        <p:txBody>
          <a:bodyPr wrap="square" rtlCol="0">
            <a:spAutoFit/>
          </a:bodyPr>
          <a:lstStyle/>
          <a:p>
            <a:pPr algn="l">
              <a:spcAft>
                <a:spcPts val="630"/>
              </a:spcAft>
            </a:pPr>
            <a:r>
              <a:rPr lang="en-US" sz="4620" b="1" u="sng" dirty="0">
                <a:solidFill>
                  <a:srgbClr val="09E6F7"/>
                </a:solidFill>
              </a:rPr>
              <a:t>Statistical Analysis</a:t>
            </a:r>
          </a:p>
          <a:p>
            <a:pPr algn="l">
              <a:spcAft>
                <a:spcPts val="0"/>
              </a:spcAft>
            </a:pPr>
            <a:r>
              <a:rPr lang="en-US" sz="2940" dirty="0">
                <a:solidFill>
                  <a:srgbClr val="244972"/>
                </a:solidFill>
              </a:rPr>
              <a:t>Using IBM SPSS Statistics, a software package used for statistical analysis, the two subscales IA and ES from the ASCIv2 survey were compiled and processed for statistical significance by the independent samples t-test. The t-test measures the degree to which two groups/experiments have the same average value. When p&gt; 0.05, statistical analysis indicates that the difference between groups is not significant. The American Chemical Society standardized final exam scores for General Chemistry (with a raw score out of 70) were processed for statistical significance by the independent samples t-test. The means and standard deviations of this assessment were also evaluated as well as final course percentage. </a:t>
            </a:r>
          </a:p>
        </p:txBody>
      </p:sp>
      <p:sp>
        <p:nvSpPr>
          <p:cNvPr id="14" name="TextBox 13"/>
          <p:cNvSpPr txBox="1"/>
          <p:nvPr/>
        </p:nvSpPr>
        <p:spPr>
          <a:xfrm>
            <a:off x="29186708" y="26157117"/>
            <a:ext cx="8384679" cy="6684907"/>
          </a:xfrm>
          <a:prstGeom prst="rect">
            <a:avLst/>
          </a:prstGeom>
          <a:noFill/>
        </p:spPr>
        <p:txBody>
          <a:bodyPr wrap="square" rtlCol="0">
            <a:spAutoFit/>
          </a:bodyPr>
          <a:lstStyle/>
          <a:p>
            <a:pPr marL="360045" indent="-360045" algn="just">
              <a:buFont typeface="Wingdings" pitchFamily="2" charset="2"/>
              <a:buChar char="v"/>
            </a:pPr>
            <a:r>
              <a:rPr lang="en-US" sz="2520" dirty="0">
                <a:solidFill>
                  <a:srgbClr val="244972"/>
                </a:solidFill>
              </a:rPr>
              <a:t>The average final exam score (out of 70) for the traditional group is 32.8 and for the flipped group is 33.3. There was no significant difference in final exam scores between the two groups (</a:t>
            </a:r>
            <a:r>
              <a:rPr lang="en-US" sz="2520" i="1" dirty="0">
                <a:solidFill>
                  <a:srgbClr val="244972"/>
                </a:solidFill>
              </a:rPr>
              <a:t>p </a:t>
            </a:r>
            <a:r>
              <a:rPr lang="en-US" sz="2520" dirty="0">
                <a:solidFill>
                  <a:srgbClr val="244972"/>
                </a:solidFill>
              </a:rPr>
              <a:t>= 0.68). We can say we did no harm to students understanding of chemistry by flipping the laboratory lecture.</a:t>
            </a:r>
          </a:p>
          <a:p>
            <a:pPr marL="360045" indent="-360045" algn="just">
              <a:buFont typeface="Wingdings" pitchFamily="2" charset="2"/>
              <a:buChar char="v"/>
            </a:pPr>
            <a:r>
              <a:rPr lang="en-US" sz="2520" dirty="0">
                <a:solidFill>
                  <a:srgbClr val="244972"/>
                </a:solidFill>
              </a:rPr>
              <a:t>The average course percentage for the traditional group was 77.9% and for the flipped group the average course grade percentage was 83.6%. There was a significant difference in course grade percentage (</a:t>
            </a:r>
            <a:r>
              <a:rPr lang="en-US" sz="2520" i="1" dirty="0">
                <a:solidFill>
                  <a:srgbClr val="244972"/>
                </a:solidFill>
              </a:rPr>
              <a:t>p </a:t>
            </a:r>
            <a:r>
              <a:rPr lang="en-US" sz="2520" dirty="0">
                <a:solidFill>
                  <a:srgbClr val="244972"/>
                </a:solidFill>
              </a:rPr>
              <a:t>= 0.006) which indicates that students in the flipped class room did better overall in the course than the traditional group. </a:t>
            </a:r>
          </a:p>
          <a:p>
            <a:pPr marL="360045" indent="-360045" algn="just">
              <a:buFont typeface="Wingdings" pitchFamily="2" charset="2"/>
              <a:buChar char="v"/>
            </a:pPr>
            <a:r>
              <a:rPr lang="en-US" sz="2520" dirty="0">
                <a:solidFill>
                  <a:srgbClr val="244972"/>
                </a:solidFill>
              </a:rPr>
              <a:t>There was a significant difference (p&lt;0.001)  between the flipped and traditional for the overall course percentage and there was not a significant difference between the raw scores between the two group</a:t>
            </a:r>
          </a:p>
        </p:txBody>
      </p:sp>
      <p:sp>
        <p:nvSpPr>
          <p:cNvPr id="32" name="TextBox 31"/>
          <p:cNvSpPr txBox="1"/>
          <p:nvPr/>
        </p:nvSpPr>
        <p:spPr>
          <a:xfrm>
            <a:off x="4119968" y="25571424"/>
            <a:ext cx="11111208" cy="674031"/>
          </a:xfrm>
          <a:prstGeom prst="rect">
            <a:avLst/>
          </a:prstGeom>
          <a:noFill/>
        </p:spPr>
        <p:txBody>
          <a:bodyPr wrap="square" rtlCol="0">
            <a:spAutoFit/>
          </a:bodyPr>
          <a:lstStyle/>
          <a:p>
            <a:pPr>
              <a:defRPr sz="1440" b="1" i="0" u="none" strike="noStrike" kern="1200" baseline="0">
                <a:solidFill>
                  <a:srgbClr val="660033"/>
                </a:solidFill>
                <a:latin typeface="+mn-lt"/>
                <a:ea typeface="+mn-ea"/>
                <a:cs typeface="+mn-cs"/>
              </a:defRPr>
            </a:pPr>
            <a:r>
              <a:rPr lang="en-US" sz="3780" b="1" dirty="0">
                <a:solidFill>
                  <a:srgbClr val="244972"/>
                </a:solidFill>
              </a:rPr>
              <a:t>Flipped vs Traditional Pre and Post ASCIv2 </a:t>
            </a:r>
          </a:p>
        </p:txBody>
      </p:sp>
      <p:sp>
        <p:nvSpPr>
          <p:cNvPr id="9" name="TextBox 8"/>
          <p:cNvSpPr txBox="1"/>
          <p:nvPr/>
        </p:nvSpPr>
        <p:spPr>
          <a:xfrm>
            <a:off x="21492948" y="25549346"/>
            <a:ext cx="13710567" cy="674031"/>
          </a:xfrm>
          <a:prstGeom prst="rect">
            <a:avLst/>
          </a:prstGeom>
          <a:noFill/>
        </p:spPr>
        <p:txBody>
          <a:bodyPr wrap="square" rtlCol="0">
            <a:spAutoFit/>
          </a:bodyPr>
          <a:lstStyle/>
          <a:p>
            <a:pPr>
              <a:defRPr sz="1800" b="1" i="0" u="none" strike="noStrike" kern="1200" baseline="0">
                <a:solidFill>
                  <a:srgbClr val="FFFFFF"/>
                </a:solidFill>
                <a:latin typeface="+mn-lt"/>
                <a:ea typeface="+mn-ea"/>
                <a:cs typeface="+mn-cs"/>
              </a:defRPr>
            </a:pPr>
            <a:r>
              <a:rPr lang="en-US" sz="3780" b="1" dirty="0">
                <a:solidFill>
                  <a:srgbClr val="244972"/>
                </a:solidFill>
              </a:rPr>
              <a:t>Final Exam Average and Final Course Average</a:t>
            </a:r>
          </a:p>
        </p:txBody>
      </p:sp>
      <p:sp>
        <p:nvSpPr>
          <p:cNvPr id="2" name="TextBox 1"/>
          <p:cNvSpPr txBox="1"/>
          <p:nvPr/>
        </p:nvSpPr>
        <p:spPr>
          <a:xfrm>
            <a:off x="729583" y="14825104"/>
            <a:ext cx="9069124" cy="4564326"/>
          </a:xfrm>
          <a:prstGeom prst="rect">
            <a:avLst/>
          </a:prstGeom>
          <a:noFill/>
        </p:spPr>
        <p:txBody>
          <a:bodyPr wrap="square" rtlCol="0">
            <a:spAutoFit/>
          </a:bodyPr>
          <a:lstStyle/>
          <a:p>
            <a:pPr algn="l">
              <a:spcAft>
                <a:spcPts val="630"/>
              </a:spcAft>
            </a:pPr>
            <a:r>
              <a:rPr lang="en-US" sz="4620" b="1" u="sng" dirty="0">
                <a:solidFill>
                  <a:srgbClr val="09E6F7"/>
                </a:solidFill>
                <a:latin typeface="+mj-lt"/>
              </a:rPr>
              <a:t>Why Flipped Learning?</a:t>
            </a:r>
          </a:p>
          <a:p>
            <a:pPr algn="l"/>
            <a:r>
              <a:rPr lang="en-US" sz="2940" dirty="0">
                <a:solidFill>
                  <a:srgbClr val="244972"/>
                </a:solidFill>
              </a:rPr>
              <a:t>A flipped course combines the best features of face-to-face teaching with those of the online learning environment. This learning style is a pedagogical approach in which direct instruction moves from the group learning space to the individual learning space, and the resulting group space is transformed into a dynamic, interactive learning environment.</a:t>
            </a:r>
          </a:p>
          <a:p>
            <a:pPr algn="l"/>
            <a:endParaRPr lang="en-US" sz="3360" dirty="0">
              <a:solidFill>
                <a:srgbClr val="0066CC"/>
              </a:solidFill>
            </a:endParaRPr>
          </a:p>
        </p:txBody>
      </p:sp>
      <p:sp>
        <p:nvSpPr>
          <p:cNvPr id="15" name="TextBox 14"/>
          <p:cNvSpPr txBox="1"/>
          <p:nvPr/>
        </p:nvSpPr>
        <p:spPr>
          <a:xfrm>
            <a:off x="752338" y="24739738"/>
            <a:ext cx="5162609" cy="803297"/>
          </a:xfrm>
          <a:prstGeom prst="rect">
            <a:avLst/>
          </a:prstGeom>
          <a:noFill/>
        </p:spPr>
        <p:txBody>
          <a:bodyPr wrap="square" rtlCol="0">
            <a:spAutoFit/>
          </a:bodyPr>
          <a:lstStyle/>
          <a:p>
            <a:pPr algn="l"/>
            <a:r>
              <a:rPr lang="en-US" sz="4620" b="1" u="sng" dirty="0">
                <a:solidFill>
                  <a:srgbClr val="09E6F7"/>
                </a:solidFill>
              </a:rPr>
              <a:t>Data and Results</a:t>
            </a:r>
          </a:p>
        </p:txBody>
      </p:sp>
      <p:sp>
        <p:nvSpPr>
          <p:cNvPr id="16" name="TextBox 15"/>
          <p:cNvSpPr txBox="1"/>
          <p:nvPr/>
        </p:nvSpPr>
        <p:spPr>
          <a:xfrm>
            <a:off x="23720293" y="5542720"/>
            <a:ext cx="13958575" cy="3517886"/>
          </a:xfrm>
          <a:prstGeom prst="rect">
            <a:avLst/>
          </a:prstGeom>
          <a:noFill/>
        </p:spPr>
        <p:txBody>
          <a:bodyPr wrap="square" rtlCol="0">
            <a:spAutoFit/>
          </a:bodyPr>
          <a:lstStyle/>
          <a:p>
            <a:pPr algn="l"/>
            <a:r>
              <a:rPr lang="en-US" sz="4620" b="1" u="sng" dirty="0">
                <a:solidFill>
                  <a:srgbClr val="09E6F7"/>
                </a:solidFill>
                <a:latin typeface="+mj-lt"/>
              </a:rPr>
              <a:t>Population Studied</a:t>
            </a:r>
          </a:p>
          <a:p>
            <a:pPr algn="l"/>
            <a:r>
              <a:rPr lang="en-US" sz="2940" dirty="0">
                <a:solidFill>
                  <a:srgbClr val="244972"/>
                </a:solidFill>
              </a:rPr>
              <a:t>At the University of Wisconsin – Eau Claire, two combined lecture and lab sections of a first-term General Chemistry course were studied.</a:t>
            </a:r>
          </a:p>
          <a:p>
            <a:pPr algn="l"/>
            <a:r>
              <a:rPr lang="en-US" sz="2940" dirty="0">
                <a:solidFill>
                  <a:srgbClr val="244972"/>
                </a:solidFill>
              </a:rPr>
              <a:t>	Fall 2014 – General Chemistry I (CHEM 103) – control section</a:t>
            </a:r>
          </a:p>
          <a:p>
            <a:pPr algn="l"/>
            <a:r>
              <a:rPr lang="en-US" sz="2940" dirty="0">
                <a:solidFill>
                  <a:srgbClr val="244972"/>
                </a:solidFill>
              </a:rPr>
              <a:t>	Fall 2016 – General Chemistry I (CHEM 103) – flipped section</a:t>
            </a:r>
          </a:p>
          <a:p>
            <a:pPr algn="l"/>
            <a:r>
              <a:rPr lang="en-US" sz="2940" dirty="0">
                <a:solidFill>
                  <a:srgbClr val="244972"/>
                </a:solidFill>
              </a:rPr>
              <a:t>Professor Theisen was the lecture instructor of both courses.</a:t>
            </a:r>
          </a:p>
          <a:p>
            <a:pPr algn="l"/>
            <a:r>
              <a:rPr lang="en-US" sz="2940" dirty="0">
                <a:solidFill>
                  <a:srgbClr val="244972"/>
                </a:solidFill>
              </a:rPr>
              <a:t>The flipped and control courses were designed to achieve equivalent expectations.</a:t>
            </a:r>
          </a:p>
        </p:txBody>
      </p:sp>
      <p:sp>
        <p:nvSpPr>
          <p:cNvPr id="23" name="TextBox 22"/>
          <p:cNvSpPr txBox="1"/>
          <p:nvPr/>
        </p:nvSpPr>
        <p:spPr>
          <a:xfrm>
            <a:off x="12113074" y="12051423"/>
            <a:ext cx="11327591" cy="2160591"/>
          </a:xfrm>
          <a:prstGeom prst="rect">
            <a:avLst/>
          </a:prstGeom>
          <a:noFill/>
        </p:spPr>
        <p:txBody>
          <a:bodyPr wrap="square" rtlCol="0">
            <a:spAutoFit/>
          </a:bodyPr>
          <a:lstStyle/>
          <a:p>
            <a:pPr algn="l"/>
            <a:r>
              <a:rPr lang="en-US" sz="4620" b="1" u="sng" dirty="0">
                <a:solidFill>
                  <a:srgbClr val="09E6F7"/>
                </a:solidFill>
              </a:rPr>
              <a:t>Hypothesis</a:t>
            </a:r>
          </a:p>
          <a:p>
            <a:pPr algn="l"/>
            <a:r>
              <a:rPr lang="en-US" sz="2940" dirty="0">
                <a:solidFill>
                  <a:srgbClr val="244972"/>
                </a:solidFill>
              </a:rPr>
              <a:t>Our hypothesis is that students who are enrolled in the flipped curriculum course will have a higher measurable outcome of understanding of and attitudes towards chemistry. </a:t>
            </a:r>
          </a:p>
        </p:txBody>
      </p:sp>
      <p:pic>
        <p:nvPicPr>
          <p:cNvPr id="22" name="Picture 21" descr="Power-of-AND_horz_wht_RGB_MSoffic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685814" y="2767364"/>
            <a:ext cx="7098012" cy="2071006"/>
          </a:xfrm>
          <a:prstGeom prst="rect">
            <a:avLst/>
          </a:prstGeom>
        </p:spPr>
      </p:pic>
      <p:pic>
        <p:nvPicPr>
          <p:cNvPr id="19" name="Picture 18">
            <a:extLst>
              <a:ext uri="{FF2B5EF4-FFF2-40B4-BE49-F238E27FC236}">
                <a16:creationId xmlns:a16="http://schemas.microsoft.com/office/drawing/2014/main" id="{A476F927-4F42-456A-BD21-2990CB3830E8}"/>
              </a:ext>
            </a:extLst>
          </p:cNvPr>
          <p:cNvPicPr>
            <a:picLocks noChangeAspect="1"/>
          </p:cNvPicPr>
          <p:nvPr/>
        </p:nvPicPr>
        <p:blipFill>
          <a:blip r:embed="rId6"/>
          <a:stretch>
            <a:fillRect/>
          </a:stretch>
        </p:blipFill>
        <p:spPr>
          <a:xfrm>
            <a:off x="11856570" y="5600798"/>
            <a:ext cx="11161423" cy="4402065"/>
          </a:xfrm>
          <a:prstGeom prst="rect">
            <a:avLst/>
          </a:prstGeom>
          <a:ln>
            <a:noFill/>
          </a:ln>
        </p:spPr>
      </p:pic>
      <p:sp>
        <p:nvSpPr>
          <p:cNvPr id="8" name="TextBox 7"/>
          <p:cNvSpPr txBox="1"/>
          <p:nvPr/>
        </p:nvSpPr>
        <p:spPr>
          <a:xfrm>
            <a:off x="11988711" y="9797622"/>
            <a:ext cx="10773812" cy="2316532"/>
          </a:xfrm>
          <a:prstGeom prst="rect">
            <a:avLst/>
          </a:prstGeom>
          <a:noFill/>
        </p:spPr>
        <p:txBody>
          <a:bodyPr vert="horz" wrap="square" rtlCol="0" anchor="ctr" anchorCtr="0">
            <a:spAutoFit/>
          </a:bodyPr>
          <a:lstStyle/>
          <a:p>
            <a:pPr algn="l">
              <a:spcAft>
                <a:spcPts val="630"/>
              </a:spcAft>
            </a:pPr>
            <a:r>
              <a:rPr lang="en-US" sz="4620" b="1" u="sng" dirty="0">
                <a:solidFill>
                  <a:srgbClr val="09E6F7"/>
                </a:solidFill>
              </a:rPr>
              <a:t>Goals</a:t>
            </a:r>
            <a:endParaRPr lang="en-US" sz="1680" b="1" dirty="0">
              <a:solidFill>
                <a:srgbClr val="09E6F7"/>
              </a:solidFill>
            </a:endParaRPr>
          </a:p>
          <a:p>
            <a:pPr marL="576072" lvl="1" indent="-288036" algn="just">
              <a:lnSpc>
                <a:spcPts val="2835"/>
              </a:lnSpc>
              <a:spcAft>
                <a:spcPts val="0"/>
              </a:spcAft>
              <a:buFont typeface="Arial" panose="020B0604020202020204" pitchFamily="34" charset="0"/>
              <a:buChar char="•"/>
            </a:pPr>
            <a:r>
              <a:rPr lang="en-US" sz="2940" dirty="0">
                <a:solidFill>
                  <a:srgbClr val="244972"/>
                </a:solidFill>
              </a:rPr>
              <a:t>Gather information about the impact of flipped or traditional teaching modes on student learning</a:t>
            </a:r>
          </a:p>
          <a:p>
            <a:pPr marL="576072" lvl="1" indent="-288036" algn="just">
              <a:lnSpc>
                <a:spcPts val="2835"/>
              </a:lnSpc>
              <a:spcAft>
                <a:spcPts val="0"/>
              </a:spcAft>
              <a:buFont typeface="Arial" panose="020B0604020202020204" pitchFamily="34" charset="0"/>
              <a:buChar char="•"/>
            </a:pPr>
            <a:r>
              <a:rPr lang="en-US" sz="2940" dirty="0">
                <a:solidFill>
                  <a:srgbClr val="244972"/>
                </a:solidFill>
              </a:rPr>
              <a:t>Measure student understanding of General Chemistry </a:t>
            </a:r>
          </a:p>
          <a:p>
            <a:pPr marL="576072" lvl="1" indent="-288036" algn="just">
              <a:lnSpc>
                <a:spcPts val="2835"/>
              </a:lnSpc>
              <a:spcAft>
                <a:spcPts val="0"/>
              </a:spcAft>
              <a:buFont typeface="Arial" panose="020B0604020202020204" pitchFamily="34" charset="0"/>
              <a:buChar char="•"/>
            </a:pPr>
            <a:r>
              <a:rPr lang="en-US" sz="2940" dirty="0">
                <a:solidFill>
                  <a:srgbClr val="244972"/>
                </a:solidFill>
              </a:rPr>
              <a:t>Measure student attitudes towards the subject of chemistry</a:t>
            </a:r>
          </a:p>
        </p:txBody>
      </p:sp>
      <p:sp>
        <p:nvSpPr>
          <p:cNvPr id="10" name="TextBox 9">
            <a:extLst>
              <a:ext uri="{FF2B5EF4-FFF2-40B4-BE49-F238E27FC236}">
                <a16:creationId xmlns:a16="http://schemas.microsoft.com/office/drawing/2014/main" id="{C2FD30BE-DFB0-4FDB-8FD5-C910D4E0574E}"/>
              </a:ext>
            </a:extLst>
          </p:cNvPr>
          <p:cNvSpPr txBox="1"/>
          <p:nvPr/>
        </p:nvSpPr>
        <p:spPr>
          <a:xfrm>
            <a:off x="790539" y="19066429"/>
            <a:ext cx="8885033" cy="4745915"/>
          </a:xfrm>
          <a:prstGeom prst="rect">
            <a:avLst/>
          </a:prstGeom>
          <a:noFill/>
        </p:spPr>
        <p:txBody>
          <a:bodyPr wrap="square" rtlCol="0">
            <a:spAutoFit/>
          </a:bodyPr>
          <a:lstStyle/>
          <a:p>
            <a:pPr lvl="0" algn="l"/>
            <a:r>
              <a:rPr lang="en-US" sz="3360" b="1" u="sng" dirty="0">
                <a:solidFill>
                  <a:srgbClr val="09E6F7"/>
                </a:solidFill>
              </a:rPr>
              <a:t>Flipped Learning Involves:</a:t>
            </a:r>
          </a:p>
          <a:p>
            <a:pPr lvl="0" algn="l"/>
            <a:r>
              <a:rPr lang="en-US" sz="3360" dirty="0">
                <a:solidFill>
                  <a:srgbClr val="244972"/>
                </a:solidFill>
              </a:rPr>
              <a:t>1. Flexible learning environments </a:t>
            </a:r>
          </a:p>
          <a:p>
            <a:pPr lvl="0" algn="l"/>
            <a:r>
              <a:rPr lang="en-US" sz="3360" dirty="0">
                <a:solidFill>
                  <a:srgbClr val="244972"/>
                </a:solidFill>
              </a:rPr>
              <a:t>2. Student-centered classrooms</a:t>
            </a:r>
          </a:p>
          <a:p>
            <a:pPr lvl="0" algn="l"/>
            <a:r>
              <a:rPr lang="en-US" sz="3360" dirty="0">
                <a:solidFill>
                  <a:srgbClr val="244972"/>
                </a:solidFill>
              </a:rPr>
              <a:t>3. Just-in-time teaching </a:t>
            </a:r>
          </a:p>
          <a:p>
            <a:pPr lvl="0" algn="l"/>
            <a:r>
              <a:rPr lang="en-US" sz="3360" dirty="0">
                <a:solidFill>
                  <a:srgbClr val="244972"/>
                </a:solidFill>
              </a:rPr>
              <a:t>4. More intentional instruction</a:t>
            </a:r>
          </a:p>
          <a:p>
            <a:pPr lvl="0" algn="l"/>
            <a:endParaRPr lang="en-US" sz="3360" dirty="0">
              <a:solidFill>
                <a:srgbClr val="244972"/>
              </a:solidFill>
            </a:endParaRPr>
          </a:p>
          <a:p>
            <a:pPr lvl="0" algn="l"/>
            <a:r>
              <a:rPr lang="en-US" sz="3360" dirty="0">
                <a:solidFill>
                  <a:srgbClr val="244972"/>
                </a:solidFill>
              </a:rPr>
              <a:t>While flipped lectures courses have appeared throughout the undergraduate curriculum, flipped laboratory experiences are more rare.</a:t>
            </a:r>
          </a:p>
        </p:txBody>
      </p:sp>
      <p:sp>
        <p:nvSpPr>
          <p:cNvPr id="50" name="TextBox 49">
            <a:extLst>
              <a:ext uri="{FF2B5EF4-FFF2-40B4-BE49-F238E27FC236}">
                <a16:creationId xmlns:a16="http://schemas.microsoft.com/office/drawing/2014/main" id="{4F52FE50-DF2B-2C4E-9A61-98D15D6C7530}"/>
              </a:ext>
            </a:extLst>
          </p:cNvPr>
          <p:cNvSpPr txBox="1"/>
          <p:nvPr/>
        </p:nvSpPr>
        <p:spPr>
          <a:xfrm>
            <a:off x="19318901" y="33832802"/>
            <a:ext cx="8741482" cy="2031325"/>
          </a:xfrm>
          <a:prstGeom prst="rect">
            <a:avLst/>
          </a:prstGeom>
          <a:noFill/>
        </p:spPr>
        <p:txBody>
          <a:bodyPr wrap="square" rtlCol="0">
            <a:spAutoFit/>
          </a:bodyPr>
          <a:lstStyle/>
          <a:p>
            <a:pPr algn="l"/>
            <a:r>
              <a:rPr lang="en-US" sz="2520" dirty="0">
                <a:solidFill>
                  <a:srgbClr val="244972"/>
                </a:solidFill>
              </a:rPr>
              <a:t>Both Emotional Satisfaction and Intellectual Accessibility (measured by the post-ASCIv2 survey) at the end of the semester was significantly correlated with ACS exam raw score, r = .48 for ES and r = .44 for IA,  for the flipped group (all </a:t>
            </a:r>
            <a:r>
              <a:rPr lang="en-US" sz="2520" i="1" dirty="0" err="1">
                <a:solidFill>
                  <a:srgbClr val="244972"/>
                </a:solidFill>
              </a:rPr>
              <a:t>p</a:t>
            </a:r>
            <a:r>
              <a:rPr lang="en-US" sz="2520" dirty="0" err="1">
                <a:solidFill>
                  <a:srgbClr val="244972"/>
                </a:solidFill>
              </a:rPr>
              <a:t>s</a:t>
            </a:r>
            <a:r>
              <a:rPr lang="en-US" sz="2520" dirty="0">
                <a:solidFill>
                  <a:srgbClr val="244972"/>
                </a:solidFill>
              </a:rPr>
              <a:t> &lt; .001).</a:t>
            </a:r>
          </a:p>
        </p:txBody>
      </p:sp>
      <p:sp>
        <p:nvSpPr>
          <p:cNvPr id="51" name="TextBox 50">
            <a:extLst>
              <a:ext uri="{FF2B5EF4-FFF2-40B4-BE49-F238E27FC236}">
                <a16:creationId xmlns:a16="http://schemas.microsoft.com/office/drawing/2014/main" id="{E1AF0178-2B3F-FC44-ABD5-D52C586112CB}"/>
              </a:ext>
            </a:extLst>
          </p:cNvPr>
          <p:cNvSpPr txBox="1"/>
          <p:nvPr/>
        </p:nvSpPr>
        <p:spPr>
          <a:xfrm>
            <a:off x="22852941" y="33158580"/>
            <a:ext cx="11111208" cy="674031"/>
          </a:xfrm>
          <a:prstGeom prst="rect">
            <a:avLst/>
          </a:prstGeom>
          <a:noFill/>
        </p:spPr>
        <p:txBody>
          <a:bodyPr wrap="square" rtlCol="0">
            <a:spAutoFit/>
          </a:bodyPr>
          <a:lstStyle/>
          <a:p>
            <a:pPr>
              <a:defRPr sz="1440" b="1" i="0" u="none" strike="noStrike" kern="1200" baseline="0">
                <a:solidFill>
                  <a:srgbClr val="660033"/>
                </a:solidFill>
                <a:latin typeface="+mn-lt"/>
                <a:ea typeface="+mn-ea"/>
                <a:cs typeface="+mn-cs"/>
              </a:defRPr>
            </a:pPr>
            <a:r>
              <a:rPr lang="en-US" sz="3780" b="1" dirty="0">
                <a:solidFill>
                  <a:srgbClr val="244972"/>
                </a:solidFill>
              </a:rPr>
              <a:t>Attitude and Final Exam Score</a:t>
            </a:r>
          </a:p>
        </p:txBody>
      </p:sp>
      <p:sp>
        <p:nvSpPr>
          <p:cNvPr id="52" name="TextBox 51">
            <a:extLst>
              <a:ext uri="{FF2B5EF4-FFF2-40B4-BE49-F238E27FC236}">
                <a16:creationId xmlns:a16="http://schemas.microsoft.com/office/drawing/2014/main" id="{018EAFCB-A3DD-AF4A-A418-A902F98B1190}"/>
              </a:ext>
            </a:extLst>
          </p:cNvPr>
          <p:cNvSpPr txBox="1"/>
          <p:nvPr/>
        </p:nvSpPr>
        <p:spPr>
          <a:xfrm>
            <a:off x="29343162" y="31353316"/>
            <a:ext cx="7971033" cy="480131"/>
          </a:xfrm>
          <a:prstGeom prst="rect">
            <a:avLst/>
          </a:prstGeom>
          <a:noFill/>
        </p:spPr>
        <p:txBody>
          <a:bodyPr wrap="square" rtlCol="0">
            <a:spAutoFit/>
          </a:bodyPr>
          <a:lstStyle/>
          <a:p>
            <a:pPr algn="just"/>
            <a:endParaRPr lang="en-US" sz="2520" dirty="0">
              <a:solidFill>
                <a:srgbClr val="244972"/>
              </a:solidFill>
            </a:endParaRPr>
          </a:p>
        </p:txBody>
      </p:sp>
      <p:pic>
        <p:nvPicPr>
          <p:cNvPr id="12" name="Picture 11">
            <a:extLst>
              <a:ext uri="{FF2B5EF4-FFF2-40B4-BE49-F238E27FC236}">
                <a16:creationId xmlns:a16="http://schemas.microsoft.com/office/drawing/2014/main" id="{4E7F956C-64B9-4E6D-A7FA-8E05E4D8DA6D}"/>
              </a:ext>
            </a:extLst>
          </p:cNvPr>
          <p:cNvPicPr>
            <a:picLocks noChangeAspect="1"/>
          </p:cNvPicPr>
          <p:nvPr/>
        </p:nvPicPr>
        <p:blipFill>
          <a:blip r:embed="rId7"/>
          <a:stretch>
            <a:fillRect/>
          </a:stretch>
        </p:blipFill>
        <p:spPr>
          <a:xfrm>
            <a:off x="1084757" y="26247123"/>
            <a:ext cx="8421076" cy="5160512"/>
          </a:xfrm>
          <a:prstGeom prst="rect">
            <a:avLst/>
          </a:prstGeom>
        </p:spPr>
      </p:pic>
      <p:pic>
        <p:nvPicPr>
          <p:cNvPr id="17" name="Picture 16">
            <a:extLst>
              <a:ext uri="{FF2B5EF4-FFF2-40B4-BE49-F238E27FC236}">
                <a16:creationId xmlns:a16="http://schemas.microsoft.com/office/drawing/2014/main" id="{7FEDE502-3C3D-411E-9265-E5AF22C025B0}"/>
              </a:ext>
            </a:extLst>
          </p:cNvPr>
          <p:cNvPicPr>
            <a:picLocks noChangeAspect="1"/>
          </p:cNvPicPr>
          <p:nvPr/>
        </p:nvPicPr>
        <p:blipFill>
          <a:blip r:embed="rId8"/>
          <a:stretch>
            <a:fillRect/>
          </a:stretch>
        </p:blipFill>
        <p:spPr>
          <a:xfrm>
            <a:off x="10364366" y="26252723"/>
            <a:ext cx="8421077" cy="5153012"/>
          </a:xfrm>
          <a:prstGeom prst="rect">
            <a:avLst/>
          </a:prstGeom>
        </p:spPr>
      </p:pic>
      <p:sp>
        <p:nvSpPr>
          <p:cNvPr id="20" name="TextBox 19">
            <a:extLst>
              <a:ext uri="{FF2B5EF4-FFF2-40B4-BE49-F238E27FC236}">
                <a16:creationId xmlns:a16="http://schemas.microsoft.com/office/drawing/2014/main" id="{4B035CA6-8692-42FA-9E6C-AB5622074C05}"/>
              </a:ext>
            </a:extLst>
          </p:cNvPr>
          <p:cNvSpPr txBox="1"/>
          <p:nvPr/>
        </p:nvSpPr>
        <p:spPr>
          <a:xfrm>
            <a:off x="28231950" y="33829088"/>
            <a:ext cx="9383687" cy="2031325"/>
          </a:xfrm>
          <a:prstGeom prst="rect">
            <a:avLst/>
          </a:prstGeom>
          <a:noFill/>
        </p:spPr>
        <p:txBody>
          <a:bodyPr wrap="square" rtlCol="0">
            <a:spAutoFit/>
          </a:bodyPr>
          <a:lstStyle/>
          <a:p>
            <a:pPr lvl="0" algn="l"/>
            <a:r>
              <a:rPr lang="en-US" sz="2520" dirty="0">
                <a:solidFill>
                  <a:srgbClr val="244972"/>
                </a:solidFill>
              </a:rPr>
              <a:t>Both Emotional Satisfaction and Intellectual Accessibility (measured by the post-ASCIv2 survey) at the end of the semester was significantly correlated with ACS exam raw score, r = .11 for ES and r = .16 for IA,  for the traditional group (all </a:t>
            </a:r>
            <a:r>
              <a:rPr lang="en-US" sz="2520" i="1" dirty="0" err="1">
                <a:solidFill>
                  <a:srgbClr val="244972"/>
                </a:solidFill>
              </a:rPr>
              <a:t>p</a:t>
            </a:r>
            <a:r>
              <a:rPr lang="en-US" sz="2520" dirty="0" err="1">
                <a:solidFill>
                  <a:srgbClr val="244972"/>
                </a:solidFill>
              </a:rPr>
              <a:t>s</a:t>
            </a:r>
            <a:r>
              <a:rPr lang="en-US" sz="2520" dirty="0">
                <a:solidFill>
                  <a:srgbClr val="244972"/>
                </a:solidFill>
              </a:rPr>
              <a:t> NOT &lt; .001).</a:t>
            </a:r>
          </a:p>
        </p:txBody>
      </p:sp>
      <p:sp>
        <p:nvSpPr>
          <p:cNvPr id="25" name="TextBox 24">
            <a:extLst>
              <a:ext uri="{FF2B5EF4-FFF2-40B4-BE49-F238E27FC236}">
                <a16:creationId xmlns:a16="http://schemas.microsoft.com/office/drawing/2014/main" id="{C2F0E575-AA4C-4444-AF45-A13ACED7FAC2}"/>
              </a:ext>
            </a:extLst>
          </p:cNvPr>
          <p:cNvSpPr txBox="1"/>
          <p:nvPr/>
        </p:nvSpPr>
        <p:spPr>
          <a:xfrm>
            <a:off x="814071" y="10345212"/>
            <a:ext cx="11119772" cy="3711785"/>
          </a:xfrm>
          <a:prstGeom prst="rect">
            <a:avLst/>
          </a:prstGeom>
          <a:noFill/>
        </p:spPr>
        <p:txBody>
          <a:bodyPr wrap="square" rtlCol="0">
            <a:spAutoFit/>
          </a:bodyPr>
          <a:lstStyle/>
          <a:p>
            <a:pPr algn="l"/>
            <a:r>
              <a:rPr lang="en-US" sz="2940" dirty="0">
                <a:solidFill>
                  <a:srgbClr val="244972"/>
                </a:solidFill>
              </a:rPr>
              <a:t>In this study, flipped and traditional student attitudes and understanding will be assessed by several quantitative and qualitative measures. A published, validated and reliable attitude survey on the subject of chemistry will be given to student participants (the ACSI V2) at the beginning and at the end of the course. To quantitatively assess student understanding of General Chemistry of all groups, standardized final exam scores were examined and statistically analyzed. </a:t>
            </a:r>
          </a:p>
        </p:txBody>
      </p:sp>
      <p:sp>
        <p:nvSpPr>
          <p:cNvPr id="31" name="TextBox 30">
            <a:extLst>
              <a:ext uri="{FF2B5EF4-FFF2-40B4-BE49-F238E27FC236}">
                <a16:creationId xmlns:a16="http://schemas.microsoft.com/office/drawing/2014/main" id="{A73D2161-E851-4E64-AD1F-3FDEE1A857D9}"/>
              </a:ext>
            </a:extLst>
          </p:cNvPr>
          <p:cNvSpPr txBox="1"/>
          <p:nvPr/>
        </p:nvSpPr>
        <p:spPr>
          <a:xfrm>
            <a:off x="790539" y="5508654"/>
            <a:ext cx="5600700" cy="803297"/>
          </a:xfrm>
          <a:prstGeom prst="rect">
            <a:avLst/>
          </a:prstGeom>
          <a:noFill/>
        </p:spPr>
        <p:txBody>
          <a:bodyPr wrap="square" rtlCol="0">
            <a:spAutoFit/>
          </a:bodyPr>
          <a:lstStyle/>
          <a:p>
            <a:pPr algn="l">
              <a:spcAft>
                <a:spcPts val="630"/>
              </a:spcAft>
            </a:pPr>
            <a:r>
              <a:rPr lang="en-US" sz="4620" b="1" u="sng" dirty="0">
                <a:solidFill>
                  <a:srgbClr val="09E6F7"/>
                </a:solidFill>
              </a:rPr>
              <a:t>Project Overview</a:t>
            </a:r>
          </a:p>
        </p:txBody>
      </p:sp>
      <p:sp>
        <p:nvSpPr>
          <p:cNvPr id="14346" name="Text Box 86"/>
          <p:cNvSpPr txBox="1">
            <a:spLocks noChangeArrowheads="1"/>
          </p:cNvSpPr>
          <p:nvPr/>
        </p:nvSpPr>
        <p:spPr bwMode="auto">
          <a:xfrm>
            <a:off x="804657" y="6481301"/>
            <a:ext cx="11520369" cy="4181262"/>
          </a:xfrm>
          <a:prstGeom prst="rect">
            <a:avLst/>
          </a:prstGeom>
          <a:noFill/>
          <a:ln w="9525">
            <a:noFill/>
            <a:miter lim="800000"/>
            <a:headEnd/>
            <a:tailEnd/>
          </a:ln>
        </p:spPr>
        <p:txBody>
          <a:bodyPr wrap="square" lIns="108321" tIns="54160" rIns="108321" bIns="54160">
            <a:prstTxWarp prst="textNoShape">
              <a:avLst/>
            </a:prstTxWarp>
            <a:spAutoFit/>
          </a:bodyPr>
          <a:lstStyle/>
          <a:p>
            <a:pPr algn="l"/>
            <a:r>
              <a:rPr lang="en-US" sz="2940" dirty="0">
                <a:solidFill>
                  <a:srgbClr val="244972"/>
                </a:solidFill>
              </a:rPr>
              <a:t>Strengthening instruction in STEM fields can benefit student learning as well as foster positive attitudes towards the sciences. This project tries to answer the question whether there is a measurable difference in understanding of and attitudes towards chemistry of two groups: students who complete a General Chemistry course where the laboratory lecture is in a flipped format and students who complete a General Chemistry course where the laboratory lecture is in a traditional lecture format. </a:t>
            </a:r>
          </a:p>
          <a:p>
            <a:pPr algn="l"/>
            <a:endParaRPr lang="en-US" sz="2940" dirty="0">
              <a:solidFill>
                <a:srgbClr val="244972"/>
              </a:solidFill>
            </a:endParaRPr>
          </a:p>
        </p:txBody>
      </p:sp>
      <p:sp>
        <p:nvSpPr>
          <p:cNvPr id="18" name="TextBox 17">
            <a:extLst>
              <a:ext uri="{FF2B5EF4-FFF2-40B4-BE49-F238E27FC236}">
                <a16:creationId xmlns:a16="http://schemas.microsoft.com/office/drawing/2014/main" id="{B92A6627-4567-A644-B2C9-4168AF71F8D0}"/>
              </a:ext>
            </a:extLst>
          </p:cNvPr>
          <p:cNvSpPr txBox="1"/>
          <p:nvPr/>
        </p:nvSpPr>
        <p:spPr>
          <a:xfrm>
            <a:off x="20643709" y="9330524"/>
            <a:ext cx="2118814" cy="1126462"/>
          </a:xfrm>
          <a:prstGeom prst="rect">
            <a:avLst/>
          </a:prstGeom>
          <a:noFill/>
          <a:ln>
            <a:noFill/>
          </a:ln>
        </p:spPr>
        <p:txBody>
          <a:bodyPr wrap="square" rtlCol="0">
            <a:spAutoFit/>
          </a:bodyPr>
          <a:lstStyle/>
          <a:p>
            <a:r>
              <a:rPr lang="en-US" sz="3360" dirty="0">
                <a:solidFill>
                  <a:srgbClr val="09E6F7"/>
                </a:solidFill>
              </a:rPr>
              <a:t>Figure 1 (</a:t>
            </a:r>
            <a:r>
              <a:rPr lang="en-US" sz="3360" dirty="0" err="1">
                <a:solidFill>
                  <a:srgbClr val="09E6F7"/>
                </a:solidFill>
              </a:rPr>
              <a:t>Seery</a:t>
            </a:r>
            <a:r>
              <a:rPr lang="en-US" sz="3360" dirty="0">
                <a:solidFill>
                  <a:srgbClr val="09E6F7"/>
                </a:solidFill>
              </a:rPr>
              <a:t>)</a:t>
            </a:r>
          </a:p>
        </p:txBody>
      </p:sp>
      <p:sp>
        <p:nvSpPr>
          <p:cNvPr id="43" name="TextBox 42">
            <a:extLst>
              <a:ext uri="{FF2B5EF4-FFF2-40B4-BE49-F238E27FC236}">
                <a16:creationId xmlns:a16="http://schemas.microsoft.com/office/drawing/2014/main" id="{9E17CF7D-0728-B84E-A24B-1AE4BBE56AA7}"/>
              </a:ext>
            </a:extLst>
          </p:cNvPr>
          <p:cNvSpPr txBox="1"/>
          <p:nvPr/>
        </p:nvSpPr>
        <p:spPr>
          <a:xfrm>
            <a:off x="10037362" y="31324099"/>
            <a:ext cx="9084978" cy="5133713"/>
          </a:xfrm>
          <a:prstGeom prst="rect">
            <a:avLst/>
          </a:prstGeom>
          <a:noFill/>
        </p:spPr>
        <p:txBody>
          <a:bodyPr wrap="square" rtlCol="0">
            <a:spAutoFit/>
          </a:bodyPr>
          <a:lstStyle/>
          <a:p>
            <a:pPr marL="360045" indent="-360045" algn="l">
              <a:buFont typeface="Wingdings" pitchFamily="2" charset="2"/>
              <a:buChar char="v"/>
            </a:pPr>
            <a:r>
              <a:rPr lang="en-US" sz="2520" dirty="0">
                <a:solidFill>
                  <a:srgbClr val="244972"/>
                </a:solidFill>
              </a:rPr>
              <a:t>When comparing the pre- and post-ES scores for students in the flipped group, there is a decrease in ES sum score. The </a:t>
            </a:r>
            <a:r>
              <a:rPr lang="en-US" sz="2520" i="1" dirty="0">
                <a:solidFill>
                  <a:srgbClr val="244972"/>
                </a:solidFill>
              </a:rPr>
              <a:t>p</a:t>
            </a:r>
            <a:r>
              <a:rPr lang="en-US" sz="2520" dirty="0">
                <a:solidFill>
                  <a:srgbClr val="244972"/>
                </a:solidFill>
              </a:rPr>
              <a:t> value found is 0.583. This value is not significant, and because of this, we cannot reject the null hypothesis. In comparing the pre- and post-ES scores in the traditional group, there is an increase in ES sum score. This increase is statistically significant where </a:t>
            </a:r>
            <a:r>
              <a:rPr lang="en-US" sz="2520" i="1" dirty="0">
                <a:solidFill>
                  <a:srgbClr val="244972"/>
                </a:solidFill>
              </a:rPr>
              <a:t>p</a:t>
            </a:r>
            <a:r>
              <a:rPr lang="en-US" sz="2520" dirty="0">
                <a:solidFill>
                  <a:srgbClr val="244972"/>
                </a:solidFill>
              </a:rPr>
              <a:t> = 0.041, which means we can reject the null hypothesis. </a:t>
            </a:r>
          </a:p>
          <a:p>
            <a:pPr marL="360045" indent="-360045" algn="l">
              <a:buFont typeface="Wingdings" pitchFamily="2" charset="2"/>
              <a:buChar char="v"/>
            </a:pPr>
            <a:r>
              <a:rPr lang="en-US" sz="2520" dirty="0">
                <a:solidFill>
                  <a:srgbClr val="244972"/>
                </a:solidFill>
              </a:rPr>
              <a:t>Students in the traditional course show a statistically significant increase in emotional satisfaction, where students in the flipped group show no net change in emotional satisfaction.</a:t>
            </a:r>
            <a:endParaRPr lang="en-US" sz="2520" dirty="0">
              <a:solidFill>
                <a:schemeClr val="bg2">
                  <a:lumMod val="50000"/>
                </a:schemeClr>
              </a:solidFill>
            </a:endParaRPr>
          </a:p>
          <a:p>
            <a:pPr algn="l"/>
            <a:endParaRPr lang="en-US" sz="2520" dirty="0">
              <a:solidFill>
                <a:srgbClr val="244972"/>
              </a:solidFill>
            </a:endParaRPr>
          </a:p>
        </p:txBody>
      </p:sp>
      <p:sp>
        <p:nvSpPr>
          <p:cNvPr id="44" name="TextBox 43">
            <a:extLst>
              <a:ext uri="{FF2B5EF4-FFF2-40B4-BE49-F238E27FC236}">
                <a16:creationId xmlns:a16="http://schemas.microsoft.com/office/drawing/2014/main" id="{38D18BFE-B061-854B-A32D-BF3B9D6AE80B}"/>
              </a:ext>
            </a:extLst>
          </p:cNvPr>
          <p:cNvSpPr txBox="1"/>
          <p:nvPr/>
        </p:nvSpPr>
        <p:spPr>
          <a:xfrm>
            <a:off x="23182763" y="18612366"/>
            <a:ext cx="5255262" cy="4745915"/>
          </a:xfrm>
          <a:prstGeom prst="rect">
            <a:avLst/>
          </a:prstGeom>
          <a:noFill/>
        </p:spPr>
        <p:txBody>
          <a:bodyPr wrap="square" rtlCol="0">
            <a:spAutoFit/>
          </a:bodyPr>
          <a:lstStyle/>
          <a:p>
            <a:pPr marL="360045" indent="-360045" algn="l">
              <a:buFont typeface="Wingdings" panose="05000000000000000000" pitchFamily="2" charset="2"/>
              <a:buChar char="v"/>
            </a:pPr>
            <a:r>
              <a:rPr lang="en-US" sz="2520" dirty="0">
                <a:solidFill>
                  <a:srgbClr val="244972"/>
                </a:solidFill>
              </a:rPr>
              <a:t>Items 1, 4, 5 and 7 needed to be re-coded in order for higher scores to represent positive aspects of students’ attitudes. </a:t>
            </a:r>
          </a:p>
          <a:p>
            <a:pPr marL="360045" indent="-360045" algn="l">
              <a:buFont typeface="Wingdings" panose="05000000000000000000" pitchFamily="2" charset="2"/>
              <a:buChar char="v"/>
            </a:pPr>
            <a:endParaRPr lang="en-US" sz="2520" dirty="0">
              <a:solidFill>
                <a:srgbClr val="244972"/>
              </a:solidFill>
            </a:endParaRPr>
          </a:p>
          <a:p>
            <a:pPr marL="360045" indent="-360045" algn="l">
              <a:buFont typeface="Wingdings" panose="05000000000000000000" pitchFamily="2" charset="2"/>
              <a:buChar char="v"/>
            </a:pPr>
            <a:r>
              <a:rPr lang="en-US" sz="2520" dirty="0">
                <a:solidFill>
                  <a:srgbClr val="244972"/>
                </a:solidFill>
              </a:rPr>
              <a:t>The ASCIv2 has two subscales, intellectual accessibility (IA) and emotional satisfaction (ES). </a:t>
            </a:r>
          </a:p>
          <a:p>
            <a:pPr marL="360045" indent="-360045" algn="l">
              <a:buFont typeface="Wingdings" panose="05000000000000000000" pitchFamily="2" charset="2"/>
              <a:buChar char="v"/>
            </a:pPr>
            <a:endParaRPr lang="en-US" sz="2520" dirty="0">
              <a:solidFill>
                <a:srgbClr val="244972"/>
              </a:solidFill>
            </a:endParaRPr>
          </a:p>
          <a:p>
            <a:pPr marL="360045" indent="-360045" algn="l">
              <a:buFont typeface="Wingdings" panose="05000000000000000000" pitchFamily="2" charset="2"/>
              <a:buChar char="v"/>
            </a:pPr>
            <a:r>
              <a:rPr lang="en-US" sz="2520" dirty="0">
                <a:solidFill>
                  <a:srgbClr val="244972"/>
                </a:solidFill>
              </a:rPr>
              <a:t>Items 1, 2, 3 and 6 load on the IA subscale and items 4, 5, 7 and 8 load on the ES subscale. </a:t>
            </a:r>
          </a:p>
        </p:txBody>
      </p:sp>
    </p:spTree>
    <p:extLst>
      <p:ext uri="{BB962C8B-B14F-4D97-AF65-F5344CB8AC3E}">
        <p14:creationId xmlns:p14="http://schemas.microsoft.com/office/powerpoint/2010/main" val="2094666569"/>
      </p:ext>
    </p:extLst>
  </p:cSld>
  <p:clrMapOvr>
    <a:masterClrMapping/>
  </p:clrMapOvr>
</p:sld>
</file>

<file path=ppt/theme/theme1.xml><?xml version="1.0" encoding="utf-8"?>
<a:theme xmlns:a="http://schemas.openxmlformats.org/drawingml/2006/main" name="Default Design">
  <a:themeElements>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16529</TotalTime>
  <Words>1922</Words>
  <Application>Microsoft Office PowerPoint</Application>
  <PresentationFormat>Custom</PresentationFormat>
  <Paragraphs>120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Times New Roman</vt:lpstr>
      <vt:lpstr>Wingdings</vt:lpstr>
      <vt:lpstr>Default Design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dc:creator>
  <cp:lastModifiedBy>Roach, Laurie M.</cp:lastModifiedBy>
  <cp:revision>465</cp:revision>
  <cp:lastPrinted>2019-04-05T20:11:42Z</cp:lastPrinted>
  <dcterms:created xsi:type="dcterms:W3CDTF">2013-04-01T19:51:15Z</dcterms:created>
  <dcterms:modified xsi:type="dcterms:W3CDTF">2020-05-26T14:35:26Z</dcterms:modified>
</cp:coreProperties>
</file>