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14" autoAdjust="0"/>
    <p:restoredTop sz="94801" autoAdjust="0"/>
  </p:normalViewPr>
  <p:slideViewPr>
    <p:cSldViewPr snapToGrid="0">
      <p:cViewPr>
        <p:scale>
          <a:sx n="10" d="100"/>
          <a:sy n="10" d="100"/>
        </p:scale>
        <p:origin x="4032" y="121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Times New Roman" panose="02020603050405020304" pitchFamily="18" charset="0"/>
                <a:ea typeface="+mn-ea"/>
                <a:cs typeface="+mn-cs"/>
              </a:defRPr>
            </a:pPr>
            <a:r>
              <a:rPr lang="en-US"/>
              <a:t>Respondent's Home States</a:t>
            </a:r>
          </a:p>
        </c:rich>
      </c:tx>
      <c:layout>
        <c:manualLayout>
          <c:xMode val="edge"/>
          <c:yMode val="edge"/>
          <c:x val="0.30225689218784058"/>
          <c:y val="3.0720467498700613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Times New Roman" panose="02020603050405020304" pitchFamily="18" charset="0"/>
              <a:ea typeface="+mn-ea"/>
              <a:cs typeface="+mn-cs"/>
            </a:defRPr>
          </a:pPr>
          <a:endParaRPr lang="en-US"/>
        </a:p>
      </c:txPr>
    </c:title>
    <c:autoTitleDeleted val="0"/>
    <c:plotArea>
      <c:layout/>
      <c:barChart>
        <c:barDir val="col"/>
        <c:grouping val="stacked"/>
        <c:varyColors val="0"/>
        <c:ser>
          <c:idx val="0"/>
          <c:order val="0"/>
          <c:spPr>
            <a:solidFill>
              <a:schemeClr val="accent6"/>
            </a:solidFill>
            <a:ln>
              <a:noFill/>
            </a:ln>
            <a:effectLst>
              <a:outerShdw blurRad="57150" dist="19050" dir="5400000" algn="ctr" rotWithShape="0">
                <a:srgbClr val="000000">
                  <a:alpha val="63000"/>
                </a:srgbClr>
              </a:outerShdw>
            </a:effectLst>
          </c:spPr>
          <c:invertIfNegative val="0"/>
          <c:dLbls>
            <c:dLbl>
              <c:idx val="0"/>
              <c:layout>
                <c:manualLayout>
                  <c:x val="-1.8949858525131019E-3"/>
                  <c:y val="-8.2116057693120817E-2"/>
                </c:manualLayout>
              </c:layout>
              <c:tx>
                <c:rich>
                  <a:bodyPr/>
                  <a:lstStyle/>
                  <a:p>
                    <a:fld id="{28510269-634B-4C13-BCA2-3CA1539CF231}" type="VALUE">
                      <a:rPr lang="en-US">
                        <a:solidFill>
                          <a:schemeClr val="bg1"/>
                        </a:solidFill>
                      </a:rPr>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E7FE-40C4-AA5F-9F2721727DD5}"/>
                </c:ext>
              </c:extLst>
            </c:dLbl>
            <c:dLbl>
              <c:idx val="1"/>
              <c:layout>
                <c:manualLayout>
                  <c:x val="-6.9482011930016126E-17"/>
                  <c:y val="-0.1200157766284073"/>
                </c:manualLayout>
              </c:layout>
              <c:tx>
                <c:rich>
                  <a:bodyPr/>
                  <a:lstStyle/>
                  <a:p>
                    <a:fld id="{D34C44FF-191A-4227-B55E-567983F5361D}" type="VALUE">
                      <a:rPr lang="en-US">
                        <a:solidFill>
                          <a:schemeClr val="bg1"/>
                        </a:solidFill>
                      </a:rPr>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7FE-40C4-AA5F-9F2721727DD5}"/>
                </c:ext>
              </c:extLst>
            </c:dLbl>
            <c:dLbl>
              <c:idx val="2"/>
              <c:layout>
                <c:manualLayout>
                  <c:x val="0"/>
                  <c:y val="-0.36004732988522153"/>
                </c:manualLayout>
              </c:layout>
              <c:tx>
                <c:rich>
                  <a:bodyPr/>
                  <a:lstStyle/>
                  <a:p>
                    <a:fld id="{994894E2-1205-43C5-86F5-DAAFDAEB0EE1}" type="VALUE">
                      <a:rPr lang="en-US" dirty="0">
                        <a:solidFill>
                          <a:schemeClr val="bg1"/>
                        </a:solidFill>
                      </a:rPr>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7FE-40C4-AA5F-9F2721727DD5}"/>
                </c:ext>
              </c:extLst>
            </c:dLbl>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Times New Roman" panose="02020603050405020304" pitchFamily="18"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Sheet1!$L$36:$L$38</c:f>
              <c:strCache>
                <c:ptCount val="3"/>
                <c:pt idx="0">
                  <c:v>Other</c:v>
                </c:pt>
                <c:pt idx="1">
                  <c:v>MN</c:v>
                </c:pt>
                <c:pt idx="2">
                  <c:v>WI</c:v>
                </c:pt>
              </c:strCache>
            </c:strRef>
          </c:cat>
          <c:val>
            <c:numRef>
              <c:f>Sheet1!$M$36:$M$38</c:f>
              <c:numCache>
                <c:formatCode>0.0%</c:formatCode>
                <c:ptCount val="3"/>
                <c:pt idx="0">
                  <c:v>0.108</c:v>
                </c:pt>
                <c:pt idx="1">
                  <c:v>0.19900000000000001</c:v>
                </c:pt>
                <c:pt idx="2">
                  <c:v>0.69299999999999995</c:v>
                </c:pt>
              </c:numCache>
            </c:numRef>
          </c:val>
          <c:extLst>
            <c:ext xmlns:c16="http://schemas.microsoft.com/office/drawing/2014/chart" uri="{C3380CC4-5D6E-409C-BE32-E72D297353CC}">
              <c16:uniqueId val="{00000003-E7FE-40C4-AA5F-9F2721727DD5}"/>
            </c:ext>
          </c:extLst>
        </c:ser>
        <c:dLbls>
          <c:showLegendKey val="0"/>
          <c:showVal val="0"/>
          <c:showCatName val="0"/>
          <c:showSerName val="0"/>
          <c:showPercent val="0"/>
          <c:showBubbleSize val="0"/>
        </c:dLbls>
        <c:gapWidth val="150"/>
        <c:overlap val="100"/>
        <c:axId val="939761520"/>
        <c:axId val="939766440"/>
      </c:barChart>
      <c:catAx>
        <c:axId val="939761520"/>
        <c:scaling>
          <c:orientation val="minMax"/>
        </c:scaling>
        <c:delete val="0"/>
        <c:axPos val="b"/>
        <c:title>
          <c:tx>
            <c:rich>
              <a:bodyPr rot="0" spcFirstLastPara="1" vertOverflow="ellipsis" vert="horz" wrap="square" anchor="ctr" anchorCtr="1"/>
              <a:lstStyle/>
              <a:p>
                <a:pPr>
                  <a:defRPr sz="900" b="1" i="0" u="none" strike="noStrike" kern="1200" cap="all" baseline="0">
                    <a:solidFill>
                      <a:schemeClr val="lt1">
                        <a:lumMod val="85000"/>
                      </a:schemeClr>
                    </a:solidFill>
                    <a:latin typeface="Times New Roman" panose="02020603050405020304" pitchFamily="18" charset="0"/>
                    <a:ea typeface="+mn-ea"/>
                    <a:cs typeface="+mn-cs"/>
                  </a:defRPr>
                </a:pPr>
                <a:r>
                  <a:rPr lang="en-US" dirty="0">
                    <a:solidFill>
                      <a:schemeClr val="bg1"/>
                    </a:solidFill>
                  </a:rPr>
                  <a:t>STATE</a:t>
                </a:r>
              </a:p>
            </c:rich>
          </c:tx>
          <c:layout>
            <c:manualLayout>
              <c:xMode val="edge"/>
              <c:yMode val="edge"/>
              <c:x val="0.44123154162891837"/>
              <c:y val="0.9205410561884706"/>
            </c:manualLayout>
          </c:layout>
          <c:overlay val="0"/>
          <c:spPr>
            <a:noFill/>
            <a:ln>
              <a:noFill/>
            </a:ln>
            <a:effectLst/>
          </c:spPr>
          <c:txPr>
            <a:bodyPr rot="0" spcFirstLastPara="1" vertOverflow="ellipsis" vert="horz" wrap="square" anchor="ctr" anchorCtr="1"/>
            <a:lstStyle/>
            <a:p>
              <a:pPr>
                <a:defRPr sz="900" b="1" i="0" u="none" strike="noStrike" kern="1200" cap="all" baseline="0">
                  <a:solidFill>
                    <a:schemeClr val="lt1">
                      <a:lumMod val="85000"/>
                    </a:schemeClr>
                  </a:solidFill>
                  <a:latin typeface="Times New Roman" panose="02020603050405020304" pitchFamily="18" charset="0"/>
                  <a:ea typeface="+mn-ea"/>
                  <a:cs typeface="+mn-cs"/>
                </a:defRPr>
              </a:pPr>
              <a:endParaRPr lang="en-US"/>
            </a:p>
          </c:txPr>
        </c:title>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Times New Roman" panose="02020603050405020304" pitchFamily="18" charset="0"/>
                <a:ea typeface="+mn-ea"/>
                <a:cs typeface="+mn-cs"/>
              </a:defRPr>
            </a:pPr>
            <a:endParaRPr lang="en-US"/>
          </a:p>
        </c:txPr>
        <c:crossAx val="939766440"/>
        <c:crosses val="autoZero"/>
        <c:auto val="1"/>
        <c:lblAlgn val="ctr"/>
        <c:lblOffset val="100"/>
        <c:noMultiLvlLbl val="0"/>
      </c:catAx>
      <c:valAx>
        <c:axId val="939766440"/>
        <c:scaling>
          <c:orientation val="minMax"/>
          <c:min val="0"/>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Times New Roman" panose="02020603050405020304" pitchFamily="18" charset="0"/>
                    <a:ea typeface="+mn-ea"/>
                    <a:cs typeface="+mn-cs"/>
                  </a:defRPr>
                </a:pPr>
                <a:r>
                  <a:rPr lang="en-US" dirty="0">
                    <a:solidFill>
                      <a:schemeClr val="bg1"/>
                    </a:solidFill>
                  </a:rPr>
                  <a:t>PERCENTAGES</a:t>
                </a:r>
                <a:r>
                  <a:rPr lang="en-US" dirty="0"/>
                  <a:t> </a:t>
                </a:r>
              </a:p>
            </c:rich>
          </c:tx>
          <c:layout>
            <c:manualLayout>
              <c:xMode val="edge"/>
              <c:yMode val="edge"/>
              <c:x val="7.2512355005686343E-3"/>
              <c:y val="0.38508596392873606"/>
            </c:manualLayout>
          </c:layout>
          <c:overlay val="0"/>
          <c:spPr>
            <a:noFill/>
            <a:ln>
              <a:noFill/>
            </a:ln>
            <a:effectLst/>
          </c:spPr>
          <c:txPr>
            <a:bodyPr rot="-5400000" spcFirstLastPara="1" vertOverflow="ellipsis" vert="horz" wrap="square" anchor="ctr" anchorCtr="1"/>
            <a:lstStyle/>
            <a:p>
              <a:pPr>
                <a:defRPr sz="900" b="1" i="0" u="none" strike="noStrike" kern="1200" cap="all" baseline="0">
                  <a:solidFill>
                    <a:schemeClr val="lt1">
                      <a:lumMod val="85000"/>
                    </a:schemeClr>
                  </a:solidFill>
                  <a:latin typeface="Times New Roman" panose="02020603050405020304" pitchFamily="18" charset="0"/>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Times New Roman" panose="02020603050405020304" pitchFamily="18" charset="0"/>
                <a:ea typeface="+mn-ea"/>
                <a:cs typeface="+mn-cs"/>
              </a:defRPr>
            </a:pPr>
            <a:endParaRPr lang="en-US"/>
          </a:p>
        </c:txPr>
        <c:crossAx val="939761520"/>
        <c:crosses val="autoZero"/>
        <c:crossBetween val="between"/>
      </c:valAx>
      <c:spPr>
        <a:noFill/>
        <a:ln>
          <a:noFill/>
        </a:ln>
        <a:effectLst/>
      </c:spPr>
    </c:plotArea>
    <c:plotVisOnly val="1"/>
    <c:dispBlanksAs val="gap"/>
    <c:showDLblsOverMax val="0"/>
  </c:chart>
  <c:spPr>
    <a:solidFill>
      <a:schemeClr val="accent1">
        <a:lumMod val="50000"/>
      </a:schemeClr>
    </a:solidFill>
    <a:ln>
      <a:noFill/>
    </a:ln>
    <a:effectLst/>
  </c:spPr>
  <c:txPr>
    <a:bodyPr/>
    <a:lstStyle/>
    <a:p>
      <a:pPr>
        <a:defRPr baseline="0">
          <a:latin typeface="Times New Roman" panose="02020603050405020304" pitchFamily="18"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4">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4/24/2018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chart" Target="../charts/chart1.xml"/><Relationship Id="rId5" Type="http://schemas.openxmlformats.org/officeDocument/2006/relationships/image" Target="../media/image5.PNG"/><Relationship Id="rId15" Type="http://schemas.openxmlformats.org/officeDocument/2006/relationships/image" Target="../media/image14.pn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937347" y="8142832"/>
            <a:ext cx="10651813" cy="101137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defTabSz="3862426"/>
            <a:r>
              <a:rPr lang="en-US" sz="4400" u="sng" cap="small" dirty="0">
                <a:solidFill>
                  <a:srgbClr val="002060"/>
                </a:solidFill>
                <a:latin typeface="Times New Roman" panose="02020603050405020304" pitchFamily="18" charset="0"/>
                <a:ea typeface="+mn-ea"/>
                <a:cs typeface="Times New Roman" panose="02020603050405020304" pitchFamily="18" charset="0"/>
              </a:rPr>
              <a:t>METHODS: SURVEYS </a:t>
            </a:r>
          </a:p>
          <a:p>
            <a:pPr defTabSz="3862426"/>
            <a:r>
              <a:rPr lang="en-US" sz="4400" u="sng" cap="small" dirty="0">
                <a:solidFill>
                  <a:srgbClr val="002060"/>
                </a:solidFill>
                <a:latin typeface="Times New Roman" panose="02020603050405020304" pitchFamily="18" charset="0"/>
                <a:ea typeface="+mn-ea"/>
                <a:cs typeface="Times New Roman" panose="02020603050405020304" pitchFamily="18" charset="0"/>
              </a:rPr>
              <a:t>&amp; RESPONDENTS </a:t>
            </a:r>
          </a:p>
        </p:txBody>
      </p:sp>
      <p:grpSp>
        <p:nvGrpSpPr>
          <p:cNvPr id="15" name="Group 14">
            <a:extLst>
              <a:ext uri="{FF2B5EF4-FFF2-40B4-BE49-F238E27FC236}">
                <a16:creationId xmlns:a16="http://schemas.microsoft.com/office/drawing/2014/main" id="{07AE6DC6-FCF4-4DE4-9114-91994F1CD01A}"/>
              </a:ext>
            </a:extLst>
          </p:cNvPr>
          <p:cNvGrpSpPr/>
          <p:nvPr/>
        </p:nvGrpSpPr>
        <p:grpSpPr>
          <a:xfrm>
            <a:off x="1639036" y="18562829"/>
            <a:ext cx="10461439" cy="8000978"/>
            <a:chOff x="1639036" y="12009629"/>
            <a:chExt cx="10461439" cy="8000978"/>
          </a:xfrm>
        </p:grpSpPr>
        <p:sp>
          <p:nvSpPr>
            <p:cNvPr id="35" name="TextBox 34">
              <a:extLst>
                <a:ext uri="{FF2B5EF4-FFF2-40B4-BE49-F238E27FC236}">
                  <a16:creationId xmlns:a16="http://schemas.microsoft.com/office/drawing/2014/main" id="{80F990A1-1F63-4F84-B7B4-AF9CF18D4932}"/>
                </a:ext>
              </a:extLst>
            </p:cNvPr>
            <p:cNvSpPr txBox="1"/>
            <p:nvPr/>
          </p:nvSpPr>
          <p:spPr>
            <a:xfrm>
              <a:off x="3510734" y="12009629"/>
              <a:ext cx="8589741" cy="769441"/>
            </a:xfrm>
            <a:prstGeom prst="rect">
              <a:avLst/>
            </a:prstGeom>
            <a:noFill/>
          </p:spPr>
          <p:txBody>
            <a:bodyPr wrap="square" rtlCol="0">
              <a:spAutoFit/>
            </a:bodyPr>
            <a:lstStyle/>
            <a:p>
              <a:r>
                <a:rPr lang="en-US" sz="4400" u="sng" cap="small" dirty="0">
                  <a:solidFill>
                    <a:srgbClr val="002060"/>
                  </a:solidFill>
                  <a:latin typeface="Times New Roman" panose="02020603050405020304" pitchFamily="18" charset="0"/>
                  <a:cs typeface="Times New Roman" panose="02020603050405020304" pitchFamily="18" charset="0"/>
                </a:rPr>
                <a:t>LITERATURE REVIEW</a:t>
              </a:r>
            </a:p>
          </p:txBody>
        </p:sp>
        <p:sp>
          <p:nvSpPr>
            <p:cNvPr id="4" name="Rectangle 3">
              <a:extLst>
                <a:ext uri="{FF2B5EF4-FFF2-40B4-BE49-F238E27FC236}">
                  <a16:creationId xmlns:a16="http://schemas.microsoft.com/office/drawing/2014/main" id="{1A1E770F-AE3C-4558-B338-88A48C258F8E}"/>
                </a:ext>
              </a:extLst>
            </p:cNvPr>
            <p:cNvSpPr/>
            <p:nvPr/>
          </p:nvSpPr>
          <p:spPr>
            <a:xfrm>
              <a:off x="1639036" y="12716302"/>
              <a:ext cx="9791652" cy="7294305"/>
            </a:xfrm>
            <a:prstGeom prst="rect">
              <a:avLst/>
            </a:prstGeom>
          </p:spPr>
          <p:txBody>
            <a:bodyPr wrap="square">
              <a:spAutoFit/>
            </a:bodyPr>
            <a:lstStyle/>
            <a:p>
              <a:r>
                <a:rPr lang="en-US" sz="3600" dirty="0">
                  <a:latin typeface="Times New Roman" panose="02020603050405020304" pitchFamily="18" charset="0"/>
                  <a:cs typeface="Times New Roman" panose="02020603050405020304" pitchFamily="18" charset="0"/>
                </a:rPr>
                <a:t>The Midwest has a rich linguistic history and is currently at the center of language changes in progress. Few studies have examined the awareness and perceptions of language differences in this area. Montgomery &amp; </a:t>
              </a:r>
              <a:r>
                <a:rPr lang="en-US" sz="3600" dirty="0" err="1">
                  <a:latin typeface="Times New Roman" panose="02020603050405020304" pitchFamily="18" charset="0"/>
                  <a:cs typeface="Times New Roman" panose="02020603050405020304" pitchFamily="18" charset="0"/>
                </a:rPr>
                <a:t>Stoeckle</a:t>
              </a:r>
              <a:r>
                <a:rPr lang="en-US" sz="3600" dirty="0">
                  <a:latin typeface="Times New Roman" panose="02020603050405020304" pitchFamily="18" charset="0"/>
                  <a:cs typeface="Times New Roman" panose="02020603050405020304" pitchFamily="18" charset="0"/>
                </a:rPr>
                <a:t> (2013) argue for the use of Geographic Information System (GIS) in perceptual dialectology studies, and Evans (2011) combines GIS with Preston’s (1981) pioneering “draw-a-map” task in Washington. We apply those methods here. Studies of perceptions have examined some demographic information and map annotations, but this is the first to investigate the representations of state boundaries as an influencing factor.</a:t>
              </a:r>
            </a:p>
          </p:txBody>
        </p:sp>
      </p:grpSp>
      <p:grpSp>
        <p:nvGrpSpPr>
          <p:cNvPr id="170" name="Group 169">
            <a:extLst>
              <a:ext uri="{FF2B5EF4-FFF2-40B4-BE49-F238E27FC236}">
                <a16:creationId xmlns:a16="http://schemas.microsoft.com/office/drawing/2014/main" id="{61954313-63DA-4BAD-B3F5-62CFC668C2BD}"/>
              </a:ext>
            </a:extLst>
          </p:cNvPr>
          <p:cNvGrpSpPr/>
          <p:nvPr/>
        </p:nvGrpSpPr>
        <p:grpSpPr>
          <a:xfrm>
            <a:off x="1639036" y="26791975"/>
            <a:ext cx="10160792" cy="8596807"/>
            <a:chOff x="26554142" y="15742827"/>
            <a:chExt cx="12556573" cy="6963585"/>
          </a:xfrm>
        </p:grpSpPr>
        <p:sp>
          <p:nvSpPr>
            <p:cNvPr id="40" name="TextBox 39">
              <a:extLst>
                <a:ext uri="{FF2B5EF4-FFF2-40B4-BE49-F238E27FC236}">
                  <a16:creationId xmlns:a16="http://schemas.microsoft.com/office/drawing/2014/main" id="{E85A81B3-09E2-4B6F-A6A0-33AE077345F3}"/>
                </a:ext>
              </a:extLst>
            </p:cNvPr>
            <p:cNvSpPr txBox="1"/>
            <p:nvPr/>
          </p:nvSpPr>
          <p:spPr>
            <a:xfrm>
              <a:off x="27493351" y="15742827"/>
              <a:ext cx="9740333" cy="623263"/>
            </a:xfrm>
            <a:prstGeom prst="rect">
              <a:avLst/>
            </a:prstGeom>
            <a:noFill/>
          </p:spPr>
          <p:txBody>
            <a:bodyPr wrap="square" rtlCol="0">
              <a:spAutoFit/>
            </a:bodyPr>
            <a:lstStyle/>
            <a:p>
              <a:r>
                <a:rPr lang="en-US" sz="4400" u="sng" cap="small" dirty="0">
                  <a:solidFill>
                    <a:srgbClr val="002060"/>
                  </a:solidFill>
                  <a:latin typeface="Times New Roman" panose="02020603050405020304" pitchFamily="18" charset="0"/>
                  <a:cs typeface="Times New Roman" panose="02020603050405020304" pitchFamily="18" charset="0"/>
                </a:rPr>
                <a:t>METHODS: GIS WORKFLOW</a:t>
              </a:r>
            </a:p>
          </p:txBody>
        </p:sp>
        <p:sp>
          <p:nvSpPr>
            <p:cNvPr id="5" name="Rectangle 4">
              <a:extLst>
                <a:ext uri="{FF2B5EF4-FFF2-40B4-BE49-F238E27FC236}">
                  <a16:creationId xmlns:a16="http://schemas.microsoft.com/office/drawing/2014/main" id="{5474F6DC-C191-4EED-AB25-D3E1CCB45FA9}"/>
                </a:ext>
              </a:extLst>
            </p:cNvPr>
            <p:cNvSpPr/>
            <p:nvPr/>
          </p:nvSpPr>
          <p:spPr>
            <a:xfrm>
              <a:off x="26554142" y="16349130"/>
              <a:ext cx="12556573" cy="6357282"/>
            </a:xfrm>
            <a:prstGeom prst="rect">
              <a:avLst/>
            </a:prstGeom>
          </p:spPr>
          <p:txBody>
            <a:bodyPr wrap="square">
              <a:spAutoFit/>
            </a:bodyPr>
            <a:lstStyle/>
            <a:p>
              <a:pPr marL="457200" indent="-4572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Survey maps scanned as jpeg files</a:t>
              </a:r>
            </a:p>
            <a:p>
              <a:pPr marL="457200" indent="-4572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Created Geodatabase along with solid and dotted feature classes </a:t>
              </a:r>
            </a:p>
            <a:p>
              <a:pPr marL="457200" lvl="0" indent="-4572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Feature classes’ field and domain set for attributes (</a:t>
              </a:r>
              <a:r>
                <a:rPr lang="en-US" sz="3600" dirty="0" err="1">
                  <a:latin typeface="Times New Roman" panose="02020603050405020304" pitchFamily="18" charset="0"/>
                  <a:cs typeface="Times New Roman" panose="02020603050405020304" pitchFamily="18" charset="0"/>
                </a:rPr>
                <a:t>mapcode</a:t>
              </a:r>
              <a:r>
                <a:rPr lang="en-US" sz="3600" dirty="0">
                  <a:latin typeface="Times New Roman" panose="02020603050405020304" pitchFamily="18" charset="0"/>
                  <a:cs typeface="Times New Roman" panose="02020603050405020304" pitchFamily="18" charset="0"/>
                </a:rPr>
                <a:t>, label, general comments, multi-state, individual state name, and notes)</a:t>
              </a:r>
            </a:p>
            <a:p>
              <a:pPr marL="457200" lvl="0" indent="-4572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Jpeg images georeferenced with Midwest reference map</a:t>
              </a:r>
            </a:p>
            <a:p>
              <a:pPr marL="457200" lvl="0" indent="-4572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Map annotations digitized and attributed </a:t>
              </a:r>
            </a:p>
            <a:p>
              <a:pPr marL="457200" lvl="0" indent="-4572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Solid and dotted datasets merged into one file and exported to an excel table (for statistical use)</a:t>
              </a:r>
            </a:p>
            <a:p>
              <a:pPr marL="457200" lvl="0" indent="-457200">
                <a:buFont typeface="Wingdings" panose="05000000000000000000" pitchFamily="2" charset="2"/>
                <a:buChar char="§"/>
              </a:pPr>
              <a:r>
                <a:rPr lang="en-US" sz="3600" i="1" dirty="0">
                  <a:latin typeface="Times New Roman" panose="02020603050405020304" pitchFamily="18" charset="0"/>
                  <a:cs typeface="Times New Roman" panose="02020603050405020304" pitchFamily="18" charset="0"/>
                </a:rPr>
                <a:t>Polygon to Line</a:t>
              </a:r>
              <a:r>
                <a:rPr lang="en-US" sz="3600" dirty="0">
                  <a:latin typeface="Times New Roman" panose="02020603050405020304" pitchFamily="18" charset="0"/>
                  <a:cs typeface="Times New Roman" panose="02020603050405020304" pitchFamily="18" charset="0"/>
                </a:rPr>
                <a:t> tool used to convert polygon feature class to line feature class</a:t>
              </a:r>
            </a:p>
            <a:p>
              <a:pPr marL="457200" lvl="0" indent="-457200">
                <a:buFont typeface="Wingdings" panose="05000000000000000000" pitchFamily="2" charset="2"/>
                <a:buChar char="§"/>
              </a:pPr>
              <a:r>
                <a:rPr lang="en-US" sz="3600" i="1" dirty="0">
                  <a:latin typeface="Times New Roman" panose="02020603050405020304" pitchFamily="18" charset="0"/>
                  <a:cs typeface="Times New Roman" panose="02020603050405020304" pitchFamily="18" charset="0"/>
                </a:rPr>
                <a:t>Dot Density tool </a:t>
              </a:r>
              <a:r>
                <a:rPr lang="en-US" sz="3600" dirty="0">
                  <a:latin typeface="Times New Roman" panose="02020603050405020304" pitchFamily="18" charset="0"/>
                  <a:cs typeface="Times New Roman" panose="02020603050405020304" pitchFamily="18" charset="0"/>
                </a:rPr>
                <a:t>was used to create raster images</a:t>
              </a:r>
            </a:p>
          </p:txBody>
        </p:sp>
      </p:grpSp>
      <p:cxnSp>
        <p:nvCxnSpPr>
          <p:cNvPr id="10" name="Straight Connector 9">
            <a:extLst>
              <a:ext uri="{FF2B5EF4-FFF2-40B4-BE49-F238E27FC236}">
                <a16:creationId xmlns:a16="http://schemas.microsoft.com/office/drawing/2014/main" id="{1ED62027-B652-4C9B-B280-E8065E1ACC91}"/>
              </a:ext>
            </a:extLst>
          </p:cNvPr>
          <p:cNvCxnSpPr>
            <a:cxnSpLocks/>
          </p:cNvCxnSpPr>
          <p:nvPr/>
        </p:nvCxnSpPr>
        <p:spPr>
          <a:xfrm>
            <a:off x="11874458" y="18953755"/>
            <a:ext cx="0" cy="9206836"/>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78" name="Rectangle 77">
            <a:extLst>
              <a:ext uri="{FF2B5EF4-FFF2-40B4-BE49-F238E27FC236}">
                <a16:creationId xmlns:a16="http://schemas.microsoft.com/office/drawing/2014/main" id="{CA79A966-6E84-41DE-B5CF-EA0883AF52FF}"/>
              </a:ext>
            </a:extLst>
          </p:cNvPr>
          <p:cNvSpPr/>
          <p:nvPr/>
        </p:nvSpPr>
        <p:spPr>
          <a:xfrm>
            <a:off x="9112226" y="22306961"/>
            <a:ext cx="14471585" cy="769441"/>
          </a:xfrm>
          <a:prstGeom prst="rect">
            <a:avLst/>
          </a:prstGeom>
        </p:spPr>
        <p:txBody>
          <a:bodyPr wrap="square">
            <a:spAutoFit/>
          </a:bodyPr>
          <a:lstStyle/>
          <a:p>
            <a:pPr algn="ctr"/>
            <a:r>
              <a:rPr lang="en-US" sz="4400" u="sng" cap="small" dirty="0">
                <a:solidFill>
                  <a:srgbClr val="002060"/>
                </a:solidFill>
                <a:latin typeface="Times New Roman" panose="02020603050405020304" pitchFamily="18" charset="0"/>
                <a:cs typeface="Times New Roman" panose="02020603050405020304" pitchFamily="18" charset="0"/>
              </a:rPr>
              <a:t>SURVEY TYPES</a:t>
            </a:r>
          </a:p>
        </p:txBody>
      </p:sp>
      <p:pic>
        <p:nvPicPr>
          <p:cNvPr id="96" name="Picture 95">
            <a:extLst>
              <a:ext uri="{FF2B5EF4-FFF2-40B4-BE49-F238E27FC236}">
                <a16:creationId xmlns:a16="http://schemas.microsoft.com/office/drawing/2014/main" id="{A34C54AE-3973-4515-A326-AB3B980403EC}"/>
              </a:ext>
            </a:extLst>
          </p:cNvPr>
          <p:cNvPicPr>
            <a:picLocks noChangeAspect="1"/>
          </p:cNvPicPr>
          <p:nvPr/>
        </p:nvPicPr>
        <p:blipFill>
          <a:blip r:embed="rId2"/>
          <a:stretch>
            <a:fillRect/>
          </a:stretch>
        </p:blipFill>
        <p:spPr>
          <a:xfrm>
            <a:off x="27719476" y="2656694"/>
            <a:ext cx="13371336" cy="3798675"/>
          </a:xfrm>
          <a:prstGeom prst="rect">
            <a:avLst/>
          </a:prstGeom>
          <a:ln>
            <a:solidFill>
              <a:schemeClr val="bg1"/>
            </a:solidFill>
          </a:ln>
        </p:spPr>
      </p:pic>
      <p:sp>
        <p:nvSpPr>
          <p:cNvPr id="6" name="Title 1"/>
          <p:cNvSpPr txBox="1">
            <a:spLocks/>
          </p:cNvSpPr>
          <p:nvPr/>
        </p:nvSpPr>
        <p:spPr>
          <a:xfrm>
            <a:off x="1277363" y="3089448"/>
            <a:ext cx="37280467"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r>
              <a:rPr lang="en-US" sz="4400" b="1" dirty="0">
                <a:latin typeface="Times New Roman" panose="02020603050405020304" pitchFamily="18" charset="0"/>
                <a:cs typeface="Times New Roman" panose="02020603050405020304" pitchFamily="18" charset="0"/>
              </a:rPr>
              <a:t>Anna Khan, </a:t>
            </a:r>
            <a:r>
              <a:rPr lang="en-US" sz="4400" b="1" dirty="0" err="1">
                <a:latin typeface="Times New Roman" panose="02020603050405020304" pitchFamily="18" charset="0"/>
                <a:cs typeface="Times New Roman" panose="02020603050405020304" pitchFamily="18" charset="0"/>
              </a:rPr>
              <a:t>Anneli</a:t>
            </a:r>
            <a:r>
              <a:rPr lang="en-US" sz="4400" b="1" dirty="0">
                <a:latin typeface="Times New Roman" panose="02020603050405020304" pitchFamily="18" charset="0"/>
                <a:cs typeface="Times New Roman" panose="02020603050405020304" pitchFamily="18" charset="0"/>
              </a:rPr>
              <a:t> Williams, and Dr. Erica Benson, Departments of Geography &amp; Anthropology and English</a:t>
            </a:r>
          </a:p>
        </p:txBody>
      </p:sp>
      <p:pic>
        <p:nvPicPr>
          <p:cNvPr id="95" name="Picture 94">
            <a:extLst>
              <a:ext uri="{FF2B5EF4-FFF2-40B4-BE49-F238E27FC236}">
                <a16:creationId xmlns:a16="http://schemas.microsoft.com/office/drawing/2014/main" id="{CF6DB910-C2F8-4043-A731-F506E4EFC8EC}"/>
              </a:ext>
            </a:extLst>
          </p:cNvPr>
          <p:cNvPicPr>
            <a:picLocks noChangeAspect="1"/>
          </p:cNvPicPr>
          <p:nvPr/>
        </p:nvPicPr>
        <p:blipFill>
          <a:blip r:embed="rId3"/>
          <a:stretch>
            <a:fillRect/>
          </a:stretch>
        </p:blipFill>
        <p:spPr>
          <a:xfrm>
            <a:off x="33547943" y="2767237"/>
            <a:ext cx="7482157" cy="1480426"/>
          </a:xfrm>
          <a:prstGeom prst="rect">
            <a:avLst/>
          </a:prstGeom>
        </p:spPr>
      </p:pic>
      <p:sp>
        <p:nvSpPr>
          <p:cNvPr id="2" name="Title 1"/>
          <p:cNvSpPr>
            <a:spLocks noGrp="1"/>
          </p:cNvSpPr>
          <p:nvPr>
            <p:ph type="ctrTitle"/>
          </p:nvPr>
        </p:nvSpPr>
        <p:spPr>
          <a:xfrm>
            <a:off x="458783" y="1060498"/>
            <a:ext cx="41029175" cy="1926476"/>
          </a:xfrm>
        </p:spPr>
        <p:txBody>
          <a:bodyPr>
            <a:normAutofit fontScale="90000"/>
          </a:bodyPr>
          <a:lstStyle/>
          <a:p>
            <a:r>
              <a:rPr lang="en-US" sz="12800" b="1" dirty="0">
                <a:latin typeface="Times New Roman" panose="02020603050405020304" pitchFamily="18" charset="0"/>
                <a:cs typeface="Times New Roman" panose="02020603050405020304" pitchFamily="18" charset="0"/>
              </a:rPr>
              <a:t>Investigating Language Perceptions in the Midwest with GIS</a:t>
            </a:r>
          </a:p>
        </p:txBody>
      </p:sp>
      <p:cxnSp>
        <p:nvCxnSpPr>
          <p:cNvPr id="99" name="Straight Connector 98">
            <a:extLst>
              <a:ext uri="{FF2B5EF4-FFF2-40B4-BE49-F238E27FC236}">
                <a16:creationId xmlns:a16="http://schemas.microsoft.com/office/drawing/2014/main" id="{9B37965A-BC13-4632-8B41-1B771000D81D}"/>
              </a:ext>
            </a:extLst>
          </p:cNvPr>
          <p:cNvCxnSpPr>
            <a:cxnSpLocks/>
          </p:cNvCxnSpPr>
          <p:nvPr/>
        </p:nvCxnSpPr>
        <p:spPr>
          <a:xfrm>
            <a:off x="1591483" y="4190864"/>
            <a:ext cx="38627298" cy="7742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59" name="Rectangle 158">
            <a:extLst>
              <a:ext uri="{FF2B5EF4-FFF2-40B4-BE49-F238E27FC236}">
                <a16:creationId xmlns:a16="http://schemas.microsoft.com/office/drawing/2014/main" id="{19E6DC5C-D364-475C-AB9E-32BC34C95C45}"/>
              </a:ext>
            </a:extLst>
          </p:cNvPr>
          <p:cNvSpPr/>
          <p:nvPr/>
        </p:nvSpPr>
        <p:spPr>
          <a:xfrm>
            <a:off x="14974369" y="35597605"/>
            <a:ext cx="4569644" cy="52322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Table 2. Survey data</a:t>
            </a:r>
          </a:p>
        </p:txBody>
      </p:sp>
      <p:pic>
        <p:nvPicPr>
          <p:cNvPr id="169" name="Picture 168">
            <a:extLst>
              <a:ext uri="{FF2B5EF4-FFF2-40B4-BE49-F238E27FC236}">
                <a16:creationId xmlns:a16="http://schemas.microsoft.com/office/drawing/2014/main" id="{D3D349E2-6F16-4807-BD89-91FFF0070A61}"/>
              </a:ext>
            </a:extLst>
          </p:cNvPr>
          <p:cNvPicPr>
            <a:picLocks noChangeAspect="1"/>
          </p:cNvPicPr>
          <p:nvPr/>
        </p:nvPicPr>
        <p:blipFill>
          <a:blip r:embed="rId2"/>
          <a:stretch>
            <a:fillRect/>
          </a:stretch>
        </p:blipFill>
        <p:spPr>
          <a:xfrm rot="5400000">
            <a:off x="19668985" y="5673355"/>
            <a:ext cx="2608763" cy="1231587"/>
          </a:xfrm>
          <a:prstGeom prst="rect">
            <a:avLst/>
          </a:prstGeom>
          <a:solidFill>
            <a:schemeClr val="accent2"/>
          </a:solidFill>
          <a:ln>
            <a:solidFill>
              <a:schemeClr val="bg1"/>
            </a:solidFill>
          </a:ln>
        </p:spPr>
      </p:pic>
      <p:sp>
        <p:nvSpPr>
          <p:cNvPr id="3" name="TextBox 2"/>
          <p:cNvSpPr txBox="1"/>
          <p:nvPr/>
        </p:nvSpPr>
        <p:spPr>
          <a:xfrm>
            <a:off x="19714012" y="4350807"/>
            <a:ext cx="6791499" cy="769441"/>
          </a:xfrm>
          <a:prstGeom prst="rect">
            <a:avLst/>
          </a:prstGeom>
          <a:noFill/>
        </p:spPr>
        <p:txBody>
          <a:bodyPr wrap="square" rtlCol="0">
            <a:spAutoFit/>
          </a:bodyPr>
          <a:lstStyle/>
          <a:p>
            <a:r>
              <a:rPr lang="en-US" sz="4400" u="sng" cap="small" dirty="0">
                <a:solidFill>
                  <a:srgbClr val="002060"/>
                </a:solidFill>
                <a:latin typeface="Times New Roman" panose="02020603050405020304" pitchFamily="18" charset="0"/>
                <a:cs typeface="Times New Roman" panose="02020603050405020304" pitchFamily="18" charset="0"/>
              </a:rPr>
              <a:t>ABSTRACT</a:t>
            </a:r>
          </a:p>
        </p:txBody>
      </p:sp>
      <p:sp>
        <p:nvSpPr>
          <p:cNvPr id="42" name="Rectangle 14"/>
          <p:cNvSpPr>
            <a:spLocks noChangeArrowheads="1"/>
          </p:cNvSpPr>
          <p:nvPr/>
        </p:nvSpPr>
        <p:spPr bwMode="auto">
          <a:xfrm>
            <a:off x="1682391" y="5062342"/>
            <a:ext cx="38878514" cy="1226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r>
              <a:rPr lang="en-US" sz="3600" dirty="0">
                <a:latin typeface="Times New Roman" panose="02020603050405020304" pitchFamily="18" charset="0"/>
                <a:cs typeface="Times New Roman" panose="02020603050405020304" pitchFamily="18" charset="0"/>
              </a:rPr>
              <a:t>The Midwest has a rich linguistic landscape but has been largely understudied within the realm of perceptual dialectology, which is what </a:t>
            </a:r>
            <a:r>
              <a:rPr lang="en-US" sz="3600" dirty="0" err="1">
                <a:latin typeface="Times New Roman" panose="02020603050405020304" pitchFamily="18" charset="0"/>
                <a:cs typeface="Times New Roman" panose="02020603050405020304" pitchFamily="18" charset="0"/>
              </a:rPr>
              <a:t>nonlinguists</a:t>
            </a:r>
            <a:r>
              <a:rPr lang="en-US" sz="3600" dirty="0">
                <a:latin typeface="Times New Roman" panose="02020603050405020304" pitchFamily="18" charset="0"/>
                <a:cs typeface="Times New Roman" panose="02020603050405020304" pitchFamily="18" charset="0"/>
              </a:rPr>
              <a:t> think about the language in a particular region. This research aims to address the question of how respondents respond differently to solid map survey boundaries compared to dotted map survey boundaries. We hypothesize that respondents will draw more multi-state polygons/dialect areas on dotted survey maps and more single-state polygons/dialect areas on solid survey maps. Furthermore, we consider what states are more commonly included in the single or multi-state polygons, alongside the variation in survey types overall. In this project, we combine linguistic research methods with Geographic Information System (GIS) technology to explore these issues.</a:t>
            </a:r>
          </a:p>
        </p:txBody>
      </p:sp>
      <p:grpSp>
        <p:nvGrpSpPr>
          <p:cNvPr id="33" name="Group 32">
            <a:extLst>
              <a:ext uri="{FF2B5EF4-FFF2-40B4-BE49-F238E27FC236}">
                <a16:creationId xmlns:a16="http://schemas.microsoft.com/office/drawing/2014/main" id="{79B0A5F8-2866-4539-BCAA-B02EC77A2A65}"/>
              </a:ext>
            </a:extLst>
          </p:cNvPr>
          <p:cNvGrpSpPr/>
          <p:nvPr/>
        </p:nvGrpSpPr>
        <p:grpSpPr>
          <a:xfrm>
            <a:off x="2702121" y="12170435"/>
            <a:ext cx="7983795" cy="6116089"/>
            <a:chOff x="1545431" y="13509714"/>
            <a:chExt cx="9942282" cy="7760898"/>
          </a:xfrm>
        </p:grpSpPr>
        <p:pic>
          <p:nvPicPr>
            <p:cNvPr id="34" name="Picture 33">
              <a:extLst>
                <a:ext uri="{FF2B5EF4-FFF2-40B4-BE49-F238E27FC236}">
                  <a16:creationId xmlns:a16="http://schemas.microsoft.com/office/drawing/2014/main" id="{1D2DDB9F-916C-44CE-92E9-D26A723A7F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5431" y="13509714"/>
              <a:ext cx="9942282" cy="7228081"/>
            </a:xfrm>
            <a:prstGeom prst="rect">
              <a:avLst/>
            </a:prstGeom>
            <a:ln>
              <a:solidFill>
                <a:schemeClr val="tx1"/>
              </a:solidFill>
            </a:ln>
          </p:spPr>
        </p:pic>
        <p:sp>
          <p:nvSpPr>
            <p:cNvPr id="28" name="Rectangle 27">
              <a:extLst>
                <a:ext uri="{FF2B5EF4-FFF2-40B4-BE49-F238E27FC236}">
                  <a16:creationId xmlns:a16="http://schemas.microsoft.com/office/drawing/2014/main" id="{6EB1A409-C07C-47DC-BE79-6AF64151A029}"/>
                </a:ext>
              </a:extLst>
            </p:cNvPr>
            <p:cNvSpPr/>
            <p:nvPr/>
          </p:nvSpPr>
          <p:spPr>
            <a:xfrm>
              <a:off x="3630110" y="20734314"/>
              <a:ext cx="6073432" cy="536298"/>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Figure 1. Map of study area</a:t>
              </a:r>
            </a:p>
          </p:txBody>
        </p:sp>
      </p:grpSp>
      <p:cxnSp>
        <p:nvCxnSpPr>
          <p:cNvPr id="176" name="Straight Connector 175">
            <a:extLst>
              <a:ext uri="{FF2B5EF4-FFF2-40B4-BE49-F238E27FC236}">
                <a16:creationId xmlns:a16="http://schemas.microsoft.com/office/drawing/2014/main" id="{DB3022D0-5D98-4110-98D8-E29A6B7FD106}"/>
              </a:ext>
            </a:extLst>
          </p:cNvPr>
          <p:cNvCxnSpPr>
            <a:cxnSpLocks/>
          </p:cNvCxnSpPr>
          <p:nvPr/>
        </p:nvCxnSpPr>
        <p:spPr>
          <a:xfrm>
            <a:off x="11870226" y="22197613"/>
            <a:ext cx="9119139"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99" name="TextBox 198">
            <a:extLst>
              <a:ext uri="{FF2B5EF4-FFF2-40B4-BE49-F238E27FC236}">
                <a16:creationId xmlns:a16="http://schemas.microsoft.com/office/drawing/2014/main" id="{65C7B9C4-89E5-4D1C-8C46-BB66B79DFD73}"/>
              </a:ext>
            </a:extLst>
          </p:cNvPr>
          <p:cNvSpPr txBox="1"/>
          <p:nvPr/>
        </p:nvSpPr>
        <p:spPr>
          <a:xfrm>
            <a:off x="27035149" y="7717471"/>
            <a:ext cx="7360735" cy="1446550"/>
          </a:xfrm>
          <a:prstGeom prst="rect">
            <a:avLst/>
          </a:prstGeom>
          <a:noFill/>
        </p:spPr>
        <p:txBody>
          <a:bodyPr wrap="square" rtlCol="0">
            <a:spAutoFit/>
          </a:bodyPr>
          <a:lstStyle/>
          <a:p>
            <a:r>
              <a:rPr lang="en-US" sz="4400" u="sng" cap="small" dirty="0">
                <a:solidFill>
                  <a:srgbClr val="002060"/>
                </a:solidFill>
                <a:latin typeface="Times New Roman" panose="02020603050405020304" pitchFamily="18" charset="0"/>
                <a:cs typeface="Times New Roman" panose="02020603050405020304" pitchFamily="18" charset="0"/>
              </a:rPr>
              <a:t>PRELIMINARY RESULTS</a:t>
            </a:r>
          </a:p>
          <a:p>
            <a:endParaRPr lang="en-US" sz="4400" u="sng" cap="small" dirty="0">
              <a:solidFill>
                <a:srgbClr val="002060"/>
              </a:solidFill>
              <a:latin typeface="Times New Roman" panose="02020603050405020304" pitchFamily="18" charset="0"/>
              <a:cs typeface="Times New Roman" panose="02020603050405020304" pitchFamily="18" charset="0"/>
            </a:endParaRPr>
          </a:p>
        </p:txBody>
      </p:sp>
      <p:sp>
        <p:nvSpPr>
          <p:cNvPr id="200" name="TextBox 199">
            <a:extLst>
              <a:ext uri="{FF2B5EF4-FFF2-40B4-BE49-F238E27FC236}">
                <a16:creationId xmlns:a16="http://schemas.microsoft.com/office/drawing/2014/main" id="{FAAE9290-A81C-4F07-957B-C39538C852AA}"/>
              </a:ext>
            </a:extLst>
          </p:cNvPr>
          <p:cNvSpPr txBox="1"/>
          <p:nvPr/>
        </p:nvSpPr>
        <p:spPr>
          <a:xfrm>
            <a:off x="29395871" y="26912839"/>
            <a:ext cx="7360735" cy="769441"/>
          </a:xfrm>
          <a:prstGeom prst="rect">
            <a:avLst/>
          </a:prstGeom>
          <a:noFill/>
        </p:spPr>
        <p:txBody>
          <a:bodyPr wrap="square" rtlCol="0">
            <a:spAutoFit/>
          </a:bodyPr>
          <a:lstStyle/>
          <a:p>
            <a:r>
              <a:rPr lang="en-US" sz="4400" u="sng" cap="small" dirty="0">
                <a:solidFill>
                  <a:srgbClr val="002060"/>
                </a:solidFill>
                <a:latin typeface="Times New Roman" panose="02020603050405020304" pitchFamily="18" charset="0"/>
                <a:cs typeface="Times New Roman" panose="02020603050405020304" pitchFamily="18" charset="0"/>
              </a:rPr>
              <a:t>DISCUSSION</a:t>
            </a:r>
          </a:p>
        </p:txBody>
      </p:sp>
      <p:sp>
        <p:nvSpPr>
          <p:cNvPr id="201" name="TextBox 200">
            <a:extLst>
              <a:ext uri="{FF2B5EF4-FFF2-40B4-BE49-F238E27FC236}">
                <a16:creationId xmlns:a16="http://schemas.microsoft.com/office/drawing/2014/main" id="{58B62EDA-EA2E-402D-9665-98A8A2496A5A}"/>
              </a:ext>
            </a:extLst>
          </p:cNvPr>
          <p:cNvSpPr txBox="1"/>
          <p:nvPr/>
        </p:nvSpPr>
        <p:spPr>
          <a:xfrm>
            <a:off x="29702276" y="33799849"/>
            <a:ext cx="7360735" cy="769441"/>
          </a:xfrm>
          <a:prstGeom prst="rect">
            <a:avLst/>
          </a:prstGeom>
          <a:noFill/>
        </p:spPr>
        <p:txBody>
          <a:bodyPr wrap="square" rtlCol="0">
            <a:spAutoFit/>
          </a:bodyPr>
          <a:lstStyle/>
          <a:p>
            <a:r>
              <a:rPr lang="en-US" sz="4400" u="sng" cap="small" dirty="0">
                <a:solidFill>
                  <a:srgbClr val="002060"/>
                </a:solidFill>
                <a:latin typeface="Times New Roman" panose="02020603050405020304" pitchFamily="18" charset="0"/>
                <a:cs typeface="Times New Roman" panose="02020603050405020304" pitchFamily="18" charset="0"/>
              </a:rPr>
              <a:t>REFERENCES</a:t>
            </a:r>
          </a:p>
        </p:txBody>
      </p:sp>
      <p:grpSp>
        <p:nvGrpSpPr>
          <p:cNvPr id="49" name="Group 48">
            <a:extLst>
              <a:ext uri="{FF2B5EF4-FFF2-40B4-BE49-F238E27FC236}">
                <a16:creationId xmlns:a16="http://schemas.microsoft.com/office/drawing/2014/main" id="{C75E9080-03F9-42A9-8C57-2F330A06A25E}"/>
              </a:ext>
            </a:extLst>
          </p:cNvPr>
          <p:cNvGrpSpPr/>
          <p:nvPr/>
        </p:nvGrpSpPr>
        <p:grpSpPr>
          <a:xfrm>
            <a:off x="12372027" y="27010038"/>
            <a:ext cx="4094526" cy="3418182"/>
            <a:chOff x="12102657" y="20488576"/>
            <a:chExt cx="4569643" cy="3814818"/>
          </a:xfrm>
        </p:grpSpPr>
        <p:pic>
          <p:nvPicPr>
            <p:cNvPr id="196" name="Picture 195">
              <a:extLst>
                <a:ext uri="{FF2B5EF4-FFF2-40B4-BE49-F238E27FC236}">
                  <a16:creationId xmlns:a16="http://schemas.microsoft.com/office/drawing/2014/main" id="{10CC11EF-F3A5-478C-8D35-9035E8E49CD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133110" y="20488576"/>
              <a:ext cx="2612379" cy="3412752"/>
            </a:xfrm>
            <a:prstGeom prst="rect">
              <a:avLst/>
            </a:prstGeom>
            <a:ln>
              <a:solidFill>
                <a:schemeClr val="tx1"/>
              </a:solidFill>
            </a:ln>
          </p:spPr>
        </p:pic>
        <p:sp>
          <p:nvSpPr>
            <p:cNvPr id="84" name="Rectangle 83">
              <a:extLst>
                <a:ext uri="{FF2B5EF4-FFF2-40B4-BE49-F238E27FC236}">
                  <a16:creationId xmlns:a16="http://schemas.microsoft.com/office/drawing/2014/main" id="{4E5F6A64-51E3-4B7F-99F8-9C7E16A7CDED}"/>
                </a:ext>
              </a:extLst>
            </p:cNvPr>
            <p:cNvSpPr/>
            <p:nvPr/>
          </p:nvSpPr>
          <p:spPr>
            <a:xfrm>
              <a:off x="12102657" y="23903284"/>
              <a:ext cx="4569643"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Figure 3. Solid Survey</a:t>
              </a:r>
            </a:p>
          </p:txBody>
        </p:sp>
      </p:grpSp>
      <p:grpSp>
        <p:nvGrpSpPr>
          <p:cNvPr id="51" name="Group 50">
            <a:extLst>
              <a:ext uri="{FF2B5EF4-FFF2-40B4-BE49-F238E27FC236}">
                <a16:creationId xmlns:a16="http://schemas.microsoft.com/office/drawing/2014/main" id="{F68C208E-3939-43F7-B67C-0A9B0D500AC1}"/>
              </a:ext>
            </a:extLst>
          </p:cNvPr>
          <p:cNvGrpSpPr/>
          <p:nvPr/>
        </p:nvGrpSpPr>
        <p:grpSpPr>
          <a:xfrm>
            <a:off x="15082478" y="27361702"/>
            <a:ext cx="3948921" cy="3412262"/>
            <a:chOff x="17854842" y="20461833"/>
            <a:chExt cx="4569644" cy="3855492"/>
          </a:xfrm>
        </p:grpSpPr>
        <p:pic>
          <p:nvPicPr>
            <p:cNvPr id="79" name="Picture 78">
              <a:extLst>
                <a:ext uri="{FF2B5EF4-FFF2-40B4-BE49-F238E27FC236}">
                  <a16:creationId xmlns:a16="http://schemas.microsoft.com/office/drawing/2014/main" id="{2A3DE862-0733-4837-A1AC-49001FA431D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058165" y="20461833"/>
              <a:ext cx="2670362" cy="3477683"/>
            </a:xfrm>
            <a:prstGeom prst="rect">
              <a:avLst/>
            </a:prstGeom>
            <a:ln>
              <a:solidFill>
                <a:schemeClr val="tx1"/>
              </a:solidFill>
            </a:ln>
          </p:spPr>
        </p:pic>
        <p:sp>
          <p:nvSpPr>
            <p:cNvPr id="85" name="Rectangle 84">
              <a:extLst>
                <a:ext uri="{FF2B5EF4-FFF2-40B4-BE49-F238E27FC236}">
                  <a16:creationId xmlns:a16="http://schemas.microsoft.com/office/drawing/2014/main" id="{F6B096AB-2516-44A2-834A-E06EF136EFFC}"/>
                </a:ext>
              </a:extLst>
            </p:cNvPr>
            <p:cNvSpPr/>
            <p:nvPr/>
          </p:nvSpPr>
          <p:spPr>
            <a:xfrm>
              <a:off x="17854842" y="23917215"/>
              <a:ext cx="4569644"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Figure 4. Dotted Survey</a:t>
              </a:r>
            </a:p>
          </p:txBody>
        </p:sp>
      </p:grpSp>
      <p:grpSp>
        <p:nvGrpSpPr>
          <p:cNvPr id="55" name="Group 54">
            <a:extLst>
              <a:ext uri="{FF2B5EF4-FFF2-40B4-BE49-F238E27FC236}">
                <a16:creationId xmlns:a16="http://schemas.microsoft.com/office/drawing/2014/main" id="{CF045D76-F770-45EC-87C7-E29C8A2F1690}"/>
              </a:ext>
            </a:extLst>
          </p:cNvPr>
          <p:cNvGrpSpPr/>
          <p:nvPr/>
        </p:nvGrpSpPr>
        <p:grpSpPr>
          <a:xfrm>
            <a:off x="12029832" y="30759119"/>
            <a:ext cx="4109470" cy="3380443"/>
            <a:chOff x="11868423" y="24750910"/>
            <a:chExt cx="4569644" cy="3758981"/>
          </a:xfrm>
        </p:grpSpPr>
        <p:pic>
          <p:nvPicPr>
            <p:cNvPr id="166" name="Picture 165">
              <a:extLst>
                <a:ext uri="{FF2B5EF4-FFF2-40B4-BE49-F238E27FC236}">
                  <a16:creationId xmlns:a16="http://schemas.microsoft.com/office/drawing/2014/main" id="{52736843-FC48-487A-922C-660F46F12E22}"/>
                </a:ext>
              </a:extLst>
            </p:cNvPr>
            <p:cNvPicPr>
              <a:picLocks noChangeAspect="1"/>
            </p:cNvPicPr>
            <p:nvPr/>
          </p:nvPicPr>
          <p:blipFill>
            <a:blip r:embed="rId7"/>
            <a:stretch>
              <a:fillRect/>
            </a:stretch>
          </p:blipFill>
          <p:spPr>
            <a:xfrm>
              <a:off x="12169073" y="24750910"/>
              <a:ext cx="2669108" cy="3376900"/>
            </a:xfrm>
            <a:prstGeom prst="rect">
              <a:avLst/>
            </a:prstGeom>
            <a:ln>
              <a:solidFill>
                <a:schemeClr val="tx1"/>
              </a:solidFill>
            </a:ln>
          </p:spPr>
        </p:pic>
        <p:sp>
          <p:nvSpPr>
            <p:cNvPr id="87" name="Rectangle 86">
              <a:extLst>
                <a:ext uri="{FF2B5EF4-FFF2-40B4-BE49-F238E27FC236}">
                  <a16:creationId xmlns:a16="http://schemas.microsoft.com/office/drawing/2014/main" id="{AF8DD66D-A0BD-48E4-A566-C2C173FAFE8C}"/>
                </a:ext>
              </a:extLst>
            </p:cNvPr>
            <p:cNvSpPr/>
            <p:nvPr/>
          </p:nvSpPr>
          <p:spPr>
            <a:xfrm>
              <a:off x="11868423" y="28109781"/>
              <a:ext cx="4569644"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Figure 6. Ex. Solid Survey 2.</a:t>
              </a:r>
            </a:p>
          </p:txBody>
        </p:sp>
      </p:grpSp>
      <p:grpSp>
        <p:nvGrpSpPr>
          <p:cNvPr id="58" name="Group 57">
            <a:extLst>
              <a:ext uri="{FF2B5EF4-FFF2-40B4-BE49-F238E27FC236}">
                <a16:creationId xmlns:a16="http://schemas.microsoft.com/office/drawing/2014/main" id="{6E3141D8-6A03-4A52-96B5-4436F98AF237}"/>
              </a:ext>
            </a:extLst>
          </p:cNvPr>
          <p:cNvGrpSpPr/>
          <p:nvPr/>
        </p:nvGrpSpPr>
        <p:grpSpPr>
          <a:xfrm>
            <a:off x="17754341" y="27038877"/>
            <a:ext cx="4182193" cy="3474852"/>
            <a:chOff x="17527606" y="25737733"/>
            <a:chExt cx="4569644" cy="3796773"/>
          </a:xfrm>
        </p:grpSpPr>
        <p:pic>
          <p:nvPicPr>
            <p:cNvPr id="167" name="Picture 166">
              <a:extLst>
                <a:ext uri="{FF2B5EF4-FFF2-40B4-BE49-F238E27FC236}">
                  <a16:creationId xmlns:a16="http://schemas.microsoft.com/office/drawing/2014/main" id="{D5F1FD2B-87ED-4C15-B6EC-B022EF9674AF}"/>
                </a:ext>
              </a:extLst>
            </p:cNvPr>
            <p:cNvPicPr>
              <a:picLocks noChangeAspect="1"/>
            </p:cNvPicPr>
            <p:nvPr/>
          </p:nvPicPr>
          <p:blipFill>
            <a:blip r:embed="rId8"/>
            <a:stretch>
              <a:fillRect/>
            </a:stretch>
          </p:blipFill>
          <p:spPr>
            <a:xfrm>
              <a:off x="17833164" y="25737733"/>
              <a:ext cx="2690496" cy="3403524"/>
            </a:xfrm>
            <a:prstGeom prst="rect">
              <a:avLst/>
            </a:prstGeom>
            <a:ln>
              <a:solidFill>
                <a:schemeClr val="tx1"/>
              </a:solidFill>
            </a:ln>
          </p:spPr>
        </p:pic>
        <p:sp>
          <p:nvSpPr>
            <p:cNvPr id="88" name="Rectangle 87">
              <a:extLst>
                <a:ext uri="{FF2B5EF4-FFF2-40B4-BE49-F238E27FC236}">
                  <a16:creationId xmlns:a16="http://schemas.microsoft.com/office/drawing/2014/main" id="{F039BA5C-9963-4248-98A0-EC50B1B9ACD7}"/>
                </a:ext>
              </a:extLst>
            </p:cNvPr>
            <p:cNvSpPr/>
            <p:nvPr/>
          </p:nvSpPr>
          <p:spPr>
            <a:xfrm>
              <a:off x="17527606" y="29134396"/>
              <a:ext cx="4569644"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Figure 5. Ex. Solid Survey 1.</a:t>
              </a:r>
            </a:p>
          </p:txBody>
        </p:sp>
      </p:grpSp>
      <p:grpSp>
        <p:nvGrpSpPr>
          <p:cNvPr id="56" name="Group 55">
            <a:extLst>
              <a:ext uri="{FF2B5EF4-FFF2-40B4-BE49-F238E27FC236}">
                <a16:creationId xmlns:a16="http://schemas.microsoft.com/office/drawing/2014/main" id="{5D2349D5-3F3D-4C43-8914-78D0A739CF31}"/>
              </a:ext>
            </a:extLst>
          </p:cNvPr>
          <p:cNvGrpSpPr/>
          <p:nvPr/>
        </p:nvGrpSpPr>
        <p:grpSpPr>
          <a:xfrm>
            <a:off x="14781035" y="31114996"/>
            <a:ext cx="4406037" cy="3417532"/>
            <a:chOff x="17529788" y="30183246"/>
            <a:chExt cx="4569644" cy="3544434"/>
          </a:xfrm>
        </p:grpSpPr>
        <p:pic>
          <p:nvPicPr>
            <p:cNvPr id="164" name="Picture 163">
              <a:extLst>
                <a:ext uri="{FF2B5EF4-FFF2-40B4-BE49-F238E27FC236}">
                  <a16:creationId xmlns:a16="http://schemas.microsoft.com/office/drawing/2014/main" id="{00D86363-A5F5-47FB-8AE8-1C14C16F075F}"/>
                </a:ext>
              </a:extLst>
            </p:cNvPr>
            <p:cNvPicPr>
              <a:picLocks noChangeAspect="1"/>
            </p:cNvPicPr>
            <p:nvPr/>
          </p:nvPicPr>
          <p:blipFill>
            <a:blip r:embed="rId9"/>
            <a:stretch>
              <a:fillRect/>
            </a:stretch>
          </p:blipFill>
          <p:spPr>
            <a:xfrm>
              <a:off x="17923495" y="30183246"/>
              <a:ext cx="2555054" cy="3172860"/>
            </a:xfrm>
            <a:prstGeom prst="rect">
              <a:avLst/>
            </a:prstGeom>
            <a:ln>
              <a:solidFill>
                <a:schemeClr val="tx1"/>
              </a:solidFill>
            </a:ln>
          </p:spPr>
        </p:pic>
        <p:sp>
          <p:nvSpPr>
            <p:cNvPr id="89" name="Rectangle 88">
              <a:extLst>
                <a:ext uri="{FF2B5EF4-FFF2-40B4-BE49-F238E27FC236}">
                  <a16:creationId xmlns:a16="http://schemas.microsoft.com/office/drawing/2014/main" id="{A645E30F-2124-4C1F-9E5F-784D2588B282}"/>
                </a:ext>
              </a:extLst>
            </p:cNvPr>
            <p:cNvSpPr/>
            <p:nvPr/>
          </p:nvSpPr>
          <p:spPr>
            <a:xfrm>
              <a:off x="17529788" y="33327570"/>
              <a:ext cx="4569644"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Figure 7. Ex. Dotted Survey 1.</a:t>
              </a:r>
            </a:p>
          </p:txBody>
        </p:sp>
      </p:grpSp>
      <p:grpSp>
        <p:nvGrpSpPr>
          <p:cNvPr id="57" name="Group 56">
            <a:extLst>
              <a:ext uri="{FF2B5EF4-FFF2-40B4-BE49-F238E27FC236}">
                <a16:creationId xmlns:a16="http://schemas.microsoft.com/office/drawing/2014/main" id="{5F726FC4-56D5-4463-AA05-6C867FAA4ABF}"/>
              </a:ext>
            </a:extLst>
          </p:cNvPr>
          <p:cNvGrpSpPr/>
          <p:nvPr/>
        </p:nvGrpSpPr>
        <p:grpSpPr>
          <a:xfrm>
            <a:off x="17752949" y="30702199"/>
            <a:ext cx="4403225" cy="3426034"/>
            <a:chOff x="13339974" y="28934718"/>
            <a:chExt cx="4788379" cy="3725712"/>
          </a:xfrm>
        </p:grpSpPr>
        <p:pic>
          <p:nvPicPr>
            <p:cNvPr id="165" name="Picture 164">
              <a:extLst>
                <a:ext uri="{FF2B5EF4-FFF2-40B4-BE49-F238E27FC236}">
                  <a16:creationId xmlns:a16="http://schemas.microsoft.com/office/drawing/2014/main" id="{917C7CB5-ABEF-411A-8FDD-281BC4653C6B}"/>
                </a:ext>
              </a:extLst>
            </p:cNvPr>
            <p:cNvPicPr>
              <a:picLocks noChangeAspect="1"/>
            </p:cNvPicPr>
            <p:nvPr/>
          </p:nvPicPr>
          <p:blipFill>
            <a:blip r:embed="rId10"/>
            <a:stretch>
              <a:fillRect/>
            </a:stretch>
          </p:blipFill>
          <p:spPr>
            <a:xfrm>
              <a:off x="13678500" y="28934718"/>
              <a:ext cx="2648442" cy="3344148"/>
            </a:xfrm>
            <a:prstGeom prst="rect">
              <a:avLst/>
            </a:prstGeom>
            <a:ln>
              <a:solidFill>
                <a:schemeClr val="tx1"/>
              </a:solidFill>
            </a:ln>
          </p:spPr>
        </p:pic>
        <p:sp>
          <p:nvSpPr>
            <p:cNvPr id="90" name="Rectangle 89">
              <a:extLst>
                <a:ext uri="{FF2B5EF4-FFF2-40B4-BE49-F238E27FC236}">
                  <a16:creationId xmlns:a16="http://schemas.microsoft.com/office/drawing/2014/main" id="{B10BC552-6293-458F-86E3-0F5E307E3425}"/>
                </a:ext>
              </a:extLst>
            </p:cNvPr>
            <p:cNvSpPr/>
            <p:nvPr/>
          </p:nvSpPr>
          <p:spPr>
            <a:xfrm>
              <a:off x="13339974" y="32254658"/>
              <a:ext cx="4788379" cy="405772"/>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Figure 8. Ex. Dotted Survey 2.</a:t>
              </a:r>
            </a:p>
          </p:txBody>
        </p:sp>
      </p:grpSp>
      <p:grpSp>
        <p:nvGrpSpPr>
          <p:cNvPr id="14" name="Group 13">
            <a:extLst>
              <a:ext uri="{FF2B5EF4-FFF2-40B4-BE49-F238E27FC236}">
                <a16:creationId xmlns:a16="http://schemas.microsoft.com/office/drawing/2014/main" id="{236D90FA-628E-4686-9200-254797A675F7}"/>
              </a:ext>
            </a:extLst>
          </p:cNvPr>
          <p:cNvGrpSpPr/>
          <p:nvPr/>
        </p:nvGrpSpPr>
        <p:grpSpPr>
          <a:xfrm>
            <a:off x="1909794" y="7818114"/>
            <a:ext cx="9723276" cy="4122500"/>
            <a:chOff x="-16810615" y="4724476"/>
            <a:chExt cx="7535558" cy="5431823"/>
          </a:xfrm>
        </p:grpSpPr>
        <p:sp>
          <p:nvSpPr>
            <p:cNvPr id="13" name="Rectangle 12">
              <a:extLst>
                <a:ext uri="{FF2B5EF4-FFF2-40B4-BE49-F238E27FC236}">
                  <a16:creationId xmlns:a16="http://schemas.microsoft.com/office/drawing/2014/main" id="{59C4D6FC-FF36-4ECE-B674-DDB9B5149158}"/>
                </a:ext>
              </a:extLst>
            </p:cNvPr>
            <p:cNvSpPr/>
            <p:nvPr/>
          </p:nvSpPr>
          <p:spPr>
            <a:xfrm>
              <a:off x="-16810615" y="4772053"/>
              <a:ext cx="7535558" cy="538424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61F7C64-1091-4801-BD08-42457EE24243}"/>
                </a:ext>
              </a:extLst>
            </p:cNvPr>
            <p:cNvSpPr/>
            <p:nvPr/>
          </p:nvSpPr>
          <p:spPr>
            <a:xfrm>
              <a:off x="-14819045" y="4724476"/>
              <a:ext cx="4667326" cy="769441"/>
            </a:xfrm>
            <a:prstGeom prst="rect">
              <a:avLst/>
            </a:prstGeom>
          </p:spPr>
          <p:txBody>
            <a:bodyPr wrap="square">
              <a:spAutoFit/>
            </a:bodyPr>
            <a:lstStyle/>
            <a:p>
              <a:r>
                <a:rPr lang="en-US" sz="4400" u="sng" cap="small" dirty="0">
                  <a:solidFill>
                    <a:srgbClr val="002060"/>
                  </a:solidFill>
                  <a:latin typeface="Times New Roman" panose="02020603050405020304" pitchFamily="18" charset="0"/>
                  <a:cs typeface="Times New Roman" panose="02020603050405020304" pitchFamily="18" charset="0"/>
                </a:rPr>
                <a:t>Focus of Poster</a:t>
              </a:r>
            </a:p>
          </p:txBody>
        </p:sp>
        <p:sp>
          <p:nvSpPr>
            <p:cNvPr id="9" name="TextBox 8">
              <a:extLst>
                <a:ext uri="{FF2B5EF4-FFF2-40B4-BE49-F238E27FC236}">
                  <a16:creationId xmlns:a16="http://schemas.microsoft.com/office/drawing/2014/main" id="{4571CF8C-313C-4E36-A78B-6081C398F096}"/>
                </a:ext>
              </a:extLst>
            </p:cNvPr>
            <p:cNvSpPr txBox="1"/>
            <p:nvPr/>
          </p:nvSpPr>
          <p:spPr>
            <a:xfrm>
              <a:off x="-16390414" y="5535478"/>
              <a:ext cx="7010400" cy="4501356"/>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Examine how respondents respond differently to solid map survey boundaries compared to dotted map survey boundaries and what states are more commonly included in the single or multi-state polygons in the region of the Midwest shown in Figure 1. </a:t>
              </a:r>
            </a:p>
          </p:txBody>
        </p:sp>
      </p:grpSp>
      <p:sp>
        <p:nvSpPr>
          <p:cNvPr id="76" name="TextBox 75" title="Abstract">
            <a:extLst>
              <a:ext uri="{FF2B5EF4-FFF2-40B4-BE49-F238E27FC236}">
                <a16:creationId xmlns:a16="http://schemas.microsoft.com/office/drawing/2014/main" id="{306D7CC6-5A11-42FC-A92F-92FFF90938BE}"/>
              </a:ext>
            </a:extLst>
          </p:cNvPr>
          <p:cNvSpPr txBox="1"/>
          <p:nvPr/>
        </p:nvSpPr>
        <p:spPr>
          <a:xfrm>
            <a:off x="12067932" y="9116280"/>
            <a:ext cx="8881497" cy="397031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Total survey collection was 342; 207 were from students at UWEC</a:t>
            </a:r>
          </a:p>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Excluded 26 surveys from analysis: </a:t>
            </a:r>
          </a:p>
          <a:p>
            <a:pPr marL="1008063" indent="-523875">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8 were incomplete or respondents were born and/or raised outside of the U.S.</a:t>
            </a:r>
          </a:p>
          <a:p>
            <a:pPr marL="1008063" indent="-523875">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18 were excluded because they had no polygons/dialect areas drawn on them</a:t>
            </a:r>
          </a:p>
        </p:txBody>
      </p:sp>
      <p:grpSp>
        <p:nvGrpSpPr>
          <p:cNvPr id="25" name="Group 24">
            <a:extLst>
              <a:ext uri="{FF2B5EF4-FFF2-40B4-BE49-F238E27FC236}">
                <a16:creationId xmlns:a16="http://schemas.microsoft.com/office/drawing/2014/main" id="{4E6C894A-12C2-4822-B169-364F5A163AA7}"/>
              </a:ext>
            </a:extLst>
          </p:cNvPr>
          <p:cNvGrpSpPr/>
          <p:nvPr/>
        </p:nvGrpSpPr>
        <p:grpSpPr>
          <a:xfrm>
            <a:off x="12975904" y="15388045"/>
            <a:ext cx="6744230" cy="4407697"/>
            <a:chOff x="13195976" y="20443828"/>
            <a:chExt cx="6744230" cy="4407697"/>
          </a:xfrm>
        </p:grpSpPr>
        <p:sp>
          <p:nvSpPr>
            <p:cNvPr id="161" name="Rectangle 160">
              <a:extLst>
                <a:ext uri="{FF2B5EF4-FFF2-40B4-BE49-F238E27FC236}">
                  <a16:creationId xmlns:a16="http://schemas.microsoft.com/office/drawing/2014/main" id="{33E6BF73-270B-4B0C-A1EA-C4582C63AB6E}"/>
                </a:ext>
              </a:extLst>
            </p:cNvPr>
            <p:cNvSpPr/>
            <p:nvPr/>
          </p:nvSpPr>
          <p:spPr>
            <a:xfrm>
              <a:off x="14721457" y="24328305"/>
              <a:ext cx="4569644" cy="52322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Figure 2. Home State data</a:t>
              </a:r>
            </a:p>
          </p:txBody>
        </p:sp>
        <p:graphicFrame>
          <p:nvGraphicFramePr>
            <p:cNvPr id="80" name="Chart 79">
              <a:extLst>
                <a:ext uri="{FF2B5EF4-FFF2-40B4-BE49-F238E27FC236}">
                  <a16:creationId xmlns:a16="http://schemas.microsoft.com/office/drawing/2014/main" id="{F1DF5316-DEA6-44EF-888A-C0D939F529BC}"/>
                </a:ext>
              </a:extLst>
            </p:cNvPr>
            <p:cNvGraphicFramePr>
              <a:graphicFrameLocks/>
            </p:cNvGraphicFramePr>
            <p:nvPr>
              <p:extLst>
                <p:ext uri="{D42A27DB-BD31-4B8C-83A1-F6EECF244321}">
                  <p14:modId xmlns:p14="http://schemas.microsoft.com/office/powerpoint/2010/main" val="2169225655"/>
                </p:ext>
              </p:extLst>
            </p:nvPr>
          </p:nvGraphicFramePr>
          <p:xfrm>
            <a:off x="13195976" y="20443828"/>
            <a:ext cx="6744230" cy="3915305"/>
          </p:xfrm>
          <a:graphic>
            <a:graphicData uri="http://schemas.openxmlformats.org/drawingml/2006/chart">
              <c:chart xmlns:c="http://schemas.openxmlformats.org/drawingml/2006/chart" xmlns:r="http://schemas.openxmlformats.org/officeDocument/2006/relationships" r:id="rId11"/>
            </a:graphicData>
          </a:graphic>
        </p:graphicFrame>
      </p:grpSp>
      <p:graphicFrame>
        <p:nvGraphicFramePr>
          <p:cNvPr id="23" name="Table 22">
            <a:extLst>
              <a:ext uri="{FF2B5EF4-FFF2-40B4-BE49-F238E27FC236}">
                <a16:creationId xmlns:a16="http://schemas.microsoft.com/office/drawing/2014/main" id="{59699362-A2DD-4652-B205-7FDD8E5985A7}"/>
              </a:ext>
            </a:extLst>
          </p:cNvPr>
          <p:cNvGraphicFramePr>
            <a:graphicFrameLocks noGrp="1"/>
          </p:cNvGraphicFramePr>
          <p:nvPr>
            <p:extLst>
              <p:ext uri="{D42A27DB-BD31-4B8C-83A1-F6EECF244321}">
                <p14:modId xmlns:p14="http://schemas.microsoft.com/office/powerpoint/2010/main" val="2828715018"/>
              </p:ext>
            </p:extLst>
          </p:nvPr>
        </p:nvGraphicFramePr>
        <p:xfrm>
          <a:off x="12814349" y="34660897"/>
          <a:ext cx="7100603" cy="958136"/>
        </p:xfrm>
        <a:graphic>
          <a:graphicData uri="http://schemas.openxmlformats.org/drawingml/2006/table">
            <a:tbl>
              <a:tblPr/>
              <a:tblGrid>
                <a:gridCol w="2287643">
                  <a:extLst>
                    <a:ext uri="{9D8B030D-6E8A-4147-A177-3AD203B41FA5}">
                      <a16:colId xmlns:a16="http://schemas.microsoft.com/office/drawing/2014/main" val="1395095642"/>
                    </a:ext>
                  </a:extLst>
                </a:gridCol>
                <a:gridCol w="1604320">
                  <a:extLst>
                    <a:ext uri="{9D8B030D-6E8A-4147-A177-3AD203B41FA5}">
                      <a16:colId xmlns:a16="http://schemas.microsoft.com/office/drawing/2014/main" val="1067458026"/>
                    </a:ext>
                  </a:extLst>
                </a:gridCol>
                <a:gridCol w="1604320">
                  <a:extLst>
                    <a:ext uri="{9D8B030D-6E8A-4147-A177-3AD203B41FA5}">
                      <a16:colId xmlns:a16="http://schemas.microsoft.com/office/drawing/2014/main" val="4075131127"/>
                    </a:ext>
                  </a:extLst>
                </a:gridCol>
                <a:gridCol w="1604320">
                  <a:extLst>
                    <a:ext uri="{9D8B030D-6E8A-4147-A177-3AD203B41FA5}">
                      <a16:colId xmlns:a16="http://schemas.microsoft.com/office/drawing/2014/main" val="681032416"/>
                    </a:ext>
                  </a:extLst>
                </a:gridCol>
              </a:tblGrid>
              <a:tr h="490209">
                <a:tc>
                  <a:txBody>
                    <a:bodyPr/>
                    <a:lstStyle/>
                    <a:p>
                      <a:pPr algn="l" fontAlgn="b"/>
                      <a:r>
                        <a:rPr lang="en-US" sz="2900" b="1" i="0" u="none" strike="noStrike">
                          <a:solidFill>
                            <a:srgbClr val="FFFFFF"/>
                          </a:solidFill>
                          <a:effectLst/>
                          <a:latin typeface="Calibri" panose="020F0502020204030204" pitchFamily="34" charset="0"/>
                        </a:rPr>
                        <a:t>Survey Type</a:t>
                      </a:r>
                    </a:p>
                  </a:txBody>
                  <a:tcPr marL="22283" marR="22283" marT="22283"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900" b="1" i="0" u="none" strike="noStrike">
                          <a:solidFill>
                            <a:srgbClr val="FFFFFF"/>
                          </a:solidFill>
                          <a:effectLst/>
                          <a:latin typeface="Calibri" panose="020F0502020204030204" pitchFamily="34" charset="0"/>
                        </a:rPr>
                        <a:t>Dotted</a:t>
                      </a:r>
                    </a:p>
                  </a:txBody>
                  <a:tcPr marL="22283" marR="22283" marT="222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900" b="1" i="0" u="none" strike="noStrike">
                          <a:solidFill>
                            <a:srgbClr val="FFFFFF"/>
                          </a:solidFill>
                          <a:effectLst/>
                          <a:latin typeface="Calibri" panose="020F0502020204030204" pitchFamily="34" charset="0"/>
                        </a:rPr>
                        <a:t>Solid</a:t>
                      </a:r>
                    </a:p>
                  </a:txBody>
                  <a:tcPr marL="22283" marR="22283" marT="222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900" b="1" i="0" u="none" strike="noStrike">
                          <a:solidFill>
                            <a:srgbClr val="FFFFFF"/>
                          </a:solidFill>
                          <a:effectLst/>
                          <a:latin typeface="Calibri" panose="020F0502020204030204" pitchFamily="34" charset="0"/>
                        </a:rPr>
                        <a:t>Total</a:t>
                      </a:r>
                    </a:p>
                  </a:txBody>
                  <a:tcPr marL="22283" marR="22283" marT="22283"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2200522627"/>
                  </a:ext>
                </a:extLst>
              </a:tr>
              <a:tr h="467927">
                <a:tc>
                  <a:txBody>
                    <a:bodyPr/>
                    <a:lstStyle/>
                    <a:p>
                      <a:pPr algn="l" fontAlgn="b"/>
                      <a:r>
                        <a:rPr lang="en-US" sz="2900" b="0" i="0" u="none" strike="noStrike" dirty="0">
                          <a:solidFill>
                            <a:srgbClr val="000000"/>
                          </a:solidFill>
                          <a:effectLst/>
                          <a:latin typeface="Calibri" panose="020F0502020204030204" pitchFamily="34" charset="0"/>
                        </a:rPr>
                        <a:t>Participants</a:t>
                      </a:r>
                    </a:p>
                  </a:txBody>
                  <a:tcPr marL="22283" marR="22283" marT="22283"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900" b="0" i="0" u="none" strike="noStrike" dirty="0">
                          <a:solidFill>
                            <a:srgbClr val="000000"/>
                          </a:solidFill>
                          <a:effectLst/>
                          <a:latin typeface="Calibri" panose="020F0502020204030204" pitchFamily="34" charset="0"/>
                        </a:rPr>
                        <a:t>185</a:t>
                      </a:r>
                    </a:p>
                  </a:txBody>
                  <a:tcPr marL="22283" marR="22283" marT="222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900" b="0" i="0" u="none" strike="noStrike">
                          <a:solidFill>
                            <a:srgbClr val="000000"/>
                          </a:solidFill>
                          <a:effectLst/>
                          <a:latin typeface="Calibri" panose="020F0502020204030204" pitchFamily="34" charset="0"/>
                        </a:rPr>
                        <a:t>131</a:t>
                      </a:r>
                    </a:p>
                  </a:txBody>
                  <a:tcPr marL="22283" marR="22283" marT="222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900" b="0" i="0" u="none" strike="noStrike" dirty="0">
                          <a:solidFill>
                            <a:srgbClr val="000000"/>
                          </a:solidFill>
                          <a:effectLst/>
                          <a:latin typeface="Calibri" panose="020F0502020204030204" pitchFamily="34" charset="0"/>
                        </a:rPr>
                        <a:t>316</a:t>
                      </a:r>
                    </a:p>
                  </a:txBody>
                  <a:tcPr marL="22283" marR="22283" marT="22283"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219074763"/>
                  </a:ext>
                </a:extLst>
              </a:tr>
            </a:tbl>
          </a:graphicData>
        </a:graphic>
      </p:graphicFrame>
      <p:sp>
        <p:nvSpPr>
          <p:cNvPr id="91" name="TextBox 90" title="Abstract">
            <a:extLst>
              <a:ext uri="{FF2B5EF4-FFF2-40B4-BE49-F238E27FC236}">
                <a16:creationId xmlns:a16="http://schemas.microsoft.com/office/drawing/2014/main" id="{B9549797-0444-4B57-B909-CE413F458EB2}"/>
              </a:ext>
            </a:extLst>
          </p:cNvPr>
          <p:cNvSpPr txBox="1"/>
          <p:nvPr/>
        </p:nvSpPr>
        <p:spPr>
          <a:xfrm>
            <a:off x="11997571" y="22905164"/>
            <a:ext cx="8939654" cy="5078313"/>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Participants were given one 1 of 2 different map types: a map with solid (Figure 3) or dotted (Figure 4) state boundaries</a:t>
            </a:r>
          </a:p>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A total of 316 respondents engaged in drawing polygons/dialect areas as shown in Table 2 for each map type. Sample surveys are shown in Figures 5-8</a:t>
            </a:r>
          </a:p>
          <a:p>
            <a:pPr marL="571500" indent="-571500">
              <a:buFont typeface="Wingdings" panose="05000000000000000000" pitchFamily="2" charset="2"/>
              <a:buChar char="§"/>
            </a:pPr>
            <a:endParaRPr lang="en-US" sz="3600" dirty="0">
              <a:latin typeface="Times New Roman" panose="02020603050405020304" pitchFamily="18" charset="0"/>
              <a:cs typeface="Times New Roman" panose="02020603050405020304" pitchFamily="18" charset="0"/>
            </a:endParaRPr>
          </a:p>
          <a:p>
            <a:pPr marL="571500" indent="-571500">
              <a:buFont typeface="Wingdings" panose="05000000000000000000" pitchFamily="2" charset="2"/>
              <a:buChar char="§"/>
            </a:pPr>
            <a:endParaRPr lang="en-US" sz="3600" dirty="0">
              <a:latin typeface="Times New Roman" panose="02020603050405020304" pitchFamily="18" charset="0"/>
              <a:cs typeface="Times New Roman" panose="02020603050405020304" pitchFamily="18" charset="0"/>
            </a:endParaRPr>
          </a:p>
        </p:txBody>
      </p:sp>
      <p:sp>
        <p:nvSpPr>
          <p:cNvPr id="92" name="Rectangle 91">
            <a:extLst>
              <a:ext uri="{FF2B5EF4-FFF2-40B4-BE49-F238E27FC236}">
                <a16:creationId xmlns:a16="http://schemas.microsoft.com/office/drawing/2014/main" id="{1EDBE923-B45D-46F7-8166-7B068C88E52E}"/>
              </a:ext>
            </a:extLst>
          </p:cNvPr>
          <p:cNvSpPr/>
          <p:nvPr/>
        </p:nvSpPr>
        <p:spPr>
          <a:xfrm>
            <a:off x="14655528" y="21537004"/>
            <a:ext cx="4569644" cy="52322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Table 1. Gender Makeup</a:t>
            </a:r>
          </a:p>
        </p:txBody>
      </p:sp>
      <p:sp>
        <p:nvSpPr>
          <p:cNvPr id="93" name="TextBox 92" title="Abstract">
            <a:extLst>
              <a:ext uri="{FF2B5EF4-FFF2-40B4-BE49-F238E27FC236}">
                <a16:creationId xmlns:a16="http://schemas.microsoft.com/office/drawing/2014/main" id="{0A1A1697-6B31-4A4E-85E1-E2E5B758F7F9}"/>
              </a:ext>
            </a:extLst>
          </p:cNvPr>
          <p:cNvSpPr txBox="1"/>
          <p:nvPr/>
        </p:nvSpPr>
        <p:spPr>
          <a:xfrm>
            <a:off x="12067932" y="13020368"/>
            <a:ext cx="8772481" cy="175432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Surveys contained demographic data such as home state and gender, as shown in Figure 2 and Table 1, respectively</a:t>
            </a:r>
          </a:p>
        </p:txBody>
      </p:sp>
      <p:graphicFrame>
        <p:nvGraphicFramePr>
          <p:cNvPr id="29" name="Table 28">
            <a:extLst>
              <a:ext uri="{FF2B5EF4-FFF2-40B4-BE49-F238E27FC236}">
                <a16:creationId xmlns:a16="http://schemas.microsoft.com/office/drawing/2014/main" id="{1E665116-8058-4983-934A-41EFABA9E43E}"/>
              </a:ext>
            </a:extLst>
          </p:cNvPr>
          <p:cNvGraphicFramePr>
            <a:graphicFrameLocks noGrp="1"/>
          </p:cNvGraphicFramePr>
          <p:nvPr>
            <p:extLst>
              <p:ext uri="{D42A27DB-BD31-4B8C-83A1-F6EECF244321}">
                <p14:modId xmlns:p14="http://schemas.microsoft.com/office/powerpoint/2010/main" val="2547244371"/>
              </p:ext>
            </p:extLst>
          </p:nvPr>
        </p:nvGraphicFramePr>
        <p:xfrm>
          <a:off x="12605333" y="19933306"/>
          <a:ext cx="7671378" cy="1627092"/>
        </p:xfrm>
        <a:graphic>
          <a:graphicData uri="http://schemas.openxmlformats.org/drawingml/2006/table">
            <a:tbl>
              <a:tblPr/>
              <a:tblGrid>
                <a:gridCol w="5353294">
                  <a:extLst>
                    <a:ext uri="{9D8B030D-6E8A-4147-A177-3AD203B41FA5}">
                      <a16:colId xmlns:a16="http://schemas.microsoft.com/office/drawing/2014/main" val="731775935"/>
                    </a:ext>
                  </a:extLst>
                </a:gridCol>
                <a:gridCol w="1315452">
                  <a:extLst>
                    <a:ext uri="{9D8B030D-6E8A-4147-A177-3AD203B41FA5}">
                      <a16:colId xmlns:a16="http://schemas.microsoft.com/office/drawing/2014/main" val="3681036561"/>
                    </a:ext>
                  </a:extLst>
                </a:gridCol>
                <a:gridCol w="1002632">
                  <a:extLst>
                    <a:ext uri="{9D8B030D-6E8A-4147-A177-3AD203B41FA5}">
                      <a16:colId xmlns:a16="http://schemas.microsoft.com/office/drawing/2014/main" val="3895695118"/>
                    </a:ext>
                  </a:extLst>
                </a:gridCol>
              </a:tblGrid>
              <a:tr h="406773">
                <a:tc>
                  <a:txBody>
                    <a:bodyPr/>
                    <a:lstStyle/>
                    <a:p>
                      <a:pPr algn="l" fontAlgn="b"/>
                      <a:r>
                        <a:rPr lang="en-US" sz="2400" b="1" i="0" u="none" strike="noStrike" dirty="0">
                          <a:solidFill>
                            <a:srgbClr val="FFFFFF"/>
                          </a:solidFill>
                          <a:effectLst/>
                          <a:latin typeface="Calibri" panose="020F0502020204030204" pitchFamily="34" charset="0"/>
                        </a:rPr>
                        <a:t>Gender</a:t>
                      </a:r>
                    </a:p>
                  </a:txBody>
                  <a:tcPr marL="19370" marR="19370" marT="1937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400" b="1" i="0" u="none" strike="noStrike" dirty="0">
                          <a:solidFill>
                            <a:srgbClr val="FFFFFF"/>
                          </a:solidFill>
                          <a:effectLst/>
                          <a:latin typeface="Calibri" panose="020F0502020204030204" pitchFamily="34" charset="0"/>
                        </a:rPr>
                        <a:t>Total</a:t>
                      </a:r>
                    </a:p>
                  </a:txBody>
                  <a:tcPr marL="19370" marR="19370" marT="1937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400" b="1" i="0" u="none" strike="noStrike" dirty="0">
                          <a:solidFill>
                            <a:srgbClr val="FFFFFF"/>
                          </a:solidFill>
                          <a:effectLst/>
                          <a:latin typeface="Calibri" panose="020F0502020204030204" pitchFamily="34" charset="0"/>
                        </a:rPr>
                        <a:t>%</a:t>
                      </a:r>
                    </a:p>
                  </a:txBody>
                  <a:tcPr marL="19370" marR="19370" marT="1937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1869378082"/>
                  </a:ext>
                </a:extLst>
              </a:tr>
              <a:tr h="406773">
                <a:tc>
                  <a:txBody>
                    <a:bodyPr/>
                    <a:lstStyle/>
                    <a:p>
                      <a:pPr algn="l" fontAlgn="b"/>
                      <a:r>
                        <a:rPr lang="en-US" sz="2400" b="0" i="0" u="none" strike="noStrike">
                          <a:solidFill>
                            <a:srgbClr val="000000"/>
                          </a:solidFill>
                          <a:effectLst/>
                          <a:latin typeface="Calibri" panose="020F0502020204030204" pitchFamily="34" charset="0"/>
                        </a:rPr>
                        <a:t>Self-identified as Man</a:t>
                      </a:r>
                    </a:p>
                  </a:txBody>
                  <a:tcPr marL="19370" marR="19370" marT="1937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400" b="0" i="0" u="none" strike="noStrike">
                          <a:solidFill>
                            <a:srgbClr val="000000"/>
                          </a:solidFill>
                          <a:effectLst/>
                          <a:latin typeface="Calibri" panose="020F0502020204030204" pitchFamily="34" charset="0"/>
                        </a:rPr>
                        <a:t>133</a:t>
                      </a:r>
                    </a:p>
                  </a:txBody>
                  <a:tcPr marL="19370" marR="19370" marT="1937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42.1</a:t>
                      </a:r>
                    </a:p>
                  </a:txBody>
                  <a:tcPr marL="19370" marR="19370" marT="1937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988582954"/>
                  </a:ext>
                </a:extLst>
              </a:tr>
              <a:tr h="406773">
                <a:tc>
                  <a:txBody>
                    <a:bodyPr/>
                    <a:lstStyle/>
                    <a:p>
                      <a:pPr algn="l" fontAlgn="b"/>
                      <a:r>
                        <a:rPr lang="en-US" sz="2400" b="0" i="0" u="none" strike="noStrike">
                          <a:solidFill>
                            <a:srgbClr val="000000"/>
                          </a:solidFill>
                          <a:effectLst/>
                          <a:latin typeface="Calibri" panose="020F0502020204030204" pitchFamily="34" charset="0"/>
                        </a:rPr>
                        <a:t>Self-identified as Woman</a:t>
                      </a:r>
                    </a:p>
                  </a:txBody>
                  <a:tcPr marL="19370" marR="19370" marT="1937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400" b="0" i="0" u="none" strike="noStrike">
                          <a:solidFill>
                            <a:srgbClr val="000000"/>
                          </a:solidFill>
                          <a:effectLst/>
                          <a:latin typeface="Calibri" panose="020F0502020204030204" pitchFamily="34" charset="0"/>
                        </a:rPr>
                        <a:t>177</a:t>
                      </a:r>
                    </a:p>
                  </a:txBody>
                  <a:tcPr marL="19370" marR="19370" marT="1937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56</a:t>
                      </a:r>
                    </a:p>
                  </a:txBody>
                  <a:tcPr marL="19370" marR="19370" marT="1937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493119062"/>
                  </a:ext>
                </a:extLst>
              </a:tr>
              <a:tr h="406773">
                <a:tc>
                  <a:txBody>
                    <a:bodyPr/>
                    <a:lstStyle/>
                    <a:p>
                      <a:pPr algn="l" fontAlgn="b"/>
                      <a:r>
                        <a:rPr lang="en-US" sz="2400" b="0" i="0" u="none" strike="noStrike" dirty="0">
                          <a:solidFill>
                            <a:srgbClr val="000000"/>
                          </a:solidFill>
                          <a:effectLst/>
                          <a:latin typeface="Calibri" panose="020F0502020204030204" pitchFamily="34" charset="0"/>
                        </a:rPr>
                        <a:t>Self-identified as Non-binary/no response</a:t>
                      </a:r>
                    </a:p>
                  </a:txBody>
                  <a:tcPr marL="19370" marR="19370" marT="1937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400" b="0" i="0" u="none" strike="noStrike">
                          <a:solidFill>
                            <a:srgbClr val="000000"/>
                          </a:solidFill>
                          <a:effectLst/>
                          <a:latin typeface="Calibri" panose="020F0502020204030204" pitchFamily="34" charset="0"/>
                        </a:rPr>
                        <a:t>6</a:t>
                      </a:r>
                    </a:p>
                  </a:txBody>
                  <a:tcPr marL="19370" marR="19370" marT="1937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1.9</a:t>
                      </a:r>
                    </a:p>
                  </a:txBody>
                  <a:tcPr marL="19370" marR="19370" marT="1937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69704748"/>
                  </a:ext>
                </a:extLst>
              </a:tr>
            </a:tbl>
          </a:graphicData>
        </a:graphic>
      </p:graphicFrame>
      <p:cxnSp>
        <p:nvCxnSpPr>
          <p:cNvPr id="97" name="Straight Connector 96">
            <a:extLst>
              <a:ext uri="{FF2B5EF4-FFF2-40B4-BE49-F238E27FC236}">
                <a16:creationId xmlns:a16="http://schemas.microsoft.com/office/drawing/2014/main" id="{2291C3CC-EA12-47C6-B2BF-17DE575F883B}"/>
              </a:ext>
            </a:extLst>
          </p:cNvPr>
          <p:cNvCxnSpPr>
            <a:cxnSpLocks/>
          </p:cNvCxnSpPr>
          <p:nvPr/>
        </p:nvCxnSpPr>
        <p:spPr>
          <a:xfrm>
            <a:off x="11874458" y="26827755"/>
            <a:ext cx="0" cy="9206836"/>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00" name="Straight Connector 99">
            <a:extLst>
              <a:ext uri="{FF2B5EF4-FFF2-40B4-BE49-F238E27FC236}">
                <a16:creationId xmlns:a16="http://schemas.microsoft.com/office/drawing/2014/main" id="{61F48649-F757-45B4-8BCA-A651BF9DCB02}"/>
              </a:ext>
            </a:extLst>
          </p:cNvPr>
          <p:cNvCxnSpPr>
            <a:cxnSpLocks/>
          </p:cNvCxnSpPr>
          <p:nvPr/>
        </p:nvCxnSpPr>
        <p:spPr>
          <a:xfrm flipH="1">
            <a:off x="11874458" y="7644330"/>
            <a:ext cx="45095" cy="11372261"/>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7" name="Straight Connector 116">
            <a:extLst>
              <a:ext uri="{FF2B5EF4-FFF2-40B4-BE49-F238E27FC236}">
                <a16:creationId xmlns:a16="http://schemas.microsoft.com/office/drawing/2014/main" id="{2677BF04-AA77-42C4-B86A-92149284E12C}"/>
              </a:ext>
            </a:extLst>
          </p:cNvPr>
          <p:cNvCxnSpPr>
            <a:cxnSpLocks/>
          </p:cNvCxnSpPr>
          <p:nvPr/>
        </p:nvCxnSpPr>
        <p:spPr>
          <a:xfrm>
            <a:off x="1665971" y="18434732"/>
            <a:ext cx="10204255"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grpSp>
        <p:nvGrpSpPr>
          <p:cNvPr id="101" name="Group 100">
            <a:extLst>
              <a:ext uri="{FF2B5EF4-FFF2-40B4-BE49-F238E27FC236}">
                <a16:creationId xmlns:a16="http://schemas.microsoft.com/office/drawing/2014/main" id="{030DBCEE-ED56-45C5-AD42-3CDA1FB350D6}"/>
              </a:ext>
            </a:extLst>
          </p:cNvPr>
          <p:cNvGrpSpPr/>
          <p:nvPr/>
        </p:nvGrpSpPr>
        <p:grpSpPr>
          <a:xfrm>
            <a:off x="21668099" y="20909990"/>
            <a:ext cx="4260902" cy="5820686"/>
            <a:chOff x="22966822" y="15363369"/>
            <a:chExt cx="6354955" cy="8681305"/>
          </a:xfrm>
        </p:grpSpPr>
        <p:pic>
          <p:nvPicPr>
            <p:cNvPr id="24" name="Picture 23">
              <a:extLst>
                <a:ext uri="{FF2B5EF4-FFF2-40B4-BE49-F238E27FC236}">
                  <a16:creationId xmlns:a16="http://schemas.microsoft.com/office/drawing/2014/main" id="{813B1ED4-2136-4518-8822-932FCAB9258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2966822" y="15363369"/>
              <a:ext cx="6027286" cy="7800015"/>
            </a:xfrm>
            <a:prstGeom prst="rect">
              <a:avLst/>
            </a:prstGeom>
            <a:ln>
              <a:solidFill>
                <a:schemeClr val="tx1"/>
              </a:solidFill>
            </a:ln>
          </p:spPr>
        </p:pic>
        <p:sp>
          <p:nvSpPr>
            <p:cNvPr id="124" name="Rectangle 123">
              <a:extLst>
                <a:ext uri="{FF2B5EF4-FFF2-40B4-BE49-F238E27FC236}">
                  <a16:creationId xmlns:a16="http://schemas.microsoft.com/office/drawing/2014/main" id="{33791ED7-FDF1-4991-BBD1-D0FDE077253F}"/>
                </a:ext>
              </a:extLst>
            </p:cNvPr>
            <p:cNvSpPr/>
            <p:nvPr/>
          </p:nvSpPr>
          <p:spPr>
            <a:xfrm>
              <a:off x="23769562" y="23146839"/>
              <a:ext cx="5552215" cy="897835"/>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Figure 9. WI Solid</a:t>
              </a:r>
            </a:p>
          </p:txBody>
        </p:sp>
      </p:grpSp>
      <p:sp>
        <p:nvSpPr>
          <p:cNvPr id="126" name="TextBox 125" title="Abstract">
            <a:extLst>
              <a:ext uri="{FF2B5EF4-FFF2-40B4-BE49-F238E27FC236}">
                <a16:creationId xmlns:a16="http://schemas.microsoft.com/office/drawing/2014/main" id="{1B60678D-42FE-4ADD-9F0D-9A93FE678AE4}"/>
              </a:ext>
            </a:extLst>
          </p:cNvPr>
          <p:cNvSpPr txBox="1"/>
          <p:nvPr/>
        </p:nvSpPr>
        <p:spPr>
          <a:xfrm>
            <a:off x="21125754" y="34508497"/>
            <a:ext cx="19607315" cy="203132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596900" indent="-596900">
              <a:lnSpc>
                <a:spcPct val="90000"/>
              </a:lnSpc>
            </a:pPr>
            <a:r>
              <a:rPr lang="en-US" sz="2800" dirty="0">
                <a:latin typeface="Times New Roman" panose="02020603050405020304" pitchFamily="18" charset="0"/>
                <a:cs typeface="Times New Roman" panose="02020603050405020304" pitchFamily="18" charset="0"/>
              </a:rPr>
              <a:t>Evans, Betsy. 2011. ‘</a:t>
            </a:r>
            <a:r>
              <a:rPr lang="en-US" sz="2800" dirty="0" err="1">
                <a:latin typeface="Times New Roman" panose="02020603050405020304" pitchFamily="18" charset="0"/>
                <a:cs typeface="Times New Roman" panose="02020603050405020304" pitchFamily="18" charset="0"/>
              </a:rPr>
              <a:t>Seattletonian</a:t>
            </a:r>
            <a:r>
              <a:rPr lang="en-US" sz="2800" dirty="0">
                <a:latin typeface="Times New Roman" panose="02020603050405020304" pitchFamily="18" charset="0"/>
                <a:cs typeface="Times New Roman" panose="02020603050405020304" pitchFamily="18" charset="0"/>
              </a:rPr>
              <a:t>’ to ‘Faux Hick’: perceptions of English in Washington state. </a:t>
            </a:r>
            <a:r>
              <a:rPr lang="en-US" sz="2800" i="1" dirty="0">
                <a:latin typeface="Times New Roman" panose="02020603050405020304" pitchFamily="18" charset="0"/>
                <a:cs typeface="Times New Roman" panose="02020603050405020304" pitchFamily="18" charset="0"/>
              </a:rPr>
              <a:t>American Speech</a:t>
            </a:r>
            <a:r>
              <a:rPr lang="en-US" sz="2800" dirty="0">
                <a:latin typeface="Times New Roman" panose="02020603050405020304" pitchFamily="18" charset="0"/>
                <a:cs typeface="Times New Roman" panose="02020603050405020304" pitchFamily="18" charset="0"/>
              </a:rPr>
              <a:t> 86. 383-414.</a:t>
            </a:r>
          </a:p>
          <a:p>
            <a:pPr marL="596900" indent="-596900">
              <a:lnSpc>
                <a:spcPct val="90000"/>
              </a:lnSpc>
            </a:pPr>
            <a:r>
              <a:rPr lang="en-US" sz="2800" dirty="0">
                <a:latin typeface="Times New Roman" panose="02020603050405020304" pitchFamily="18" charset="0"/>
                <a:cs typeface="Times New Roman" panose="02020603050405020304" pitchFamily="18" charset="0"/>
              </a:rPr>
              <a:t>Montgomery, Chris &amp; Philipp </a:t>
            </a:r>
            <a:r>
              <a:rPr lang="en-US" sz="2800" dirty="0" err="1">
                <a:latin typeface="Times New Roman" panose="02020603050405020304" pitchFamily="18" charset="0"/>
                <a:cs typeface="Times New Roman" panose="02020603050405020304" pitchFamily="18" charset="0"/>
              </a:rPr>
              <a:t>Stoeckle</a:t>
            </a:r>
            <a:r>
              <a:rPr lang="en-US" sz="2800" dirty="0">
                <a:latin typeface="Times New Roman" panose="02020603050405020304" pitchFamily="18" charset="0"/>
                <a:cs typeface="Times New Roman" panose="02020603050405020304" pitchFamily="18" charset="0"/>
              </a:rPr>
              <a:t>. 2013. Geographic Information Systems and perceptual dialectology: A method for processing draw-a-map data. </a:t>
            </a:r>
            <a:r>
              <a:rPr lang="en-US" sz="2800" i="1" dirty="0">
                <a:latin typeface="Times New Roman" panose="02020603050405020304" pitchFamily="18" charset="0"/>
                <a:cs typeface="Times New Roman" panose="02020603050405020304" pitchFamily="18" charset="0"/>
              </a:rPr>
              <a:t>Journal of Linguistic Geography</a:t>
            </a:r>
            <a:r>
              <a:rPr lang="en-US" sz="2800" dirty="0">
                <a:latin typeface="Times New Roman" panose="02020603050405020304" pitchFamily="18" charset="0"/>
                <a:cs typeface="Times New Roman" panose="02020603050405020304" pitchFamily="18" charset="0"/>
              </a:rPr>
              <a:t> 1(1). 52–85.</a:t>
            </a:r>
          </a:p>
          <a:p>
            <a:pPr marL="596900" indent="-596900">
              <a:lnSpc>
                <a:spcPct val="90000"/>
              </a:lnSpc>
            </a:pPr>
            <a:r>
              <a:rPr lang="en-US" sz="2800" dirty="0">
                <a:latin typeface="Times New Roman" panose="02020603050405020304" pitchFamily="18" charset="0"/>
                <a:cs typeface="Times New Roman" panose="02020603050405020304" pitchFamily="18" charset="0"/>
              </a:rPr>
              <a:t>Preston, Dennis. 1981. Perceptual dialectology: Mental maps of United States dialects from a Hawaiian perspective. H. </a:t>
            </a:r>
            <a:r>
              <a:rPr lang="en-US" sz="2800" dirty="0" err="1">
                <a:latin typeface="Times New Roman" panose="02020603050405020304" pitchFamily="18" charset="0"/>
                <a:cs typeface="Times New Roman" panose="02020603050405020304" pitchFamily="18" charset="0"/>
              </a:rPr>
              <a:t>Warkentyne</a:t>
            </a:r>
            <a:r>
              <a:rPr lang="en-US" sz="2800" dirty="0">
                <a:latin typeface="Times New Roman" panose="02020603050405020304" pitchFamily="18" charset="0"/>
                <a:cs typeface="Times New Roman" panose="02020603050405020304" pitchFamily="18" charset="0"/>
              </a:rPr>
              <a:t> (ed.). Papers from the Fourth International Conference on Methods in Dialectology. Victoria, British Columbia, 192-198.</a:t>
            </a:r>
            <a:endParaRPr lang="en-US" sz="3600" dirty="0">
              <a:latin typeface="Times New Roman" panose="02020603050405020304" pitchFamily="18" charset="0"/>
              <a:cs typeface="Times New Roman" panose="02020603050405020304" pitchFamily="18" charset="0"/>
            </a:endParaRPr>
          </a:p>
        </p:txBody>
      </p:sp>
      <p:graphicFrame>
        <p:nvGraphicFramePr>
          <p:cNvPr id="70" name="Table 69">
            <a:extLst>
              <a:ext uri="{FF2B5EF4-FFF2-40B4-BE49-F238E27FC236}">
                <a16:creationId xmlns:a16="http://schemas.microsoft.com/office/drawing/2014/main" id="{76E368D9-E096-4D2D-B8B2-8CDB82F5D5EB}"/>
              </a:ext>
            </a:extLst>
          </p:cNvPr>
          <p:cNvGraphicFramePr>
            <a:graphicFrameLocks noGrp="1"/>
          </p:cNvGraphicFramePr>
          <p:nvPr>
            <p:extLst>
              <p:ext uri="{D42A27DB-BD31-4B8C-83A1-F6EECF244321}">
                <p14:modId xmlns:p14="http://schemas.microsoft.com/office/powerpoint/2010/main" val="157295105"/>
              </p:ext>
            </p:extLst>
          </p:nvPr>
        </p:nvGraphicFramePr>
        <p:xfrm>
          <a:off x="22384379" y="16645832"/>
          <a:ext cx="7544908" cy="3132832"/>
        </p:xfrm>
        <a:graphic>
          <a:graphicData uri="http://schemas.openxmlformats.org/drawingml/2006/table">
            <a:tbl>
              <a:tblPr/>
              <a:tblGrid>
                <a:gridCol w="1545500">
                  <a:extLst>
                    <a:ext uri="{9D8B030D-6E8A-4147-A177-3AD203B41FA5}">
                      <a16:colId xmlns:a16="http://schemas.microsoft.com/office/drawing/2014/main" val="1064566293"/>
                    </a:ext>
                  </a:extLst>
                </a:gridCol>
                <a:gridCol w="2112835">
                  <a:extLst>
                    <a:ext uri="{9D8B030D-6E8A-4147-A177-3AD203B41FA5}">
                      <a16:colId xmlns:a16="http://schemas.microsoft.com/office/drawing/2014/main" val="1142182261"/>
                    </a:ext>
                  </a:extLst>
                </a:gridCol>
                <a:gridCol w="1904161">
                  <a:extLst>
                    <a:ext uri="{9D8B030D-6E8A-4147-A177-3AD203B41FA5}">
                      <a16:colId xmlns:a16="http://schemas.microsoft.com/office/drawing/2014/main" val="1593785784"/>
                    </a:ext>
                  </a:extLst>
                </a:gridCol>
                <a:gridCol w="1982412">
                  <a:extLst>
                    <a:ext uri="{9D8B030D-6E8A-4147-A177-3AD203B41FA5}">
                      <a16:colId xmlns:a16="http://schemas.microsoft.com/office/drawing/2014/main" val="3929179408"/>
                    </a:ext>
                  </a:extLst>
                </a:gridCol>
              </a:tblGrid>
              <a:tr h="391604">
                <a:tc>
                  <a:txBody>
                    <a:bodyPr/>
                    <a:lstStyle/>
                    <a:p>
                      <a:pPr algn="l" fontAlgn="b"/>
                      <a:r>
                        <a:rPr lang="en-US" sz="2300" b="1" i="0" u="none" strike="noStrike" dirty="0">
                          <a:solidFill>
                            <a:srgbClr val="FFFFFF"/>
                          </a:solidFill>
                          <a:effectLst/>
                          <a:latin typeface="Calibri" panose="020F0502020204030204" pitchFamily="34" charset="0"/>
                        </a:rPr>
                        <a:t>State</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300" b="1" i="0" u="none" strike="noStrike">
                          <a:solidFill>
                            <a:srgbClr val="FFFFFF"/>
                          </a:solidFill>
                          <a:effectLst/>
                          <a:latin typeface="Calibri" panose="020F0502020204030204" pitchFamily="34" charset="0"/>
                        </a:rPr>
                        <a:t>Dotted Single %</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300" b="1" i="0" u="none" strike="noStrike">
                          <a:solidFill>
                            <a:srgbClr val="FFFFFF"/>
                          </a:solidFill>
                          <a:effectLst/>
                          <a:latin typeface="Calibri" panose="020F0502020204030204" pitchFamily="34" charset="0"/>
                        </a:rPr>
                        <a:t>Solid Single %</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300" b="1" i="0" u="none" strike="noStrike">
                          <a:solidFill>
                            <a:srgbClr val="FFFFFF"/>
                          </a:solidFill>
                          <a:effectLst/>
                          <a:latin typeface="Calibri" panose="020F0502020204030204" pitchFamily="34" charset="0"/>
                        </a:rPr>
                        <a:t>Total Single %</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1295460248"/>
                  </a:ext>
                </a:extLst>
              </a:tr>
              <a:tr h="391604">
                <a:tc>
                  <a:txBody>
                    <a:bodyPr/>
                    <a:lstStyle/>
                    <a:p>
                      <a:pPr algn="l" fontAlgn="b"/>
                      <a:r>
                        <a:rPr lang="en-US" sz="2300" b="0" i="0" u="none" strike="noStrike">
                          <a:solidFill>
                            <a:srgbClr val="000000"/>
                          </a:solidFill>
                          <a:effectLst/>
                          <a:latin typeface="Calibri" panose="020F0502020204030204" pitchFamily="34" charset="0"/>
                        </a:rPr>
                        <a:t>MN</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a:solidFill>
                            <a:srgbClr val="000000"/>
                          </a:solidFill>
                          <a:effectLst/>
                          <a:latin typeface="Calibri" panose="020F0502020204030204" pitchFamily="34" charset="0"/>
                        </a:rPr>
                        <a:t>26.2</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28.5</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27.3</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02370553"/>
                  </a:ext>
                </a:extLst>
              </a:tr>
              <a:tr h="391604">
                <a:tc>
                  <a:txBody>
                    <a:bodyPr/>
                    <a:lstStyle/>
                    <a:p>
                      <a:pPr algn="l" fontAlgn="b"/>
                      <a:r>
                        <a:rPr lang="en-US" sz="2300" b="0" i="0" u="none" strike="noStrike">
                          <a:solidFill>
                            <a:srgbClr val="000000"/>
                          </a:solidFill>
                          <a:effectLst/>
                          <a:latin typeface="Calibri" panose="020F0502020204030204" pitchFamily="34" charset="0"/>
                        </a:rPr>
                        <a:t>WI</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a:solidFill>
                            <a:srgbClr val="000000"/>
                          </a:solidFill>
                          <a:effectLst/>
                          <a:latin typeface="Calibri" panose="020F0502020204030204" pitchFamily="34" charset="0"/>
                        </a:rPr>
                        <a:t>28.9</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27.4</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28.1</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685360052"/>
                  </a:ext>
                </a:extLst>
              </a:tr>
              <a:tr h="391604">
                <a:tc>
                  <a:txBody>
                    <a:bodyPr/>
                    <a:lstStyle/>
                    <a:p>
                      <a:pPr algn="l" fontAlgn="b"/>
                      <a:r>
                        <a:rPr lang="en-US" sz="2300" b="0" i="0" u="none" strike="noStrike">
                          <a:solidFill>
                            <a:srgbClr val="000000"/>
                          </a:solidFill>
                          <a:effectLst/>
                          <a:latin typeface="Calibri" panose="020F0502020204030204" pitchFamily="34" charset="0"/>
                        </a:rPr>
                        <a:t>MI</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dirty="0">
                          <a:solidFill>
                            <a:srgbClr val="000000"/>
                          </a:solidFill>
                          <a:effectLst/>
                          <a:latin typeface="Calibri" panose="020F0502020204030204" pitchFamily="34" charset="0"/>
                        </a:rPr>
                        <a:t>13.5</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15.5</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14.3</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450710339"/>
                  </a:ext>
                </a:extLst>
              </a:tr>
              <a:tr h="391604">
                <a:tc>
                  <a:txBody>
                    <a:bodyPr/>
                    <a:lstStyle/>
                    <a:p>
                      <a:pPr algn="l" fontAlgn="b"/>
                      <a:r>
                        <a:rPr lang="en-US" sz="2300" b="0" i="0" u="none" strike="noStrike">
                          <a:solidFill>
                            <a:srgbClr val="000000"/>
                          </a:solidFill>
                          <a:effectLst/>
                          <a:latin typeface="Calibri" panose="020F0502020204030204" pitchFamily="34" charset="0"/>
                        </a:rPr>
                        <a:t>IA</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a:solidFill>
                            <a:srgbClr val="000000"/>
                          </a:solidFill>
                          <a:effectLst/>
                          <a:latin typeface="Calibri" panose="020F0502020204030204" pitchFamily="34" charset="0"/>
                        </a:rPr>
                        <a:t>8.6</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10.5</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9.3</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025625631"/>
                  </a:ext>
                </a:extLst>
              </a:tr>
              <a:tr h="391604">
                <a:tc>
                  <a:txBody>
                    <a:bodyPr/>
                    <a:lstStyle/>
                    <a:p>
                      <a:pPr algn="l" fontAlgn="b"/>
                      <a:r>
                        <a:rPr lang="en-US" sz="2300" b="0" i="0" u="none" strike="noStrike">
                          <a:solidFill>
                            <a:srgbClr val="000000"/>
                          </a:solidFill>
                          <a:effectLst/>
                          <a:latin typeface="Calibri" panose="020F0502020204030204" pitchFamily="34" charset="0"/>
                        </a:rPr>
                        <a:t>IL</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a:solidFill>
                            <a:srgbClr val="000000"/>
                          </a:solidFill>
                          <a:effectLst/>
                          <a:latin typeface="Calibri" panose="020F0502020204030204" pitchFamily="34" charset="0"/>
                        </a:rPr>
                        <a:t>15.4</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13</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14.3</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821124817"/>
                  </a:ext>
                </a:extLst>
              </a:tr>
              <a:tr h="391604">
                <a:tc>
                  <a:txBody>
                    <a:bodyPr/>
                    <a:lstStyle/>
                    <a:p>
                      <a:pPr algn="l" fontAlgn="b"/>
                      <a:r>
                        <a:rPr lang="en-US" sz="2300" b="0" i="0" u="none" strike="noStrike">
                          <a:solidFill>
                            <a:srgbClr val="000000"/>
                          </a:solidFill>
                          <a:effectLst/>
                          <a:latin typeface="Calibri" panose="020F0502020204030204" pitchFamily="34" charset="0"/>
                        </a:rPr>
                        <a:t>IN</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dirty="0">
                          <a:solidFill>
                            <a:srgbClr val="000000"/>
                          </a:solidFill>
                          <a:effectLst/>
                          <a:latin typeface="Calibri" panose="020F0502020204030204" pitchFamily="34" charset="0"/>
                        </a:rPr>
                        <a:t>6.5</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5.4</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300" b="0" i="0" u="none" strike="noStrike">
                          <a:solidFill>
                            <a:srgbClr val="000000"/>
                          </a:solidFill>
                          <a:effectLst/>
                          <a:latin typeface="Calibri" panose="020F0502020204030204" pitchFamily="34" charset="0"/>
                        </a:rPr>
                        <a:t>6</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35343262"/>
                  </a:ext>
                </a:extLst>
              </a:tr>
              <a:tr h="391604">
                <a:tc>
                  <a:txBody>
                    <a:bodyPr/>
                    <a:lstStyle/>
                    <a:p>
                      <a:pPr algn="l" fontAlgn="b"/>
                      <a:r>
                        <a:rPr lang="en-US" sz="2300" b="0" i="0" u="none" strike="noStrike">
                          <a:solidFill>
                            <a:srgbClr val="000000"/>
                          </a:solidFill>
                          <a:effectLst/>
                          <a:latin typeface="Calibri" panose="020F0502020204030204" pitchFamily="34" charset="0"/>
                        </a:rPr>
                        <a:t>Total Count</a:t>
                      </a:r>
                    </a:p>
                  </a:txBody>
                  <a:tcPr marL="19580" marR="19580" marT="19580"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a:solidFill>
                            <a:srgbClr val="000000"/>
                          </a:solidFill>
                          <a:effectLst/>
                          <a:latin typeface="Calibri" panose="020F0502020204030204" pitchFamily="34" charset="0"/>
                        </a:rPr>
                        <a:t>370</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a:solidFill>
                            <a:srgbClr val="000000"/>
                          </a:solidFill>
                          <a:effectLst/>
                          <a:latin typeface="Calibri" panose="020F0502020204030204" pitchFamily="34" charset="0"/>
                        </a:rPr>
                        <a:t>277</a:t>
                      </a:r>
                    </a:p>
                  </a:txBody>
                  <a:tcPr marL="19580" marR="19580" marT="19580"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300" b="0" i="0" u="none" strike="noStrike" dirty="0">
                          <a:solidFill>
                            <a:srgbClr val="000000"/>
                          </a:solidFill>
                          <a:effectLst/>
                          <a:latin typeface="Calibri" panose="020F0502020204030204" pitchFamily="34" charset="0"/>
                        </a:rPr>
                        <a:t>645</a:t>
                      </a:r>
                    </a:p>
                  </a:txBody>
                  <a:tcPr marL="19580" marR="19580" marT="19580"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extLst>
                  <a:ext uri="{0D108BD9-81ED-4DB2-BD59-A6C34878D82A}">
                    <a16:rowId xmlns:a16="http://schemas.microsoft.com/office/drawing/2014/main" val="2929434387"/>
                  </a:ext>
                </a:extLst>
              </a:tr>
            </a:tbl>
          </a:graphicData>
        </a:graphic>
      </p:graphicFrame>
      <p:graphicFrame>
        <p:nvGraphicFramePr>
          <p:cNvPr id="71" name="Table 70">
            <a:extLst>
              <a:ext uri="{FF2B5EF4-FFF2-40B4-BE49-F238E27FC236}">
                <a16:creationId xmlns:a16="http://schemas.microsoft.com/office/drawing/2014/main" id="{67DC665B-33A2-4D27-823F-C9C156388AAA}"/>
              </a:ext>
            </a:extLst>
          </p:cNvPr>
          <p:cNvGraphicFramePr>
            <a:graphicFrameLocks noGrp="1"/>
          </p:cNvGraphicFramePr>
          <p:nvPr>
            <p:extLst>
              <p:ext uri="{D42A27DB-BD31-4B8C-83A1-F6EECF244321}">
                <p14:modId xmlns:p14="http://schemas.microsoft.com/office/powerpoint/2010/main" val="364277597"/>
              </p:ext>
            </p:extLst>
          </p:nvPr>
        </p:nvGraphicFramePr>
        <p:xfrm>
          <a:off x="31777045" y="16682339"/>
          <a:ext cx="7192263" cy="3082400"/>
        </p:xfrm>
        <a:graphic>
          <a:graphicData uri="http://schemas.openxmlformats.org/drawingml/2006/table">
            <a:tbl>
              <a:tblPr/>
              <a:tblGrid>
                <a:gridCol w="1592573">
                  <a:extLst>
                    <a:ext uri="{9D8B030D-6E8A-4147-A177-3AD203B41FA5}">
                      <a16:colId xmlns:a16="http://schemas.microsoft.com/office/drawing/2014/main" val="649935700"/>
                    </a:ext>
                  </a:extLst>
                </a:gridCol>
                <a:gridCol w="2106306">
                  <a:extLst>
                    <a:ext uri="{9D8B030D-6E8A-4147-A177-3AD203B41FA5}">
                      <a16:colId xmlns:a16="http://schemas.microsoft.com/office/drawing/2014/main" val="211350291"/>
                    </a:ext>
                  </a:extLst>
                </a:gridCol>
                <a:gridCol w="1721005">
                  <a:extLst>
                    <a:ext uri="{9D8B030D-6E8A-4147-A177-3AD203B41FA5}">
                      <a16:colId xmlns:a16="http://schemas.microsoft.com/office/drawing/2014/main" val="3507660168"/>
                    </a:ext>
                  </a:extLst>
                </a:gridCol>
                <a:gridCol w="1772379">
                  <a:extLst>
                    <a:ext uri="{9D8B030D-6E8A-4147-A177-3AD203B41FA5}">
                      <a16:colId xmlns:a16="http://schemas.microsoft.com/office/drawing/2014/main" val="33655641"/>
                    </a:ext>
                  </a:extLst>
                </a:gridCol>
              </a:tblGrid>
              <a:tr h="385300">
                <a:tc>
                  <a:txBody>
                    <a:bodyPr/>
                    <a:lstStyle/>
                    <a:p>
                      <a:pPr algn="l" fontAlgn="b"/>
                      <a:r>
                        <a:rPr lang="en-US" sz="2200" b="1" i="0" u="none" strike="noStrike">
                          <a:solidFill>
                            <a:srgbClr val="FFFFFF"/>
                          </a:solidFill>
                          <a:effectLst/>
                          <a:latin typeface="Calibri" panose="020F0502020204030204" pitchFamily="34" charset="0"/>
                        </a:rPr>
                        <a:t>State</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200" b="1" i="0" u="none" strike="noStrike">
                          <a:solidFill>
                            <a:srgbClr val="FFFFFF"/>
                          </a:solidFill>
                          <a:effectLst/>
                          <a:latin typeface="Calibri" panose="020F0502020204030204" pitchFamily="34" charset="0"/>
                        </a:rPr>
                        <a:t>Dotted Multi %</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200" b="1" i="0" u="none" strike="noStrike">
                          <a:solidFill>
                            <a:srgbClr val="FFFFFF"/>
                          </a:solidFill>
                          <a:effectLst/>
                          <a:latin typeface="Calibri" panose="020F0502020204030204" pitchFamily="34" charset="0"/>
                        </a:rPr>
                        <a:t>Solid Multi%</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200" b="1" i="0" u="none" strike="noStrike">
                          <a:solidFill>
                            <a:srgbClr val="FFFFFF"/>
                          </a:solidFill>
                          <a:effectLst/>
                          <a:latin typeface="Calibri" panose="020F0502020204030204" pitchFamily="34" charset="0"/>
                        </a:rPr>
                        <a:t>Total Multi %</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2916110635"/>
                  </a:ext>
                </a:extLst>
              </a:tr>
              <a:tr h="385300">
                <a:tc>
                  <a:txBody>
                    <a:bodyPr/>
                    <a:lstStyle/>
                    <a:p>
                      <a:pPr algn="l" fontAlgn="b"/>
                      <a:r>
                        <a:rPr lang="en-US" sz="2200" b="0" i="0" u="none" strike="noStrike">
                          <a:solidFill>
                            <a:srgbClr val="000000"/>
                          </a:solidFill>
                          <a:effectLst/>
                          <a:latin typeface="Calibri" panose="020F0502020204030204" pitchFamily="34" charset="0"/>
                        </a:rPr>
                        <a:t>MN</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a:solidFill>
                            <a:srgbClr val="000000"/>
                          </a:solidFill>
                          <a:effectLst/>
                          <a:latin typeface="Calibri" panose="020F0502020204030204" pitchFamily="34" charset="0"/>
                        </a:rPr>
                        <a:t>48.9</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41.8</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45.8</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154739325"/>
                  </a:ext>
                </a:extLst>
              </a:tr>
              <a:tr h="385300">
                <a:tc>
                  <a:txBody>
                    <a:bodyPr/>
                    <a:lstStyle/>
                    <a:p>
                      <a:pPr algn="l" fontAlgn="b"/>
                      <a:r>
                        <a:rPr lang="en-US" sz="2200" b="0" i="0" u="none" strike="noStrike">
                          <a:solidFill>
                            <a:srgbClr val="000000"/>
                          </a:solidFill>
                          <a:effectLst/>
                          <a:latin typeface="Calibri" panose="020F0502020204030204" pitchFamily="34" charset="0"/>
                        </a:rPr>
                        <a:t>WI</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a:solidFill>
                            <a:srgbClr val="000000"/>
                          </a:solidFill>
                          <a:effectLst/>
                          <a:latin typeface="Calibri" panose="020F0502020204030204" pitchFamily="34" charset="0"/>
                        </a:rPr>
                        <a:t>69.3</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66.4</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67.5</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248245329"/>
                  </a:ext>
                </a:extLst>
              </a:tr>
              <a:tr h="385300">
                <a:tc>
                  <a:txBody>
                    <a:bodyPr/>
                    <a:lstStyle/>
                    <a:p>
                      <a:pPr algn="l" fontAlgn="b"/>
                      <a:r>
                        <a:rPr lang="en-US" sz="2200" b="0" i="0" u="none" strike="noStrike">
                          <a:solidFill>
                            <a:srgbClr val="000000"/>
                          </a:solidFill>
                          <a:effectLst/>
                          <a:latin typeface="Calibri" panose="020F0502020204030204" pitchFamily="34" charset="0"/>
                        </a:rPr>
                        <a:t>MI</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dirty="0">
                          <a:solidFill>
                            <a:srgbClr val="000000"/>
                          </a:solidFill>
                          <a:effectLst/>
                          <a:latin typeface="Calibri" panose="020F0502020204030204" pitchFamily="34" charset="0"/>
                        </a:rPr>
                        <a:t>40.9</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42.5</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41.5</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908104876"/>
                  </a:ext>
                </a:extLst>
              </a:tr>
              <a:tr h="385300">
                <a:tc>
                  <a:txBody>
                    <a:bodyPr/>
                    <a:lstStyle/>
                    <a:p>
                      <a:pPr algn="l" fontAlgn="b"/>
                      <a:r>
                        <a:rPr lang="en-US" sz="2200" b="0" i="0" u="none" strike="noStrike" dirty="0">
                          <a:solidFill>
                            <a:srgbClr val="000000"/>
                          </a:solidFill>
                          <a:effectLst/>
                          <a:latin typeface="Calibri" panose="020F0502020204030204" pitchFamily="34" charset="0"/>
                        </a:rPr>
                        <a:t>IA</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a:solidFill>
                            <a:srgbClr val="000000"/>
                          </a:solidFill>
                          <a:effectLst/>
                          <a:latin typeface="Calibri" panose="020F0502020204030204" pitchFamily="34" charset="0"/>
                        </a:rPr>
                        <a:t>28.4</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dirty="0">
                          <a:solidFill>
                            <a:srgbClr val="000000"/>
                          </a:solidFill>
                          <a:effectLst/>
                          <a:latin typeface="Calibri" panose="020F0502020204030204" pitchFamily="34" charset="0"/>
                        </a:rPr>
                        <a:t>28.8</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28.6</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907371169"/>
                  </a:ext>
                </a:extLst>
              </a:tr>
              <a:tr h="385300">
                <a:tc>
                  <a:txBody>
                    <a:bodyPr/>
                    <a:lstStyle/>
                    <a:p>
                      <a:pPr algn="l" fontAlgn="b"/>
                      <a:r>
                        <a:rPr lang="en-US" sz="2200" b="0" i="0" u="none" strike="noStrike">
                          <a:solidFill>
                            <a:srgbClr val="000000"/>
                          </a:solidFill>
                          <a:effectLst/>
                          <a:latin typeface="Calibri" panose="020F0502020204030204" pitchFamily="34" charset="0"/>
                        </a:rPr>
                        <a:t>IL</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a:solidFill>
                            <a:srgbClr val="000000"/>
                          </a:solidFill>
                          <a:effectLst/>
                          <a:latin typeface="Calibri" panose="020F0502020204030204" pitchFamily="34" charset="0"/>
                        </a:rPr>
                        <a:t>50.7</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56.2</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52.1</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34452049"/>
                  </a:ext>
                </a:extLst>
              </a:tr>
              <a:tr h="385300">
                <a:tc>
                  <a:txBody>
                    <a:bodyPr/>
                    <a:lstStyle/>
                    <a:p>
                      <a:pPr algn="l" fontAlgn="b"/>
                      <a:r>
                        <a:rPr lang="en-US" sz="2200" b="0" i="0" u="none" strike="noStrike">
                          <a:solidFill>
                            <a:srgbClr val="000000"/>
                          </a:solidFill>
                          <a:effectLst/>
                          <a:latin typeface="Calibri" panose="020F0502020204030204" pitchFamily="34" charset="0"/>
                        </a:rPr>
                        <a:t>IN</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dirty="0">
                          <a:solidFill>
                            <a:srgbClr val="000000"/>
                          </a:solidFill>
                          <a:effectLst/>
                          <a:latin typeface="Calibri" panose="020F0502020204030204" pitchFamily="34" charset="0"/>
                        </a:rPr>
                        <a:t>38.7</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44.5</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200" b="0" i="0" u="none" strike="noStrike">
                          <a:solidFill>
                            <a:srgbClr val="000000"/>
                          </a:solidFill>
                          <a:effectLst/>
                          <a:latin typeface="Calibri" panose="020F0502020204030204" pitchFamily="34" charset="0"/>
                        </a:rPr>
                        <a:t>40.2</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294697557"/>
                  </a:ext>
                </a:extLst>
              </a:tr>
              <a:tr h="385300">
                <a:tc>
                  <a:txBody>
                    <a:bodyPr/>
                    <a:lstStyle/>
                    <a:p>
                      <a:pPr algn="l" fontAlgn="b"/>
                      <a:r>
                        <a:rPr lang="en-US" sz="2200" b="0" i="0" u="none" strike="noStrike">
                          <a:solidFill>
                            <a:srgbClr val="000000"/>
                          </a:solidFill>
                          <a:effectLst/>
                          <a:latin typeface="Calibri" panose="020F0502020204030204" pitchFamily="34" charset="0"/>
                        </a:rPr>
                        <a:t>Total Count</a:t>
                      </a:r>
                    </a:p>
                  </a:txBody>
                  <a:tcPr marL="19266" marR="19266" marT="1926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a:solidFill>
                            <a:srgbClr val="000000"/>
                          </a:solidFill>
                          <a:effectLst/>
                          <a:latin typeface="Calibri" panose="020F0502020204030204" pitchFamily="34" charset="0"/>
                        </a:rPr>
                        <a:t>224</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a:solidFill>
                            <a:srgbClr val="000000"/>
                          </a:solidFill>
                          <a:effectLst/>
                          <a:latin typeface="Calibri" panose="020F0502020204030204" pitchFamily="34" charset="0"/>
                        </a:rPr>
                        <a:t>146</a:t>
                      </a:r>
                    </a:p>
                  </a:txBody>
                  <a:tcPr marL="19266" marR="19266" marT="1926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200" b="0" i="0" u="none" strike="noStrike" dirty="0">
                          <a:solidFill>
                            <a:srgbClr val="000000"/>
                          </a:solidFill>
                          <a:effectLst/>
                          <a:latin typeface="Calibri" panose="020F0502020204030204" pitchFamily="34" charset="0"/>
                        </a:rPr>
                        <a:t>377</a:t>
                      </a:r>
                    </a:p>
                  </a:txBody>
                  <a:tcPr marL="19266" marR="19266" marT="19266"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extLst>
                  <a:ext uri="{0D108BD9-81ED-4DB2-BD59-A6C34878D82A}">
                    <a16:rowId xmlns:a16="http://schemas.microsoft.com/office/drawing/2014/main" val="3588812581"/>
                  </a:ext>
                </a:extLst>
              </a:tr>
            </a:tbl>
          </a:graphicData>
        </a:graphic>
      </p:graphicFrame>
      <p:graphicFrame>
        <p:nvGraphicFramePr>
          <p:cNvPr id="72" name="Table 71">
            <a:extLst>
              <a:ext uri="{FF2B5EF4-FFF2-40B4-BE49-F238E27FC236}">
                <a16:creationId xmlns:a16="http://schemas.microsoft.com/office/drawing/2014/main" id="{07579B90-F3BA-48B5-A8C8-07D0F703BE69}"/>
              </a:ext>
            </a:extLst>
          </p:cNvPr>
          <p:cNvGraphicFramePr>
            <a:graphicFrameLocks noGrp="1"/>
          </p:cNvGraphicFramePr>
          <p:nvPr>
            <p:extLst>
              <p:ext uri="{D42A27DB-BD31-4B8C-83A1-F6EECF244321}">
                <p14:modId xmlns:p14="http://schemas.microsoft.com/office/powerpoint/2010/main" val="2312002625"/>
              </p:ext>
            </p:extLst>
          </p:nvPr>
        </p:nvGraphicFramePr>
        <p:xfrm>
          <a:off x="22369022" y="13689195"/>
          <a:ext cx="7700169" cy="1690280"/>
        </p:xfrm>
        <a:graphic>
          <a:graphicData uri="http://schemas.openxmlformats.org/drawingml/2006/table">
            <a:tbl>
              <a:tblPr/>
              <a:tblGrid>
                <a:gridCol w="1904920">
                  <a:extLst>
                    <a:ext uri="{9D8B030D-6E8A-4147-A177-3AD203B41FA5}">
                      <a16:colId xmlns:a16="http://schemas.microsoft.com/office/drawing/2014/main" val="3350988048"/>
                    </a:ext>
                  </a:extLst>
                </a:gridCol>
                <a:gridCol w="1985409">
                  <a:extLst>
                    <a:ext uri="{9D8B030D-6E8A-4147-A177-3AD203B41FA5}">
                      <a16:colId xmlns:a16="http://schemas.microsoft.com/office/drawing/2014/main" val="2248434607"/>
                    </a:ext>
                  </a:extLst>
                </a:gridCol>
                <a:gridCol w="1904920">
                  <a:extLst>
                    <a:ext uri="{9D8B030D-6E8A-4147-A177-3AD203B41FA5}">
                      <a16:colId xmlns:a16="http://schemas.microsoft.com/office/drawing/2014/main" val="1953773229"/>
                    </a:ext>
                  </a:extLst>
                </a:gridCol>
                <a:gridCol w="1904920">
                  <a:extLst>
                    <a:ext uri="{9D8B030D-6E8A-4147-A177-3AD203B41FA5}">
                      <a16:colId xmlns:a16="http://schemas.microsoft.com/office/drawing/2014/main" val="2202150558"/>
                    </a:ext>
                  </a:extLst>
                </a:gridCol>
              </a:tblGrid>
              <a:tr h="422570">
                <a:tc>
                  <a:txBody>
                    <a:bodyPr/>
                    <a:lstStyle/>
                    <a:p>
                      <a:pPr algn="l" fontAlgn="b"/>
                      <a:r>
                        <a:rPr lang="en-US" sz="2500" b="1" i="0" u="none" strike="noStrike">
                          <a:solidFill>
                            <a:srgbClr val="FFFFFF"/>
                          </a:solidFill>
                          <a:effectLst/>
                          <a:latin typeface="Calibri" panose="020F0502020204030204" pitchFamily="34" charset="0"/>
                        </a:rPr>
                        <a:t>Count</a:t>
                      </a:r>
                    </a:p>
                  </a:txBody>
                  <a:tcPr marL="20122" marR="20122" marT="20122"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500" b="1" i="0" u="none" strike="noStrike" dirty="0">
                          <a:solidFill>
                            <a:srgbClr val="FFFFFF"/>
                          </a:solidFill>
                          <a:effectLst/>
                          <a:latin typeface="Calibri" panose="020F0502020204030204" pitchFamily="34" charset="0"/>
                        </a:rPr>
                        <a:t>Single State</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500" b="1" i="0" u="none" strike="noStrike">
                          <a:solidFill>
                            <a:srgbClr val="FFFFFF"/>
                          </a:solidFill>
                          <a:effectLst/>
                          <a:latin typeface="Calibri" panose="020F0502020204030204" pitchFamily="34" charset="0"/>
                        </a:rPr>
                        <a:t>Multi State</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500" b="1" i="0" u="none" strike="noStrike" dirty="0">
                          <a:solidFill>
                            <a:srgbClr val="FFFFFF"/>
                          </a:solidFill>
                          <a:effectLst/>
                          <a:latin typeface="Calibri" panose="020F0502020204030204" pitchFamily="34" charset="0"/>
                        </a:rPr>
                        <a:t>All Totals</a:t>
                      </a:r>
                    </a:p>
                  </a:txBody>
                  <a:tcPr marL="20122" marR="20122" marT="20122"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1507258844"/>
                  </a:ext>
                </a:extLst>
              </a:tr>
              <a:tr h="422570">
                <a:tc>
                  <a:txBody>
                    <a:bodyPr/>
                    <a:lstStyle/>
                    <a:p>
                      <a:pPr algn="l" fontAlgn="b"/>
                      <a:r>
                        <a:rPr lang="en-US" sz="2500" b="0" i="0" u="none" strike="noStrike">
                          <a:solidFill>
                            <a:srgbClr val="000000"/>
                          </a:solidFill>
                          <a:effectLst/>
                          <a:latin typeface="Calibri" panose="020F0502020204030204" pitchFamily="34" charset="0"/>
                        </a:rPr>
                        <a:t>Dotted</a:t>
                      </a:r>
                    </a:p>
                  </a:txBody>
                  <a:tcPr marL="20122" marR="20122" marT="20122"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a:solidFill>
                            <a:srgbClr val="000000"/>
                          </a:solidFill>
                          <a:effectLst/>
                          <a:latin typeface="Calibri" panose="020F0502020204030204" pitchFamily="34" charset="0"/>
                        </a:rPr>
                        <a:t>370</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224</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594</a:t>
                      </a:r>
                    </a:p>
                  </a:txBody>
                  <a:tcPr marL="20122" marR="20122" marT="20122"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97481687"/>
                  </a:ext>
                </a:extLst>
              </a:tr>
              <a:tr h="422570">
                <a:tc>
                  <a:txBody>
                    <a:bodyPr/>
                    <a:lstStyle/>
                    <a:p>
                      <a:pPr algn="l" fontAlgn="b"/>
                      <a:r>
                        <a:rPr lang="en-US" sz="2500" b="0" i="0" u="none" strike="noStrike">
                          <a:solidFill>
                            <a:srgbClr val="000000"/>
                          </a:solidFill>
                          <a:effectLst/>
                          <a:latin typeface="Calibri" panose="020F0502020204030204" pitchFamily="34" charset="0"/>
                        </a:rPr>
                        <a:t>Solid </a:t>
                      </a:r>
                    </a:p>
                  </a:txBody>
                  <a:tcPr marL="20122" marR="20122" marT="20122"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a:solidFill>
                            <a:srgbClr val="000000"/>
                          </a:solidFill>
                          <a:effectLst/>
                          <a:latin typeface="Calibri" panose="020F0502020204030204" pitchFamily="34" charset="0"/>
                        </a:rPr>
                        <a:t>275</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148</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423</a:t>
                      </a:r>
                    </a:p>
                  </a:txBody>
                  <a:tcPr marL="20122" marR="20122" marT="20122"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474127179"/>
                  </a:ext>
                </a:extLst>
              </a:tr>
              <a:tr h="422570">
                <a:tc>
                  <a:txBody>
                    <a:bodyPr/>
                    <a:lstStyle/>
                    <a:p>
                      <a:pPr algn="l" fontAlgn="b"/>
                      <a:r>
                        <a:rPr lang="en-US" sz="2500" b="0" i="0" u="none" strike="noStrike" dirty="0">
                          <a:solidFill>
                            <a:srgbClr val="000000"/>
                          </a:solidFill>
                          <a:effectLst/>
                          <a:latin typeface="Calibri" panose="020F0502020204030204" pitchFamily="34" charset="0"/>
                        </a:rPr>
                        <a:t>Total Count  </a:t>
                      </a:r>
                    </a:p>
                  </a:txBody>
                  <a:tcPr marL="20122" marR="20122" marT="20122"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dirty="0">
                          <a:solidFill>
                            <a:srgbClr val="000000"/>
                          </a:solidFill>
                          <a:effectLst/>
                          <a:latin typeface="Calibri" panose="020F0502020204030204" pitchFamily="34" charset="0"/>
                        </a:rPr>
                        <a:t>645</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dirty="0">
                          <a:solidFill>
                            <a:srgbClr val="000000"/>
                          </a:solidFill>
                          <a:effectLst/>
                          <a:latin typeface="Calibri" panose="020F0502020204030204" pitchFamily="34" charset="0"/>
                        </a:rPr>
                        <a:t>372</a:t>
                      </a:r>
                    </a:p>
                  </a:txBody>
                  <a:tcPr marL="20122" marR="20122" marT="20122"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dirty="0">
                          <a:solidFill>
                            <a:srgbClr val="000000"/>
                          </a:solidFill>
                          <a:effectLst/>
                          <a:latin typeface="Calibri" panose="020F0502020204030204" pitchFamily="34" charset="0"/>
                        </a:rPr>
                        <a:t>1017</a:t>
                      </a:r>
                    </a:p>
                  </a:txBody>
                  <a:tcPr marL="20122" marR="20122" marT="20122"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extLst>
                  <a:ext uri="{0D108BD9-81ED-4DB2-BD59-A6C34878D82A}">
                    <a16:rowId xmlns:a16="http://schemas.microsoft.com/office/drawing/2014/main" val="1424055657"/>
                  </a:ext>
                </a:extLst>
              </a:tr>
            </a:tbl>
          </a:graphicData>
        </a:graphic>
      </p:graphicFrame>
      <p:graphicFrame>
        <p:nvGraphicFramePr>
          <p:cNvPr id="82" name="Table 81">
            <a:extLst>
              <a:ext uri="{FF2B5EF4-FFF2-40B4-BE49-F238E27FC236}">
                <a16:creationId xmlns:a16="http://schemas.microsoft.com/office/drawing/2014/main" id="{C2017FAA-A9D4-4A2C-8F7E-FE21B8CFD036}"/>
              </a:ext>
            </a:extLst>
          </p:cNvPr>
          <p:cNvGraphicFramePr>
            <a:graphicFrameLocks noGrp="1"/>
          </p:cNvGraphicFramePr>
          <p:nvPr>
            <p:extLst>
              <p:ext uri="{D42A27DB-BD31-4B8C-83A1-F6EECF244321}">
                <p14:modId xmlns:p14="http://schemas.microsoft.com/office/powerpoint/2010/main" val="3862972257"/>
              </p:ext>
            </p:extLst>
          </p:nvPr>
        </p:nvGraphicFramePr>
        <p:xfrm>
          <a:off x="31565257" y="13673535"/>
          <a:ext cx="7585127" cy="1665028"/>
        </p:xfrm>
        <a:graphic>
          <a:graphicData uri="http://schemas.openxmlformats.org/drawingml/2006/table">
            <a:tbl>
              <a:tblPr/>
              <a:tblGrid>
                <a:gridCol w="1876460">
                  <a:extLst>
                    <a:ext uri="{9D8B030D-6E8A-4147-A177-3AD203B41FA5}">
                      <a16:colId xmlns:a16="http://schemas.microsoft.com/office/drawing/2014/main" val="3580583688"/>
                    </a:ext>
                  </a:extLst>
                </a:gridCol>
                <a:gridCol w="1955747">
                  <a:extLst>
                    <a:ext uri="{9D8B030D-6E8A-4147-A177-3AD203B41FA5}">
                      <a16:colId xmlns:a16="http://schemas.microsoft.com/office/drawing/2014/main" val="1939380881"/>
                    </a:ext>
                  </a:extLst>
                </a:gridCol>
                <a:gridCol w="1876460">
                  <a:extLst>
                    <a:ext uri="{9D8B030D-6E8A-4147-A177-3AD203B41FA5}">
                      <a16:colId xmlns:a16="http://schemas.microsoft.com/office/drawing/2014/main" val="2323325524"/>
                    </a:ext>
                  </a:extLst>
                </a:gridCol>
                <a:gridCol w="1876460">
                  <a:extLst>
                    <a:ext uri="{9D8B030D-6E8A-4147-A177-3AD203B41FA5}">
                      <a16:colId xmlns:a16="http://schemas.microsoft.com/office/drawing/2014/main" val="728660464"/>
                    </a:ext>
                  </a:extLst>
                </a:gridCol>
              </a:tblGrid>
              <a:tr h="416257">
                <a:tc>
                  <a:txBody>
                    <a:bodyPr/>
                    <a:lstStyle/>
                    <a:p>
                      <a:pPr algn="l" fontAlgn="b"/>
                      <a:r>
                        <a:rPr lang="en-US" sz="2500" b="1" i="0" u="none" strike="noStrike" dirty="0">
                          <a:solidFill>
                            <a:srgbClr val="FFFFFF"/>
                          </a:solidFill>
                          <a:effectLst/>
                          <a:latin typeface="Calibri" panose="020F0502020204030204" pitchFamily="34" charset="0"/>
                        </a:rPr>
                        <a:t>Mean</a:t>
                      </a:r>
                    </a:p>
                  </a:txBody>
                  <a:tcPr marL="19821" marR="19821" marT="19821"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500" b="1" i="0" u="none" strike="noStrike">
                          <a:solidFill>
                            <a:srgbClr val="FFFFFF"/>
                          </a:solidFill>
                          <a:effectLst/>
                          <a:latin typeface="Calibri" panose="020F0502020204030204" pitchFamily="34" charset="0"/>
                        </a:rPr>
                        <a:t>Single State</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500" b="1" i="0" u="none" strike="noStrike" dirty="0">
                          <a:solidFill>
                            <a:srgbClr val="FFFFFF"/>
                          </a:solidFill>
                          <a:effectLst/>
                          <a:latin typeface="Calibri" panose="020F0502020204030204" pitchFamily="34" charset="0"/>
                        </a:rPr>
                        <a:t>Multi State</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2500" b="1" i="0" u="none" strike="noStrike" dirty="0">
                          <a:solidFill>
                            <a:srgbClr val="FFFFFF"/>
                          </a:solidFill>
                          <a:effectLst/>
                          <a:latin typeface="Calibri" panose="020F0502020204030204" pitchFamily="34" charset="0"/>
                        </a:rPr>
                        <a:t>All Totals</a:t>
                      </a:r>
                    </a:p>
                  </a:txBody>
                  <a:tcPr marL="19821" marR="19821" marT="19821"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1184068369"/>
                  </a:ext>
                </a:extLst>
              </a:tr>
              <a:tr h="416257">
                <a:tc>
                  <a:txBody>
                    <a:bodyPr/>
                    <a:lstStyle/>
                    <a:p>
                      <a:pPr algn="l" fontAlgn="b"/>
                      <a:r>
                        <a:rPr lang="en-US" sz="2500" b="0" i="0" u="none" strike="noStrike">
                          <a:solidFill>
                            <a:srgbClr val="000000"/>
                          </a:solidFill>
                          <a:effectLst/>
                          <a:latin typeface="Calibri" panose="020F0502020204030204" pitchFamily="34" charset="0"/>
                        </a:rPr>
                        <a:t>Dotted</a:t>
                      </a:r>
                    </a:p>
                  </a:txBody>
                  <a:tcPr marL="19821" marR="19821" marT="19821"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a:solidFill>
                            <a:srgbClr val="000000"/>
                          </a:solidFill>
                          <a:effectLst/>
                          <a:latin typeface="Calibri" panose="020F0502020204030204" pitchFamily="34" charset="0"/>
                        </a:rPr>
                        <a:t>2</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1.21</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3.21</a:t>
                      </a:r>
                    </a:p>
                  </a:txBody>
                  <a:tcPr marL="19821" marR="19821" marT="19821"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736488984"/>
                  </a:ext>
                </a:extLst>
              </a:tr>
              <a:tr h="416257">
                <a:tc>
                  <a:txBody>
                    <a:bodyPr/>
                    <a:lstStyle/>
                    <a:p>
                      <a:pPr algn="l" fontAlgn="b"/>
                      <a:r>
                        <a:rPr lang="en-US" sz="2500" b="0" i="0" u="none" strike="noStrike">
                          <a:solidFill>
                            <a:srgbClr val="000000"/>
                          </a:solidFill>
                          <a:effectLst/>
                          <a:latin typeface="Calibri" panose="020F0502020204030204" pitchFamily="34" charset="0"/>
                        </a:rPr>
                        <a:t>Solid</a:t>
                      </a:r>
                    </a:p>
                  </a:txBody>
                  <a:tcPr marL="19821" marR="19821" marT="19821"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a:solidFill>
                            <a:srgbClr val="000000"/>
                          </a:solidFill>
                          <a:effectLst/>
                          <a:latin typeface="Calibri" panose="020F0502020204030204" pitchFamily="34" charset="0"/>
                        </a:rPr>
                        <a:t>2.1</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1.13</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2500" b="0" i="0" u="none" strike="noStrike">
                          <a:solidFill>
                            <a:srgbClr val="000000"/>
                          </a:solidFill>
                          <a:effectLst/>
                          <a:latin typeface="Calibri" panose="020F0502020204030204" pitchFamily="34" charset="0"/>
                        </a:rPr>
                        <a:t>3.23</a:t>
                      </a:r>
                    </a:p>
                  </a:txBody>
                  <a:tcPr marL="19821" marR="19821" marT="19821"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418053474"/>
                  </a:ext>
                </a:extLst>
              </a:tr>
              <a:tr h="416257">
                <a:tc>
                  <a:txBody>
                    <a:bodyPr/>
                    <a:lstStyle/>
                    <a:p>
                      <a:pPr algn="l" fontAlgn="b"/>
                      <a:r>
                        <a:rPr lang="en-US" sz="2500" b="0" i="0" u="none" strike="noStrike">
                          <a:solidFill>
                            <a:srgbClr val="000000"/>
                          </a:solidFill>
                          <a:effectLst/>
                          <a:latin typeface="Calibri" panose="020F0502020204030204" pitchFamily="34" charset="0"/>
                        </a:rPr>
                        <a:t>Total Mean</a:t>
                      </a:r>
                    </a:p>
                  </a:txBody>
                  <a:tcPr marL="19821" marR="19821" marT="19821"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dirty="0">
                          <a:solidFill>
                            <a:srgbClr val="000000"/>
                          </a:solidFill>
                          <a:effectLst/>
                          <a:latin typeface="Calibri" panose="020F0502020204030204" pitchFamily="34" charset="0"/>
                        </a:rPr>
                        <a:t>2.04</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a:solidFill>
                            <a:srgbClr val="000000"/>
                          </a:solidFill>
                          <a:effectLst/>
                          <a:latin typeface="Calibri" panose="020F0502020204030204" pitchFamily="34" charset="0"/>
                        </a:rPr>
                        <a:t>1.18</a:t>
                      </a:r>
                    </a:p>
                  </a:txBody>
                  <a:tcPr marL="19821" marR="19821" marT="19821"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tc>
                  <a:txBody>
                    <a:bodyPr/>
                    <a:lstStyle/>
                    <a:p>
                      <a:pPr algn="r" fontAlgn="b"/>
                      <a:r>
                        <a:rPr lang="en-US" sz="2500" b="0" i="0" u="none" strike="noStrike" dirty="0">
                          <a:solidFill>
                            <a:srgbClr val="000000"/>
                          </a:solidFill>
                          <a:effectLst/>
                          <a:latin typeface="Calibri" panose="020F0502020204030204" pitchFamily="34" charset="0"/>
                        </a:rPr>
                        <a:t>3.22</a:t>
                      </a:r>
                    </a:p>
                  </a:txBody>
                  <a:tcPr marL="19821" marR="19821" marT="19821" marB="0" anchor="b">
                    <a:lnL>
                      <a:noFill/>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D9E1F2"/>
                    </a:solidFill>
                  </a:tcPr>
                </a:tc>
                <a:extLst>
                  <a:ext uri="{0D108BD9-81ED-4DB2-BD59-A6C34878D82A}">
                    <a16:rowId xmlns:a16="http://schemas.microsoft.com/office/drawing/2014/main" val="3469704136"/>
                  </a:ext>
                </a:extLst>
              </a:tr>
            </a:tbl>
          </a:graphicData>
        </a:graphic>
      </p:graphicFrame>
      <p:sp>
        <p:nvSpPr>
          <p:cNvPr id="130" name="Rectangle 129">
            <a:extLst>
              <a:ext uri="{FF2B5EF4-FFF2-40B4-BE49-F238E27FC236}">
                <a16:creationId xmlns:a16="http://schemas.microsoft.com/office/drawing/2014/main" id="{73695F1C-5C79-43B4-A9F5-B23D9054E484}"/>
              </a:ext>
            </a:extLst>
          </p:cNvPr>
          <p:cNvSpPr/>
          <p:nvPr/>
        </p:nvSpPr>
        <p:spPr>
          <a:xfrm>
            <a:off x="23442519" y="15277712"/>
            <a:ext cx="6355600" cy="954107"/>
          </a:xfrm>
          <a:prstGeom prst="rect">
            <a:avLst/>
          </a:prstGeom>
        </p:spPr>
        <p:txBody>
          <a:bodyPr wrap="square">
            <a:spAutoFit/>
          </a:bodyPr>
          <a:lstStyle/>
          <a:p>
            <a:pPr algn="ctr"/>
            <a:r>
              <a:rPr lang="en-US" sz="2800" dirty="0">
                <a:latin typeface="Times New Roman" panose="02020603050405020304" pitchFamily="18" charset="0"/>
                <a:cs typeface="Times New Roman" panose="02020603050405020304" pitchFamily="18" charset="0"/>
              </a:rPr>
              <a:t>Table 3. Number of single vs. multi state polygons/dialect areas drawn</a:t>
            </a:r>
          </a:p>
        </p:txBody>
      </p:sp>
      <p:sp>
        <p:nvSpPr>
          <p:cNvPr id="131" name="Rectangle 130">
            <a:extLst>
              <a:ext uri="{FF2B5EF4-FFF2-40B4-BE49-F238E27FC236}">
                <a16:creationId xmlns:a16="http://schemas.microsoft.com/office/drawing/2014/main" id="{ADABEA14-052C-4B11-9289-BDBF0638FAF2}"/>
              </a:ext>
            </a:extLst>
          </p:cNvPr>
          <p:cNvSpPr/>
          <p:nvPr/>
        </p:nvSpPr>
        <p:spPr>
          <a:xfrm>
            <a:off x="32625655" y="15299500"/>
            <a:ext cx="5195021" cy="954107"/>
          </a:xfrm>
          <a:prstGeom prst="rect">
            <a:avLst/>
          </a:prstGeom>
        </p:spPr>
        <p:txBody>
          <a:bodyPr wrap="square">
            <a:spAutoFit/>
          </a:bodyPr>
          <a:lstStyle/>
          <a:p>
            <a:pPr algn="ctr"/>
            <a:r>
              <a:rPr lang="en-US" sz="2800" dirty="0">
                <a:latin typeface="Times New Roman" panose="02020603050405020304" pitchFamily="18" charset="0"/>
                <a:cs typeface="Times New Roman" panose="02020603050405020304" pitchFamily="18" charset="0"/>
              </a:rPr>
              <a:t>Table 4. Mean of single vs. multi state polygons/dialect areas drawn</a:t>
            </a:r>
          </a:p>
        </p:txBody>
      </p:sp>
      <p:sp>
        <p:nvSpPr>
          <p:cNvPr id="132" name="Rectangle 131">
            <a:extLst>
              <a:ext uri="{FF2B5EF4-FFF2-40B4-BE49-F238E27FC236}">
                <a16:creationId xmlns:a16="http://schemas.microsoft.com/office/drawing/2014/main" id="{E5AC2806-EC25-4840-BE2F-479E205BDF60}"/>
              </a:ext>
            </a:extLst>
          </p:cNvPr>
          <p:cNvSpPr/>
          <p:nvPr/>
        </p:nvSpPr>
        <p:spPr>
          <a:xfrm>
            <a:off x="32917568" y="19761617"/>
            <a:ext cx="5203345" cy="954107"/>
          </a:xfrm>
          <a:prstGeom prst="rect">
            <a:avLst/>
          </a:prstGeom>
        </p:spPr>
        <p:txBody>
          <a:bodyPr wrap="square">
            <a:spAutoFit/>
          </a:bodyPr>
          <a:lstStyle/>
          <a:p>
            <a:pPr algn="ctr"/>
            <a:r>
              <a:rPr lang="en-US" sz="2800" dirty="0">
                <a:latin typeface="Times New Roman" panose="02020603050405020304" pitchFamily="18" charset="0"/>
                <a:cs typeface="Times New Roman" panose="02020603050405020304" pitchFamily="18" charset="0"/>
              </a:rPr>
              <a:t>Table 6. States included in Multi-polygon/dialect areas %</a:t>
            </a:r>
          </a:p>
        </p:txBody>
      </p:sp>
      <p:sp>
        <p:nvSpPr>
          <p:cNvPr id="133" name="Rectangle 132">
            <a:extLst>
              <a:ext uri="{FF2B5EF4-FFF2-40B4-BE49-F238E27FC236}">
                <a16:creationId xmlns:a16="http://schemas.microsoft.com/office/drawing/2014/main" id="{A77CEB98-937C-492E-A595-6EF30EA1F3A6}"/>
              </a:ext>
            </a:extLst>
          </p:cNvPr>
          <p:cNvSpPr/>
          <p:nvPr/>
        </p:nvSpPr>
        <p:spPr>
          <a:xfrm>
            <a:off x="23450311" y="19694755"/>
            <a:ext cx="5718438" cy="954107"/>
          </a:xfrm>
          <a:prstGeom prst="rect">
            <a:avLst/>
          </a:prstGeom>
        </p:spPr>
        <p:txBody>
          <a:bodyPr wrap="square">
            <a:spAutoFit/>
          </a:bodyPr>
          <a:lstStyle/>
          <a:p>
            <a:pPr algn="ctr"/>
            <a:r>
              <a:rPr lang="en-US" sz="2800" dirty="0">
                <a:latin typeface="Times New Roman" panose="02020603050405020304" pitchFamily="18" charset="0"/>
                <a:cs typeface="Times New Roman" panose="02020603050405020304" pitchFamily="18" charset="0"/>
              </a:rPr>
              <a:t>Table 5. States included in Single polygon/dialect areas %</a:t>
            </a:r>
          </a:p>
        </p:txBody>
      </p:sp>
      <p:grpSp>
        <p:nvGrpSpPr>
          <p:cNvPr id="18" name="Group 17">
            <a:extLst>
              <a:ext uri="{FF2B5EF4-FFF2-40B4-BE49-F238E27FC236}">
                <a16:creationId xmlns:a16="http://schemas.microsoft.com/office/drawing/2014/main" id="{48C54D03-2FA7-4993-82AE-C8661DF8BE25}"/>
              </a:ext>
            </a:extLst>
          </p:cNvPr>
          <p:cNvGrpSpPr/>
          <p:nvPr/>
        </p:nvGrpSpPr>
        <p:grpSpPr>
          <a:xfrm>
            <a:off x="36381314" y="20945212"/>
            <a:ext cx="4107603" cy="5784360"/>
            <a:chOff x="36381314" y="20907112"/>
            <a:chExt cx="4107603" cy="5784360"/>
          </a:xfrm>
        </p:grpSpPr>
        <p:pic>
          <p:nvPicPr>
            <p:cNvPr id="36" name="Picture 35">
              <a:extLst>
                <a:ext uri="{FF2B5EF4-FFF2-40B4-BE49-F238E27FC236}">
                  <a16:creationId xmlns:a16="http://schemas.microsoft.com/office/drawing/2014/main" id="{C80DB4E6-1542-4FA5-926E-62DA1ABDCB3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381314" y="20907112"/>
              <a:ext cx="4043426" cy="5232672"/>
            </a:xfrm>
            <a:prstGeom prst="rect">
              <a:avLst/>
            </a:prstGeom>
            <a:ln>
              <a:solidFill>
                <a:schemeClr val="tx1"/>
              </a:solidFill>
            </a:ln>
          </p:spPr>
        </p:pic>
        <p:sp>
          <p:nvSpPr>
            <p:cNvPr id="135" name="Rectangle 134">
              <a:extLst>
                <a:ext uri="{FF2B5EF4-FFF2-40B4-BE49-F238E27FC236}">
                  <a16:creationId xmlns:a16="http://schemas.microsoft.com/office/drawing/2014/main" id="{4D578225-EF00-43C6-8A94-4A6005ADA8E9}"/>
                </a:ext>
              </a:extLst>
            </p:cNvPr>
            <p:cNvSpPr/>
            <p:nvPr/>
          </p:nvSpPr>
          <p:spPr>
            <a:xfrm>
              <a:off x="36756606" y="26113624"/>
              <a:ext cx="3732311" cy="577848"/>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Figure 12. MN Dotted</a:t>
              </a:r>
            </a:p>
          </p:txBody>
        </p:sp>
      </p:grpSp>
      <p:grpSp>
        <p:nvGrpSpPr>
          <p:cNvPr id="16" name="Group 15">
            <a:extLst>
              <a:ext uri="{FF2B5EF4-FFF2-40B4-BE49-F238E27FC236}">
                <a16:creationId xmlns:a16="http://schemas.microsoft.com/office/drawing/2014/main" id="{999E0D13-B655-4A0A-9427-3DFBC378D86E}"/>
              </a:ext>
            </a:extLst>
          </p:cNvPr>
          <p:cNvGrpSpPr/>
          <p:nvPr/>
        </p:nvGrpSpPr>
        <p:grpSpPr>
          <a:xfrm>
            <a:off x="31495891" y="20950237"/>
            <a:ext cx="4040829" cy="5777612"/>
            <a:chOff x="31508591" y="20912137"/>
            <a:chExt cx="4040829" cy="5777612"/>
          </a:xfrm>
        </p:grpSpPr>
        <p:pic>
          <p:nvPicPr>
            <p:cNvPr id="41" name="Picture 40">
              <a:extLst>
                <a:ext uri="{FF2B5EF4-FFF2-40B4-BE49-F238E27FC236}">
                  <a16:creationId xmlns:a16="http://schemas.microsoft.com/office/drawing/2014/main" id="{0EFE94DD-EC2F-4507-AB41-45C88965ADE1}"/>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1508591" y="20912137"/>
              <a:ext cx="4040829" cy="5229310"/>
            </a:xfrm>
            <a:prstGeom prst="rect">
              <a:avLst/>
            </a:prstGeom>
            <a:ln>
              <a:solidFill>
                <a:schemeClr val="tx1"/>
              </a:solidFill>
            </a:ln>
          </p:spPr>
        </p:pic>
        <p:sp>
          <p:nvSpPr>
            <p:cNvPr id="136" name="Rectangle 135">
              <a:extLst>
                <a:ext uri="{FF2B5EF4-FFF2-40B4-BE49-F238E27FC236}">
                  <a16:creationId xmlns:a16="http://schemas.microsoft.com/office/drawing/2014/main" id="{F00B27E2-11E9-4596-AB5D-BC86F7737DA2}"/>
                </a:ext>
              </a:extLst>
            </p:cNvPr>
            <p:cNvSpPr/>
            <p:nvPr/>
          </p:nvSpPr>
          <p:spPr>
            <a:xfrm>
              <a:off x="31811100" y="26113624"/>
              <a:ext cx="3594492" cy="576125"/>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Figure 11. MN Solid</a:t>
              </a:r>
            </a:p>
          </p:txBody>
        </p:sp>
      </p:grpSp>
      <p:sp>
        <p:nvSpPr>
          <p:cNvPr id="142" name="Rectangle 141">
            <a:extLst>
              <a:ext uri="{FF2B5EF4-FFF2-40B4-BE49-F238E27FC236}">
                <a16:creationId xmlns:a16="http://schemas.microsoft.com/office/drawing/2014/main" id="{250B84ED-9B91-4D2E-B9A8-4F0B415DC62A}"/>
              </a:ext>
            </a:extLst>
          </p:cNvPr>
          <p:cNvSpPr/>
          <p:nvPr/>
        </p:nvSpPr>
        <p:spPr>
          <a:xfrm>
            <a:off x="21125755" y="8405291"/>
            <a:ext cx="19308296" cy="2308324"/>
          </a:xfrm>
          <a:prstGeom prst="rect">
            <a:avLst/>
          </a:prstGeom>
        </p:spPr>
        <p:txBody>
          <a:bodyPr wrap="square">
            <a:spAutoFit/>
          </a:bodyPr>
          <a:lstStyle/>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Pivot tables were created in Excel to tally the number and means of single vs. multi-state polygon/dialect areas drawn by respondents for each map type, shown in Tables 3-4</a:t>
            </a:r>
          </a:p>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SPSS frequency tests were used to determine which states were most often included in single state (Table 5) and multi-state (Table 6) polygon/dialect areas.</a:t>
            </a:r>
          </a:p>
        </p:txBody>
      </p:sp>
      <p:sp>
        <p:nvSpPr>
          <p:cNvPr id="144" name="Rectangle 143">
            <a:extLst>
              <a:ext uri="{FF2B5EF4-FFF2-40B4-BE49-F238E27FC236}">
                <a16:creationId xmlns:a16="http://schemas.microsoft.com/office/drawing/2014/main" id="{6EBE18B3-31BB-4E52-BE5E-2D8633C74824}"/>
              </a:ext>
            </a:extLst>
          </p:cNvPr>
          <p:cNvSpPr/>
          <p:nvPr/>
        </p:nvSpPr>
        <p:spPr>
          <a:xfrm>
            <a:off x="21097809" y="10619668"/>
            <a:ext cx="19336242" cy="2862322"/>
          </a:xfrm>
          <a:prstGeom prst="rect">
            <a:avLst/>
          </a:prstGeom>
        </p:spPr>
        <p:txBody>
          <a:bodyPr wrap="square">
            <a:spAutoFit/>
          </a:bodyPr>
          <a:lstStyle/>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Figures 9 and 10 show images of the density of polygons/dialect areas drawn in WI on solid and dotted-line surveys</a:t>
            </a:r>
          </a:p>
          <a:p>
            <a:pPr marL="571500" indent="-571500">
              <a:buFont typeface="Wingdings" panose="05000000000000000000" pitchFamily="2" charset="2"/>
              <a:buChar char="§"/>
            </a:pPr>
            <a:r>
              <a:rPr lang="en-US" sz="3600" dirty="0">
                <a:latin typeface="Times New Roman" panose="02020603050405020304" pitchFamily="18" charset="0"/>
                <a:cs typeface="Times New Roman" panose="02020603050405020304" pitchFamily="18" charset="0"/>
              </a:rPr>
              <a:t>Figures 11 and 12 show images of the density of polygons/dialect areas drawn in MN on solid and dotted-line surveys</a:t>
            </a:r>
          </a:p>
          <a:p>
            <a:pPr marL="571500" indent="-571500">
              <a:buFont typeface="Wingdings" panose="05000000000000000000" pitchFamily="2" charset="2"/>
              <a:buChar char="§"/>
            </a:pPr>
            <a:endParaRPr lang="en-US" sz="3600" dirty="0">
              <a:latin typeface="Times New Roman" panose="02020603050405020304" pitchFamily="18" charset="0"/>
              <a:cs typeface="Times New Roman" panose="02020603050405020304" pitchFamily="18" charset="0"/>
            </a:endParaRPr>
          </a:p>
        </p:txBody>
      </p:sp>
      <p:cxnSp>
        <p:nvCxnSpPr>
          <p:cNvPr id="145" name="Straight Connector 144">
            <a:extLst>
              <a:ext uri="{FF2B5EF4-FFF2-40B4-BE49-F238E27FC236}">
                <a16:creationId xmlns:a16="http://schemas.microsoft.com/office/drawing/2014/main" id="{8AF1F33B-F6CE-4C98-A3F2-86A8DF81A541}"/>
              </a:ext>
            </a:extLst>
          </p:cNvPr>
          <p:cNvCxnSpPr>
            <a:cxnSpLocks/>
          </p:cNvCxnSpPr>
          <p:nvPr/>
        </p:nvCxnSpPr>
        <p:spPr>
          <a:xfrm>
            <a:off x="20967614" y="13127639"/>
            <a:ext cx="19437065"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48" name="Straight Connector 147">
            <a:extLst>
              <a:ext uri="{FF2B5EF4-FFF2-40B4-BE49-F238E27FC236}">
                <a16:creationId xmlns:a16="http://schemas.microsoft.com/office/drawing/2014/main" id="{63CD42AB-974C-4137-B478-48A13C79C4EF}"/>
              </a:ext>
            </a:extLst>
          </p:cNvPr>
          <p:cNvCxnSpPr>
            <a:cxnSpLocks/>
          </p:cNvCxnSpPr>
          <p:nvPr/>
        </p:nvCxnSpPr>
        <p:spPr>
          <a:xfrm>
            <a:off x="20981745" y="33804064"/>
            <a:ext cx="19437065"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50" name="Rectangle 149">
            <a:extLst>
              <a:ext uri="{FF2B5EF4-FFF2-40B4-BE49-F238E27FC236}">
                <a16:creationId xmlns:a16="http://schemas.microsoft.com/office/drawing/2014/main" id="{82989996-E79B-4862-B2F4-7E5020B39D7A}"/>
              </a:ext>
            </a:extLst>
          </p:cNvPr>
          <p:cNvSpPr/>
          <p:nvPr/>
        </p:nvSpPr>
        <p:spPr>
          <a:xfrm>
            <a:off x="21125754" y="27570985"/>
            <a:ext cx="19335094" cy="6186309"/>
          </a:xfrm>
          <a:prstGeom prst="rect">
            <a:avLst/>
          </a:prstGeom>
        </p:spPr>
        <p:txBody>
          <a:bodyPr wrap="square">
            <a:spAutoFit/>
          </a:bodyPr>
          <a:lstStyle/>
          <a:p>
            <a:pPr marL="571500" indent="-571500">
              <a:buFont typeface="Wingdings" pitchFamily="2" charset="2"/>
              <a:buChar char="§"/>
            </a:pPr>
            <a:r>
              <a:rPr lang="en-US" sz="3600" dirty="0">
                <a:latin typeface="Times New Roman" panose="02020603050405020304" pitchFamily="18" charset="0"/>
                <a:cs typeface="Times New Roman" panose="02020603050405020304" pitchFamily="18" charset="0"/>
              </a:rPr>
              <a:t>As shown in Tables 3 and 4, there are slightly more multi-state polygons/dialect areas on the dotted-line surveys than the solid-line surveys and vice versa for the single state polygons</a:t>
            </a:r>
          </a:p>
          <a:p>
            <a:pPr marL="571500" indent="-571500">
              <a:buFont typeface="Wingdings" pitchFamily="2" charset="2"/>
              <a:buChar char="§"/>
            </a:pPr>
            <a:r>
              <a:rPr lang="en-US" sz="3600" dirty="0">
                <a:latin typeface="Times New Roman" panose="02020603050405020304" pitchFamily="18" charset="0"/>
                <a:cs typeface="Times New Roman" panose="02020603050405020304" pitchFamily="18" charset="0"/>
              </a:rPr>
              <a:t>Tables 5 and 6 show that the areas included in the most polygons/dialect areas are WI and MN, and the least are IA and IN. This may be due to the respondent make up and with IA and IN being periphery states on the map. MI, for instance, was mostly annotated in the U.P. than the mainland</a:t>
            </a:r>
          </a:p>
          <a:p>
            <a:pPr marL="571500" indent="-571500">
              <a:buFont typeface="Wingdings" pitchFamily="2" charset="2"/>
              <a:buChar char="§"/>
            </a:pPr>
            <a:r>
              <a:rPr lang="en-US" sz="3600" dirty="0">
                <a:latin typeface="Times New Roman" panose="02020603050405020304" pitchFamily="18" charset="0"/>
                <a:cs typeface="Times New Roman" panose="02020603050405020304" pitchFamily="18" charset="0"/>
              </a:rPr>
              <a:t>As shown in Figures 9 and 10, there are more dialect areas drawn in the Central and Eastern half of  WI in the solid map surveys compared to the Eastern half of WI in the dotted map surveys</a:t>
            </a:r>
          </a:p>
          <a:p>
            <a:pPr marL="571500" indent="-571500">
              <a:buFont typeface="Wingdings" pitchFamily="2" charset="2"/>
              <a:buChar char="§"/>
            </a:pPr>
            <a:r>
              <a:rPr lang="en-US" sz="3600" dirty="0">
                <a:latin typeface="Times New Roman" panose="02020603050405020304" pitchFamily="18" charset="0"/>
                <a:cs typeface="Times New Roman" panose="02020603050405020304" pitchFamily="18" charset="0"/>
              </a:rPr>
              <a:t>Figure 11 and 12 illustrate perceived dialect areas in MN being located in the Northern third of the state</a:t>
            </a:r>
          </a:p>
          <a:p>
            <a:pPr marL="571500" indent="-571500">
              <a:buFont typeface="Wingdings" pitchFamily="2" charset="2"/>
              <a:buChar char="§"/>
            </a:pPr>
            <a:r>
              <a:rPr lang="en-US" sz="3600" dirty="0">
                <a:latin typeface="Times New Roman" panose="02020603050405020304" pitchFamily="18" charset="0"/>
                <a:cs typeface="Times New Roman" panose="02020603050405020304" pitchFamily="18" charset="0"/>
              </a:rPr>
              <a:t>Future analysis will further investigate possible reasons for these patterns and will test for statistical correlations with the demographic data, map types, and polygons/dialect areas</a:t>
            </a:r>
          </a:p>
        </p:txBody>
      </p:sp>
      <p:cxnSp>
        <p:nvCxnSpPr>
          <p:cNvPr id="94" name="Straight Connector 93">
            <a:extLst>
              <a:ext uri="{FF2B5EF4-FFF2-40B4-BE49-F238E27FC236}">
                <a16:creationId xmlns:a16="http://schemas.microsoft.com/office/drawing/2014/main" id="{6A65075E-C256-47D8-9350-F557F265BF3C}"/>
              </a:ext>
            </a:extLst>
          </p:cNvPr>
          <p:cNvCxnSpPr>
            <a:cxnSpLocks/>
          </p:cNvCxnSpPr>
          <p:nvPr/>
        </p:nvCxnSpPr>
        <p:spPr>
          <a:xfrm>
            <a:off x="1665971" y="26626232"/>
            <a:ext cx="10204255"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47" name="Straight Connector 146">
            <a:extLst>
              <a:ext uri="{FF2B5EF4-FFF2-40B4-BE49-F238E27FC236}">
                <a16:creationId xmlns:a16="http://schemas.microsoft.com/office/drawing/2014/main" id="{F0C9FBAF-ED23-4475-B5D6-91FE03F1DE8F}"/>
              </a:ext>
            </a:extLst>
          </p:cNvPr>
          <p:cNvCxnSpPr>
            <a:cxnSpLocks/>
          </p:cNvCxnSpPr>
          <p:nvPr/>
        </p:nvCxnSpPr>
        <p:spPr>
          <a:xfrm>
            <a:off x="20995097" y="26901686"/>
            <a:ext cx="19437065"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grpSp>
        <p:nvGrpSpPr>
          <p:cNvPr id="22" name="Group 21">
            <a:extLst>
              <a:ext uri="{FF2B5EF4-FFF2-40B4-BE49-F238E27FC236}">
                <a16:creationId xmlns:a16="http://schemas.microsoft.com/office/drawing/2014/main" id="{98EECC5D-B7CD-4E7B-A019-BDA6A774AEA8}"/>
              </a:ext>
            </a:extLst>
          </p:cNvPr>
          <p:cNvGrpSpPr/>
          <p:nvPr/>
        </p:nvGrpSpPr>
        <p:grpSpPr>
          <a:xfrm>
            <a:off x="26583095" y="20954314"/>
            <a:ext cx="4040349" cy="5716452"/>
            <a:chOff x="26659295" y="20954314"/>
            <a:chExt cx="4040349" cy="5716452"/>
          </a:xfrm>
        </p:grpSpPr>
        <p:sp>
          <p:nvSpPr>
            <p:cNvPr id="134" name="Rectangle 133">
              <a:extLst>
                <a:ext uri="{FF2B5EF4-FFF2-40B4-BE49-F238E27FC236}">
                  <a16:creationId xmlns:a16="http://schemas.microsoft.com/office/drawing/2014/main" id="{830CCA4A-EB9A-4F82-9BC3-99112C5FB5C2}"/>
                </a:ext>
              </a:extLst>
            </p:cNvPr>
            <p:cNvSpPr/>
            <p:nvPr/>
          </p:nvSpPr>
          <p:spPr>
            <a:xfrm>
              <a:off x="27035586" y="26147546"/>
              <a:ext cx="3270379" cy="52322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Figure 10. WI Dotted</a:t>
              </a:r>
            </a:p>
          </p:txBody>
        </p:sp>
        <p:pic>
          <p:nvPicPr>
            <p:cNvPr id="20" name="Picture 19">
              <a:extLst>
                <a:ext uri="{FF2B5EF4-FFF2-40B4-BE49-F238E27FC236}">
                  <a16:creationId xmlns:a16="http://schemas.microsoft.com/office/drawing/2014/main" id="{87454CEC-521B-4681-9F9D-BC5E11FD139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659295" y="20954314"/>
              <a:ext cx="4040349" cy="5228688"/>
            </a:xfrm>
            <a:prstGeom prst="rect">
              <a:avLst/>
            </a:prstGeom>
            <a:ln>
              <a:solidFill>
                <a:schemeClr val="tx1"/>
              </a:solidFill>
            </a:ln>
          </p:spPr>
        </p:pic>
      </p:gr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1">
          <a:schemeClr val="accent3"/>
        </a:lnRef>
        <a:fillRef idx="0">
          <a:schemeClr val="accent3"/>
        </a:fillRef>
        <a:effectRef idx="0">
          <a:schemeClr val="accent3"/>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11836</TotalTime>
  <Words>1247</Words>
  <Application>Microsoft Office PowerPoint</Application>
  <PresentationFormat>Custom</PresentationFormat>
  <Paragraphs>182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Wingdings</vt:lpstr>
      <vt:lpstr>Office Theme</vt:lpstr>
      <vt:lpstr>Investigating Language Perceptions in the Midwest with GIS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Khan, Anna Marie</cp:lastModifiedBy>
  <cp:revision>245</cp:revision>
  <cp:lastPrinted>2018-04-23T17:10:48Z</cp:lastPrinted>
  <dcterms:created xsi:type="dcterms:W3CDTF">2015-01-29T15:27:06Z</dcterms:created>
  <dcterms:modified xsi:type="dcterms:W3CDTF">2018-04-25T00:41:38Z</dcterms:modified>
</cp:coreProperties>
</file>