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32918400" cy="21945600"/>
  <p:notesSz cx="6858000" cy="9144000"/>
  <p:defaultTextStyle>
    <a:defPPr>
      <a:defRPr lang="en-US"/>
    </a:defPPr>
    <a:lvl1pPr marL="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100"/>
    <a:srgbClr val="FCD45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150" y="156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817361"/>
            <a:ext cx="27980640" cy="47040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12435840"/>
            <a:ext cx="23042880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7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38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281448" y="4216400"/>
            <a:ext cx="17773650" cy="898804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49067" y="4216400"/>
            <a:ext cx="52783740" cy="898804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9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7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081"/>
            <a:ext cx="27980640" cy="4358640"/>
          </a:xfrm>
        </p:spPr>
        <p:txBody>
          <a:bodyPr anchor="t"/>
          <a:lstStyle>
            <a:lvl1pPr algn="l">
              <a:defRPr sz="13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483"/>
            <a:ext cx="27980640" cy="4800599"/>
          </a:xfrm>
        </p:spPr>
        <p:txBody>
          <a:bodyPr anchor="b"/>
          <a:lstStyle>
            <a:lvl1pPr marL="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2pPr>
            <a:lvl3pPr marL="31350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53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7004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55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506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3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49069" y="24577040"/>
            <a:ext cx="35278694" cy="69519801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76401" y="24577040"/>
            <a:ext cx="35278697" cy="69519801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4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878841"/>
            <a:ext cx="2962656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1" y="4912361"/>
            <a:ext cx="14544677" cy="2047239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1" y="6959600"/>
            <a:ext cx="14544677" cy="12644121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4912361"/>
            <a:ext cx="14550390" cy="2047239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6959600"/>
            <a:ext cx="14550390" cy="12644121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9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8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7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2" y="873760"/>
            <a:ext cx="10829927" cy="3718560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873762"/>
            <a:ext cx="18402300" cy="18729961"/>
          </a:xfrm>
        </p:spPr>
        <p:txBody>
          <a:bodyPr/>
          <a:lstStyle>
            <a:lvl1pPr>
              <a:defRPr sz="11000"/>
            </a:lvl1pPr>
            <a:lvl2pPr>
              <a:defRPr sz="9600"/>
            </a:lvl2pPr>
            <a:lvl3pPr>
              <a:defRPr sz="82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2" y="4592322"/>
            <a:ext cx="10829927" cy="15011401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63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15361920"/>
            <a:ext cx="19751040" cy="1813561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1960880"/>
            <a:ext cx="19751040" cy="13167360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17175481"/>
            <a:ext cx="19751040" cy="2575559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5920" y="878841"/>
            <a:ext cx="29626560" cy="3657600"/>
          </a:xfrm>
          <a:prstGeom prst="rect">
            <a:avLst/>
          </a:prstGeom>
        </p:spPr>
        <p:txBody>
          <a:bodyPr vert="horz" lIns="313502" tIns="156751" rIns="313502" bIns="15675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5120642"/>
            <a:ext cx="29626560" cy="14483081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20340321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59EA7-A7D6-4D1B-BA50-0B767FE5D66F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20340321"/>
            <a:ext cx="104241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20340321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F830-1A23-4598-AD28-85572324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35020" rtl="0" eaLnBrk="1" latinLnBrk="0" hangingPunct="1">
        <a:spcBef>
          <a:spcPct val="0"/>
        </a:spcBef>
        <a:buNone/>
        <a:defRPr sz="1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5633" indent="-1175633" algn="l" defTabSz="3135020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47204" indent="-979694" algn="l" defTabSz="31350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391877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286" indent="-783755" algn="l" defTabSz="3135020" rtl="0" eaLnBrk="1" latinLnBrk="0" hangingPunct="1">
        <a:spcBef>
          <a:spcPct val="20000"/>
        </a:spcBef>
        <a:buFont typeface="Arial" pitchFamily="34" charset="0"/>
        <a:buChar char="–"/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53796" indent="-783755" algn="l" defTabSz="3135020" rtl="0" eaLnBrk="1" latinLnBrk="0" hangingPunct="1">
        <a:spcBef>
          <a:spcPct val="20000"/>
        </a:spcBef>
        <a:buFont typeface="Arial" pitchFamily="34" charset="0"/>
        <a:buChar char="»"/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62130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881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6327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3837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1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2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53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04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55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06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57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082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61924"/>
            <a:ext cx="32232600" cy="2184400"/>
          </a:xfrm>
          <a:solidFill>
            <a:srgbClr val="FED100"/>
          </a:solidFill>
        </p:spPr>
        <p:txBody>
          <a:bodyPr>
            <a:normAutofit fontScale="90000"/>
          </a:bodyPr>
          <a:lstStyle/>
          <a:p>
            <a:r>
              <a:rPr lang="en-US" sz="6000" b="1" u="sng" dirty="0"/>
              <a:t>Thawing the Resistance: Identifying Origins of Student Antipathy Toward Service-Learning &amp; Civic Engagement</a:t>
            </a:r>
            <a:br>
              <a:rPr lang="en-US" sz="5400" b="1" dirty="0"/>
            </a:br>
            <a:r>
              <a:rPr lang="en-US" sz="5400" b="1" dirty="0"/>
              <a:t>Senior Lecturer Nathan N. LaCoursiere, Legal Studies &amp; Criminal Justice Program (HBJD)</a:t>
            </a:r>
            <a:br>
              <a:rPr lang="en-US" sz="5400" b="1" dirty="0"/>
            </a:br>
            <a:r>
              <a:rPr lang="en-US" sz="5400" b="1" i="1" dirty="0"/>
              <a:t>nlacours@uwsuper.edu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014" y="6815275"/>
            <a:ext cx="10712330" cy="5071925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project focused qualitative research efforts on LSTU 233 (Law, Citizenship &amp; Civic Engagement), secondarily on LSTU 115 (Law &amp; Human Behavior).</a:t>
            </a:r>
          </a:p>
          <a:p>
            <a:pPr algn="just"/>
            <a:endParaRPr lang="en-US" sz="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RQ1/RQ2 and the CIRCLE Civic Engagement Survey will be administered in future 115 and 233 courses to build statistically relevant data.</a:t>
            </a:r>
          </a:p>
          <a:p>
            <a:pPr algn="just"/>
            <a:endParaRPr lang="en-US" sz="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Based on current findings, future courses will employ expanded sociopolitical learning models (Beaumont 2011) and opportunities for students to “meet people who make society better” (Metzger </a:t>
            </a:r>
            <a:r>
              <a:rPr lang="en-US" sz="3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2015) in order to thaw pre-course antipathy to engagement.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uwsuper.edu/univrelations/resources/logos/signature/upload/signature-no-slogan-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0" y="999528"/>
            <a:ext cx="3124200" cy="1269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70114" y="5764685"/>
            <a:ext cx="10674229" cy="835561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txBody>
          <a:bodyPr vert="horz" lIns="313502" tIns="156751" rIns="313502" bIns="156751" rtlCol="0">
            <a:normAutofit lnSpcReduction="10000"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ED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 &amp; Key Instructor Takeaways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32014" y="17299280"/>
            <a:ext cx="10701442" cy="950495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txBody>
          <a:bodyPr vert="horz" lIns="313502" tIns="156751" rIns="313502" bIns="156751" rtlCol="0">
            <a:normAutofit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ED100"/>
                </a:solidFill>
                <a:latin typeface="Arial" pitchFamily="34" charset="0"/>
                <a:cs typeface="Arial" pitchFamily="34" charset="0"/>
              </a:rPr>
              <a:t>Research Questions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42900" y="18440401"/>
            <a:ext cx="10701443" cy="32103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313502" tIns="156751" rIns="313502" bIns="156751" rtlCol="0">
            <a:normAutofit fontScale="92500" lnSpcReduction="10000"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RQ1: What factors cause student reluctance, aversion or anxiety related to service-learning, civic engagement or volunteer work?</a:t>
            </a:r>
          </a:p>
          <a:p>
            <a:pPr algn="just"/>
            <a:endParaRPr lang="en-US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RQ2: What suggestions do students have for instructors or the campus as a whole for alleviating said reluctance or anxiety?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2097999" y="6930411"/>
            <a:ext cx="10477501" cy="100342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313502" tIns="156751" rIns="313502" bIns="156751" rtlCol="0">
            <a:normAutofit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Good News! Both LSTU 233 &amp; LSTU 115 Outpace 2006 Civic &amp; Political Health of Nation Survey!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LSTU 233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70% Dual Activists; 10% Civic Specialists; 20% Disengaged but      Civic Specialist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LSTU 115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38% Civic Specialists; 33% Disengaged; 29% Dual Activists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No. 1 Barrier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Time Pressure/Stress (close behind: lack of invitation; pathways; knowledge; identity with others engaging; larger-group collaboration).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Jane Doe 233: Older male official to female student: 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 don’t know what you’re talking about.”</a:t>
            </a:r>
          </a:p>
          <a:p>
            <a:endParaRPr lang="en-US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Student Suggested Remedies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just"/>
            <a:endParaRPr lang="en-US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lphaUcPeriod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UWS Day of Engagement (Community      Campus)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First-year cohort – fun crash course in engagement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Incentivized group, campus, program-led pathways to engagement. </a:t>
            </a:r>
            <a:r>
              <a:rPr lang="en-US" sz="32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KEY: Strength in Numbers!!!</a:t>
            </a:r>
          </a:p>
          <a:p>
            <a:pPr marL="514350" indent="-514350" algn="just">
              <a:buFont typeface="+mj-lt"/>
              <a:buAutoNum type="alphaUcPeriod"/>
            </a:pP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lphaUcPeriod"/>
            </a:pP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2098000" y="5769214"/>
            <a:ext cx="10477500" cy="1046061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txBody>
          <a:bodyPr vert="horz" lIns="313502" tIns="156751" rIns="313502" bIns="156751" rtlCol="0">
            <a:normAutofit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ED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 &amp; Student Suggestions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1425344" y="12820681"/>
            <a:ext cx="10291655" cy="88301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313502" tIns="156751" rIns="313502" bIns="156751" rtlCol="0">
            <a:normAutofit fontScale="92500" lnSpcReduction="20000"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3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Administer the Tufts Univ. CIRCLE Civic Engagement Survey in LSTU 233 &amp; 115.</a:t>
            </a:r>
          </a:p>
          <a:p>
            <a:pPr algn="just"/>
            <a:endParaRPr lang="en-US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In-class discussion re: survey results; use Poll Everywhere Word Association to examine student concepts of engagement; class discussion and submitted reflections examining student civic confidence, knowledge and sense of efficacy prior to course (Beaumont 2011).</a:t>
            </a:r>
          </a:p>
          <a:p>
            <a:pPr algn="just"/>
            <a:endParaRPr lang="en-US" sz="13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Use Poll Everywhere interactive Question &amp; Answer to identify origins of student reluctance and anxiety relating to service-learning/engagement. </a:t>
            </a:r>
          </a:p>
          <a:p>
            <a:pPr algn="just"/>
            <a:endParaRPr lang="en-US" sz="13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Collectively brainstorm ideas and student suggestions for improving service-learning design to alleviate reluctance/anxiety.</a:t>
            </a:r>
          </a:p>
          <a:p>
            <a:pPr algn="just"/>
            <a:endParaRPr lang="en-US" sz="13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5</a:t>
            </a:r>
            <a:r>
              <a:rPr lang="en-US" sz="3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Launch and run group AS-L Projects.</a:t>
            </a:r>
          </a:p>
          <a:p>
            <a:pPr algn="just"/>
            <a:endParaRPr lang="en-US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Step 6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Final class reflections; administer </a:t>
            </a: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post-survey.</a:t>
            </a:r>
            <a:endParaRPr 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1425344" y="11586019"/>
            <a:ext cx="10291655" cy="883056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txBody>
          <a:bodyPr vert="horz" lIns="313502" tIns="156751" rIns="313502" bIns="156751" rtlCol="0">
            <a:normAutofit/>
          </a:bodyPr>
          <a:lstStyle>
            <a:lvl1pPr marL="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1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56751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135020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8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70253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27004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83755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40506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972571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2540082" indent="0" algn="ctr" defTabSz="3135020" rtl="0" eaLnBrk="1" latinLnBrk="0" hangingPunct="1">
              <a:spcBef>
                <a:spcPct val="20000"/>
              </a:spcBef>
              <a:buFont typeface="Arial" pitchFamily="34" charset="0"/>
              <a:buNone/>
              <a:defRPr sz="6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ED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Qualitative Methodology + Survey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317" y="5869861"/>
            <a:ext cx="10067710" cy="53645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54" y="12120889"/>
            <a:ext cx="9492148" cy="42367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" descr="http://www.uwsuper.edu/univrelations/resources/logos/signature/upload/signature-no-slogan-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6753"/>
            <a:ext cx="3130255" cy="1272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42900" y="2499685"/>
            <a:ext cx="32232600" cy="298543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i="1" u="sng" dirty="0">
                <a:solidFill>
                  <a:srgbClr val="FCD4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</a:t>
            </a:r>
            <a:r>
              <a:rPr lang="en-US" sz="4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Fostering student civic and community engagement through high-impact teaching practices such as Academic Service-Learning (AS-L) is a key component of the UWS mission. Legal Studies incorporates AS-L in several classes. As an instructor, I often observe student reluctance, aversion or anxiety when introducing and applying service-learning. Using qualitative research methods coupled with a national survey, this Phase I project sought to identify origins of reluctance to service learning and gather suggestions for alleviating. Phase II: incorporate findings into future course design in LSTU 233 and LSTU 115. </a:t>
            </a:r>
            <a:endParaRPr lang="en-US" sz="4800" i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2849" y="17830801"/>
            <a:ext cx="9067800" cy="3819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Rectangle 27"/>
          <p:cNvSpPr/>
          <p:nvPr/>
        </p:nvSpPr>
        <p:spPr>
          <a:xfrm>
            <a:off x="332014" y="16523880"/>
            <a:ext cx="107123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LSTU 233 Students with Mayor Paine.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2786520" y="17112561"/>
            <a:ext cx="910045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LSTU 115/CASDA DVAM Community AS-L Project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28879800" y="8856272"/>
            <a:ext cx="609600" cy="296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Left-Right Arrow 1023"/>
          <p:cNvSpPr/>
          <p:nvPr/>
        </p:nvSpPr>
        <p:spPr>
          <a:xfrm>
            <a:off x="29870400" y="14782800"/>
            <a:ext cx="609600" cy="2843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7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88F2AFA2D3644BB8CB921842BDE25B" ma:contentTypeVersion="12" ma:contentTypeDescription="Create a new document." ma:contentTypeScope="" ma:versionID="db6a04caa6467bdd94810a6428e65ac2">
  <xsd:schema xmlns:xsd="http://www.w3.org/2001/XMLSchema" xmlns:xs="http://www.w3.org/2001/XMLSchema" xmlns:p="http://schemas.microsoft.com/office/2006/metadata/properties" xmlns:ns2="57275b8b-77d1-4572-95f2-e77faee5f631" xmlns:ns3="98b3c005-255c-47bc-bbc0-9817a9f0acaa" targetNamespace="http://schemas.microsoft.com/office/2006/metadata/properties" ma:root="true" ma:fieldsID="497f678dc8f4a45c5415885054aa3def" ns2:_="" ns3:_="">
    <xsd:import namespace="57275b8b-77d1-4572-95f2-e77faee5f631"/>
    <xsd:import namespace="98b3c005-255c-47bc-bbc0-9817a9f0ac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275b8b-77d1-4572-95f2-e77faee5f6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3c005-255c-47bc-bbc0-9817a9f0ac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1E448D-5848-4945-8B26-3C976B721C6D}"/>
</file>

<file path=customXml/itemProps2.xml><?xml version="1.0" encoding="utf-8"?>
<ds:datastoreItem xmlns:ds="http://schemas.openxmlformats.org/officeDocument/2006/customXml" ds:itemID="{55669556-838C-4950-BE99-A7E067F3D2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5AF7AB-E1F0-4508-A546-A4C9ACC39D1A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f95da1f4-9594-4767-ae79-a15b56d141ea"/>
    <ds:schemaRef ds:uri="http://schemas.microsoft.com/sharepoint/v3"/>
    <ds:schemaRef ds:uri="http://purl.org/dc/dcmitype/"/>
    <ds:schemaRef ds:uri="http://www.w3.org/XML/1998/namespace"/>
    <ds:schemaRef ds:uri="http://schemas.microsoft.com/office/infopath/2007/PartnerControls"/>
    <ds:schemaRef ds:uri="0b113858-99f4-4982-b264-013fa2f3b5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547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Thawing the Resistance: Identifying Origins of Student Antipathy Toward Service-Learning &amp; Civic Engagement Senior Lecturer Nathan N. LaCoursiere, Legal Studies &amp; Criminal Justice Program (HBJD) nlacours@uwsuper.edu</vt:lpstr>
    </vt:vector>
  </TitlesOfParts>
  <Company>UW-Superior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Research (text box isn’t highlighted, but there’s one here) Your Name, Your Major Professor Name, Department University of WI-Superior</dc:title>
  <dc:creator>Francis,Marsha S</dc:creator>
  <cp:lastModifiedBy>Papineau,Thora C</cp:lastModifiedBy>
  <cp:revision>74</cp:revision>
  <dcterms:created xsi:type="dcterms:W3CDTF">2013-02-06T15:02:10Z</dcterms:created>
  <dcterms:modified xsi:type="dcterms:W3CDTF">2020-03-12T14:48:37Z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0x0101000288F2AFA2D3644BB8CB921842BDE25B</vt:lpwstr>
  </property>
</Properties>
</file>