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
  </p:notesMasterIdLst>
  <p:sldIdLst>
    <p:sldId id="256" r:id="rId2"/>
  </p:sldIdLst>
  <p:sldSz cx="42062400" cy="384048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73" autoAdjust="0"/>
    <p:restoredTop sz="93976" autoAdjust="0"/>
  </p:normalViewPr>
  <p:slideViewPr>
    <p:cSldViewPr snapToGrid="0">
      <p:cViewPr>
        <p:scale>
          <a:sx n="25" d="100"/>
          <a:sy n="25" d="100"/>
        </p:scale>
        <p:origin x="54" y="-1386"/>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B6B4AD-BFAC-4E14-95F6-8F833862BB85}" type="datetimeFigureOut">
              <a:rPr lang="en-US" smtClean="0"/>
              <a:t>4/24/2018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B4C369-44C9-48DA-B04F-73B5E375D511}" type="slidenum">
              <a:rPr lang="en-US" smtClean="0"/>
              <a:t>‹#›</a:t>
            </a:fld>
            <a:endParaRPr lang="en-US"/>
          </a:p>
        </p:txBody>
      </p:sp>
    </p:spTree>
    <p:extLst>
      <p:ext uri="{BB962C8B-B14F-4D97-AF65-F5344CB8AC3E}">
        <p14:creationId xmlns:p14="http://schemas.microsoft.com/office/powerpoint/2010/main" val="3319849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B4C369-44C9-48DA-B04F-73B5E375D511}" type="slidenum">
              <a:rPr lang="en-US" smtClean="0"/>
              <a:t>1</a:t>
            </a:fld>
            <a:endParaRPr lang="en-US"/>
          </a:p>
        </p:txBody>
      </p:sp>
    </p:spTree>
    <p:extLst>
      <p:ext uri="{BB962C8B-B14F-4D97-AF65-F5344CB8AC3E}">
        <p14:creationId xmlns:p14="http://schemas.microsoft.com/office/powerpoint/2010/main" val="3614886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DF8CD78-269E-468D-BBF8-BFC0EEBD37DD}"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3204193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F8CD78-269E-468D-BBF8-BFC0EEBD37DD}"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2929915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F8CD78-269E-468D-BBF8-BFC0EEBD37DD}"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58492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F8CD78-269E-468D-BBF8-BFC0EEBD37DD}"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270109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F8CD78-269E-468D-BBF8-BFC0EEBD37DD}" type="datetimeFigureOut">
              <a:rPr lang="en-US" smtClean="0"/>
              <a:t>4/24/2018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3627033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DF8CD78-269E-468D-BBF8-BFC0EEBD37DD}" type="datetimeFigureOut">
              <a:rPr lang="en-US" smtClean="0"/>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901076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DF8CD78-269E-468D-BBF8-BFC0EEBD37DD}" type="datetimeFigureOut">
              <a:rPr lang="en-US" smtClean="0"/>
              <a:t>4/24/2018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449628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DF8CD78-269E-468D-BBF8-BFC0EEBD37DD}" type="datetimeFigureOut">
              <a:rPr lang="en-US" smtClean="0"/>
              <a:t>4/24/2018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1001319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F8CD78-269E-468D-BBF8-BFC0EEBD37DD}" type="datetimeFigureOut">
              <a:rPr lang="en-US" smtClean="0"/>
              <a:t>4/24/2018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2333749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0DF8CD78-269E-468D-BBF8-BFC0EEBD37DD}" type="datetimeFigureOut">
              <a:rPr lang="en-US" smtClean="0"/>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2258984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0DF8CD78-269E-468D-BBF8-BFC0EEBD37DD}" type="datetimeFigureOut">
              <a:rPr lang="en-US" smtClean="0"/>
              <a:t>4/24/2018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3891C7-004F-40B6-93BF-0A5BB56AA5E5}" type="slidenum">
              <a:rPr lang="en-US" smtClean="0"/>
              <a:t>‹#›</a:t>
            </a:fld>
            <a:endParaRPr lang="en-US"/>
          </a:p>
        </p:txBody>
      </p:sp>
    </p:spTree>
    <p:extLst>
      <p:ext uri="{BB962C8B-B14F-4D97-AF65-F5344CB8AC3E}">
        <p14:creationId xmlns:p14="http://schemas.microsoft.com/office/powerpoint/2010/main" val="4135003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0DF8CD78-269E-468D-BBF8-BFC0EEBD37DD}" type="datetimeFigureOut">
              <a:rPr lang="en-US" smtClean="0"/>
              <a:t>4/24/2018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B13891C7-004F-40B6-93BF-0A5BB56AA5E5}" type="slidenum">
              <a:rPr lang="en-US" smtClean="0"/>
              <a:t>‹#›</a:t>
            </a:fld>
            <a:endParaRPr lang="en-US"/>
          </a:p>
        </p:txBody>
      </p:sp>
    </p:spTree>
    <p:extLst>
      <p:ext uri="{BB962C8B-B14F-4D97-AF65-F5344CB8AC3E}">
        <p14:creationId xmlns:p14="http://schemas.microsoft.com/office/powerpoint/2010/main" val="338371848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pymol.org/educational/" TargetMode="Externa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258"/>
            <a:ext cx="42062400" cy="5390565"/>
          </a:xfrm>
          <a:gradFill>
            <a:gsLst>
              <a:gs pos="0">
                <a:schemeClr val="accent6"/>
              </a:gs>
              <a:gs pos="48000">
                <a:schemeClr val="accent6"/>
              </a:gs>
              <a:gs pos="100000">
                <a:schemeClr val="accent6">
                  <a:lumMod val="75000"/>
                </a:schemeClr>
              </a:gs>
            </a:gsLst>
            <a:lin ang="16200000" scaled="1"/>
          </a:gradFill>
          <a:ln>
            <a:noFill/>
          </a:ln>
        </p:spPr>
        <p:style>
          <a:lnRef idx="0">
            <a:scrgbClr r="0" g="0" b="0"/>
          </a:lnRef>
          <a:fillRef idx="0">
            <a:scrgbClr r="0" g="0" b="0"/>
          </a:fillRef>
          <a:effectRef idx="0">
            <a:scrgbClr r="0" g="0" b="0"/>
          </a:effectRef>
          <a:fontRef idx="minor">
            <a:schemeClr val="lt1"/>
          </a:fontRef>
        </p:style>
        <p:txBody>
          <a:bodyPr>
            <a:normAutofit fontScale="90000"/>
          </a:bodyPr>
          <a:lstStyle/>
          <a:p>
            <a:pPr>
              <a:lnSpc>
                <a:spcPct val="100000"/>
              </a:lnSpc>
            </a:pPr>
            <a:r>
              <a:rPr lang="en-US" sz="8800" dirty="0">
                <a:latin typeface="Times New Roman" panose="02020603050405020304" pitchFamily="18" charset="0"/>
                <a:cs typeface="Times New Roman" panose="02020603050405020304" pitchFamily="18" charset="0"/>
              </a:rPr>
              <a:t>Computational Docking of </a:t>
            </a:r>
            <a:r>
              <a:rPr lang="en-US" sz="8800" dirty="0" smtClean="0">
                <a:latin typeface="Times New Roman" panose="02020603050405020304" pitchFamily="18" charset="0"/>
                <a:cs typeface="Times New Roman" panose="02020603050405020304" pitchFamily="18" charset="0"/>
              </a:rPr>
              <a:t>Mucin Peptide Derivatives with SM3 Antibody</a:t>
            </a:r>
            <a:br>
              <a:rPr lang="en-US" sz="8800" dirty="0" smtClean="0">
                <a:latin typeface="Times New Roman" panose="02020603050405020304" pitchFamily="18" charset="0"/>
                <a:cs typeface="Times New Roman" panose="02020603050405020304" pitchFamily="18" charset="0"/>
              </a:rPr>
            </a:br>
            <a:r>
              <a:rPr lang="en-US" sz="6600" dirty="0" smtClean="0">
                <a:latin typeface="Times New Roman" panose="02020603050405020304" pitchFamily="18" charset="0"/>
                <a:cs typeface="Times New Roman" panose="02020603050405020304" pitchFamily="18" charset="0"/>
              </a:rPr>
              <a:t>Lysengkeng </a:t>
            </a:r>
            <a:r>
              <a:rPr lang="en-US" sz="6600" dirty="0">
                <a:latin typeface="Times New Roman" panose="02020603050405020304" pitchFamily="18" charset="0"/>
                <a:cs typeface="Times New Roman" panose="02020603050405020304" pitchFamily="18" charset="0"/>
              </a:rPr>
              <a:t>Her and Thao Yang</a:t>
            </a:r>
            <a:br>
              <a:rPr lang="en-US" sz="6600" dirty="0">
                <a:latin typeface="Times New Roman" panose="02020603050405020304" pitchFamily="18" charset="0"/>
                <a:cs typeface="Times New Roman" panose="02020603050405020304" pitchFamily="18" charset="0"/>
              </a:rPr>
            </a:br>
            <a:r>
              <a:rPr lang="en-US" sz="6600" dirty="0">
                <a:latin typeface="Times New Roman" panose="02020603050405020304" pitchFamily="18" charset="0"/>
                <a:cs typeface="Times New Roman" panose="02020603050405020304" pitchFamily="18" charset="0"/>
              </a:rPr>
              <a:t>Department of Chemistry, University Wisconsin-Eau Claire, Eau Claire WI</a:t>
            </a:r>
            <a:br>
              <a:rPr lang="en-US" sz="6600" dirty="0">
                <a:latin typeface="Times New Roman" panose="02020603050405020304" pitchFamily="18" charset="0"/>
                <a:cs typeface="Times New Roman" panose="02020603050405020304" pitchFamily="18" charset="0"/>
              </a:rPr>
            </a:br>
            <a:r>
              <a:rPr lang="en-US" sz="6600" dirty="0">
                <a:latin typeface="Times New Roman" panose="02020603050405020304" pitchFamily="18" charset="0"/>
                <a:cs typeface="Times New Roman" panose="02020603050405020304" pitchFamily="18" charset="0"/>
              </a:rPr>
              <a:t>Celebration of Excellence in Research and Creativity Activity (CERCA</a:t>
            </a:r>
            <a:r>
              <a:rPr lang="en-US" sz="6600" dirty="0" smtClean="0">
                <a:latin typeface="Times New Roman" panose="02020603050405020304" pitchFamily="18" charset="0"/>
                <a:cs typeface="Times New Roman" panose="02020603050405020304" pitchFamily="18" charset="0"/>
              </a:rPr>
              <a:t>) </a:t>
            </a:r>
            <a:r>
              <a:rPr lang="en-US" sz="6600" dirty="0" err="1" smtClean="0">
                <a:latin typeface="Times New Roman" panose="02020603050405020304" pitchFamily="18" charset="0"/>
                <a:cs typeface="Times New Roman" panose="02020603050405020304" pitchFamily="18" charset="0"/>
              </a:rPr>
              <a:t>Apritl</a:t>
            </a:r>
            <a:r>
              <a:rPr lang="en-US" sz="6600" dirty="0" smtClean="0">
                <a:latin typeface="Times New Roman" panose="02020603050405020304" pitchFamily="18" charset="0"/>
                <a:cs typeface="Times New Roman" panose="02020603050405020304" pitchFamily="18" charset="0"/>
              </a:rPr>
              <a:t> 30</a:t>
            </a:r>
            <a:r>
              <a:rPr lang="en-US" sz="6600" baseline="30000" dirty="0" smtClean="0">
                <a:latin typeface="Times New Roman" panose="02020603050405020304" pitchFamily="18" charset="0"/>
                <a:cs typeface="Times New Roman" panose="02020603050405020304" pitchFamily="18" charset="0"/>
              </a:rPr>
              <a:t>th</a:t>
            </a:r>
            <a:r>
              <a:rPr lang="en-US" sz="6600" dirty="0" smtClean="0">
                <a:latin typeface="Times New Roman" panose="02020603050405020304" pitchFamily="18" charset="0"/>
                <a:cs typeface="Times New Roman" panose="02020603050405020304" pitchFamily="18" charset="0"/>
              </a:rPr>
              <a:t> to May 4</a:t>
            </a:r>
            <a:r>
              <a:rPr lang="en-US" sz="6600" baseline="30000" dirty="0" smtClean="0">
                <a:latin typeface="Times New Roman" panose="02020603050405020304" pitchFamily="18" charset="0"/>
                <a:cs typeface="Times New Roman" panose="02020603050405020304" pitchFamily="18" charset="0"/>
              </a:rPr>
              <a:t>th</a:t>
            </a:r>
            <a:r>
              <a:rPr lang="en-US" sz="6600" dirty="0" smtClean="0">
                <a:latin typeface="Times New Roman" panose="02020603050405020304" pitchFamily="18" charset="0"/>
                <a:cs typeface="Times New Roman" panose="02020603050405020304" pitchFamily="18" charset="0"/>
              </a:rPr>
              <a:t> 2018</a:t>
            </a:r>
            <a:r>
              <a:rPr lang="en-US" sz="6600" dirty="0">
                <a:latin typeface="Times New Roman" panose="02020603050405020304" pitchFamily="18" charset="0"/>
                <a:cs typeface="Times New Roman" panose="02020603050405020304" pitchFamily="18" charset="0"/>
              </a:rPr>
              <a:t/>
            </a:r>
            <a:br>
              <a:rPr lang="en-US" sz="6600" dirty="0">
                <a:latin typeface="Times New Roman" panose="02020603050405020304" pitchFamily="18" charset="0"/>
                <a:cs typeface="Times New Roman" panose="02020603050405020304" pitchFamily="18" charset="0"/>
              </a:rPr>
            </a:br>
            <a:endParaRPr lang="en-US" sz="66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60329" y="6971546"/>
            <a:ext cx="7983447" cy="8219253"/>
          </a:xfrm>
          <a:solidFill>
            <a:schemeClr val="accent6">
              <a:lumMod val="20000"/>
              <a:lumOff val="80000"/>
            </a:schemeClr>
          </a:solidFill>
        </p:spPr>
        <p:txBody>
          <a:bodyPr>
            <a:normAutofit fontScale="25000" lnSpcReduction="20000"/>
          </a:bodyPr>
          <a:lstStyle/>
          <a:p>
            <a:pPr algn="l">
              <a:lnSpc>
                <a:spcPct val="120000"/>
              </a:lnSpc>
              <a:spcBef>
                <a:spcPts val="0"/>
              </a:spcBef>
            </a:pPr>
            <a:r>
              <a:rPr lang="en-US" sz="9600" dirty="0">
                <a:latin typeface="Times New Roman" panose="02020603050405020304" pitchFamily="18" charset="0"/>
                <a:cs typeface="Times New Roman" panose="02020603050405020304" pitchFamily="18" charset="0"/>
              </a:rPr>
              <a:t>The crystal structure of the mucin monoclonal antibody SM3 complexed with a 13 amino acid MUC1 mucin peptide was determined. The high selectivity of the SM3 antibody to the aberrant carbohydrate cancer mucin peptide suggests that it could be a model for studying different ligand binding as a potential target against certain tumors. This study focusses on the computational modeling and docking of the SM3 antibody complexed with MUC1 mucin epitopes to determine the binding properties. The program Autodock is used to perform the dockings of the ligand to the SM3 antibody in order to determine the affinity values of the complex. We specifically docked and studied the three amino acids APD from the MUC1 mucin peptide (GVTSAPD). On the MUC1 epitope structures, the proline (P) residue was substituted with aromatic residues such as tyrosine, </a:t>
            </a:r>
            <a:r>
              <a:rPr lang="en-US" sz="9600" dirty="0" smtClean="0">
                <a:latin typeface="Times New Roman" panose="02020603050405020304" pitchFamily="18" charset="0"/>
                <a:cs typeface="Times New Roman" panose="02020603050405020304" pitchFamily="18" charset="0"/>
              </a:rPr>
              <a:t>and phenylalanine. </a:t>
            </a:r>
            <a:r>
              <a:rPr lang="en-US" sz="9600" dirty="0">
                <a:latin typeface="Times New Roman" panose="02020603050405020304" pitchFamily="18" charset="0"/>
                <a:cs typeface="Times New Roman" panose="02020603050405020304" pitchFamily="18" charset="0"/>
              </a:rPr>
              <a:t>In addition, we’ve also substituted the proline with unnatural amino acids such as gamma-aminobutyric acid (GABA), D-α-</a:t>
            </a:r>
            <a:r>
              <a:rPr lang="en-US" sz="9600" dirty="0" err="1">
                <a:latin typeface="Times New Roman" panose="02020603050405020304" pitchFamily="18" charset="0"/>
                <a:cs typeface="Times New Roman" panose="02020603050405020304" pitchFamily="18" charset="0"/>
              </a:rPr>
              <a:t>phenylglycine</a:t>
            </a:r>
            <a:r>
              <a:rPr lang="en-US" sz="9600" dirty="0">
                <a:latin typeface="Times New Roman" panose="02020603050405020304" pitchFamily="18" charset="0"/>
                <a:cs typeface="Times New Roman" panose="02020603050405020304" pitchFamily="18" charset="0"/>
              </a:rPr>
              <a:t> (D-PHG), L-α-</a:t>
            </a:r>
            <a:r>
              <a:rPr lang="en-US" sz="9600" dirty="0" err="1">
                <a:latin typeface="Times New Roman" panose="02020603050405020304" pitchFamily="18" charset="0"/>
                <a:cs typeface="Times New Roman" panose="02020603050405020304" pitchFamily="18" charset="0"/>
              </a:rPr>
              <a:t>phenylglycine</a:t>
            </a:r>
            <a:r>
              <a:rPr lang="en-US" sz="9600" dirty="0">
                <a:latin typeface="Times New Roman" panose="02020603050405020304" pitchFamily="18" charset="0"/>
                <a:cs typeface="Times New Roman" panose="02020603050405020304" pitchFamily="18" charset="0"/>
              </a:rPr>
              <a:t> (PHG) and beta-alanine (β-Ala). The structures of the docked ligands were then analyzed with Pymol to determine the interactions between the SM3 antibody and the peptide derivatives.  Results showed that the epitopes containing aromatic residues have the higher affinity.</a:t>
            </a:r>
          </a:p>
          <a:p>
            <a:pPr algn="l"/>
            <a:endParaRPr lang="en-US" sz="26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16162" y="16814377"/>
            <a:ext cx="8637257" cy="7294305"/>
          </a:xfrm>
          <a:prstGeom prst="rect">
            <a:avLst/>
          </a:prstGeom>
          <a:solidFill>
            <a:schemeClr val="accent6">
              <a:lumMod val="20000"/>
              <a:lumOff val="80000"/>
            </a:schemeClr>
          </a:solidFill>
        </p:spPr>
        <p:txBody>
          <a:bodyPr wrap="square" rtlCol="0">
            <a:spAutoFit/>
          </a:bodyPr>
          <a:lstStyle/>
          <a:p>
            <a:r>
              <a:rPr lang="en-US" sz="2600" dirty="0" smtClean="0">
                <a:latin typeface="Times New Roman" panose="02020603050405020304" pitchFamily="18" charset="0"/>
                <a:cs typeface="Times New Roman" panose="02020603050405020304" pitchFamily="18" charset="0"/>
              </a:rPr>
              <a:t>The mucin monoclonal antibody SM3 consist of three light and heavy chain variable domains (1,2). SM3 recognizes aberrant glycosylated epithelial mucin MUC1, and has potential as a diagnostic tool such as developing peptides mimics that could be used to target tumors. The </a:t>
            </a:r>
            <a:r>
              <a:rPr lang="en-US" sz="2600" dirty="0">
                <a:latin typeface="Times New Roman" panose="02020603050405020304" pitchFamily="18" charset="0"/>
                <a:cs typeface="Times New Roman" panose="02020603050405020304" pitchFamily="18" charset="0"/>
              </a:rPr>
              <a:t>MUC1 mucin is a transmembrane glycoprotein with an extracellular domain </a:t>
            </a:r>
            <a:r>
              <a:rPr lang="en-US" sz="2600" dirty="0" smtClean="0">
                <a:latin typeface="Times New Roman" panose="02020603050405020304" pitchFamily="18" charset="0"/>
                <a:cs typeface="Times New Roman" panose="02020603050405020304" pitchFamily="18" charset="0"/>
              </a:rPr>
              <a:t>consisting of </a:t>
            </a:r>
            <a:r>
              <a:rPr lang="en-US" sz="2600" dirty="0">
                <a:latin typeface="Times New Roman" panose="02020603050405020304" pitchFamily="18" charset="0"/>
                <a:cs typeface="Times New Roman" panose="02020603050405020304" pitchFamily="18" charset="0"/>
              </a:rPr>
              <a:t>multiple 20-amino acid tandem repeat </a:t>
            </a:r>
            <a:r>
              <a:rPr lang="en-US" sz="2600" dirty="0" smtClean="0">
                <a:latin typeface="Times New Roman" panose="02020603050405020304" pitchFamily="18" charset="0"/>
                <a:cs typeface="Times New Roman" panose="02020603050405020304" pitchFamily="18" charset="0"/>
              </a:rPr>
              <a:t>domains (TRD). Its </a:t>
            </a:r>
            <a:r>
              <a:rPr lang="en-US" sz="2600" dirty="0">
                <a:latin typeface="Times New Roman" panose="02020603050405020304" pitchFamily="18" charset="0"/>
                <a:cs typeface="Times New Roman" panose="02020603050405020304" pitchFamily="18" charset="0"/>
              </a:rPr>
              <a:t>main functions include </a:t>
            </a:r>
            <a:r>
              <a:rPr lang="en-US" sz="2600" dirty="0" smtClean="0">
                <a:latin typeface="Times New Roman" panose="02020603050405020304" pitchFamily="18" charset="0"/>
                <a:cs typeface="Times New Roman" panose="02020603050405020304" pitchFamily="18" charset="0"/>
              </a:rPr>
              <a:t>cell-cell signaling</a:t>
            </a:r>
            <a:r>
              <a:rPr lang="en-US" sz="2600" dirty="0">
                <a:latin typeface="Times New Roman" panose="02020603050405020304" pitchFamily="18" charset="0"/>
                <a:cs typeface="Times New Roman" panose="02020603050405020304" pitchFamily="18" charset="0"/>
              </a:rPr>
              <a:t>, lubrication and protection of the cell surfaces. The MUC1 mucin produced by </a:t>
            </a:r>
            <a:r>
              <a:rPr lang="en-US" sz="2600" dirty="0" smtClean="0">
                <a:latin typeface="Times New Roman" panose="02020603050405020304" pitchFamily="18" charset="0"/>
                <a:cs typeface="Times New Roman" panose="02020603050405020304" pitchFamily="18" charset="0"/>
              </a:rPr>
              <a:t>tumor cell </a:t>
            </a:r>
            <a:r>
              <a:rPr lang="en-US" sz="2600" dirty="0">
                <a:latin typeface="Times New Roman" panose="02020603050405020304" pitchFamily="18" charset="0"/>
                <a:cs typeface="Times New Roman" panose="02020603050405020304" pitchFamily="18" charset="0"/>
              </a:rPr>
              <a:t>is aberrantly glycosylated. The MUC1 mucin stripped </a:t>
            </a:r>
            <a:r>
              <a:rPr lang="en-US" sz="2600" dirty="0" smtClean="0">
                <a:latin typeface="Times New Roman" panose="02020603050405020304" pitchFamily="18" charset="0"/>
                <a:cs typeface="Times New Roman" panose="02020603050405020304" pitchFamily="18" charset="0"/>
              </a:rPr>
              <a:t>of carbohydrate </a:t>
            </a:r>
            <a:r>
              <a:rPr lang="en-US" sz="2600" dirty="0">
                <a:latin typeface="Times New Roman" panose="02020603050405020304" pitchFamily="18" charset="0"/>
                <a:cs typeface="Times New Roman" panose="02020603050405020304" pitchFamily="18" charset="0"/>
              </a:rPr>
              <a:t>chains can cause </a:t>
            </a:r>
            <a:r>
              <a:rPr lang="en-US" sz="2600" dirty="0" smtClean="0">
                <a:latin typeface="Times New Roman" panose="02020603050405020304" pitchFamily="18" charset="0"/>
                <a:cs typeface="Times New Roman" panose="02020603050405020304" pitchFamily="18" charset="0"/>
              </a:rPr>
              <a:t>an immune </a:t>
            </a:r>
            <a:r>
              <a:rPr lang="en-US" sz="2600" dirty="0">
                <a:latin typeface="Times New Roman" panose="02020603050405020304" pitchFamily="18" charset="0"/>
                <a:cs typeface="Times New Roman" panose="02020603050405020304" pitchFamily="18" charset="0"/>
              </a:rPr>
              <a:t>response producing antibody against it. The crystal structure of the antigen </a:t>
            </a:r>
            <a:r>
              <a:rPr lang="en-US" sz="2600" dirty="0" smtClean="0">
                <a:latin typeface="Times New Roman" panose="02020603050405020304" pitchFamily="18" charset="0"/>
                <a:cs typeface="Times New Roman" panose="02020603050405020304" pitchFamily="18" charset="0"/>
              </a:rPr>
              <a:t>binding domain </a:t>
            </a:r>
            <a:r>
              <a:rPr lang="en-US" sz="2600" dirty="0">
                <a:latin typeface="Times New Roman" panose="02020603050405020304" pitchFamily="18" charset="0"/>
                <a:cs typeface="Times New Roman" panose="02020603050405020304" pitchFamily="18" charset="0"/>
              </a:rPr>
              <a:t>of one of such antibodies (monoclonal antibody </a:t>
            </a:r>
            <a:r>
              <a:rPr lang="en-US" sz="2600" dirty="0" smtClean="0">
                <a:latin typeface="Times New Roman" panose="02020603050405020304" pitchFamily="18" charset="0"/>
                <a:cs typeface="Times New Roman" panose="02020603050405020304" pitchFamily="18" charset="0"/>
              </a:rPr>
              <a:t>SM3) complexed </a:t>
            </a:r>
            <a:r>
              <a:rPr lang="en-US" sz="2600" dirty="0">
                <a:latin typeface="Times New Roman" panose="02020603050405020304" pitchFamily="18" charset="0"/>
                <a:cs typeface="Times New Roman" panose="02020603050405020304" pitchFamily="18" charset="0"/>
              </a:rPr>
              <a:t>with a 13-amino </a:t>
            </a:r>
            <a:r>
              <a:rPr lang="en-US" sz="2600" dirty="0" smtClean="0">
                <a:latin typeface="Times New Roman" panose="02020603050405020304" pitchFamily="18" charset="0"/>
                <a:cs typeface="Times New Roman" panose="02020603050405020304" pitchFamily="18" charset="0"/>
              </a:rPr>
              <a:t>acid MUC1 </a:t>
            </a:r>
            <a:r>
              <a:rPr lang="en-US" sz="2600" dirty="0">
                <a:latin typeface="Times New Roman" panose="02020603050405020304" pitchFamily="18" charset="0"/>
                <a:cs typeface="Times New Roman" panose="02020603050405020304" pitchFamily="18" charset="0"/>
              </a:rPr>
              <a:t>mucin peptide has been determined (see Fig. </a:t>
            </a:r>
            <a:r>
              <a:rPr lang="en-US" sz="2600" dirty="0" smtClean="0">
                <a:latin typeface="Times New Roman" panose="02020603050405020304" pitchFamily="18" charset="0"/>
                <a:cs typeface="Times New Roman" panose="02020603050405020304" pitchFamily="18" charset="0"/>
              </a:rPr>
              <a:t>1) (3). High </a:t>
            </a:r>
            <a:r>
              <a:rPr lang="en-US" sz="2600" dirty="0">
                <a:latin typeface="Times New Roman" panose="02020603050405020304" pitchFamily="18" charset="0"/>
                <a:cs typeface="Times New Roman" panose="02020603050405020304" pitchFamily="18" charset="0"/>
              </a:rPr>
              <a:t>selectivity of the SM3 </a:t>
            </a:r>
            <a:r>
              <a:rPr lang="en-US" sz="2600" dirty="0" smtClean="0">
                <a:latin typeface="Times New Roman" panose="02020603050405020304" pitchFamily="18" charset="0"/>
                <a:cs typeface="Times New Roman" panose="02020603050405020304" pitchFamily="18" charset="0"/>
              </a:rPr>
              <a:t>antibody to </a:t>
            </a:r>
            <a:r>
              <a:rPr lang="en-US" sz="2600" dirty="0">
                <a:latin typeface="Times New Roman" panose="02020603050405020304" pitchFamily="18" charset="0"/>
                <a:cs typeface="Times New Roman" panose="02020603050405020304" pitchFamily="18" charset="0"/>
              </a:rPr>
              <a:t>the </a:t>
            </a:r>
            <a:r>
              <a:rPr lang="en-US" sz="2600" dirty="0" smtClean="0">
                <a:latin typeface="Times New Roman" panose="02020603050405020304" pitchFamily="18" charset="0"/>
                <a:cs typeface="Times New Roman" panose="02020603050405020304" pitchFamily="18" charset="0"/>
              </a:rPr>
              <a:t>stripped carbohydrate </a:t>
            </a:r>
            <a:r>
              <a:rPr lang="en-US" sz="2600" dirty="0">
                <a:latin typeface="Times New Roman" panose="02020603050405020304" pitchFamily="18" charset="0"/>
                <a:cs typeface="Times New Roman" panose="02020603050405020304" pitchFamily="18" charset="0"/>
              </a:rPr>
              <a:t>mucin suggests a potential target for designing treatment </a:t>
            </a:r>
            <a:r>
              <a:rPr lang="en-US" sz="2600" dirty="0" smtClean="0">
                <a:latin typeface="Times New Roman" panose="02020603050405020304" pitchFamily="18" charset="0"/>
                <a:cs typeface="Times New Roman" panose="02020603050405020304" pitchFamily="18" charset="0"/>
              </a:rPr>
              <a:t>against certain </a:t>
            </a:r>
            <a:r>
              <a:rPr lang="en-US" sz="2600" dirty="0">
                <a:latin typeface="Times New Roman" panose="02020603050405020304" pitchFamily="18" charset="0"/>
                <a:cs typeface="Times New Roman" panose="02020603050405020304" pitchFamily="18" charset="0"/>
              </a:rPr>
              <a:t>tumors (e.g., breast cancer</a:t>
            </a:r>
            <a:r>
              <a:rPr lang="en-US" sz="2600" dirty="0" smtClean="0">
                <a:latin typeface="Times New Roman" panose="02020603050405020304" pitchFamily="18" charset="0"/>
                <a:cs typeface="Times New Roman" panose="02020603050405020304" pitchFamily="18" charset="0"/>
              </a:rPr>
              <a:t>).</a:t>
            </a:r>
            <a:endParaRPr lang="en-US" sz="2600" b="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8977702" y="14311322"/>
            <a:ext cx="24606390" cy="21328916"/>
          </a:xfrm>
          <a:prstGeom prst="rect">
            <a:avLst/>
          </a:prstGeom>
          <a:solidFill>
            <a:schemeClr val="accent6">
              <a:lumMod val="20000"/>
              <a:lumOff val="80000"/>
            </a:schemeClr>
          </a:solidFill>
        </p:spPr>
        <p:txBody>
          <a:bodyPr wrap="square" rtlCol="0">
            <a:spAutoFit/>
          </a:bodyPr>
          <a:lstStyle/>
          <a:p>
            <a:r>
              <a:rPr lang="en-US" sz="2800" dirty="0">
                <a:latin typeface="Times New Roman" panose="02020603050405020304" pitchFamily="18" charset="0"/>
                <a:cs typeface="Times New Roman" panose="02020603050405020304" pitchFamily="18" charset="0"/>
              </a:rPr>
              <a:t>Below are results </a:t>
            </a:r>
            <a:r>
              <a:rPr lang="en-US" sz="2800" dirty="0" smtClean="0">
                <a:latin typeface="Times New Roman" panose="02020603050405020304" pitchFamily="18" charset="0"/>
                <a:cs typeface="Times New Roman" panose="02020603050405020304" pitchFamily="18" charset="0"/>
              </a:rPr>
              <a:t>of MUC1 peptide derivatives of APD. Based on affinity values, aromatic compounds displays a higher affinity values than non-aromatics. Phenylalanine and Tyrosine dockings displayed modes with  high affinity values but no significant alignment with crystal structure. Affinity values itself doesn’t determine whether these peptides can’t potentially bind or not. These results were only based on one mode of binding. </a:t>
            </a:r>
            <a:endParaRPr lang="en-US" sz="28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a:p>
            <a:endParaRPr lang="en-US" sz="2400" b="1" dirty="0"/>
          </a:p>
        </p:txBody>
      </p:sp>
      <p:sp>
        <p:nvSpPr>
          <p:cNvPr id="6" name="TextBox 5"/>
          <p:cNvSpPr txBox="1"/>
          <p:nvPr/>
        </p:nvSpPr>
        <p:spPr>
          <a:xfrm>
            <a:off x="9259520" y="6971546"/>
            <a:ext cx="6817112" cy="3293209"/>
          </a:xfrm>
          <a:prstGeom prst="rect">
            <a:avLst/>
          </a:prstGeom>
          <a:solidFill>
            <a:schemeClr val="accent6">
              <a:lumMod val="20000"/>
              <a:lumOff val="80000"/>
            </a:schemeClr>
          </a:solidFill>
        </p:spPr>
        <p:txBody>
          <a:bodyPr wrap="square" rtlCol="0">
            <a:spAutoFit/>
          </a:bodyPr>
          <a:lstStyle/>
          <a:p>
            <a:r>
              <a:rPr lang="en-US" sz="2600" dirty="0">
                <a:latin typeface="Times New Roman" panose="02020603050405020304" pitchFamily="18" charset="0"/>
                <a:cs typeface="Times New Roman" panose="02020603050405020304" pitchFamily="18" charset="0"/>
              </a:rPr>
              <a:t>The purpose of this study is to use computational technique to perform “docking” of multiple compounds with structures similar to </a:t>
            </a:r>
            <a:r>
              <a:rPr lang="en-US" sz="2600" dirty="0" smtClean="0">
                <a:latin typeface="Times New Roman" panose="02020603050405020304" pitchFamily="18" charset="0"/>
                <a:cs typeface="Times New Roman" panose="02020603050405020304" pitchFamily="18" charset="0"/>
              </a:rPr>
              <a:t>MUC1 peptide (APD) that </a:t>
            </a:r>
            <a:r>
              <a:rPr lang="en-US" sz="2600" dirty="0">
                <a:latin typeface="Times New Roman" panose="02020603050405020304" pitchFamily="18" charset="0"/>
                <a:cs typeface="Times New Roman" panose="02020603050405020304" pitchFamily="18" charset="0"/>
              </a:rPr>
              <a:t>could bind to </a:t>
            </a:r>
            <a:r>
              <a:rPr lang="en-US" sz="2600" dirty="0" smtClean="0">
                <a:latin typeface="Times New Roman" panose="02020603050405020304" pitchFamily="18" charset="0"/>
                <a:cs typeface="Times New Roman" panose="02020603050405020304" pitchFamily="18" charset="0"/>
              </a:rPr>
              <a:t>the SM3 complex </a:t>
            </a:r>
            <a:r>
              <a:rPr lang="en-US" sz="2600" dirty="0">
                <a:latin typeface="Times New Roman" panose="02020603050405020304" pitchFamily="18" charset="0"/>
                <a:cs typeface="Times New Roman" panose="02020603050405020304" pitchFamily="18" charset="0"/>
              </a:rPr>
              <a:t>and possibly </a:t>
            </a:r>
            <a:r>
              <a:rPr lang="en-US" sz="2600" dirty="0" smtClean="0">
                <a:latin typeface="Times New Roman" panose="02020603050405020304" pitchFamily="18" charset="0"/>
                <a:cs typeface="Times New Roman" panose="02020603050405020304" pitchFamily="18" charset="0"/>
              </a:rPr>
              <a:t>show binding. </a:t>
            </a:r>
            <a:r>
              <a:rPr lang="en-US" sz="2600" dirty="0">
                <a:latin typeface="Times New Roman" panose="02020603050405020304" pitchFamily="18" charset="0"/>
                <a:cs typeface="Times New Roman" panose="02020603050405020304" pitchFamily="18" charset="0"/>
              </a:rPr>
              <a:t>Docked derivatives with high affinity, </a:t>
            </a:r>
            <a:r>
              <a:rPr lang="en-US" sz="2600" dirty="0" smtClean="0">
                <a:latin typeface="Times New Roman" panose="02020603050405020304" pitchFamily="18" charset="0"/>
                <a:cs typeface="Times New Roman" panose="02020603050405020304" pitchFamily="18" charset="0"/>
              </a:rPr>
              <a:t>and similar alignment with the crystal structure was </a:t>
            </a:r>
            <a:r>
              <a:rPr lang="en-US" sz="2600" dirty="0" err="1" smtClean="0">
                <a:latin typeface="Times New Roman" panose="02020603050405020304" pitchFamily="18" charset="0"/>
                <a:cs typeface="Times New Roman" panose="02020603050405020304" pitchFamily="18" charset="0"/>
              </a:rPr>
              <a:t>viewd</a:t>
            </a:r>
            <a:r>
              <a:rPr lang="en-US" sz="2600" dirty="0" smtClean="0">
                <a:latin typeface="Times New Roman" panose="02020603050405020304" pitchFamily="18" charset="0"/>
                <a:cs typeface="Times New Roman" panose="02020603050405020304" pitchFamily="18" charset="0"/>
              </a:rPr>
              <a:t> using </a:t>
            </a:r>
            <a:r>
              <a:rPr lang="en-US" sz="2600" dirty="0" err="1">
                <a:latin typeface="Times New Roman" panose="02020603050405020304" pitchFamily="18" charset="0"/>
                <a:cs typeface="Times New Roman" panose="02020603050405020304" pitchFamily="18" charset="0"/>
              </a:rPr>
              <a:t>Pymol</a:t>
            </a:r>
            <a:r>
              <a:rPr lang="en-US" sz="2600" dirty="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(5).</a:t>
            </a:r>
            <a:endParaRPr lang="en-US" sz="26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9308984" y="5756464"/>
            <a:ext cx="6817112" cy="877163"/>
          </a:xfrm>
          <a:prstGeom prst="rect">
            <a:avLst/>
          </a:prstGeom>
          <a:solidFill>
            <a:schemeClr val="accent6">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Objective </a:t>
            </a:r>
          </a:p>
        </p:txBody>
      </p:sp>
      <p:sp>
        <p:nvSpPr>
          <p:cNvPr id="9" name="TextBox 8"/>
          <p:cNvSpPr txBox="1"/>
          <p:nvPr/>
        </p:nvSpPr>
        <p:spPr>
          <a:xfrm>
            <a:off x="16440389" y="6813906"/>
            <a:ext cx="9144558" cy="4493538"/>
          </a:xfrm>
          <a:prstGeom prst="rect">
            <a:avLst/>
          </a:prstGeom>
          <a:solidFill>
            <a:schemeClr val="accent6">
              <a:lumMod val="20000"/>
              <a:lumOff val="80000"/>
            </a:schemeClr>
          </a:solidFill>
        </p:spPr>
        <p:txBody>
          <a:bodyPr wrap="square" rtlCol="0">
            <a:spAutoFit/>
          </a:bodyPr>
          <a:lstStyle/>
          <a:p>
            <a:r>
              <a:rPr lang="en-US" sz="2600" dirty="0">
                <a:latin typeface="Times New Roman" panose="02020603050405020304" pitchFamily="18" charset="0"/>
                <a:cs typeface="Times New Roman" panose="02020603050405020304" pitchFamily="18" charset="0"/>
              </a:rPr>
              <a:t>All </a:t>
            </a:r>
            <a:r>
              <a:rPr lang="en-US" sz="2600" dirty="0" smtClean="0">
                <a:latin typeface="Times New Roman" panose="02020603050405020304" pitchFamily="18" charset="0"/>
                <a:cs typeface="Times New Roman" panose="02020603050405020304" pitchFamily="18" charset="0"/>
              </a:rPr>
              <a:t>peptides </a:t>
            </a:r>
            <a:r>
              <a:rPr lang="en-US" sz="2600" dirty="0">
                <a:latin typeface="Times New Roman" panose="02020603050405020304" pitchFamily="18" charset="0"/>
                <a:cs typeface="Times New Roman" panose="02020603050405020304" pitchFamily="18" charset="0"/>
              </a:rPr>
              <a:t>for this study </a:t>
            </a:r>
            <a:r>
              <a:rPr lang="en-US" sz="2600" dirty="0" smtClean="0">
                <a:latin typeface="Times New Roman" panose="02020603050405020304" pitchFamily="18" charset="0"/>
                <a:cs typeface="Times New Roman" panose="02020603050405020304" pitchFamily="18" charset="0"/>
              </a:rPr>
              <a:t>were manually created with the Spartan software applying equilibrium geometry to each structure, </a:t>
            </a:r>
            <a:r>
              <a:rPr lang="en-US" sz="2600" dirty="0">
                <a:latin typeface="Times New Roman" panose="02020603050405020304" pitchFamily="18" charset="0"/>
                <a:cs typeface="Times New Roman" panose="02020603050405020304" pitchFamily="18" charset="0"/>
              </a:rPr>
              <a:t>using the PDB file of </a:t>
            </a:r>
            <a:r>
              <a:rPr lang="en-US" sz="2600" dirty="0" smtClean="0">
                <a:latin typeface="Times New Roman" panose="02020603050405020304" pitchFamily="18" charset="0"/>
                <a:cs typeface="Times New Roman" panose="02020603050405020304" pitchFamily="18" charset="0"/>
              </a:rPr>
              <a:t>SM3 fragment </a:t>
            </a:r>
            <a:r>
              <a:rPr lang="en-US" sz="2600" dirty="0">
                <a:latin typeface="Times New Roman" panose="02020603050405020304" pitchFamily="18" charset="0"/>
                <a:cs typeface="Times New Roman" panose="02020603050405020304" pitchFamily="18" charset="0"/>
              </a:rPr>
              <a:t>with </a:t>
            </a:r>
            <a:r>
              <a:rPr lang="en-US" sz="2600" dirty="0" smtClean="0">
                <a:latin typeface="Times New Roman" panose="02020603050405020304" pitchFamily="18" charset="0"/>
                <a:cs typeface="Times New Roman" panose="02020603050405020304" pitchFamily="18" charset="0"/>
              </a:rPr>
              <a:t>the 13-amino acid peptide downloaded </a:t>
            </a:r>
            <a:r>
              <a:rPr lang="en-US" sz="2600" dirty="0">
                <a:latin typeface="Times New Roman" panose="02020603050405020304" pitchFamily="18" charset="0"/>
                <a:cs typeface="Times New Roman" panose="02020603050405020304" pitchFamily="18" charset="0"/>
              </a:rPr>
              <a:t>from Protein Data </a:t>
            </a:r>
            <a:r>
              <a:rPr lang="en-US" sz="2600" dirty="0" smtClean="0">
                <a:latin typeface="Times New Roman" panose="02020603050405020304" pitchFamily="18" charset="0"/>
                <a:cs typeface="Times New Roman" panose="02020603050405020304" pitchFamily="18" charset="0"/>
              </a:rPr>
              <a:t>Bank. The whole MUC1 peptide was not docked but instead only the residues APD was chosen to perform dockings. The 13-amino acid MUC1 peptide was obtained </a:t>
            </a:r>
            <a:r>
              <a:rPr lang="en-US" sz="2600" dirty="0">
                <a:latin typeface="Times New Roman" panose="02020603050405020304" pitchFamily="18" charset="0"/>
                <a:cs typeface="Times New Roman" panose="02020603050405020304" pitchFamily="18" charset="0"/>
              </a:rPr>
              <a:t>by deleting everything but the </a:t>
            </a:r>
            <a:r>
              <a:rPr lang="en-US" sz="2600" dirty="0" smtClean="0">
                <a:latin typeface="Times New Roman" panose="02020603050405020304" pitchFamily="18" charset="0"/>
                <a:cs typeface="Times New Roman" panose="02020603050405020304" pitchFamily="18" charset="0"/>
              </a:rPr>
              <a:t>amino acid atoms </a:t>
            </a:r>
            <a:r>
              <a:rPr lang="en-US" sz="2600" dirty="0">
                <a:latin typeface="Times New Roman" panose="02020603050405020304" pitchFamily="18" charset="0"/>
                <a:cs typeface="Times New Roman" panose="02020603050405020304" pitchFamily="18" charset="0"/>
              </a:rPr>
              <a:t>(e.g. atom coordinates). The structures of docked </a:t>
            </a:r>
            <a:r>
              <a:rPr lang="en-US" sz="2600" dirty="0" smtClean="0">
                <a:latin typeface="Times New Roman" panose="02020603050405020304" pitchFamily="18" charset="0"/>
                <a:cs typeface="Times New Roman" panose="02020603050405020304" pitchFamily="18" charset="0"/>
              </a:rPr>
              <a:t>MUC1 peptide </a:t>
            </a:r>
            <a:r>
              <a:rPr lang="en-US" sz="2600" dirty="0">
                <a:latin typeface="Times New Roman" panose="02020603050405020304" pitchFamily="18" charset="0"/>
                <a:cs typeface="Times New Roman" panose="02020603050405020304" pitchFamily="18" charset="0"/>
              </a:rPr>
              <a:t>derivatives were obtained by using Autodock Vina software </a:t>
            </a:r>
            <a:r>
              <a:rPr lang="en-US" sz="2600" dirty="0" smtClean="0">
                <a:latin typeface="Times New Roman" panose="02020603050405020304" pitchFamily="18" charset="0"/>
                <a:cs typeface="Times New Roman" panose="02020603050405020304" pitchFamily="18" charset="0"/>
              </a:rPr>
              <a:t>(4). </a:t>
            </a:r>
            <a:r>
              <a:rPr lang="en-US" sz="2600" dirty="0">
                <a:latin typeface="Times New Roman" panose="02020603050405020304" pitchFamily="18" charset="0"/>
                <a:cs typeface="Times New Roman" panose="02020603050405020304" pitchFamily="18" charset="0"/>
              </a:rPr>
              <a:t>Docking techniques was used to determine mode of binding, interactions, root-mean-square deviation (RMSD) and the binding energy value.</a:t>
            </a:r>
          </a:p>
        </p:txBody>
      </p:sp>
      <p:sp>
        <p:nvSpPr>
          <p:cNvPr id="30" name="TextBox 29"/>
          <p:cNvSpPr txBox="1"/>
          <p:nvPr/>
        </p:nvSpPr>
        <p:spPr>
          <a:xfrm>
            <a:off x="16929453" y="5787903"/>
            <a:ext cx="6817112" cy="877163"/>
          </a:xfrm>
          <a:prstGeom prst="rect">
            <a:avLst/>
          </a:prstGeom>
          <a:solidFill>
            <a:schemeClr val="accent6">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Methods  </a:t>
            </a:r>
          </a:p>
        </p:txBody>
      </p:sp>
      <p:sp>
        <p:nvSpPr>
          <p:cNvPr id="31" name="TextBox 30"/>
          <p:cNvSpPr txBox="1"/>
          <p:nvPr/>
        </p:nvSpPr>
        <p:spPr>
          <a:xfrm>
            <a:off x="1342036" y="5759643"/>
            <a:ext cx="6817112" cy="877163"/>
          </a:xfrm>
          <a:prstGeom prst="rect">
            <a:avLst/>
          </a:prstGeom>
          <a:solidFill>
            <a:schemeClr val="accent6">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Abstract </a:t>
            </a:r>
          </a:p>
        </p:txBody>
      </p:sp>
      <p:sp>
        <p:nvSpPr>
          <p:cNvPr id="32" name="TextBox 31"/>
          <p:cNvSpPr txBox="1"/>
          <p:nvPr/>
        </p:nvSpPr>
        <p:spPr>
          <a:xfrm>
            <a:off x="973369" y="15602474"/>
            <a:ext cx="6817112" cy="877163"/>
          </a:xfrm>
          <a:prstGeom prst="rect">
            <a:avLst/>
          </a:prstGeom>
          <a:solidFill>
            <a:schemeClr val="accent6">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Introduction </a:t>
            </a:r>
          </a:p>
        </p:txBody>
      </p:sp>
      <p:sp>
        <p:nvSpPr>
          <p:cNvPr id="33" name="TextBox 32"/>
          <p:cNvSpPr txBox="1"/>
          <p:nvPr/>
        </p:nvSpPr>
        <p:spPr>
          <a:xfrm>
            <a:off x="8922018" y="13252932"/>
            <a:ext cx="16975957" cy="877163"/>
          </a:xfrm>
          <a:prstGeom prst="rect">
            <a:avLst/>
          </a:prstGeom>
          <a:solidFill>
            <a:schemeClr val="accent6">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Results</a:t>
            </a:r>
          </a:p>
        </p:txBody>
      </p:sp>
      <p:sp>
        <p:nvSpPr>
          <p:cNvPr id="34" name="TextBox 33"/>
          <p:cNvSpPr txBox="1"/>
          <p:nvPr/>
        </p:nvSpPr>
        <p:spPr>
          <a:xfrm>
            <a:off x="29825696" y="5731397"/>
            <a:ext cx="6817112" cy="877163"/>
          </a:xfrm>
          <a:prstGeom prst="rect">
            <a:avLst/>
          </a:prstGeom>
          <a:solidFill>
            <a:schemeClr val="accent6">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Results</a:t>
            </a:r>
          </a:p>
        </p:txBody>
      </p:sp>
      <p:sp>
        <p:nvSpPr>
          <p:cNvPr id="35" name="TextBox 34"/>
          <p:cNvSpPr txBox="1"/>
          <p:nvPr/>
        </p:nvSpPr>
        <p:spPr>
          <a:xfrm>
            <a:off x="33983516" y="14454794"/>
            <a:ext cx="6817112" cy="877163"/>
          </a:xfrm>
          <a:prstGeom prst="rect">
            <a:avLst/>
          </a:prstGeom>
          <a:solidFill>
            <a:schemeClr val="accent6">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Conclusions</a:t>
            </a:r>
          </a:p>
        </p:txBody>
      </p:sp>
      <p:sp>
        <p:nvSpPr>
          <p:cNvPr id="36" name="TextBox 35"/>
          <p:cNvSpPr txBox="1"/>
          <p:nvPr/>
        </p:nvSpPr>
        <p:spPr>
          <a:xfrm>
            <a:off x="34054728" y="21790074"/>
            <a:ext cx="6817112" cy="877163"/>
          </a:xfrm>
          <a:prstGeom prst="rect">
            <a:avLst/>
          </a:prstGeom>
          <a:solidFill>
            <a:schemeClr val="accent6">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References</a:t>
            </a:r>
          </a:p>
        </p:txBody>
      </p:sp>
      <p:sp>
        <p:nvSpPr>
          <p:cNvPr id="37" name="TextBox 36"/>
          <p:cNvSpPr txBox="1"/>
          <p:nvPr/>
        </p:nvSpPr>
        <p:spPr>
          <a:xfrm>
            <a:off x="34138781" y="33542084"/>
            <a:ext cx="6817112" cy="877163"/>
          </a:xfrm>
          <a:prstGeom prst="rect">
            <a:avLst/>
          </a:prstGeom>
          <a:solidFill>
            <a:schemeClr val="accent6">
              <a:lumMod val="75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5100" dirty="0">
                <a:latin typeface="Times New Roman" panose="02020603050405020304" pitchFamily="18" charset="0"/>
                <a:cs typeface="Times New Roman" panose="02020603050405020304" pitchFamily="18" charset="0"/>
              </a:rPr>
              <a:t>Acknowledgements</a:t>
            </a:r>
          </a:p>
        </p:txBody>
      </p:sp>
      <p:sp>
        <p:nvSpPr>
          <p:cNvPr id="4" name="TextBox 3"/>
          <p:cNvSpPr txBox="1"/>
          <p:nvPr/>
        </p:nvSpPr>
        <p:spPr>
          <a:xfrm>
            <a:off x="448186" y="32671235"/>
            <a:ext cx="7943645" cy="830997"/>
          </a:xfrm>
          <a:prstGeom prst="rect">
            <a:avLst/>
          </a:prstGeom>
          <a:solidFill>
            <a:schemeClr val="accent6">
              <a:lumMod val="20000"/>
              <a:lumOff val="80000"/>
            </a:schemeClr>
          </a:solid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Figure 1. </a:t>
            </a:r>
            <a:r>
              <a:rPr lang="en-US" sz="2400" dirty="0" smtClean="0">
                <a:latin typeface="Times New Roman" panose="02020603050405020304" pitchFamily="18" charset="0"/>
                <a:cs typeface="Times New Roman" panose="02020603050405020304" pitchFamily="18" charset="0"/>
              </a:rPr>
              <a:t>SM3 antibody bound with MUC1 peptide (13 amino acids). Light and heavy chains are labeled as colored. </a:t>
            </a:r>
            <a:endParaRPr lang="en-US" sz="2400" b="1" dirty="0">
              <a:latin typeface="Times New Roman" panose="02020603050405020304" pitchFamily="18" charset="0"/>
              <a:cs typeface="Times New Roman" panose="02020603050405020304" pitchFamily="18" charset="0"/>
            </a:endParaRPr>
          </a:p>
        </p:txBody>
      </p:sp>
      <p:sp>
        <p:nvSpPr>
          <p:cNvPr id="40" name="TextBox 39"/>
          <p:cNvSpPr txBox="1"/>
          <p:nvPr/>
        </p:nvSpPr>
        <p:spPr>
          <a:xfrm>
            <a:off x="604703" y="33707369"/>
            <a:ext cx="7554445" cy="4493538"/>
          </a:xfrm>
          <a:prstGeom prst="rect">
            <a:avLst/>
          </a:prstGeom>
          <a:solidFill>
            <a:schemeClr val="accent6">
              <a:lumMod val="20000"/>
              <a:lumOff val="80000"/>
            </a:schemeClr>
          </a:solidFill>
        </p:spPr>
        <p:txBody>
          <a:bodyPr wrap="square" rtlCol="0">
            <a:spAutoFit/>
          </a:bodyPr>
          <a:lstStyle/>
          <a:p>
            <a:r>
              <a:rPr lang="en-US" sz="2600" dirty="0">
                <a:latin typeface="Times New Roman" panose="02020603050405020304" pitchFamily="18" charset="0"/>
                <a:cs typeface="Times New Roman" panose="02020603050405020304" pitchFamily="18" charset="0"/>
              </a:rPr>
              <a:t>This </a:t>
            </a:r>
            <a:r>
              <a:rPr lang="en-US" sz="2600" dirty="0" smtClean="0">
                <a:latin typeface="Times New Roman" panose="02020603050405020304" pitchFamily="18" charset="0"/>
                <a:cs typeface="Times New Roman" panose="02020603050405020304" pitchFamily="18" charset="0"/>
              </a:rPr>
              <a:t>study focusses on the binding properties of MUC1 epitopes to the SM3 antibody using computational techniques such as Spartan and saturation transfer difference- nuclear magnetic spectroscopy (STD-NMR). </a:t>
            </a:r>
            <a:r>
              <a:rPr lang="en-US" sz="2600" dirty="0">
                <a:latin typeface="Times New Roman" panose="02020603050405020304" pitchFamily="18" charset="0"/>
                <a:cs typeface="Times New Roman" panose="02020603050405020304" pitchFamily="18" charset="0"/>
              </a:rPr>
              <a:t>In </a:t>
            </a:r>
            <a:r>
              <a:rPr lang="en-US" sz="2600" dirty="0" smtClean="0">
                <a:latin typeface="Times New Roman" panose="02020603050405020304" pitchFamily="18" charset="0"/>
                <a:cs typeface="Times New Roman" panose="02020603050405020304" pitchFamily="18" charset="0"/>
              </a:rPr>
              <a:t>this study we performed dockings of ligands containing three amino acid residues, APD of the MUC1 peptide GVTSAPD. Autodock Vina was used to perform dockings of MUC1 derivatives by replacing the proline residue with either a aromatic (tyrosine) or a unnatural amino acid (GABA). Pymol then was used to view interactions of MUC1 peptides. </a:t>
            </a:r>
            <a:endParaRPr lang="en-US" sz="2600" dirty="0">
              <a:latin typeface="Times New Roman" panose="02020603050405020304" pitchFamily="18" charset="0"/>
              <a:cs typeface="Times New Roman" panose="02020603050405020304" pitchFamily="18" charset="0"/>
            </a:endParaRPr>
          </a:p>
        </p:txBody>
      </p:sp>
      <p:sp>
        <p:nvSpPr>
          <p:cNvPr id="41" name="TextBox 40"/>
          <p:cNvSpPr txBox="1"/>
          <p:nvPr/>
        </p:nvSpPr>
        <p:spPr>
          <a:xfrm>
            <a:off x="34169963" y="34825595"/>
            <a:ext cx="6851374" cy="3293209"/>
          </a:xfrm>
          <a:prstGeom prst="rect">
            <a:avLst/>
          </a:prstGeom>
          <a:solidFill>
            <a:schemeClr val="accent6">
              <a:lumMod val="20000"/>
              <a:lumOff val="80000"/>
            </a:schemeClr>
          </a:solidFill>
        </p:spPr>
        <p:txBody>
          <a:bodyPr wrap="square" rtlCol="0">
            <a:spAutoFit/>
          </a:bodyPr>
          <a:lstStyle/>
          <a:p>
            <a:r>
              <a:rPr lang="en-US" sz="2600" dirty="0">
                <a:latin typeface="Times New Roman" panose="02020603050405020304" pitchFamily="18" charset="0"/>
                <a:cs typeface="Times New Roman" panose="02020603050405020304" pitchFamily="18" charset="0"/>
              </a:rPr>
              <a:t>I would like to thank the UWEC Office of Research and Sponsored Programs (ORSP) for providing the Diversity Mentoring Program grant to support this </a:t>
            </a:r>
            <a:r>
              <a:rPr lang="en-US" sz="2600" dirty="0" smtClean="0">
                <a:latin typeface="Times New Roman" panose="02020603050405020304" pitchFamily="18" charset="0"/>
                <a:cs typeface="Times New Roman" panose="02020603050405020304" pitchFamily="18" charset="0"/>
              </a:rPr>
              <a:t>research, </a:t>
            </a:r>
            <a:r>
              <a:rPr lang="en-US" sz="2600" dirty="0">
                <a:latin typeface="Times New Roman" panose="02020603050405020304" pitchFamily="18" charset="0"/>
                <a:cs typeface="Times New Roman" panose="02020603050405020304" pitchFamily="18" charset="0"/>
              </a:rPr>
              <a:t>the UWEC Chemistry Department for use of the Autodock Vina software, </a:t>
            </a:r>
            <a:r>
              <a:rPr lang="en-US" sz="2600" dirty="0" smtClean="0">
                <a:latin typeface="Times New Roman" panose="02020603050405020304" pitchFamily="18" charset="0"/>
                <a:cs typeface="Times New Roman" panose="02020603050405020304" pitchFamily="18" charset="0"/>
              </a:rPr>
              <a:t>National Science Foundation (NSF) and </a:t>
            </a:r>
            <a:r>
              <a:rPr lang="en-US" sz="2600" dirty="0" smtClean="0">
                <a:latin typeface="Times New Roman" panose="02020603050405020304" pitchFamily="18" charset="0"/>
                <a:cs typeface="Times New Roman" panose="02020603050405020304" pitchFamily="18" charset="0"/>
              </a:rPr>
              <a:t>also </a:t>
            </a:r>
            <a:r>
              <a:rPr lang="en-US" sz="2600" dirty="0">
                <a:latin typeface="Times New Roman" panose="02020603050405020304" pitchFamily="18" charset="0"/>
                <a:cs typeface="Times New Roman" panose="02020603050405020304" pitchFamily="18" charset="0"/>
              </a:rPr>
              <a:t>the Blugold Commitment for printing this poster. </a:t>
            </a:r>
          </a:p>
        </p:txBody>
      </p:sp>
      <p:sp>
        <p:nvSpPr>
          <p:cNvPr id="42" name="TextBox 41"/>
          <p:cNvSpPr txBox="1"/>
          <p:nvPr/>
        </p:nvSpPr>
        <p:spPr>
          <a:xfrm>
            <a:off x="34107716" y="23042374"/>
            <a:ext cx="6972377" cy="10064294"/>
          </a:xfrm>
          <a:prstGeom prst="rect">
            <a:avLst/>
          </a:prstGeom>
          <a:solidFill>
            <a:schemeClr val="accent6">
              <a:lumMod val="20000"/>
              <a:lumOff val="80000"/>
            </a:schemeClr>
          </a:solid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1. </a:t>
            </a:r>
            <a:r>
              <a:rPr lang="en-US" sz="2400" dirty="0" err="1">
                <a:latin typeface="Times New Roman" panose="02020603050405020304" pitchFamily="18" charset="0"/>
                <a:cs typeface="Times New Roman" panose="02020603050405020304" pitchFamily="18" charset="0"/>
              </a:rPr>
              <a:t>Apostolopoulos</a:t>
            </a:r>
            <a:r>
              <a:rPr lang="en-US" sz="2400" dirty="0">
                <a:latin typeface="Times New Roman" panose="02020603050405020304" pitchFamily="18" charset="0"/>
                <a:cs typeface="Times New Roman" panose="02020603050405020304" pitchFamily="18" charset="0"/>
              </a:rPr>
              <a:t>, V., </a:t>
            </a:r>
            <a:r>
              <a:rPr lang="en-US" sz="2400" dirty="0" err="1">
                <a:latin typeface="Times New Roman" panose="02020603050405020304" pitchFamily="18" charset="0"/>
                <a:cs typeface="Times New Roman" panose="02020603050405020304" pitchFamily="18" charset="0"/>
              </a:rPr>
              <a:t>Stojanovska</a:t>
            </a:r>
            <a:r>
              <a:rPr lang="en-US" sz="2400" dirty="0">
                <a:latin typeface="Times New Roman" panose="02020603050405020304" pitchFamily="18" charset="0"/>
                <a:cs typeface="Times New Roman" panose="02020603050405020304" pitchFamily="18" charset="0"/>
              </a:rPr>
              <a:t>, L., and </a:t>
            </a:r>
            <a:r>
              <a:rPr lang="en-US" sz="2400" dirty="0" err="1">
                <a:latin typeface="Times New Roman" panose="02020603050405020304" pitchFamily="18" charset="0"/>
                <a:cs typeface="Times New Roman" panose="02020603050405020304" pitchFamily="18" charset="0"/>
              </a:rPr>
              <a:t>Gargosky</a:t>
            </a:r>
            <a:r>
              <a:rPr lang="en-US" sz="2400" dirty="0">
                <a:latin typeface="Times New Roman" panose="02020603050405020304" pitchFamily="18" charset="0"/>
                <a:cs typeface="Times New Roman" panose="02020603050405020304" pitchFamily="18" charset="0"/>
              </a:rPr>
              <a:t> S.E., “MUC1 (CD227): a multi-tasked</a:t>
            </a:r>
          </a:p>
          <a:p>
            <a:r>
              <a:rPr lang="en-US" sz="2400" dirty="0">
                <a:latin typeface="Times New Roman" panose="02020603050405020304" pitchFamily="18" charset="0"/>
                <a:cs typeface="Times New Roman" panose="02020603050405020304" pitchFamily="18" charset="0"/>
              </a:rPr>
              <a:t>molecule.”(2015) Cell </a:t>
            </a:r>
            <a:r>
              <a:rPr lang="en-US" sz="2400" dirty="0" err="1">
                <a:latin typeface="Times New Roman" panose="02020603050405020304" pitchFamily="18" charset="0"/>
                <a:cs typeface="Times New Roman" panose="02020603050405020304" pitchFamily="18" charset="0"/>
              </a:rPr>
              <a:t>Mol</a:t>
            </a:r>
            <a:r>
              <a:rPr lang="en-US" sz="2400" dirty="0">
                <a:latin typeface="Times New Roman" panose="02020603050405020304" pitchFamily="18" charset="0"/>
                <a:cs typeface="Times New Roman" panose="02020603050405020304" pitchFamily="18" charset="0"/>
              </a:rPr>
              <a:t> Life Sci., Dec;72(23):4475-500. </a:t>
            </a:r>
            <a:r>
              <a:rPr lang="en-US" sz="2400" dirty="0" err="1">
                <a:latin typeface="Times New Roman" panose="02020603050405020304" pitchFamily="18" charset="0"/>
                <a:cs typeface="Times New Roman" panose="02020603050405020304" pitchFamily="18" charset="0"/>
              </a:rPr>
              <a:t>doi</a:t>
            </a:r>
            <a:r>
              <a:rPr lang="en-US" sz="2400" dirty="0">
                <a:latin typeface="Times New Roman" panose="02020603050405020304" pitchFamily="18" charset="0"/>
                <a:cs typeface="Times New Roman" panose="02020603050405020304" pitchFamily="18" charset="0"/>
              </a:rPr>
              <a:t>: 10.1007/s00018-015-2014-z.</a:t>
            </a:r>
          </a:p>
          <a:p>
            <a:r>
              <a:rPr lang="en-US" sz="2400" dirty="0" err="1">
                <a:latin typeface="Times New Roman" panose="02020603050405020304" pitchFamily="18" charset="0"/>
                <a:cs typeface="Times New Roman" panose="02020603050405020304" pitchFamily="18" charset="0"/>
              </a:rPr>
              <a:t>Epub</a:t>
            </a:r>
            <a:r>
              <a:rPr lang="en-US" sz="2400" dirty="0">
                <a:latin typeface="Times New Roman" panose="02020603050405020304" pitchFamily="18" charset="0"/>
                <a:cs typeface="Times New Roman" panose="02020603050405020304" pitchFamily="18" charset="0"/>
              </a:rPr>
              <a:t> 2015 Aug 21.</a:t>
            </a:r>
            <a:endParaRPr lang="en-US" sz="2400" dirty="0" smtClean="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2. </a:t>
            </a:r>
            <a:r>
              <a:rPr lang="en-US" sz="2400" dirty="0">
                <a:latin typeface="Times New Roman" panose="02020603050405020304" pitchFamily="18" charset="0"/>
                <a:cs typeface="Times New Roman" panose="02020603050405020304" pitchFamily="18" charset="0"/>
              </a:rPr>
              <a:t>Hollingsworth, M. A., and Swanson, B. J. “Mucins in cancer: protection and control of the</a:t>
            </a:r>
          </a:p>
          <a:p>
            <a:r>
              <a:rPr lang="en-US" sz="2400" dirty="0">
                <a:latin typeface="Times New Roman" panose="02020603050405020304" pitchFamily="18" charset="0"/>
                <a:cs typeface="Times New Roman" panose="02020603050405020304" pitchFamily="18" charset="0"/>
              </a:rPr>
              <a:t>cell surface.” (2004) </a:t>
            </a:r>
            <a:r>
              <a:rPr lang="en-US" sz="2400" i="1" dirty="0">
                <a:latin typeface="Times New Roman" panose="02020603050405020304" pitchFamily="18" charset="0"/>
                <a:cs typeface="Times New Roman" panose="02020603050405020304" pitchFamily="18" charset="0"/>
              </a:rPr>
              <a:t>Nat Rev Cancer</a:t>
            </a:r>
            <a:r>
              <a:rPr lang="en-US" sz="2400" dirty="0">
                <a:latin typeface="Times New Roman" panose="02020603050405020304" pitchFamily="18" charset="0"/>
                <a:cs typeface="Times New Roman" panose="02020603050405020304" pitchFamily="18" charset="0"/>
              </a:rPr>
              <a:t>, 4 (1), pp. 45-60.</a:t>
            </a: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3. </a:t>
            </a:r>
            <a:r>
              <a:rPr lang="en-US" sz="2400" dirty="0" err="1" smtClean="0">
                <a:latin typeface="Times New Roman" panose="02020603050405020304" pitchFamily="18" charset="0"/>
                <a:cs typeface="Times New Roman" panose="02020603050405020304" pitchFamily="18" charset="0"/>
              </a:rPr>
              <a:t>Dokurno</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Pawel</a:t>
            </a:r>
            <a:r>
              <a:rPr lang="en-US" sz="2400" dirty="0">
                <a:latin typeface="Times New Roman" panose="02020603050405020304" pitchFamily="18" charset="0"/>
                <a:cs typeface="Times New Roman" panose="02020603050405020304" pitchFamily="18" charset="0"/>
              </a:rPr>
              <a:t>. “Crystal Structure at 1.95 Å resolution of the breast tumor-specific antibody</a:t>
            </a:r>
          </a:p>
          <a:p>
            <a:r>
              <a:rPr lang="en-US" sz="2400" dirty="0">
                <a:latin typeface="Times New Roman" panose="02020603050405020304" pitchFamily="18" charset="0"/>
                <a:cs typeface="Times New Roman" panose="02020603050405020304" pitchFamily="18" charset="0"/>
              </a:rPr>
              <a:t>SM3 complexed with its peptide epitope reveals novel hypervariable loop recognition.” (1998) </a:t>
            </a:r>
            <a:r>
              <a:rPr lang="en-US" sz="2400" i="1" dirty="0">
                <a:latin typeface="Times New Roman" panose="02020603050405020304" pitchFamily="18" charset="0"/>
                <a:cs typeface="Times New Roman" panose="02020603050405020304" pitchFamily="18" charset="0"/>
              </a:rPr>
              <a:t>J.</a:t>
            </a:r>
          </a:p>
          <a:p>
            <a:r>
              <a:rPr lang="en-US" sz="2400" i="1" dirty="0" err="1">
                <a:latin typeface="Times New Roman" panose="02020603050405020304" pitchFamily="18" charset="0"/>
                <a:cs typeface="Times New Roman" panose="02020603050405020304" pitchFamily="18" charset="0"/>
              </a:rPr>
              <a:t>Molec</a:t>
            </a:r>
            <a:r>
              <a:rPr lang="en-US" sz="2400" i="1" dirty="0">
                <a:latin typeface="Times New Roman" panose="02020603050405020304" pitchFamily="18" charset="0"/>
                <a:cs typeface="Times New Roman" panose="02020603050405020304" pitchFamily="18" charset="0"/>
              </a:rPr>
              <a:t> </a:t>
            </a:r>
            <a:r>
              <a:rPr lang="en-US" sz="2400" i="1" dirty="0" err="1">
                <a:latin typeface="Times New Roman" panose="02020603050405020304" pitchFamily="18" charset="0"/>
                <a:cs typeface="Times New Roman" panose="02020603050405020304" pitchFamily="18" charset="0"/>
              </a:rPr>
              <a:t>Biol</a:t>
            </a:r>
            <a:r>
              <a:rPr lang="en-US" sz="2400"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vol. 284, no. 3, </a:t>
            </a:r>
            <a:r>
              <a:rPr lang="en-US" sz="2400" dirty="0" smtClean="0">
                <a:latin typeface="Times New Roman" panose="02020603050405020304" pitchFamily="18" charset="0"/>
                <a:cs typeface="Times New Roman" panose="02020603050405020304" pitchFamily="18" charset="0"/>
              </a:rPr>
              <a:t>pp.713-728.</a:t>
            </a: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4. O</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Trott</a:t>
            </a:r>
            <a:r>
              <a:rPr lang="en-US" sz="2400" dirty="0">
                <a:latin typeface="Times New Roman" panose="02020603050405020304" pitchFamily="18" charset="0"/>
                <a:cs typeface="Times New Roman" panose="02020603050405020304" pitchFamily="18" charset="0"/>
              </a:rPr>
              <a:t>, A. J. Olson, </a:t>
            </a:r>
            <a:r>
              <a:rPr lang="en-US" sz="2400" dirty="0" err="1">
                <a:latin typeface="Times New Roman" panose="02020603050405020304" pitchFamily="18" charset="0"/>
                <a:cs typeface="Times New Roman" panose="02020603050405020304" pitchFamily="18" charset="0"/>
              </a:rPr>
              <a:t>AutoDock</a:t>
            </a:r>
            <a:r>
              <a:rPr lang="en-US" sz="2400" dirty="0">
                <a:latin typeface="Times New Roman" panose="02020603050405020304" pitchFamily="18" charset="0"/>
                <a:cs typeface="Times New Roman" panose="02020603050405020304" pitchFamily="18" charset="0"/>
              </a:rPr>
              <a:t> Vina: improving the speed and accuracy of docking with a new scoring function, efficient optimization and multithreading, </a:t>
            </a:r>
            <a:r>
              <a:rPr lang="en-US" sz="2400" i="1" dirty="0">
                <a:latin typeface="Times New Roman" panose="02020603050405020304" pitchFamily="18" charset="0"/>
                <a:cs typeface="Times New Roman" panose="02020603050405020304" pitchFamily="18" charset="0"/>
              </a:rPr>
              <a:t>Journal of Computational Chemistry </a:t>
            </a:r>
            <a:r>
              <a:rPr lang="en-US" sz="2400" dirty="0">
                <a:latin typeface="Times New Roman" panose="02020603050405020304" pitchFamily="18" charset="0"/>
                <a:cs typeface="Times New Roman" panose="02020603050405020304" pitchFamily="18" charset="0"/>
              </a:rPr>
              <a:t>31, 455-461, (2010</a:t>
            </a:r>
            <a:r>
              <a:rPr lang="en-US" sz="2400" dirty="0" smtClean="0">
                <a:latin typeface="Times New Roman" panose="02020603050405020304" pitchFamily="18" charset="0"/>
                <a:cs typeface="Times New Roman" panose="02020603050405020304" pitchFamily="18" charset="0"/>
              </a:rPr>
              <a:t>).</a:t>
            </a: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5. The </a:t>
            </a:r>
            <a:r>
              <a:rPr lang="en-US" sz="2400" dirty="0" err="1">
                <a:latin typeface="Times New Roman" panose="02020603050405020304" pitchFamily="18" charset="0"/>
                <a:cs typeface="Times New Roman" panose="02020603050405020304" pitchFamily="18" charset="0"/>
              </a:rPr>
              <a:t>PyMol</a:t>
            </a:r>
            <a:r>
              <a:rPr lang="en-US" sz="2400" dirty="0">
                <a:latin typeface="Times New Roman" panose="02020603050405020304" pitchFamily="18" charset="0"/>
                <a:cs typeface="Times New Roman" panose="02020603050405020304" pitchFamily="18" charset="0"/>
              </a:rPr>
              <a:t> Molecular Graphics System, Version 1.8, Schrodinger, LLC. </a:t>
            </a:r>
            <a:r>
              <a:rPr lang="en-US" sz="2400" u="sng" dirty="0">
                <a:latin typeface="Times New Roman" panose="02020603050405020304" pitchFamily="18" charset="0"/>
                <a:cs typeface="Times New Roman" panose="02020603050405020304" pitchFamily="18" charset="0"/>
                <a:hlinkClick r:id="rId3"/>
              </a:rPr>
              <a:t>http://pymol.org/educational</a:t>
            </a:r>
            <a:endParaRPr lang="en-US" sz="2400" dirty="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48" name="TextBox 47"/>
          <p:cNvSpPr txBox="1"/>
          <p:nvPr/>
        </p:nvSpPr>
        <p:spPr>
          <a:xfrm>
            <a:off x="12556762" y="11659624"/>
            <a:ext cx="3569334" cy="1200329"/>
          </a:xfrm>
          <a:prstGeom prst="rect">
            <a:avLst/>
          </a:prstGeom>
          <a:solidFill>
            <a:schemeClr val="accent6">
              <a:lumMod val="20000"/>
              <a:lumOff val="80000"/>
            </a:schemeClr>
          </a:solid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Table 1 : </a:t>
            </a:r>
            <a:r>
              <a:rPr lang="en-US" sz="2400" dirty="0" smtClean="0">
                <a:latin typeface="Times New Roman" panose="02020603050405020304" pitchFamily="18" charset="0"/>
                <a:cs typeface="Times New Roman" panose="02020603050405020304" pitchFamily="18" charset="0"/>
              </a:rPr>
              <a:t>Grid Box  and dimensions used for all dockings.</a:t>
            </a:r>
            <a:endParaRPr lang="en-US" sz="2400" b="1" dirty="0">
              <a:latin typeface="Times New Roman" panose="02020603050405020304" pitchFamily="18" charset="0"/>
              <a:cs typeface="Times New Roman" panose="02020603050405020304" pitchFamily="18" charset="0"/>
            </a:endParaRPr>
          </a:p>
        </p:txBody>
      </p:sp>
      <p:sp>
        <p:nvSpPr>
          <p:cNvPr id="52" name="TextBox 51"/>
          <p:cNvSpPr txBox="1"/>
          <p:nvPr/>
        </p:nvSpPr>
        <p:spPr>
          <a:xfrm>
            <a:off x="33983516" y="15797935"/>
            <a:ext cx="7070658" cy="5262979"/>
          </a:xfrm>
          <a:prstGeom prst="rect">
            <a:avLst/>
          </a:prstGeom>
          <a:solidFill>
            <a:schemeClr val="accent6">
              <a:lumMod val="20000"/>
              <a:lumOff val="80000"/>
            </a:schemeClr>
          </a:solidFill>
        </p:spPr>
        <p:txBody>
          <a:bodyPr wrap="square" rtlCol="0">
            <a:spAutoFit/>
          </a:bodyPr>
          <a:lstStyle/>
          <a:p>
            <a:r>
              <a:rPr lang="en-US" sz="2800" dirty="0" smtClean="0">
                <a:latin typeface="Times New Roman" panose="02020603050405020304" pitchFamily="18" charset="0"/>
                <a:cs typeface="Times New Roman" panose="02020603050405020304" pitchFamily="18" charset="0"/>
              </a:rPr>
              <a:t>All MUC1 peptide structures were successfully docked and shows potential binding to the SM3 antibody. Most structures also displayed at least one binding mode similar to the crystal structure (APD). Docking results also indicates aromatics are capable to bind with a higher affinity value than non-aromatics compounds. Further work is required to determine interactions of other substituted peptides. In addition, it is preferred to consecutively dock more than five consecutive runs to determine more consistent docked results. </a:t>
            </a:r>
            <a:endParaRPr lang="en-US" sz="2800" dirty="0">
              <a:latin typeface="Times New Roman" panose="02020603050405020304" pitchFamily="18" charset="0"/>
              <a:cs typeface="Times New Roman" panose="02020603050405020304" pitchFamily="18"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904817764"/>
              </p:ext>
            </p:extLst>
          </p:nvPr>
        </p:nvGraphicFramePr>
        <p:xfrm>
          <a:off x="9259520" y="16072825"/>
          <a:ext cx="11466880" cy="6727825"/>
        </p:xfrm>
        <a:graphic>
          <a:graphicData uri="http://schemas.openxmlformats.org/drawingml/2006/table">
            <a:tbl>
              <a:tblPr firstRow="1" bandRow="1">
                <a:tableStyleId>{D7AC3CCA-C797-4891-BE02-D94E43425B78}</a:tableStyleId>
              </a:tblPr>
              <a:tblGrid>
                <a:gridCol w="2866720">
                  <a:extLst>
                    <a:ext uri="{9D8B030D-6E8A-4147-A177-3AD203B41FA5}">
                      <a16:colId xmlns:a16="http://schemas.microsoft.com/office/drawing/2014/main" val="2873135310"/>
                    </a:ext>
                  </a:extLst>
                </a:gridCol>
                <a:gridCol w="2866720">
                  <a:extLst>
                    <a:ext uri="{9D8B030D-6E8A-4147-A177-3AD203B41FA5}">
                      <a16:colId xmlns:a16="http://schemas.microsoft.com/office/drawing/2014/main" val="436476594"/>
                    </a:ext>
                  </a:extLst>
                </a:gridCol>
                <a:gridCol w="2866720">
                  <a:extLst>
                    <a:ext uri="{9D8B030D-6E8A-4147-A177-3AD203B41FA5}">
                      <a16:colId xmlns:a16="http://schemas.microsoft.com/office/drawing/2014/main" val="2872044814"/>
                    </a:ext>
                  </a:extLst>
                </a:gridCol>
                <a:gridCol w="2866720">
                  <a:extLst>
                    <a:ext uri="{9D8B030D-6E8A-4147-A177-3AD203B41FA5}">
                      <a16:colId xmlns:a16="http://schemas.microsoft.com/office/drawing/2014/main" val="1995052341"/>
                    </a:ext>
                  </a:extLst>
                </a:gridCol>
              </a:tblGrid>
              <a:tr h="1580359">
                <a:tc>
                  <a:txBody>
                    <a:bodyPr/>
                    <a:lstStyle/>
                    <a:p>
                      <a:r>
                        <a:rPr lang="en-US" sz="3200" dirty="0"/>
                        <a:t>Molecule</a:t>
                      </a:r>
                    </a:p>
                  </a:txBody>
                  <a:tcPr/>
                </a:tc>
                <a:tc>
                  <a:txBody>
                    <a:bodyPr/>
                    <a:lstStyle/>
                    <a:p>
                      <a:r>
                        <a:rPr lang="en-US" sz="3200" dirty="0"/>
                        <a:t>Affinity Energy (kcal/mole)</a:t>
                      </a:r>
                    </a:p>
                  </a:txBody>
                  <a:tcPr/>
                </a:tc>
                <a:tc>
                  <a:txBody>
                    <a:bodyPr/>
                    <a:lstStyle/>
                    <a:p>
                      <a:r>
                        <a:rPr lang="en-US" sz="3200" dirty="0"/>
                        <a:t>Structures (Best fit)</a:t>
                      </a:r>
                    </a:p>
                  </a:txBody>
                  <a:tcPr/>
                </a:tc>
                <a:tc>
                  <a:txBody>
                    <a:bodyPr/>
                    <a:lstStyle/>
                    <a:p>
                      <a:r>
                        <a:rPr lang="en-US" sz="3200" dirty="0"/>
                        <a:t>RMSD</a:t>
                      </a:r>
                    </a:p>
                  </a:txBody>
                  <a:tcPr/>
                </a:tc>
                <a:extLst>
                  <a:ext uri="{0D108BD9-81ED-4DB2-BD59-A6C34878D82A}">
                    <a16:rowId xmlns:a16="http://schemas.microsoft.com/office/drawing/2014/main" val="3847227803"/>
                  </a:ext>
                </a:extLst>
              </a:tr>
              <a:tr h="857911">
                <a:tc>
                  <a:txBody>
                    <a:bodyPr/>
                    <a:lstStyle/>
                    <a:p>
                      <a:r>
                        <a:rPr lang="en-US" sz="3200" dirty="0" smtClean="0"/>
                        <a:t>AFD</a:t>
                      </a:r>
                      <a:endParaRPr lang="en-US" sz="3200" dirty="0"/>
                    </a:p>
                  </a:txBody>
                  <a:tcPr/>
                </a:tc>
                <a:tc>
                  <a:txBody>
                    <a:bodyPr/>
                    <a:lstStyle/>
                    <a:p>
                      <a:r>
                        <a:rPr lang="en-US" sz="3200" dirty="0" smtClean="0"/>
                        <a:t>-6.5</a:t>
                      </a:r>
                      <a:endParaRPr lang="en-US" sz="3200" dirty="0"/>
                    </a:p>
                  </a:txBody>
                  <a:tcPr/>
                </a:tc>
                <a:tc>
                  <a:txBody>
                    <a:bodyPr/>
                    <a:lstStyle/>
                    <a:p>
                      <a:r>
                        <a:rPr lang="en-US" sz="3200" dirty="0"/>
                        <a:t>Mode</a:t>
                      </a:r>
                      <a:r>
                        <a:rPr lang="en-US" sz="3200" baseline="0" dirty="0"/>
                        <a:t> </a:t>
                      </a:r>
                      <a:r>
                        <a:rPr lang="en-US" sz="3200" baseline="0" dirty="0" smtClean="0"/>
                        <a:t>#5</a:t>
                      </a:r>
                      <a:endParaRPr lang="en-US" sz="3200" dirty="0"/>
                    </a:p>
                  </a:txBody>
                  <a:tcPr/>
                </a:tc>
                <a:tc>
                  <a:txBody>
                    <a:bodyPr/>
                    <a:lstStyle/>
                    <a:p>
                      <a:r>
                        <a:rPr lang="en-US" sz="3200" dirty="0" smtClean="0"/>
                        <a:t>1.154,</a:t>
                      </a:r>
                      <a:r>
                        <a:rPr lang="en-US" sz="3200" baseline="0" dirty="0" smtClean="0"/>
                        <a:t> 2.743</a:t>
                      </a:r>
                      <a:endParaRPr lang="en-US" sz="3200" dirty="0"/>
                    </a:p>
                  </a:txBody>
                  <a:tcPr/>
                </a:tc>
                <a:extLst>
                  <a:ext uri="{0D108BD9-81ED-4DB2-BD59-A6C34878D82A}">
                    <a16:rowId xmlns:a16="http://schemas.microsoft.com/office/drawing/2014/main" val="4038460806"/>
                  </a:ext>
                </a:extLst>
              </a:tr>
              <a:tr h="857911">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3200" dirty="0" smtClean="0"/>
                        <a:t>AYD</a:t>
                      </a:r>
                      <a:endParaRPr lang="en-US" sz="3200" dirty="0"/>
                    </a:p>
                  </a:txBody>
                  <a:tcPr/>
                </a:tc>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3200" dirty="0" smtClean="0"/>
                        <a:t>-6.7</a:t>
                      </a:r>
                      <a:endParaRPr lang="en-US" sz="3200" dirty="0"/>
                    </a:p>
                  </a:txBody>
                  <a:tcPr/>
                </a:tc>
                <a:tc>
                  <a:txBody>
                    <a:bodyPr/>
                    <a:lstStyle/>
                    <a:p>
                      <a:r>
                        <a:rPr lang="en-US" sz="3200" dirty="0"/>
                        <a:t>Mode #7</a:t>
                      </a:r>
                    </a:p>
                  </a:txBody>
                  <a:tcPr/>
                </a:tc>
                <a:tc>
                  <a:txBody>
                    <a:bodyPr/>
                    <a:lstStyle/>
                    <a:p>
                      <a:r>
                        <a:rPr lang="en-US" sz="3200" dirty="0" smtClean="0"/>
                        <a:t>2.595,</a:t>
                      </a:r>
                      <a:r>
                        <a:rPr lang="en-US" sz="3200" baseline="0" dirty="0" smtClean="0"/>
                        <a:t> 5.249</a:t>
                      </a:r>
                      <a:endParaRPr lang="en-US" sz="3200" dirty="0"/>
                    </a:p>
                  </a:txBody>
                  <a:tcPr/>
                </a:tc>
                <a:extLst>
                  <a:ext uri="{0D108BD9-81ED-4DB2-BD59-A6C34878D82A}">
                    <a16:rowId xmlns:a16="http://schemas.microsoft.com/office/drawing/2014/main" val="3961175691"/>
                  </a:ext>
                </a:extLst>
              </a:tr>
              <a:tr h="857911">
                <a:tc>
                  <a:txBody>
                    <a:bodyPr/>
                    <a:lstStyle/>
                    <a:p>
                      <a:r>
                        <a:rPr lang="en-US" sz="3200" dirty="0" err="1" smtClean="0"/>
                        <a:t>AphgD</a:t>
                      </a:r>
                      <a:endParaRPr lang="en-US" sz="3200" dirty="0"/>
                    </a:p>
                  </a:txBody>
                  <a:tcPr/>
                </a:tc>
                <a:tc>
                  <a:txBody>
                    <a:bodyPr/>
                    <a:lstStyle/>
                    <a:p>
                      <a:r>
                        <a:rPr lang="en-US" sz="3200" dirty="0"/>
                        <a:t>-</a:t>
                      </a:r>
                      <a:r>
                        <a:rPr lang="en-US" sz="3200" dirty="0" smtClean="0"/>
                        <a:t>6.4</a:t>
                      </a:r>
                      <a:endParaRPr lang="en-US" sz="3200" dirty="0"/>
                    </a:p>
                  </a:txBody>
                  <a:tcPr/>
                </a:tc>
                <a:tc>
                  <a:txBody>
                    <a:bodyPr/>
                    <a:lstStyle/>
                    <a:p>
                      <a:r>
                        <a:rPr lang="en-US" sz="3200" dirty="0"/>
                        <a:t>Mode </a:t>
                      </a:r>
                      <a:r>
                        <a:rPr lang="en-US" sz="3200" dirty="0" smtClean="0"/>
                        <a:t>#5</a:t>
                      </a:r>
                      <a:endParaRPr lang="en-US" sz="3200" dirty="0"/>
                    </a:p>
                  </a:txBody>
                  <a:tcPr/>
                </a:tc>
                <a:tc>
                  <a:txBody>
                    <a:bodyPr/>
                    <a:lstStyle/>
                    <a:p>
                      <a:r>
                        <a:rPr lang="en-US" sz="3200" dirty="0" smtClean="0"/>
                        <a:t>2.756, 6.174</a:t>
                      </a:r>
                      <a:endParaRPr lang="en-US" sz="3200" dirty="0"/>
                    </a:p>
                  </a:txBody>
                  <a:tcPr/>
                </a:tc>
                <a:extLst>
                  <a:ext uri="{0D108BD9-81ED-4DB2-BD59-A6C34878D82A}">
                    <a16:rowId xmlns:a16="http://schemas.microsoft.com/office/drawing/2014/main" val="3833303057"/>
                  </a:ext>
                </a:extLst>
              </a:tr>
              <a:tr h="857911">
                <a:tc>
                  <a:txBody>
                    <a:bodyPr/>
                    <a:lstStyle/>
                    <a:p>
                      <a:r>
                        <a:rPr lang="en-US" sz="3200" dirty="0" smtClean="0"/>
                        <a:t>AisnD</a:t>
                      </a:r>
                      <a:endParaRPr lang="en-US" sz="3200" dirty="0"/>
                    </a:p>
                  </a:txBody>
                  <a:tcPr/>
                </a:tc>
                <a:tc>
                  <a:txBody>
                    <a:bodyPr/>
                    <a:lstStyle/>
                    <a:p>
                      <a:r>
                        <a:rPr lang="en-US" sz="3200" dirty="0" smtClean="0"/>
                        <a:t>-6.3</a:t>
                      </a:r>
                      <a:endParaRPr lang="en-US" sz="3200" dirty="0"/>
                    </a:p>
                  </a:txBody>
                  <a:tcPr/>
                </a:tc>
                <a:tc>
                  <a:txBody>
                    <a:bodyPr/>
                    <a:lstStyle/>
                    <a:p>
                      <a:r>
                        <a:rPr lang="en-US" sz="3200" dirty="0"/>
                        <a:t>Mode </a:t>
                      </a:r>
                      <a:r>
                        <a:rPr lang="en-US" sz="3200" dirty="0" smtClean="0"/>
                        <a:t>#2</a:t>
                      </a:r>
                      <a:endParaRPr lang="en-US" sz="3200" dirty="0"/>
                    </a:p>
                  </a:txBody>
                  <a:tcPr/>
                </a:tc>
                <a:tc>
                  <a:txBody>
                    <a:bodyPr/>
                    <a:lstStyle/>
                    <a:p>
                      <a:r>
                        <a:rPr lang="en-US" sz="3200" dirty="0" smtClean="0"/>
                        <a:t>2.363,</a:t>
                      </a:r>
                      <a:r>
                        <a:rPr lang="en-US" sz="3200" baseline="0" dirty="0" smtClean="0"/>
                        <a:t> 8.262</a:t>
                      </a:r>
                      <a:endParaRPr lang="en-US" sz="3200" dirty="0"/>
                    </a:p>
                  </a:txBody>
                  <a:tcPr/>
                </a:tc>
                <a:extLst>
                  <a:ext uri="{0D108BD9-81ED-4DB2-BD59-A6C34878D82A}">
                    <a16:rowId xmlns:a16="http://schemas.microsoft.com/office/drawing/2014/main" val="3916132767"/>
                  </a:ext>
                </a:extLst>
              </a:tr>
              <a:tr h="857911">
                <a:tc>
                  <a:txBody>
                    <a:bodyPr/>
                    <a:lstStyle/>
                    <a:p>
                      <a:r>
                        <a:rPr lang="en-US" sz="3200" dirty="0" err="1" smtClean="0"/>
                        <a:t>AgabaD</a:t>
                      </a:r>
                      <a:endParaRPr lang="en-US" sz="3200" dirty="0"/>
                    </a:p>
                  </a:txBody>
                  <a:tcPr/>
                </a:tc>
                <a:tc>
                  <a:txBody>
                    <a:bodyPr/>
                    <a:lstStyle/>
                    <a:p>
                      <a:r>
                        <a:rPr lang="en-US" sz="3200" dirty="0"/>
                        <a:t>-5.5</a:t>
                      </a:r>
                    </a:p>
                  </a:txBody>
                  <a:tcPr/>
                </a:tc>
                <a:tc>
                  <a:txBody>
                    <a:bodyPr/>
                    <a:lstStyle/>
                    <a:p>
                      <a:r>
                        <a:rPr lang="en-US" sz="3200" dirty="0"/>
                        <a:t>Mode </a:t>
                      </a:r>
                      <a:r>
                        <a:rPr lang="en-US" sz="3200" dirty="0" smtClean="0"/>
                        <a:t>#4</a:t>
                      </a:r>
                      <a:endParaRPr lang="en-US" sz="3200" dirty="0"/>
                    </a:p>
                  </a:txBody>
                  <a:tcPr/>
                </a:tc>
                <a:tc>
                  <a:txBody>
                    <a:bodyPr/>
                    <a:lstStyle/>
                    <a:p>
                      <a:r>
                        <a:rPr lang="en-US" sz="3200" dirty="0" smtClean="0"/>
                        <a:t>1.217,</a:t>
                      </a:r>
                      <a:r>
                        <a:rPr lang="en-US" sz="3200" baseline="0" dirty="0" smtClean="0"/>
                        <a:t> 2.829</a:t>
                      </a:r>
                      <a:endParaRPr lang="en-US" sz="3200" dirty="0"/>
                    </a:p>
                  </a:txBody>
                  <a:tcPr/>
                </a:tc>
                <a:extLst>
                  <a:ext uri="{0D108BD9-81ED-4DB2-BD59-A6C34878D82A}">
                    <a16:rowId xmlns:a16="http://schemas.microsoft.com/office/drawing/2014/main" val="3595256735"/>
                  </a:ext>
                </a:extLst>
              </a:tr>
              <a:tr h="857911">
                <a:tc>
                  <a:txBody>
                    <a:bodyPr/>
                    <a:lstStyle/>
                    <a:p>
                      <a:r>
                        <a:rPr lang="en-US" sz="3200" dirty="0" smtClean="0"/>
                        <a:t>A</a:t>
                      </a:r>
                      <a:r>
                        <a:rPr lang="el-GR" sz="3200" dirty="0" smtClean="0"/>
                        <a:t>β</a:t>
                      </a:r>
                      <a:r>
                        <a:rPr lang="en-US" sz="3200" dirty="0" smtClean="0"/>
                        <a:t>AD</a:t>
                      </a:r>
                      <a:endParaRPr lang="en-US" sz="3200" dirty="0"/>
                    </a:p>
                  </a:txBody>
                  <a:tcPr/>
                </a:tc>
                <a:tc>
                  <a:txBody>
                    <a:bodyPr/>
                    <a:lstStyle/>
                    <a:p>
                      <a:r>
                        <a:rPr lang="en-US" sz="3200" dirty="0" smtClean="0"/>
                        <a:t>-5.0</a:t>
                      </a:r>
                      <a:endParaRPr lang="en-US" sz="3200" dirty="0"/>
                    </a:p>
                  </a:txBody>
                  <a:tcPr/>
                </a:tc>
                <a:tc>
                  <a:txBody>
                    <a:bodyPr/>
                    <a:lstStyle/>
                    <a:p>
                      <a:r>
                        <a:rPr lang="en-US" sz="3200" dirty="0" smtClean="0"/>
                        <a:t>Mode</a:t>
                      </a:r>
                      <a:r>
                        <a:rPr lang="en-US" sz="3200" baseline="0" dirty="0" smtClean="0"/>
                        <a:t> #9</a:t>
                      </a:r>
                      <a:endParaRPr lang="en-US" sz="3200" dirty="0"/>
                    </a:p>
                  </a:txBody>
                  <a:tcPr/>
                </a:tc>
                <a:tc>
                  <a:txBody>
                    <a:bodyPr/>
                    <a:lstStyle/>
                    <a:p>
                      <a:r>
                        <a:rPr lang="en-US" sz="3200" dirty="0" smtClean="0"/>
                        <a:t>2.257,</a:t>
                      </a:r>
                      <a:r>
                        <a:rPr lang="en-US" sz="3200" baseline="0" dirty="0" smtClean="0"/>
                        <a:t> 6.835</a:t>
                      </a:r>
                      <a:endParaRPr lang="en-US" sz="3200" dirty="0"/>
                    </a:p>
                  </a:txBody>
                  <a:tcPr/>
                </a:tc>
                <a:extLst>
                  <a:ext uri="{0D108BD9-81ED-4DB2-BD59-A6C34878D82A}">
                    <a16:rowId xmlns:a16="http://schemas.microsoft.com/office/drawing/2014/main" val="3986648176"/>
                  </a:ext>
                </a:extLst>
              </a:tr>
            </a:tbl>
          </a:graphicData>
        </a:graphic>
      </p:graphicFrame>
      <p:sp>
        <p:nvSpPr>
          <p:cNvPr id="21" name="TextBox 20"/>
          <p:cNvSpPr txBox="1"/>
          <p:nvPr/>
        </p:nvSpPr>
        <p:spPr>
          <a:xfrm>
            <a:off x="21878869" y="33034252"/>
            <a:ext cx="9725121" cy="1384995"/>
          </a:xfrm>
          <a:prstGeom prst="rect">
            <a:avLst/>
          </a:prstGeom>
          <a:noFill/>
        </p:spPr>
        <p:txBody>
          <a:bodyPr wrap="square" rtlCol="0">
            <a:spAutoFit/>
          </a:bodyPr>
          <a:lstStyle/>
          <a:p>
            <a:r>
              <a:rPr lang="en-US" sz="2800" b="1" dirty="0" smtClean="0"/>
              <a:t>Figure 4. </a:t>
            </a:r>
            <a:r>
              <a:rPr lang="en-US" sz="2800" dirty="0" smtClean="0"/>
              <a:t>Overlay of docked ISN substituted peptide (Teal) with original crystal structure (APD). Structure represents best fit mode of ISN peptide. </a:t>
            </a:r>
            <a:endParaRPr lang="en-US" sz="2800" b="1" dirty="0"/>
          </a:p>
        </p:txBody>
      </p:sp>
      <p:sp>
        <p:nvSpPr>
          <p:cNvPr id="43" name="TextBox 42"/>
          <p:cNvSpPr txBox="1"/>
          <p:nvPr/>
        </p:nvSpPr>
        <p:spPr>
          <a:xfrm>
            <a:off x="26741429" y="13243266"/>
            <a:ext cx="12921141" cy="830997"/>
          </a:xfrm>
          <a:prstGeom prst="rect">
            <a:avLst/>
          </a:prstGeom>
          <a:solidFill>
            <a:schemeClr val="accent6">
              <a:lumMod val="20000"/>
              <a:lumOff val="80000"/>
            </a:schemeClr>
          </a:solid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Figure. </a:t>
            </a:r>
            <a:r>
              <a:rPr lang="en-US" sz="2400" dirty="0" smtClean="0">
                <a:latin typeface="Times New Roman" panose="02020603050405020304" pitchFamily="18" charset="0"/>
                <a:cs typeface="Times New Roman" panose="02020603050405020304" pitchFamily="18" charset="0"/>
              </a:rPr>
              <a:t>Structure of crystal structure APD (green) overlay with best fit docked structure (teal). Docked structure shows significant alignment with the crystal structure.</a:t>
            </a:r>
            <a:endParaRPr lang="en-US" sz="2400" b="1" dirty="0">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4"/>
          <a:stretch>
            <a:fillRect/>
          </a:stretch>
        </p:blipFill>
        <p:spPr>
          <a:xfrm>
            <a:off x="408383" y="1096904"/>
            <a:ext cx="2698302" cy="2540110"/>
          </a:xfrm>
          <a:prstGeom prst="rect">
            <a:avLst/>
          </a:prstGeom>
        </p:spPr>
      </p:pic>
      <p:pic>
        <p:nvPicPr>
          <p:cNvPr id="45" name="Picture 44"/>
          <p:cNvPicPr>
            <a:picLocks noChangeAspect="1"/>
          </p:cNvPicPr>
          <p:nvPr/>
        </p:nvPicPr>
        <p:blipFill>
          <a:blip r:embed="rId4"/>
          <a:stretch>
            <a:fillRect/>
          </a:stretch>
        </p:blipFill>
        <p:spPr>
          <a:xfrm>
            <a:off x="38570591" y="1096904"/>
            <a:ext cx="2698302" cy="2540110"/>
          </a:xfrm>
          <a:prstGeom prst="rect">
            <a:avLst/>
          </a:prstGeom>
        </p:spPr>
      </p:pic>
      <p:pic>
        <p:nvPicPr>
          <p:cNvPr id="26" name="Picture 25"/>
          <p:cNvPicPr>
            <a:picLocks noChangeAspect="1"/>
          </p:cNvPicPr>
          <p:nvPr/>
        </p:nvPicPr>
        <p:blipFill>
          <a:blip r:embed="rId5"/>
          <a:stretch>
            <a:fillRect/>
          </a:stretch>
        </p:blipFill>
        <p:spPr>
          <a:xfrm>
            <a:off x="657567" y="24307332"/>
            <a:ext cx="7554445" cy="8060247"/>
          </a:xfrm>
          <a:prstGeom prst="rect">
            <a:avLst/>
          </a:prstGeom>
        </p:spPr>
      </p:pic>
      <p:sp>
        <p:nvSpPr>
          <p:cNvPr id="49" name="TextBox 48"/>
          <p:cNvSpPr txBox="1"/>
          <p:nvPr/>
        </p:nvSpPr>
        <p:spPr>
          <a:xfrm>
            <a:off x="9399233" y="33034252"/>
            <a:ext cx="8819536" cy="2246769"/>
          </a:xfrm>
          <a:prstGeom prst="rect">
            <a:avLst/>
          </a:prstGeom>
          <a:noFill/>
        </p:spPr>
        <p:txBody>
          <a:bodyPr wrap="square" rtlCol="0">
            <a:spAutoFit/>
          </a:bodyPr>
          <a:lstStyle/>
          <a:p>
            <a:r>
              <a:rPr lang="en-US" sz="2800" b="1" dirty="0" smtClean="0"/>
              <a:t>Figure 3. </a:t>
            </a:r>
            <a:r>
              <a:rPr lang="en-US" sz="2800" dirty="0"/>
              <a:t>Overlay of docked </a:t>
            </a:r>
            <a:r>
              <a:rPr lang="en-US" sz="2800" dirty="0" smtClean="0"/>
              <a:t>GABA </a:t>
            </a:r>
            <a:r>
              <a:rPr lang="en-US" sz="2800" dirty="0"/>
              <a:t>substituted peptide </a:t>
            </a:r>
            <a:r>
              <a:rPr lang="en-US" sz="2800" dirty="0" smtClean="0"/>
              <a:t>(pink) </a:t>
            </a:r>
            <a:r>
              <a:rPr lang="en-US" sz="2800" dirty="0"/>
              <a:t>with original crystal structure (APD). Structure represents best fit mode </a:t>
            </a:r>
            <a:r>
              <a:rPr lang="en-US" sz="2800" dirty="0" smtClean="0"/>
              <a:t>of GABA peptide</a:t>
            </a:r>
            <a:r>
              <a:rPr lang="en-US" sz="2800" dirty="0"/>
              <a:t>. </a:t>
            </a:r>
            <a:r>
              <a:rPr lang="en-US" sz="2800" dirty="0" smtClean="0"/>
              <a:t>The docked GABA structure preferably bend when docked in Autodock Vina. </a:t>
            </a:r>
            <a:endParaRPr lang="en-US" sz="2800" b="1" dirty="0"/>
          </a:p>
        </p:txBody>
      </p:sp>
      <p:graphicFrame>
        <p:nvGraphicFramePr>
          <p:cNvPr id="38" name="Table 37"/>
          <p:cNvGraphicFramePr>
            <a:graphicFrameLocks noGrp="1"/>
          </p:cNvGraphicFramePr>
          <p:nvPr>
            <p:extLst>
              <p:ext uri="{D42A27DB-BD31-4B8C-83A1-F6EECF244321}">
                <p14:modId xmlns:p14="http://schemas.microsoft.com/office/powerpoint/2010/main" val="325564602"/>
              </p:ext>
            </p:extLst>
          </p:nvPr>
        </p:nvGraphicFramePr>
        <p:xfrm>
          <a:off x="9190209" y="10729335"/>
          <a:ext cx="3212160" cy="2099522"/>
        </p:xfrm>
        <a:graphic>
          <a:graphicData uri="http://schemas.openxmlformats.org/drawingml/2006/table">
            <a:tbl>
              <a:tblPr firstRow="1" bandRow="1">
                <a:tableStyleId>{D7AC3CCA-C797-4891-BE02-D94E43425B78}</a:tableStyleId>
              </a:tblPr>
              <a:tblGrid>
                <a:gridCol w="1606080">
                  <a:extLst>
                    <a:ext uri="{9D8B030D-6E8A-4147-A177-3AD203B41FA5}">
                      <a16:colId xmlns:a16="http://schemas.microsoft.com/office/drawing/2014/main" val="974655376"/>
                    </a:ext>
                  </a:extLst>
                </a:gridCol>
                <a:gridCol w="1606080">
                  <a:extLst>
                    <a:ext uri="{9D8B030D-6E8A-4147-A177-3AD203B41FA5}">
                      <a16:colId xmlns:a16="http://schemas.microsoft.com/office/drawing/2014/main" val="3565057333"/>
                    </a:ext>
                  </a:extLst>
                </a:gridCol>
              </a:tblGrid>
              <a:tr h="525269">
                <a:tc>
                  <a:txBody>
                    <a:bodyPr/>
                    <a:lstStyle/>
                    <a:p>
                      <a:r>
                        <a:rPr lang="en-US" sz="2200" dirty="0" smtClean="0">
                          <a:latin typeface="Times New Roman" panose="02020603050405020304" pitchFamily="18" charset="0"/>
                          <a:cs typeface="Times New Roman" panose="02020603050405020304" pitchFamily="18" charset="0"/>
                        </a:rPr>
                        <a:t>Size</a:t>
                      </a:r>
                      <a:endParaRPr lang="en-US" sz="2200" dirty="0">
                        <a:latin typeface="Times New Roman" panose="02020603050405020304" pitchFamily="18" charset="0"/>
                        <a:cs typeface="Times New Roman" panose="02020603050405020304" pitchFamily="18" charset="0"/>
                      </a:endParaRPr>
                    </a:p>
                  </a:txBody>
                  <a:tcPr/>
                </a:tc>
                <a:tc>
                  <a:txBody>
                    <a:bodyPr/>
                    <a:lstStyle/>
                    <a:p>
                      <a:r>
                        <a:rPr lang="en-US" sz="2200" dirty="0" smtClean="0">
                          <a:latin typeface="Times New Roman" panose="02020603050405020304" pitchFamily="18" charset="0"/>
                          <a:cs typeface="Times New Roman" panose="02020603050405020304" pitchFamily="18" charset="0"/>
                        </a:rPr>
                        <a:t>Center</a:t>
                      </a:r>
                      <a:endParaRPr lang="en-US" sz="2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360860508"/>
                  </a:ext>
                </a:extLst>
              </a:tr>
              <a:tr h="524751">
                <a:tc>
                  <a:txBody>
                    <a:bodyPr/>
                    <a:lstStyle/>
                    <a:p>
                      <a:r>
                        <a:rPr lang="en-US" sz="2200" dirty="0" smtClean="0">
                          <a:latin typeface="Times New Roman" panose="02020603050405020304" pitchFamily="18" charset="0"/>
                          <a:cs typeface="Times New Roman" panose="02020603050405020304" pitchFamily="18" charset="0"/>
                        </a:rPr>
                        <a:t>x=</a:t>
                      </a:r>
                      <a:r>
                        <a:rPr lang="en-US" sz="2200" baseline="0" dirty="0" smtClean="0">
                          <a:latin typeface="Times New Roman" panose="02020603050405020304" pitchFamily="18" charset="0"/>
                          <a:cs typeface="Times New Roman" panose="02020603050405020304" pitchFamily="18" charset="0"/>
                        </a:rPr>
                        <a:t>16</a:t>
                      </a:r>
                      <a:endParaRPr lang="en-US" sz="2200" dirty="0">
                        <a:latin typeface="Times New Roman" panose="02020603050405020304" pitchFamily="18" charset="0"/>
                        <a:cs typeface="Times New Roman" panose="02020603050405020304" pitchFamily="18" charset="0"/>
                      </a:endParaRPr>
                    </a:p>
                  </a:txBody>
                  <a:tcPr/>
                </a:tc>
                <a:tc>
                  <a:txBody>
                    <a:bodyPr/>
                    <a:lstStyle/>
                    <a:p>
                      <a:r>
                        <a:rPr lang="en-US" sz="2200" dirty="0" smtClean="0">
                          <a:latin typeface="Times New Roman" panose="02020603050405020304" pitchFamily="18" charset="0"/>
                          <a:cs typeface="Times New Roman" panose="02020603050405020304" pitchFamily="18" charset="0"/>
                        </a:rPr>
                        <a:t>x= 23.639</a:t>
                      </a:r>
                      <a:endParaRPr lang="en-US" sz="2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120421968"/>
                  </a:ext>
                </a:extLst>
              </a:tr>
              <a:tr h="524751">
                <a:tc>
                  <a:txBody>
                    <a:bodyPr/>
                    <a:lstStyle/>
                    <a:p>
                      <a:r>
                        <a:rPr lang="en-US" sz="2200" dirty="0" smtClean="0">
                          <a:latin typeface="Times New Roman" panose="02020603050405020304" pitchFamily="18" charset="0"/>
                          <a:cs typeface="Times New Roman" panose="02020603050405020304" pitchFamily="18" charset="0"/>
                        </a:rPr>
                        <a:t>y=16</a:t>
                      </a:r>
                      <a:endParaRPr lang="en-US" sz="2200" dirty="0">
                        <a:latin typeface="Times New Roman" panose="02020603050405020304" pitchFamily="18" charset="0"/>
                        <a:cs typeface="Times New Roman" panose="02020603050405020304" pitchFamily="18" charset="0"/>
                      </a:endParaRPr>
                    </a:p>
                  </a:txBody>
                  <a:tcPr/>
                </a:tc>
                <a:tc>
                  <a:txBody>
                    <a:bodyPr/>
                    <a:lstStyle/>
                    <a:p>
                      <a:r>
                        <a:rPr lang="en-US" sz="2200" dirty="0" smtClean="0">
                          <a:latin typeface="Times New Roman" panose="02020603050405020304" pitchFamily="18" charset="0"/>
                          <a:cs typeface="Times New Roman" panose="02020603050405020304" pitchFamily="18" charset="0"/>
                        </a:rPr>
                        <a:t>y=</a:t>
                      </a:r>
                      <a:r>
                        <a:rPr lang="en-US" sz="2200" baseline="0" dirty="0" smtClean="0">
                          <a:latin typeface="Times New Roman" panose="02020603050405020304" pitchFamily="18" charset="0"/>
                          <a:cs typeface="Times New Roman" panose="02020603050405020304" pitchFamily="18" charset="0"/>
                        </a:rPr>
                        <a:t> -5.638</a:t>
                      </a:r>
                      <a:endParaRPr lang="en-US" sz="2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29564469"/>
                  </a:ext>
                </a:extLst>
              </a:tr>
              <a:tr h="524751">
                <a:tc>
                  <a:txBody>
                    <a:bodyPr/>
                    <a:lstStyle/>
                    <a:p>
                      <a:r>
                        <a:rPr lang="en-US" sz="2200" dirty="0" smtClean="0">
                          <a:latin typeface="Times New Roman" panose="02020603050405020304" pitchFamily="18" charset="0"/>
                          <a:cs typeface="Times New Roman" panose="02020603050405020304" pitchFamily="18" charset="0"/>
                        </a:rPr>
                        <a:t>z=16</a:t>
                      </a:r>
                      <a:endParaRPr lang="en-US" sz="2200" dirty="0">
                        <a:latin typeface="Times New Roman" panose="02020603050405020304" pitchFamily="18" charset="0"/>
                        <a:cs typeface="Times New Roman" panose="02020603050405020304" pitchFamily="18" charset="0"/>
                      </a:endParaRPr>
                    </a:p>
                  </a:txBody>
                  <a:tcPr/>
                </a:tc>
                <a:tc>
                  <a:txBody>
                    <a:bodyPr/>
                    <a:lstStyle/>
                    <a:p>
                      <a:pPr marL="0" marR="0" indent="0" algn="l" defTabSz="4206240" rtl="0" eaLnBrk="1" fontAlgn="auto" latinLnBrk="0" hangingPunct="1">
                        <a:lnSpc>
                          <a:spcPct val="100000"/>
                        </a:lnSpc>
                        <a:spcBef>
                          <a:spcPts val="0"/>
                        </a:spcBef>
                        <a:spcAft>
                          <a:spcPts val="0"/>
                        </a:spcAft>
                        <a:buClrTx/>
                        <a:buSzTx/>
                        <a:buFontTx/>
                        <a:buNone/>
                        <a:tabLst/>
                        <a:defRPr/>
                      </a:pPr>
                      <a:r>
                        <a:rPr lang="en-US" sz="2200" dirty="0" smtClean="0">
                          <a:latin typeface="Times New Roman" panose="02020603050405020304" pitchFamily="18" charset="0"/>
                          <a:cs typeface="Times New Roman" panose="02020603050405020304" pitchFamily="18" charset="0"/>
                        </a:rPr>
                        <a:t>z= -4.994</a:t>
                      </a:r>
                    </a:p>
                  </a:txBody>
                  <a:tcPr/>
                </a:tc>
                <a:extLst>
                  <a:ext uri="{0D108BD9-81ED-4DB2-BD59-A6C34878D82A}">
                    <a16:rowId xmlns:a16="http://schemas.microsoft.com/office/drawing/2014/main" val="1734271467"/>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344315792"/>
              </p:ext>
            </p:extLst>
          </p:nvPr>
        </p:nvGraphicFramePr>
        <p:xfrm>
          <a:off x="26741430" y="6720657"/>
          <a:ext cx="12985644" cy="1513075"/>
        </p:xfrm>
        <a:graphic>
          <a:graphicData uri="http://schemas.openxmlformats.org/drawingml/2006/table">
            <a:tbl>
              <a:tblPr firstRow="1" bandRow="1">
                <a:tableStyleId>{D7AC3CCA-C797-4891-BE02-D94E43425B78}</a:tableStyleId>
              </a:tblPr>
              <a:tblGrid>
                <a:gridCol w="3246411">
                  <a:extLst>
                    <a:ext uri="{9D8B030D-6E8A-4147-A177-3AD203B41FA5}">
                      <a16:colId xmlns:a16="http://schemas.microsoft.com/office/drawing/2014/main" val="386470819"/>
                    </a:ext>
                  </a:extLst>
                </a:gridCol>
                <a:gridCol w="3246411">
                  <a:extLst>
                    <a:ext uri="{9D8B030D-6E8A-4147-A177-3AD203B41FA5}">
                      <a16:colId xmlns:a16="http://schemas.microsoft.com/office/drawing/2014/main" val="1610781880"/>
                    </a:ext>
                  </a:extLst>
                </a:gridCol>
                <a:gridCol w="3246411">
                  <a:extLst>
                    <a:ext uri="{9D8B030D-6E8A-4147-A177-3AD203B41FA5}">
                      <a16:colId xmlns:a16="http://schemas.microsoft.com/office/drawing/2014/main" val="534554494"/>
                    </a:ext>
                  </a:extLst>
                </a:gridCol>
                <a:gridCol w="3246411">
                  <a:extLst>
                    <a:ext uri="{9D8B030D-6E8A-4147-A177-3AD203B41FA5}">
                      <a16:colId xmlns:a16="http://schemas.microsoft.com/office/drawing/2014/main" val="232221014"/>
                    </a:ext>
                  </a:extLst>
                </a:gridCol>
              </a:tblGrid>
              <a:tr h="977194">
                <a:tc>
                  <a:txBody>
                    <a:bodyPr/>
                    <a:lstStyle/>
                    <a:p>
                      <a:r>
                        <a:rPr lang="en-US" sz="2800" dirty="0" smtClean="0">
                          <a:latin typeface="Times New Roman" panose="02020603050405020304" pitchFamily="18" charset="0"/>
                          <a:cs typeface="Times New Roman" panose="02020603050405020304" pitchFamily="18" charset="0"/>
                        </a:rPr>
                        <a:t>Molecule</a:t>
                      </a:r>
                      <a:endParaRPr lang="en-US" sz="2800" dirty="0">
                        <a:latin typeface="Times New Roman" panose="02020603050405020304" pitchFamily="18" charset="0"/>
                        <a:cs typeface="Times New Roman" panose="02020603050405020304" pitchFamily="18" charset="0"/>
                      </a:endParaRPr>
                    </a:p>
                  </a:txBody>
                  <a:tcPr/>
                </a:tc>
                <a:tc>
                  <a:txBody>
                    <a:bodyPr/>
                    <a:lstStyle/>
                    <a:p>
                      <a:r>
                        <a:rPr lang="en-US" sz="2800" dirty="0" smtClean="0">
                          <a:latin typeface="Times New Roman" panose="02020603050405020304" pitchFamily="18" charset="0"/>
                          <a:cs typeface="Times New Roman" panose="02020603050405020304" pitchFamily="18" charset="0"/>
                        </a:rPr>
                        <a:t>Affinity Energy (kcal/</a:t>
                      </a:r>
                      <a:r>
                        <a:rPr lang="en-US" sz="2800" dirty="0" err="1" smtClean="0">
                          <a:latin typeface="Times New Roman" panose="02020603050405020304" pitchFamily="18" charset="0"/>
                          <a:cs typeface="Times New Roman" panose="02020603050405020304" pitchFamily="18" charset="0"/>
                        </a:rPr>
                        <a:t>mol</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txBody>
                  <a:tcPr/>
                </a:tc>
                <a:tc>
                  <a:txBody>
                    <a:bodyPr/>
                    <a:lstStyle/>
                    <a:p>
                      <a:r>
                        <a:rPr lang="en-US" sz="2800" dirty="0" smtClean="0">
                          <a:latin typeface="Times New Roman" panose="02020603050405020304" pitchFamily="18" charset="0"/>
                          <a:cs typeface="Times New Roman" panose="02020603050405020304" pitchFamily="18" charset="0"/>
                        </a:rPr>
                        <a:t>Structure</a:t>
                      </a:r>
                      <a:r>
                        <a:rPr lang="en-US" sz="2800" baseline="0" dirty="0" smtClean="0">
                          <a:latin typeface="Times New Roman" panose="02020603050405020304" pitchFamily="18" charset="0"/>
                          <a:cs typeface="Times New Roman" panose="02020603050405020304" pitchFamily="18" charset="0"/>
                        </a:rPr>
                        <a:t> (best fit)</a:t>
                      </a:r>
                      <a:endParaRPr lang="en-US" sz="2800" dirty="0">
                        <a:latin typeface="Times New Roman" panose="02020603050405020304" pitchFamily="18" charset="0"/>
                        <a:cs typeface="Times New Roman" panose="02020603050405020304" pitchFamily="18" charset="0"/>
                      </a:endParaRPr>
                    </a:p>
                  </a:txBody>
                  <a:tcPr/>
                </a:tc>
                <a:tc>
                  <a:txBody>
                    <a:bodyPr/>
                    <a:lstStyle/>
                    <a:p>
                      <a:r>
                        <a:rPr lang="en-US" sz="2800" dirty="0" smtClean="0">
                          <a:latin typeface="Times New Roman" panose="02020603050405020304" pitchFamily="18" charset="0"/>
                          <a:cs typeface="Times New Roman" panose="02020603050405020304" pitchFamily="18" charset="0"/>
                        </a:rPr>
                        <a:t>RMSD</a:t>
                      </a:r>
                      <a:endParaRPr lang="en-US" sz="2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13177171"/>
                  </a:ext>
                </a:extLst>
              </a:tr>
              <a:tr h="535881">
                <a:tc>
                  <a:txBody>
                    <a:bodyPr/>
                    <a:lstStyle/>
                    <a:p>
                      <a:r>
                        <a:rPr lang="en-US" sz="2800" dirty="0" smtClean="0">
                          <a:latin typeface="Times New Roman" panose="02020603050405020304" pitchFamily="18" charset="0"/>
                          <a:cs typeface="Times New Roman" panose="02020603050405020304" pitchFamily="18" charset="0"/>
                        </a:rPr>
                        <a:t>APD</a:t>
                      </a:r>
                      <a:endParaRPr lang="en-US" sz="2800" dirty="0">
                        <a:latin typeface="Times New Roman" panose="02020603050405020304" pitchFamily="18" charset="0"/>
                        <a:cs typeface="Times New Roman" panose="02020603050405020304" pitchFamily="18" charset="0"/>
                      </a:endParaRPr>
                    </a:p>
                  </a:txBody>
                  <a:tcPr/>
                </a:tc>
                <a:tc>
                  <a:txBody>
                    <a:bodyPr/>
                    <a:lstStyle/>
                    <a:p>
                      <a:r>
                        <a:rPr lang="en-US" sz="2800" dirty="0" smtClean="0">
                          <a:latin typeface="Times New Roman" panose="02020603050405020304" pitchFamily="18" charset="0"/>
                          <a:cs typeface="Times New Roman" panose="02020603050405020304" pitchFamily="18" charset="0"/>
                        </a:rPr>
                        <a:t>-5.5</a:t>
                      </a:r>
                      <a:endParaRPr lang="en-US" sz="2800" dirty="0">
                        <a:latin typeface="Times New Roman" panose="02020603050405020304" pitchFamily="18" charset="0"/>
                        <a:cs typeface="Times New Roman" panose="02020603050405020304" pitchFamily="18" charset="0"/>
                      </a:endParaRPr>
                    </a:p>
                  </a:txBody>
                  <a:tcPr/>
                </a:tc>
                <a:tc>
                  <a:txBody>
                    <a:bodyPr/>
                    <a:lstStyle/>
                    <a:p>
                      <a:r>
                        <a:rPr lang="en-US" sz="2800" dirty="0" smtClean="0">
                          <a:latin typeface="Times New Roman" panose="02020603050405020304" pitchFamily="18" charset="0"/>
                          <a:cs typeface="Times New Roman" panose="02020603050405020304" pitchFamily="18" charset="0"/>
                        </a:rPr>
                        <a:t>Mode</a:t>
                      </a:r>
                      <a:r>
                        <a:rPr lang="en-US" sz="2800" baseline="0" dirty="0" smtClean="0">
                          <a:latin typeface="Times New Roman" panose="02020603050405020304" pitchFamily="18" charset="0"/>
                          <a:cs typeface="Times New Roman" panose="02020603050405020304" pitchFamily="18" charset="0"/>
                        </a:rPr>
                        <a:t> 2</a:t>
                      </a:r>
                      <a:endParaRPr lang="en-US" sz="2800" dirty="0">
                        <a:latin typeface="Times New Roman" panose="02020603050405020304" pitchFamily="18" charset="0"/>
                        <a:cs typeface="Times New Roman" panose="02020603050405020304" pitchFamily="18" charset="0"/>
                      </a:endParaRPr>
                    </a:p>
                  </a:txBody>
                  <a:tcPr/>
                </a:tc>
                <a:tc>
                  <a:txBody>
                    <a:bodyPr/>
                    <a:lstStyle/>
                    <a:p>
                      <a:r>
                        <a:rPr lang="en-US" sz="2800" dirty="0" smtClean="0">
                          <a:latin typeface="Times New Roman" panose="02020603050405020304" pitchFamily="18" charset="0"/>
                          <a:cs typeface="Times New Roman" panose="02020603050405020304" pitchFamily="18" charset="0"/>
                        </a:rPr>
                        <a:t>2.222,</a:t>
                      </a:r>
                      <a:r>
                        <a:rPr lang="en-US" sz="2800" baseline="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6.734</a:t>
                      </a:r>
                      <a:endParaRPr lang="en-US" sz="2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93135809"/>
                  </a:ext>
                </a:extLst>
              </a:tr>
            </a:tbl>
          </a:graphicData>
        </a:graphic>
      </p:graphicFrame>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452970" y="25452348"/>
            <a:ext cx="11444081" cy="7253956"/>
          </a:xfrm>
          <a:prstGeom prst="rect">
            <a:avLst/>
          </a:prstGeom>
        </p:spPr>
      </p:pic>
      <p:pic>
        <p:nvPicPr>
          <p:cNvPr id="17" name="Picture 16"/>
          <p:cNvPicPr>
            <a:picLocks noChangeAspect="1"/>
          </p:cNvPicPr>
          <p:nvPr/>
        </p:nvPicPr>
        <p:blipFill rotWithShape="1">
          <a:blip r:embed="rId7"/>
          <a:srcRect l="9603" t="7377" r="13731" b="9195"/>
          <a:stretch/>
        </p:blipFill>
        <p:spPr>
          <a:xfrm>
            <a:off x="9399233" y="25452348"/>
            <a:ext cx="10742981" cy="7306562"/>
          </a:xfrm>
          <a:prstGeom prst="rect">
            <a:avLst/>
          </a:prstGeom>
        </p:spPr>
      </p:pic>
      <p:pic>
        <p:nvPicPr>
          <p:cNvPr id="18" name="Picture 17"/>
          <p:cNvPicPr>
            <a:picLocks noChangeAspect="1"/>
          </p:cNvPicPr>
          <p:nvPr/>
        </p:nvPicPr>
        <p:blipFill rotWithShape="1">
          <a:blip r:embed="rId8"/>
          <a:srcRect l="3095" t="4286" r="14048" b="10000"/>
          <a:stretch/>
        </p:blipFill>
        <p:spPr>
          <a:xfrm>
            <a:off x="29263230" y="8353331"/>
            <a:ext cx="7267641" cy="4698907"/>
          </a:xfrm>
          <a:prstGeom prst="rect">
            <a:avLst/>
          </a:prstGeom>
        </p:spPr>
      </p:pic>
      <p:pic>
        <p:nvPicPr>
          <p:cNvPr id="19" name="Picture 18"/>
          <p:cNvPicPr>
            <a:picLocks noChangeAspect="1"/>
          </p:cNvPicPr>
          <p:nvPr/>
        </p:nvPicPr>
        <p:blipFill rotWithShape="1">
          <a:blip r:embed="rId9"/>
          <a:srcRect l="2142" t="5428" r="16428" b="6572"/>
          <a:stretch/>
        </p:blipFill>
        <p:spPr>
          <a:xfrm>
            <a:off x="21452971" y="15675474"/>
            <a:ext cx="11204274" cy="7567799"/>
          </a:xfrm>
          <a:prstGeom prst="rect">
            <a:avLst/>
          </a:prstGeom>
        </p:spPr>
      </p:pic>
      <p:sp>
        <p:nvSpPr>
          <p:cNvPr id="20" name="TextBox 19"/>
          <p:cNvSpPr txBox="1"/>
          <p:nvPr/>
        </p:nvSpPr>
        <p:spPr>
          <a:xfrm>
            <a:off x="9800305" y="23224725"/>
            <a:ext cx="10202195" cy="1815882"/>
          </a:xfrm>
          <a:prstGeom prst="rect">
            <a:avLst/>
          </a:prstGeom>
          <a:noFill/>
        </p:spPr>
        <p:txBody>
          <a:bodyPr wrap="square" rtlCol="0">
            <a:spAutoFit/>
          </a:bodyPr>
          <a:lstStyle/>
          <a:p>
            <a:r>
              <a:rPr lang="en-US" sz="2800" b="1" dirty="0" smtClean="0"/>
              <a:t>Table 2: </a:t>
            </a:r>
            <a:r>
              <a:rPr lang="en-US" sz="2800" dirty="0" smtClean="0"/>
              <a:t>Affinity values of best fit structures. Affinity values increases with aromatic groups at substituted proline position. Dockings were docked five times consecutively roughly 3/5 of dockings displayed similar results. </a:t>
            </a:r>
            <a:endParaRPr lang="en-US" sz="2800" b="1" dirty="0"/>
          </a:p>
        </p:txBody>
      </p:sp>
      <p:sp>
        <p:nvSpPr>
          <p:cNvPr id="22" name="TextBox 21"/>
          <p:cNvSpPr txBox="1"/>
          <p:nvPr/>
        </p:nvSpPr>
        <p:spPr>
          <a:xfrm>
            <a:off x="21365393" y="23444945"/>
            <a:ext cx="10977116" cy="2246769"/>
          </a:xfrm>
          <a:prstGeom prst="rect">
            <a:avLst/>
          </a:prstGeom>
          <a:noFill/>
        </p:spPr>
        <p:txBody>
          <a:bodyPr wrap="square" rtlCol="0">
            <a:spAutoFit/>
          </a:bodyPr>
          <a:lstStyle/>
          <a:p>
            <a:r>
              <a:rPr lang="en-US" sz="2800" b="1" dirty="0" smtClean="0"/>
              <a:t>Figure 2. </a:t>
            </a:r>
            <a:r>
              <a:rPr lang="en-US" sz="2800" dirty="0" smtClean="0"/>
              <a:t>Polar interactions of AisnD MUC1 peptide. With hydrogen bond distances approximately 3.20Å -3.60Å.  </a:t>
            </a:r>
            <a:r>
              <a:rPr lang="en-US" sz="2800" dirty="0" err="1" smtClean="0"/>
              <a:t>Pymol</a:t>
            </a:r>
            <a:r>
              <a:rPr lang="en-US" sz="2800" dirty="0" smtClean="0"/>
              <a:t> was unable to determine the interaction of ISN structure from this mode of binding. In previous study STD-NMR displayed binding of ISN to the antibody.</a:t>
            </a:r>
            <a:endParaRPr lang="en-US" sz="2800" dirty="0"/>
          </a:p>
          <a:p>
            <a:r>
              <a:rPr lang="en-US" sz="2800" dirty="0" smtClean="0"/>
              <a:t> </a:t>
            </a:r>
            <a:endParaRPr lang="en-US" sz="2800" b="1" dirty="0"/>
          </a:p>
        </p:txBody>
      </p:sp>
    </p:spTree>
    <p:extLst>
      <p:ext uri="{BB962C8B-B14F-4D97-AF65-F5344CB8AC3E}">
        <p14:creationId xmlns:p14="http://schemas.microsoft.com/office/powerpoint/2010/main" val="231914276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4339</TotalTime>
  <Words>1373</Words>
  <Application>Microsoft Office PowerPoint</Application>
  <PresentationFormat>Custom</PresentationFormat>
  <Paragraphs>138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Computational Docking of Mucin Peptide Derivatives with SM3 Antibody Lysengkeng Her and Thao Yang Department of Chemistry, University Wisconsin-Eau Claire, Eau Claire WI Celebration of Excellence in Research and Creativity Activity (CERCA) Apritl 30th to May 4th 2018 </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Her, Lysengkeng</dc:creator>
  <cp:lastModifiedBy>Her, Lysengkeng</cp:lastModifiedBy>
  <cp:revision>265</cp:revision>
  <dcterms:created xsi:type="dcterms:W3CDTF">2016-03-15T20:57:41Z</dcterms:created>
  <dcterms:modified xsi:type="dcterms:W3CDTF">2018-04-24T23:15:53Z</dcterms:modified>
</cp:coreProperties>
</file>