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Lst>
  <p:sldSz cx="42062400" cy="384048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p:scale>
          <a:sx n="33" d="100"/>
          <a:sy n="33" d="100"/>
        </p:scale>
        <p:origin x="18" y="-30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i="1" dirty="0"/>
              <a:t>ESCHERICHIA</a:t>
            </a:r>
            <a:r>
              <a:rPr lang="en-US" sz="2400" i="1" baseline="0" dirty="0"/>
              <a:t> COLI</a:t>
            </a:r>
            <a:endParaRPr lang="en-US" sz="2400" i="1" dirty="0"/>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barChart>
        <c:barDir val="col"/>
        <c:grouping val="clustered"/>
        <c:varyColors val="0"/>
        <c:ser>
          <c:idx val="0"/>
          <c:order val="0"/>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Sheet1!$B$7:$B$8</c:f>
              <c:strCache>
                <c:ptCount val="2"/>
                <c:pt idx="0">
                  <c:v>Norwex</c:v>
                </c:pt>
                <c:pt idx="1">
                  <c:v>Microfiber</c:v>
                </c:pt>
              </c:strCache>
            </c:strRef>
          </c:cat>
          <c:val>
            <c:numRef>
              <c:f>Sheet1!$C$7:$C$8</c:f>
              <c:numCache>
                <c:formatCode>General</c:formatCode>
                <c:ptCount val="2"/>
                <c:pt idx="0">
                  <c:v>6.3</c:v>
                </c:pt>
                <c:pt idx="1">
                  <c:v>0.5</c:v>
                </c:pt>
              </c:numCache>
            </c:numRef>
          </c:val>
          <c:extLst>
            <c:ext xmlns:c16="http://schemas.microsoft.com/office/drawing/2014/chart" uri="{C3380CC4-5D6E-409C-BE32-E72D297353CC}">
              <c16:uniqueId val="{00000000-52B7-4D72-99CF-CD55372BDF10}"/>
            </c:ext>
          </c:extLst>
        </c:ser>
        <c:dLbls>
          <c:showLegendKey val="0"/>
          <c:showVal val="0"/>
          <c:showCatName val="0"/>
          <c:showSerName val="0"/>
          <c:showPercent val="0"/>
          <c:showBubbleSize val="0"/>
        </c:dLbls>
        <c:gapWidth val="164"/>
        <c:overlap val="-22"/>
        <c:axId val="531547064"/>
        <c:axId val="531548704"/>
      </c:barChart>
      <c:catAx>
        <c:axId val="531547064"/>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2000" dirty="0"/>
                  <a:t>Cloth type</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1548704"/>
        <c:crosses val="autoZero"/>
        <c:auto val="1"/>
        <c:lblAlgn val="ctr"/>
        <c:lblOffset val="100"/>
        <c:noMultiLvlLbl val="0"/>
      </c:catAx>
      <c:valAx>
        <c:axId val="531548704"/>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2000" dirty="0"/>
                  <a:t>Average number of CFU/ml</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1547064"/>
        <c:crosses val="autoZero"/>
        <c:crossBetween val="between"/>
      </c:valAx>
      <c:spPr>
        <a:solidFill>
          <a:schemeClr val="bg1">
            <a:lumMod val="95000"/>
          </a:schemeClr>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i="1" dirty="0"/>
              <a:t>Bacillus subtilis </a:t>
            </a:r>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barChart>
        <c:barDir val="col"/>
        <c:grouping val="clustered"/>
        <c:varyColors val="0"/>
        <c:ser>
          <c:idx val="0"/>
          <c:order val="0"/>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Sheet1!$B$1:$B$2</c:f>
              <c:strCache>
                <c:ptCount val="2"/>
                <c:pt idx="0">
                  <c:v>Norwex</c:v>
                </c:pt>
                <c:pt idx="1">
                  <c:v>Microfiber</c:v>
                </c:pt>
              </c:strCache>
            </c:strRef>
          </c:cat>
          <c:val>
            <c:numRef>
              <c:f>Sheet1!$C$1:$C$2</c:f>
              <c:numCache>
                <c:formatCode>General</c:formatCode>
                <c:ptCount val="2"/>
                <c:pt idx="0">
                  <c:v>6.3</c:v>
                </c:pt>
                <c:pt idx="1">
                  <c:v>3</c:v>
                </c:pt>
              </c:numCache>
            </c:numRef>
          </c:val>
          <c:extLst>
            <c:ext xmlns:c16="http://schemas.microsoft.com/office/drawing/2014/chart" uri="{C3380CC4-5D6E-409C-BE32-E72D297353CC}">
              <c16:uniqueId val="{00000000-BF9F-47F2-8729-3121977F76E0}"/>
            </c:ext>
          </c:extLst>
        </c:ser>
        <c:dLbls>
          <c:showLegendKey val="0"/>
          <c:showVal val="0"/>
          <c:showCatName val="0"/>
          <c:showSerName val="0"/>
          <c:showPercent val="0"/>
          <c:showBubbleSize val="0"/>
        </c:dLbls>
        <c:gapWidth val="164"/>
        <c:overlap val="-22"/>
        <c:axId val="449052408"/>
        <c:axId val="449054376"/>
      </c:barChart>
      <c:catAx>
        <c:axId val="449052408"/>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2000" dirty="0"/>
                  <a:t>Cloth type</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9054376"/>
        <c:crosses val="autoZero"/>
        <c:auto val="1"/>
        <c:lblAlgn val="ctr"/>
        <c:lblOffset val="100"/>
        <c:noMultiLvlLbl val="0"/>
      </c:catAx>
      <c:valAx>
        <c:axId val="449054376"/>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1800" dirty="0"/>
                  <a:t>Average number of CFU/ml</a:t>
                </a:r>
              </a:p>
            </c:rich>
          </c:tx>
          <c:layout>
            <c:manualLayout>
              <c:xMode val="edge"/>
              <c:yMode val="edge"/>
              <c:x val="8.6718570456533316E-3"/>
              <c:y val="0.22855330459192752"/>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9052408"/>
        <c:crosses val="autoZero"/>
        <c:crossBetween val="between"/>
      </c:valAx>
      <c:spPr>
        <a:solidFill>
          <a:schemeClr val="bg1">
            <a:lumMod val="95000"/>
          </a:schemeClr>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0.73126</cdr:x>
      <cdr:y>0.28299</cdr:y>
    </cdr:from>
    <cdr:to>
      <cdr:x>0.79253</cdr:x>
      <cdr:y>0.42082</cdr:y>
    </cdr:to>
    <cdr:sp macro="" textlink="">
      <cdr:nvSpPr>
        <cdr:cNvPr id="2" name="TextBox 1">
          <a:extLst xmlns:a="http://schemas.openxmlformats.org/drawingml/2006/main">
            <a:ext uri="{FF2B5EF4-FFF2-40B4-BE49-F238E27FC236}">
              <a16:creationId xmlns:a16="http://schemas.microsoft.com/office/drawing/2014/main" id="{C26F58DB-60D9-1047-81D2-B1F98573EBAB}"/>
            </a:ext>
          </a:extLst>
        </cdr:cNvPr>
        <cdr:cNvSpPr txBox="1"/>
      </cdr:nvSpPr>
      <cdr:spPr>
        <a:xfrm xmlns:a="http://schemas.openxmlformats.org/drawingml/2006/main">
          <a:off x="5183589" y="1310543"/>
          <a:ext cx="434340" cy="6383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a:t>*</a:t>
          </a:r>
        </a:p>
      </cdr:txBody>
    </cdr:sp>
  </cdr:relSizeAnchor>
</c:userShapes>
</file>

<file path=ppt/drawings/drawing2.xml><?xml version="1.0" encoding="utf-8"?>
<c:userShapes xmlns:c="http://schemas.openxmlformats.org/drawingml/2006/chart">
  <cdr:relSizeAnchor xmlns:cdr="http://schemas.openxmlformats.org/drawingml/2006/chartDrawing">
    <cdr:from>
      <cdr:x>0.75056</cdr:x>
      <cdr:y>0.21732</cdr:y>
    </cdr:from>
    <cdr:to>
      <cdr:x>0.80446</cdr:x>
      <cdr:y>0.2829</cdr:y>
    </cdr:to>
    <cdr:sp macro="" textlink="">
      <cdr:nvSpPr>
        <cdr:cNvPr id="2" name="TextBox 1">
          <a:extLst xmlns:a="http://schemas.openxmlformats.org/drawingml/2006/main">
            <a:ext uri="{FF2B5EF4-FFF2-40B4-BE49-F238E27FC236}">
              <a16:creationId xmlns:a16="http://schemas.microsoft.com/office/drawing/2014/main" id="{906BCBC7-E86F-48AA-9368-4BC9DA44C9D9}"/>
            </a:ext>
          </a:extLst>
        </cdr:cNvPr>
        <cdr:cNvSpPr txBox="1"/>
      </cdr:nvSpPr>
      <cdr:spPr>
        <a:xfrm xmlns:a="http://schemas.openxmlformats.org/drawingml/2006/main">
          <a:off x="4792538" y="769833"/>
          <a:ext cx="344171" cy="2323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a:t>*</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4C6D3E6-F503-4939-B9B4-FF6E2A5C57B6}"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45323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C6D3E6-F503-4939-B9B4-FF6E2A5C57B6}"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532855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C6D3E6-F503-4939-B9B4-FF6E2A5C57B6}"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1041147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C6D3E6-F503-4939-B9B4-FF6E2A5C57B6}"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269616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C6D3E6-F503-4939-B9B4-FF6E2A5C57B6}"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291423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4C6D3E6-F503-4939-B9B4-FF6E2A5C57B6}"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425656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4C6D3E6-F503-4939-B9B4-FF6E2A5C57B6}" type="datetimeFigureOut">
              <a:rPr lang="en-US" smtClean="0"/>
              <a:t>4/25/2019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186018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C6D3E6-F503-4939-B9B4-FF6E2A5C57B6}"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4161877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C6D3E6-F503-4939-B9B4-FF6E2A5C57B6}" type="datetimeFigureOut">
              <a:rPr lang="en-US" smtClean="0"/>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1918940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A4C6D3E6-F503-4939-B9B4-FF6E2A5C57B6}"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2334236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A4C6D3E6-F503-4939-B9B4-FF6E2A5C57B6}"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C8C13F-833D-42FF-B65E-623D9EAC1524}" type="slidenum">
              <a:rPr lang="en-US" smtClean="0"/>
              <a:t>‹#›</a:t>
            </a:fld>
            <a:endParaRPr lang="en-US"/>
          </a:p>
        </p:txBody>
      </p:sp>
    </p:spTree>
    <p:extLst>
      <p:ext uri="{BB962C8B-B14F-4D97-AF65-F5344CB8AC3E}">
        <p14:creationId xmlns:p14="http://schemas.microsoft.com/office/powerpoint/2010/main" val="1949120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4C6D3E6-F503-4939-B9B4-FF6E2A5C57B6}" type="datetimeFigureOut">
              <a:rPr lang="en-US" smtClean="0"/>
              <a:t>4/25/2019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AEC8C13F-833D-42FF-B65E-623D9EAC1524}" type="slidenum">
              <a:rPr lang="en-US" smtClean="0"/>
              <a:t>‹#›</a:t>
            </a:fld>
            <a:endParaRPr lang="en-US"/>
          </a:p>
        </p:txBody>
      </p:sp>
    </p:spTree>
    <p:extLst>
      <p:ext uri="{BB962C8B-B14F-4D97-AF65-F5344CB8AC3E}">
        <p14:creationId xmlns:p14="http://schemas.microsoft.com/office/powerpoint/2010/main" val="26567117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chart" Target="../charts/chart1.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chart" Target="../charts/chart2.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9AACF7B-9C0C-474E-A5A1-4FAD18BEE195}"/>
              </a:ext>
            </a:extLst>
          </p:cNvPr>
          <p:cNvSpPr txBox="1">
            <a:spLocks/>
          </p:cNvSpPr>
          <p:nvPr/>
        </p:nvSpPr>
        <p:spPr>
          <a:xfrm>
            <a:off x="0" y="2"/>
            <a:ext cx="42062400" cy="2840668"/>
          </a:xfrm>
          <a:prstGeom prst="rect">
            <a:avLst/>
          </a:prstGeom>
        </p:spPr>
        <p:txBody>
          <a:bodyPr>
            <a:normAutofit/>
          </a:bodyPr>
          <a:lst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a:lstStyle>
          <a:p>
            <a:pPr algn="ctr"/>
            <a:r>
              <a:rPr lang="en-US" sz="9597" b="1" dirty="0"/>
              <a:t>Testing the Bacterial Cleansing Activity of the </a:t>
            </a:r>
            <a:r>
              <a:rPr lang="en-US" sz="9597" b="1" dirty="0" err="1"/>
              <a:t>Norwex</a:t>
            </a:r>
            <a:r>
              <a:rPr lang="en-US" sz="9597" b="1" baseline="30000" dirty="0" err="1"/>
              <a:t>TM</a:t>
            </a:r>
            <a:r>
              <a:rPr lang="en-US" sz="9597" b="1" dirty="0"/>
              <a:t> Microfiber Cloth</a:t>
            </a:r>
            <a:endParaRPr lang="en-US" sz="9597" dirty="0"/>
          </a:p>
        </p:txBody>
      </p:sp>
      <p:sp>
        <p:nvSpPr>
          <p:cNvPr id="5" name="TextBox 4">
            <a:extLst>
              <a:ext uri="{FF2B5EF4-FFF2-40B4-BE49-F238E27FC236}">
                <a16:creationId xmlns:a16="http://schemas.microsoft.com/office/drawing/2014/main" id="{A6D93835-AE05-49D2-8972-423876A9F5F0}"/>
              </a:ext>
            </a:extLst>
          </p:cNvPr>
          <p:cNvSpPr txBox="1"/>
          <p:nvPr/>
        </p:nvSpPr>
        <p:spPr>
          <a:xfrm>
            <a:off x="11546228" y="1730631"/>
            <a:ext cx="19391861" cy="3137975"/>
          </a:xfrm>
          <a:prstGeom prst="rect">
            <a:avLst/>
          </a:prstGeom>
          <a:noFill/>
        </p:spPr>
        <p:txBody>
          <a:bodyPr wrap="square" rtlCol="0">
            <a:spAutoFit/>
          </a:bodyPr>
          <a:lstStyle/>
          <a:p>
            <a:pPr algn="ctr"/>
            <a:r>
              <a:rPr lang="en-US" sz="6597" dirty="0"/>
              <a:t>Jackie Buttafuoco and Daniel Herman (Faculty Mentor)</a:t>
            </a:r>
          </a:p>
          <a:p>
            <a:pPr algn="ctr"/>
            <a:r>
              <a:rPr lang="en-US" sz="6597" dirty="0"/>
              <a:t> Biology Department</a:t>
            </a:r>
          </a:p>
          <a:p>
            <a:endParaRPr lang="en-US" sz="6597" dirty="0"/>
          </a:p>
        </p:txBody>
      </p:sp>
      <p:sp>
        <p:nvSpPr>
          <p:cNvPr id="6" name="TextBox 5">
            <a:extLst>
              <a:ext uri="{FF2B5EF4-FFF2-40B4-BE49-F238E27FC236}">
                <a16:creationId xmlns:a16="http://schemas.microsoft.com/office/drawing/2014/main" id="{F9CE5207-0F8F-4A37-B30F-1B42389306A9}"/>
              </a:ext>
            </a:extLst>
          </p:cNvPr>
          <p:cNvSpPr txBox="1"/>
          <p:nvPr/>
        </p:nvSpPr>
        <p:spPr>
          <a:xfrm>
            <a:off x="15827569" y="34891180"/>
            <a:ext cx="22816711" cy="1938992"/>
          </a:xfrm>
          <a:prstGeom prst="rect">
            <a:avLst/>
          </a:prstGeom>
          <a:noFill/>
        </p:spPr>
        <p:txBody>
          <a:bodyPr wrap="square" rtlCol="0">
            <a:spAutoFit/>
          </a:bodyPr>
          <a:lstStyle/>
          <a:p>
            <a:r>
              <a:rPr lang="en-US" sz="2400" b="1" dirty="0"/>
              <a:t>References:</a:t>
            </a:r>
          </a:p>
          <a:p>
            <a:r>
              <a:rPr lang="en-US" sz="2400" dirty="0" err="1"/>
              <a:t>Bartz</a:t>
            </a:r>
            <a:r>
              <a:rPr lang="en-US" sz="2400" dirty="0"/>
              <a:t>, Sabrina, and Eduardo Cesar </a:t>
            </a:r>
            <a:r>
              <a:rPr lang="en-US" sz="2400" dirty="0" err="1"/>
              <a:t>Tondo</a:t>
            </a:r>
            <a:r>
              <a:rPr lang="en-US" sz="2400" dirty="0"/>
              <a:t> “Evaluation of two recommended disinfection methods for cleaning cloths used in food services of southern Brazil” </a:t>
            </a:r>
            <a:r>
              <a:rPr lang="en-US" sz="2400" i="1" dirty="0"/>
              <a:t>Brazilian Journal of Microbiology </a:t>
            </a:r>
            <a:r>
              <a:rPr lang="en-US" sz="2400" dirty="0"/>
              <a:t>44, 3, 765-770 (2013)</a:t>
            </a:r>
          </a:p>
          <a:p>
            <a:r>
              <a:rPr lang="en-US" sz="2400" dirty="0" err="1"/>
              <a:t>Vimbela</a:t>
            </a:r>
            <a:r>
              <a:rPr lang="en-US" sz="2400" dirty="0"/>
              <a:t>, Gina V., Sang M Ngo, Carolyn </a:t>
            </a:r>
            <a:r>
              <a:rPr lang="en-US" sz="2400" dirty="0" err="1"/>
              <a:t>Fraze</a:t>
            </a:r>
            <a:r>
              <a:rPr lang="en-US" sz="2400" dirty="0"/>
              <a:t>, Lei Yang, and David A Stout “Antibacterial properties and toxicity from metallic nanoparticles” </a:t>
            </a:r>
            <a:r>
              <a:rPr lang="en-US" sz="2400" i="1" dirty="0"/>
              <a:t>International Journal of Nanomedicine </a:t>
            </a:r>
            <a:r>
              <a:rPr lang="en-US" sz="2400" dirty="0"/>
              <a:t>12, 3941-3965 (2017).</a:t>
            </a:r>
          </a:p>
        </p:txBody>
      </p:sp>
      <p:sp>
        <p:nvSpPr>
          <p:cNvPr id="7" name="TextBox 6">
            <a:extLst>
              <a:ext uri="{FF2B5EF4-FFF2-40B4-BE49-F238E27FC236}">
                <a16:creationId xmlns:a16="http://schemas.microsoft.com/office/drawing/2014/main" id="{9B1AD921-FABB-4FF7-9BE1-33D5F44B623D}"/>
              </a:ext>
            </a:extLst>
          </p:cNvPr>
          <p:cNvSpPr txBox="1"/>
          <p:nvPr/>
        </p:nvSpPr>
        <p:spPr>
          <a:xfrm>
            <a:off x="378466" y="7331734"/>
            <a:ext cx="14203680" cy="14772827"/>
          </a:xfrm>
          <a:prstGeom prst="rect">
            <a:avLst/>
          </a:prstGeom>
          <a:noFill/>
        </p:spPr>
        <p:txBody>
          <a:bodyPr wrap="square" rtlCol="0">
            <a:spAutoFit/>
          </a:bodyPr>
          <a:lstStyle/>
          <a:p>
            <a:r>
              <a:rPr lang="en-US" sz="5998" dirty="0"/>
              <a:t>Introduction:</a:t>
            </a:r>
          </a:p>
          <a:p>
            <a:r>
              <a:rPr lang="en-US" sz="4000" i="1" dirty="0"/>
              <a:t>Bacillus subtilis </a:t>
            </a:r>
            <a:r>
              <a:rPr lang="en-US" sz="4000" dirty="0"/>
              <a:t>and </a:t>
            </a:r>
            <a:r>
              <a:rPr lang="en-US" sz="4000" i="1" dirty="0"/>
              <a:t>Escherichia coli</a:t>
            </a:r>
            <a:r>
              <a:rPr lang="en-US" sz="4000" dirty="0"/>
              <a:t> are species of bacteria associated with food borne ailments.  Strains of </a:t>
            </a:r>
            <a:r>
              <a:rPr lang="en-US" sz="4000" i="1" dirty="0"/>
              <a:t>Bacillus subtilis</a:t>
            </a:r>
            <a:r>
              <a:rPr lang="en-US" sz="4000" dirty="0"/>
              <a:t> are associated with food poisoning while a variety of strains of </a:t>
            </a:r>
            <a:r>
              <a:rPr lang="en-US" sz="4000" i="1" dirty="0"/>
              <a:t>E. coli</a:t>
            </a:r>
            <a:r>
              <a:rPr lang="en-US" sz="4000" dirty="0"/>
              <a:t> are associated with food-borne gastrointestinal diseases. Because of organisms such as these, maintaining proper kitchen hygiene is essential. The </a:t>
            </a:r>
            <a:r>
              <a:rPr lang="en-US" sz="4000" dirty="0" err="1"/>
              <a:t>Norwex</a:t>
            </a:r>
            <a:r>
              <a:rPr lang="en-US" sz="4000" baseline="30000" dirty="0" err="1"/>
              <a:t>TM</a:t>
            </a:r>
            <a:r>
              <a:rPr lang="en-US" sz="4000" dirty="0"/>
              <a:t> company has developed microfiber clothes that have silver nanoparticles woven in between the fibers.  The company claims that the microfiber is capable of removing 99% of bacteria from surfaces and that the silver is an anti-microbial agent that will inhibit the growth of microbes in the cloth. In this study, the ability of the </a:t>
            </a:r>
            <a:r>
              <a:rPr lang="en-US" sz="4000" dirty="0" err="1"/>
              <a:t>Norwex</a:t>
            </a:r>
            <a:r>
              <a:rPr lang="en-US" sz="4000" baseline="30000" dirty="0" err="1"/>
              <a:t>TM</a:t>
            </a:r>
            <a:r>
              <a:rPr lang="en-US" sz="4000" dirty="0"/>
              <a:t> microfiber cloth to remove microbes from surfaces and inhibit microbial growth within the cloth is compared to a similar microfiber cloth that lacks the silver nanoparticles.  Preliminary results using the bacterial species </a:t>
            </a:r>
            <a:r>
              <a:rPr lang="en-US" sz="4000" i="1" dirty="0"/>
              <a:t>Bacillus subtilis</a:t>
            </a:r>
            <a:r>
              <a:rPr lang="en-US" sz="4000" dirty="0"/>
              <a:t> and </a:t>
            </a:r>
            <a:r>
              <a:rPr lang="en-US" sz="4000" i="1" dirty="0"/>
              <a:t>Escherichia coli </a:t>
            </a:r>
            <a:r>
              <a:rPr lang="en-US" sz="4000" dirty="0"/>
              <a:t>do not show a significant difference between the two types of microfiber cloths in removing bacteria from surfaces nor in inhibiting the growth of microbes within the cloth.  Future experiments will utilize additional species of bacteria as well as the yeast </a:t>
            </a:r>
            <a:r>
              <a:rPr lang="en-US" sz="4000" i="1" dirty="0"/>
              <a:t>Saccharomyces cerevisiae</a:t>
            </a:r>
            <a:r>
              <a:rPr lang="en-US" sz="4000" dirty="0"/>
              <a:t> to determine if the results obtained for these species are consistent with the results we have observed for </a:t>
            </a:r>
            <a:r>
              <a:rPr lang="en-US" sz="4000" i="1" dirty="0" err="1"/>
              <a:t>B.subtilis</a:t>
            </a:r>
            <a:r>
              <a:rPr lang="en-US" sz="4000" i="1" dirty="0"/>
              <a:t> </a:t>
            </a:r>
            <a:r>
              <a:rPr lang="en-US" sz="4000" dirty="0"/>
              <a:t>and </a:t>
            </a:r>
            <a:r>
              <a:rPr lang="en-US" sz="4000" i="1" dirty="0"/>
              <a:t>E.coli.</a:t>
            </a:r>
            <a:endParaRPr lang="en-US" sz="4000" dirty="0"/>
          </a:p>
          <a:p>
            <a:endParaRPr lang="en-US" sz="5399" dirty="0"/>
          </a:p>
        </p:txBody>
      </p:sp>
      <p:sp>
        <p:nvSpPr>
          <p:cNvPr id="8" name="TextBox 7">
            <a:extLst>
              <a:ext uri="{FF2B5EF4-FFF2-40B4-BE49-F238E27FC236}">
                <a16:creationId xmlns:a16="http://schemas.microsoft.com/office/drawing/2014/main" id="{E242A632-F92D-4CA4-8388-37C8A8DF601D}"/>
              </a:ext>
            </a:extLst>
          </p:cNvPr>
          <p:cNvSpPr txBox="1"/>
          <p:nvPr/>
        </p:nvSpPr>
        <p:spPr>
          <a:xfrm>
            <a:off x="811865" y="24364951"/>
            <a:ext cx="14203680" cy="12095299"/>
          </a:xfrm>
          <a:prstGeom prst="rect">
            <a:avLst/>
          </a:prstGeom>
          <a:noFill/>
        </p:spPr>
        <p:txBody>
          <a:bodyPr wrap="square" rtlCol="0">
            <a:spAutoFit/>
          </a:bodyPr>
          <a:lstStyle/>
          <a:p>
            <a:r>
              <a:rPr lang="en-US" sz="5998" dirty="0"/>
              <a:t>Methods:</a:t>
            </a:r>
          </a:p>
          <a:p>
            <a:r>
              <a:rPr lang="en-US" sz="4000" b="1" dirty="0"/>
              <a:t>Removal of Bacteria:</a:t>
            </a:r>
          </a:p>
          <a:p>
            <a:r>
              <a:rPr lang="en-US" sz="4000" dirty="0"/>
              <a:t>8ml of either </a:t>
            </a:r>
            <a:r>
              <a:rPr lang="en-US" sz="4000" i="1" dirty="0"/>
              <a:t>B. subtilis </a:t>
            </a:r>
            <a:r>
              <a:rPr lang="en-US" sz="4000" dirty="0"/>
              <a:t>or </a:t>
            </a:r>
            <a:r>
              <a:rPr lang="en-US" sz="4000" i="1" dirty="0"/>
              <a:t>E. coli</a:t>
            </a:r>
            <a:r>
              <a:rPr lang="en-US" sz="4000" dirty="0"/>
              <a:t> (1x10</a:t>
            </a:r>
            <a:r>
              <a:rPr lang="en-US" sz="4000" baseline="30000" dirty="0"/>
              <a:t>6</a:t>
            </a:r>
            <a:r>
              <a:rPr lang="en-US" sz="4000" dirty="0"/>
              <a:t> cell/ml) were placed into sterile petri dishes. The bacterial solution was soaked up using either the </a:t>
            </a:r>
            <a:r>
              <a:rPr lang="en-US" sz="4000" dirty="0" err="1"/>
              <a:t>Norwex</a:t>
            </a:r>
            <a:r>
              <a:rPr lang="en-US" sz="4000" baseline="30000" dirty="0" err="1"/>
              <a:t>TM</a:t>
            </a:r>
            <a:r>
              <a:rPr lang="en-US" sz="4000" dirty="0"/>
              <a:t> cloth or the regular microfiber cloth.  After the cloths were removed, 10ml of sterile water was added to the petri dish to resuspend residual bacteria.  The resuspended bacteria were diluted and then inoculated onto Mueller Hinton (MH) agar plates.  The colonies were counted following an overnight incubation at 37C and the number of unbound bacteria was determined.</a:t>
            </a:r>
          </a:p>
          <a:p>
            <a:endParaRPr lang="en-US" sz="4000" dirty="0"/>
          </a:p>
          <a:p>
            <a:r>
              <a:rPr lang="en-US" sz="4000" b="1" dirty="0"/>
              <a:t>Growth of Bacteria in Cloth:</a:t>
            </a:r>
          </a:p>
          <a:p>
            <a:r>
              <a:rPr lang="en-US" sz="4000" dirty="0"/>
              <a:t>The towels that were used in the above procedure were rinsed with hot tap water and placed on a sterile drying rack overnight. The towels were then soaked with 10ml of sterile water and the water was then wrung out of the cloths into a sterile petri dish. 1ml of this solution was inoculated onto MH agar plates, incubated overnight at 37C, and the colonies counted.</a:t>
            </a:r>
          </a:p>
        </p:txBody>
      </p:sp>
      <p:sp>
        <p:nvSpPr>
          <p:cNvPr id="9" name="TextBox 8">
            <a:extLst>
              <a:ext uri="{FF2B5EF4-FFF2-40B4-BE49-F238E27FC236}">
                <a16:creationId xmlns:a16="http://schemas.microsoft.com/office/drawing/2014/main" id="{238414F7-9E08-4FE6-AC5C-10AFA70F9459}"/>
              </a:ext>
            </a:extLst>
          </p:cNvPr>
          <p:cNvSpPr txBox="1"/>
          <p:nvPr/>
        </p:nvSpPr>
        <p:spPr>
          <a:xfrm>
            <a:off x="15827569" y="37068634"/>
            <a:ext cx="22341731" cy="1200329"/>
          </a:xfrm>
          <a:prstGeom prst="rect">
            <a:avLst/>
          </a:prstGeom>
          <a:noFill/>
        </p:spPr>
        <p:txBody>
          <a:bodyPr wrap="square" rtlCol="0">
            <a:spAutoFit/>
          </a:bodyPr>
          <a:lstStyle/>
          <a:p>
            <a:r>
              <a:rPr lang="en-US" sz="2400" b="1" dirty="0"/>
              <a:t>Acknowledgments: </a:t>
            </a:r>
          </a:p>
          <a:p>
            <a:r>
              <a:rPr lang="en-US" sz="2400" dirty="0"/>
              <a:t>UWEC Office of Research and Sponsored Programs Provided Funding to Support This Project</a:t>
            </a:r>
          </a:p>
          <a:p>
            <a:r>
              <a:rPr lang="en-US" sz="2400" dirty="0"/>
              <a:t>Learning and Technology Services Provided Poster Printing Services</a:t>
            </a:r>
          </a:p>
        </p:txBody>
      </p:sp>
      <p:sp>
        <p:nvSpPr>
          <p:cNvPr id="10" name="TextBox 9">
            <a:extLst>
              <a:ext uri="{FF2B5EF4-FFF2-40B4-BE49-F238E27FC236}">
                <a16:creationId xmlns:a16="http://schemas.microsoft.com/office/drawing/2014/main" id="{CBA03237-612C-4D7C-9EFD-7A1D05F853C8}"/>
              </a:ext>
            </a:extLst>
          </p:cNvPr>
          <p:cNvSpPr txBox="1"/>
          <p:nvPr/>
        </p:nvSpPr>
        <p:spPr>
          <a:xfrm>
            <a:off x="15548883" y="7163737"/>
            <a:ext cx="2782956" cy="1015343"/>
          </a:xfrm>
          <a:prstGeom prst="rect">
            <a:avLst/>
          </a:prstGeom>
          <a:noFill/>
        </p:spPr>
        <p:txBody>
          <a:bodyPr wrap="square" rtlCol="0">
            <a:spAutoFit/>
          </a:bodyPr>
          <a:lstStyle/>
          <a:p>
            <a:r>
              <a:rPr lang="en-US" sz="5998" dirty="0"/>
              <a:t>Results:</a:t>
            </a:r>
          </a:p>
        </p:txBody>
      </p:sp>
      <p:graphicFrame>
        <p:nvGraphicFramePr>
          <p:cNvPr id="11" name="Chart 10">
            <a:extLst>
              <a:ext uri="{FF2B5EF4-FFF2-40B4-BE49-F238E27FC236}">
                <a16:creationId xmlns:a16="http://schemas.microsoft.com/office/drawing/2014/main" id="{830AECC0-5A7E-4C51-BABB-42A8ED9B6741}"/>
              </a:ext>
            </a:extLst>
          </p:cNvPr>
          <p:cNvGraphicFramePr/>
          <p:nvPr>
            <p:extLst>
              <p:ext uri="{D42A27DB-BD31-4B8C-83A1-F6EECF244321}">
                <p14:modId xmlns:p14="http://schemas.microsoft.com/office/powerpoint/2010/main" val="2001139896"/>
              </p:ext>
            </p:extLst>
          </p:nvPr>
        </p:nvGraphicFramePr>
        <p:xfrm>
          <a:off x="15548883" y="21211865"/>
          <a:ext cx="10905064" cy="66950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87DFD110-6F64-4161-8E3E-EBE5ED378A86}"/>
              </a:ext>
            </a:extLst>
          </p:cNvPr>
          <p:cNvSpPr txBox="1"/>
          <p:nvPr/>
        </p:nvSpPr>
        <p:spPr>
          <a:xfrm>
            <a:off x="15802553" y="28156779"/>
            <a:ext cx="9627703" cy="830997"/>
          </a:xfrm>
          <a:prstGeom prst="rect">
            <a:avLst/>
          </a:prstGeom>
          <a:noFill/>
        </p:spPr>
        <p:txBody>
          <a:bodyPr wrap="square" rtlCol="0">
            <a:spAutoFit/>
          </a:bodyPr>
          <a:lstStyle/>
          <a:p>
            <a:r>
              <a:rPr lang="en-US" sz="2400" dirty="0"/>
              <a:t>Bars represent average number of colony forming units per ml (CFU/ml). Asterisk(*) represents data from a non-valid plate with &gt;500 colonies.)</a:t>
            </a:r>
          </a:p>
        </p:txBody>
      </p:sp>
      <p:graphicFrame>
        <p:nvGraphicFramePr>
          <p:cNvPr id="13" name="Chart 12">
            <a:extLst>
              <a:ext uri="{FF2B5EF4-FFF2-40B4-BE49-F238E27FC236}">
                <a16:creationId xmlns:a16="http://schemas.microsoft.com/office/drawing/2014/main" id="{17598581-9D60-4E5B-8D64-FFA7F2A9CCC8}"/>
              </a:ext>
            </a:extLst>
          </p:cNvPr>
          <p:cNvGraphicFramePr/>
          <p:nvPr>
            <p:extLst>
              <p:ext uri="{D42A27DB-BD31-4B8C-83A1-F6EECF244321}">
                <p14:modId xmlns:p14="http://schemas.microsoft.com/office/powerpoint/2010/main" val="270224128"/>
              </p:ext>
            </p:extLst>
          </p:nvPr>
        </p:nvGraphicFramePr>
        <p:xfrm>
          <a:off x="28983959" y="21046015"/>
          <a:ext cx="10905064" cy="686085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a:extLst>
              <a:ext uri="{FF2B5EF4-FFF2-40B4-BE49-F238E27FC236}">
                <a16:creationId xmlns:a16="http://schemas.microsoft.com/office/drawing/2014/main" id="{060A60D5-82F2-45AB-961D-24CCDD34E566}"/>
              </a:ext>
            </a:extLst>
          </p:cNvPr>
          <p:cNvSpPr txBox="1"/>
          <p:nvPr/>
        </p:nvSpPr>
        <p:spPr>
          <a:xfrm>
            <a:off x="29397382" y="27906865"/>
            <a:ext cx="9310293" cy="830997"/>
          </a:xfrm>
          <a:prstGeom prst="rect">
            <a:avLst/>
          </a:prstGeom>
          <a:noFill/>
        </p:spPr>
        <p:txBody>
          <a:bodyPr wrap="square" rtlCol="0">
            <a:spAutoFit/>
          </a:bodyPr>
          <a:lstStyle/>
          <a:p>
            <a:r>
              <a:rPr lang="en-US" sz="2400" dirty="0"/>
              <a:t>Bars represent average number of colony forming units per ml (CFU/ml. Asterisk (*) represents data from a non-valid plate with &gt;500 colonies.</a:t>
            </a:r>
          </a:p>
        </p:txBody>
      </p:sp>
      <p:sp>
        <p:nvSpPr>
          <p:cNvPr id="15" name="TextBox 14">
            <a:extLst>
              <a:ext uri="{FF2B5EF4-FFF2-40B4-BE49-F238E27FC236}">
                <a16:creationId xmlns:a16="http://schemas.microsoft.com/office/drawing/2014/main" id="{4B20173C-8500-45A8-BA2A-38FE03DF04BD}"/>
              </a:ext>
            </a:extLst>
          </p:cNvPr>
          <p:cNvSpPr txBox="1"/>
          <p:nvPr/>
        </p:nvSpPr>
        <p:spPr>
          <a:xfrm>
            <a:off x="16018789" y="7258055"/>
            <a:ext cx="21959293" cy="369332"/>
          </a:xfrm>
          <a:prstGeom prst="rect">
            <a:avLst/>
          </a:prstGeom>
          <a:noFill/>
        </p:spPr>
        <p:txBody>
          <a:bodyPr wrap="square" rtlCol="0">
            <a:spAutoFit/>
          </a:bodyPr>
          <a:lstStyle/>
          <a:p>
            <a:endParaRPr lang="en-US" dirty="0"/>
          </a:p>
        </p:txBody>
      </p:sp>
      <p:graphicFrame>
        <p:nvGraphicFramePr>
          <p:cNvPr id="16" name="Object 15">
            <a:extLst>
              <a:ext uri="{FF2B5EF4-FFF2-40B4-BE49-F238E27FC236}">
                <a16:creationId xmlns:a16="http://schemas.microsoft.com/office/drawing/2014/main" id="{57789FC2-3939-410A-A70F-64D8AEE22ADA}"/>
              </a:ext>
            </a:extLst>
          </p:cNvPr>
          <p:cNvGraphicFramePr>
            <a:graphicFrameLocks noChangeAspect="1"/>
          </p:cNvGraphicFramePr>
          <p:nvPr>
            <p:extLst>
              <p:ext uri="{D42A27DB-BD31-4B8C-83A1-F6EECF244321}">
                <p14:modId xmlns:p14="http://schemas.microsoft.com/office/powerpoint/2010/main" val="2590101187"/>
              </p:ext>
            </p:extLst>
          </p:nvPr>
        </p:nvGraphicFramePr>
        <p:xfrm>
          <a:off x="16018791" y="9796533"/>
          <a:ext cx="6709599" cy="9075706"/>
        </p:xfrm>
        <a:graphic>
          <a:graphicData uri="http://schemas.openxmlformats.org/presentationml/2006/ole">
            <mc:AlternateContent xmlns:mc="http://schemas.openxmlformats.org/markup-compatibility/2006">
              <mc:Choice xmlns:v="urn:schemas-microsoft-com:vml" Requires="v">
                <p:oleObj spid="_x0000_s1034" name="Acrobat Document" r:id="rId5" imgW="5829089" imgH="7543747" progId="AcroExch.Document.DC">
                  <p:embed/>
                </p:oleObj>
              </mc:Choice>
              <mc:Fallback>
                <p:oleObj name="Acrobat Document" r:id="rId5" imgW="5829089" imgH="7543747" progId="AcroExch.Document.DC">
                  <p:embed/>
                  <p:pic>
                    <p:nvPicPr>
                      <p:cNvPr id="17" name="Object 16">
                        <a:extLst>
                          <a:ext uri="{FF2B5EF4-FFF2-40B4-BE49-F238E27FC236}">
                            <a16:creationId xmlns:a16="http://schemas.microsoft.com/office/drawing/2014/main" id="{106ECEE5-342C-4254-AD6A-3C3E98143281}"/>
                          </a:ext>
                        </a:extLst>
                      </p:cNvPr>
                      <p:cNvPicPr/>
                      <p:nvPr/>
                    </p:nvPicPr>
                    <p:blipFill>
                      <a:blip r:embed="rId6"/>
                      <a:stretch>
                        <a:fillRect/>
                      </a:stretch>
                    </p:blipFill>
                    <p:spPr>
                      <a:xfrm>
                        <a:off x="16018791" y="9796533"/>
                        <a:ext cx="6709599" cy="9075706"/>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3F06D595-7DAD-4AAA-8530-4D690B4A0165}"/>
              </a:ext>
            </a:extLst>
          </p:cNvPr>
          <p:cNvSpPr txBox="1"/>
          <p:nvPr/>
        </p:nvSpPr>
        <p:spPr>
          <a:xfrm>
            <a:off x="16018789" y="8534176"/>
            <a:ext cx="5223369" cy="954107"/>
          </a:xfrm>
          <a:prstGeom prst="rect">
            <a:avLst/>
          </a:prstGeom>
          <a:noFill/>
        </p:spPr>
        <p:txBody>
          <a:bodyPr wrap="square" rtlCol="0">
            <a:spAutoFit/>
          </a:bodyPr>
          <a:lstStyle/>
          <a:p>
            <a:r>
              <a:rPr lang="en-US" sz="2800" dirty="0"/>
              <a:t>Figure 1. Percentage of </a:t>
            </a:r>
            <a:r>
              <a:rPr lang="en-US" sz="2800" i="1" dirty="0"/>
              <a:t>E.coli</a:t>
            </a:r>
            <a:r>
              <a:rPr lang="en-US" sz="2800" dirty="0"/>
              <a:t> Bound by Cloth</a:t>
            </a:r>
          </a:p>
        </p:txBody>
      </p:sp>
      <p:graphicFrame>
        <p:nvGraphicFramePr>
          <p:cNvPr id="18" name="Object 17">
            <a:extLst>
              <a:ext uri="{FF2B5EF4-FFF2-40B4-BE49-F238E27FC236}">
                <a16:creationId xmlns:a16="http://schemas.microsoft.com/office/drawing/2014/main" id="{4C41A876-7338-4ECF-AF90-758C4F13A775}"/>
              </a:ext>
            </a:extLst>
          </p:cNvPr>
          <p:cNvGraphicFramePr>
            <a:graphicFrameLocks noChangeAspect="1"/>
          </p:cNvGraphicFramePr>
          <p:nvPr>
            <p:extLst>
              <p:ext uri="{D42A27DB-BD31-4B8C-83A1-F6EECF244321}">
                <p14:modId xmlns:p14="http://schemas.microsoft.com/office/powerpoint/2010/main" val="3018998950"/>
              </p:ext>
            </p:extLst>
          </p:nvPr>
        </p:nvGraphicFramePr>
        <p:xfrm>
          <a:off x="23226004" y="9698448"/>
          <a:ext cx="6897826" cy="9216732"/>
        </p:xfrm>
        <a:graphic>
          <a:graphicData uri="http://schemas.openxmlformats.org/presentationml/2006/ole">
            <mc:AlternateContent xmlns:mc="http://schemas.openxmlformats.org/markup-compatibility/2006">
              <mc:Choice xmlns:v="urn:schemas-microsoft-com:vml" Requires="v">
                <p:oleObj spid="_x0000_s1035" name="Acrobat Document" r:id="rId7" imgW="5829089" imgH="7543747" progId="AcroExch.Document.DC">
                  <p:embed/>
                </p:oleObj>
              </mc:Choice>
              <mc:Fallback>
                <p:oleObj name="Acrobat Document" r:id="rId7" imgW="5829089" imgH="7543747" progId="AcroExch.Document.DC">
                  <p:embed/>
                  <p:pic>
                    <p:nvPicPr>
                      <p:cNvPr id="20" name="Object 19">
                        <a:extLst>
                          <a:ext uri="{FF2B5EF4-FFF2-40B4-BE49-F238E27FC236}">
                            <a16:creationId xmlns:a16="http://schemas.microsoft.com/office/drawing/2014/main" id="{6293C4F4-0EA4-4D98-AC02-86F0DD09A7D3}"/>
                          </a:ext>
                        </a:extLst>
                      </p:cNvPr>
                      <p:cNvPicPr/>
                      <p:nvPr/>
                    </p:nvPicPr>
                    <p:blipFill>
                      <a:blip r:embed="rId8"/>
                      <a:stretch>
                        <a:fillRect/>
                      </a:stretch>
                    </p:blipFill>
                    <p:spPr>
                      <a:xfrm>
                        <a:off x="23226004" y="9698448"/>
                        <a:ext cx="6897826" cy="9216732"/>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6A92412-BA4E-4ECB-A52F-B24A8F995AFF}"/>
              </a:ext>
            </a:extLst>
          </p:cNvPr>
          <p:cNvSpPr txBox="1"/>
          <p:nvPr/>
        </p:nvSpPr>
        <p:spPr>
          <a:xfrm>
            <a:off x="23170654" y="8491544"/>
            <a:ext cx="5223370" cy="954107"/>
          </a:xfrm>
          <a:prstGeom prst="rect">
            <a:avLst/>
          </a:prstGeom>
          <a:noFill/>
        </p:spPr>
        <p:txBody>
          <a:bodyPr wrap="square" rtlCol="0">
            <a:spAutoFit/>
          </a:bodyPr>
          <a:lstStyle/>
          <a:p>
            <a:r>
              <a:rPr lang="en-US" sz="2800" dirty="0"/>
              <a:t>Figure 2: Percentage of </a:t>
            </a:r>
            <a:r>
              <a:rPr lang="en-US" sz="2800" i="1" dirty="0"/>
              <a:t>B. subtilis</a:t>
            </a:r>
            <a:r>
              <a:rPr lang="en-US" sz="2800" dirty="0"/>
              <a:t> Bound by Cloth</a:t>
            </a:r>
          </a:p>
        </p:txBody>
      </p:sp>
      <p:sp>
        <p:nvSpPr>
          <p:cNvPr id="20" name="TextBox 19">
            <a:extLst>
              <a:ext uri="{FF2B5EF4-FFF2-40B4-BE49-F238E27FC236}">
                <a16:creationId xmlns:a16="http://schemas.microsoft.com/office/drawing/2014/main" id="{B6C4DA8A-27AA-4A29-95F0-A79BDE82F4B6}"/>
              </a:ext>
            </a:extLst>
          </p:cNvPr>
          <p:cNvSpPr txBox="1"/>
          <p:nvPr/>
        </p:nvSpPr>
        <p:spPr>
          <a:xfrm>
            <a:off x="16018789" y="18997257"/>
            <a:ext cx="5414589" cy="830997"/>
          </a:xfrm>
          <a:prstGeom prst="rect">
            <a:avLst/>
          </a:prstGeom>
          <a:noFill/>
        </p:spPr>
        <p:txBody>
          <a:bodyPr wrap="square" rtlCol="0">
            <a:spAutoFit/>
          </a:bodyPr>
          <a:lstStyle/>
          <a:p>
            <a:r>
              <a:rPr lang="en-US" sz="2400" dirty="0"/>
              <a:t>Percentage of the initial 8x10</a:t>
            </a:r>
            <a:r>
              <a:rPr lang="en-US" sz="2400" baseline="30000" dirty="0"/>
              <a:t>6</a:t>
            </a:r>
            <a:r>
              <a:rPr lang="en-US" sz="2400" dirty="0"/>
              <a:t> bacteria bound by microfiber and </a:t>
            </a:r>
            <a:r>
              <a:rPr lang="en-US" sz="2400" dirty="0" err="1"/>
              <a:t>Norwex</a:t>
            </a:r>
            <a:r>
              <a:rPr lang="en-US" sz="2400" baseline="30000" dirty="0" err="1"/>
              <a:t>TM</a:t>
            </a:r>
            <a:r>
              <a:rPr lang="en-US" sz="2400" dirty="0"/>
              <a:t> cloths</a:t>
            </a:r>
          </a:p>
        </p:txBody>
      </p:sp>
      <p:sp>
        <p:nvSpPr>
          <p:cNvPr id="21" name="TextBox 20">
            <a:extLst>
              <a:ext uri="{FF2B5EF4-FFF2-40B4-BE49-F238E27FC236}">
                <a16:creationId xmlns:a16="http://schemas.microsoft.com/office/drawing/2014/main" id="{A1EF676B-AF50-49A4-9DA1-D0CD32D0CE65}"/>
              </a:ext>
            </a:extLst>
          </p:cNvPr>
          <p:cNvSpPr txBox="1"/>
          <p:nvPr/>
        </p:nvSpPr>
        <p:spPr>
          <a:xfrm>
            <a:off x="23226004" y="19050689"/>
            <a:ext cx="5638864" cy="830997"/>
          </a:xfrm>
          <a:prstGeom prst="rect">
            <a:avLst/>
          </a:prstGeom>
          <a:noFill/>
        </p:spPr>
        <p:txBody>
          <a:bodyPr wrap="square" rtlCol="0">
            <a:spAutoFit/>
          </a:bodyPr>
          <a:lstStyle/>
          <a:p>
            <a:r>
              <a:rPr lang="en-US" sz="2400" dirty="0"/>
              <a:t>Percentage of the initial 8x10</a:t>
            </a:r>
            <a:r>
              <a:rPr lang="en-US" sz="2400" baseline="30000" dirty="0"/>
              <a:t>6</a:t>
            </a:r>
            <a:r>
              <a:rPr lang="en-US" sz="2400" dirty="0"/>
              <a:t> bacteria bound by microfiber and </a:t>
            </a:r>
            <a:r>
              <a:rPr lang="en-US" sz="2400" dirty="0" err="1"/>
              <a:t>Norwex</a:t>
            </a:r>
            <a:r>
              <a:rPr lang="en-US" sz="2400" baseline="30000" dirty="0" err="1"/>
              <a:t>TM</a:t>
            </a:r>
            <a:r>
              <a:rPr lang="en-US" sz="2400" dirty="0"/>
              <a:t> cloths</a:t>
            </a:r>
          </a:p>
        </p:txBody>
      </p:sp>
      <p:graphicFrame>
        <p:nvGraphicFramePr>
          <p:cNvPr id="22" name="Table 21">
            <a:extLst>
              <a:ext uri="{FF2B5EF4-FFF2-40B4-BE49-F238E27FC236}">
                <a16:creationId xmlns:a16="http://schemas.microsoft.com/office/drawing/2014/main" id="{5653D4B9-0E81-4D32-B87C-F7791557E882}"/>
              </a:ext>
            </a:extLst>
          </p:cNvPr>
          <p:cNvGraphicFramePr>
            <a:graphicFrameLocks noGrp="1"/>
          </p:cNvGraphicFramePr>
          <p:nvPr>
            <p:extLst>
              <p:ext uri="{D42A27DB-BD31-4B8C-83A1-F6EECF244321}">
                <p14:modId xmlns:p14="http://schemas.microsoft.com/office/powerpoint/2010/main" val="2661009039"/>
              </p:ext>
            </p:extLst>
          </p:nvPr>
        </p:nvGraphicFramePr>
        <p:xfrm>
          <a:off x="31023151" y="9796533"/>
          <a:ext cx="8865872" cy="5730656"/>
        </p:xfrm>
        <a:graphic>
          <a:graphicData uri="http://schemas.openxmlformats.org/drawingml/2006/table">
            <a:tbl>
              <a:tblPr firstRow="1" bandRow="1">
                <a:tableStyleId>{5C22544A-7EE6-4342-B048-85BDC9FD1C3A}</a:tableStyleId>
              </a:tblPr>
              <a:tblGrid>
                <a:gridCol w="2216468">
                  <a:extLst>
                    <a:ext uri="{9D8B030D-6E8A-4147-A177-3AD203B41FA5}">
                      <a16:colId xmlns:a16="http://schemas.microsoft.com/office/drawing/2014/main" val="642698619"/>
                    </a:ext>
                  </a:extLst>
                </a:gridCol>
                <a:gridCol w="2216468">
                  <a:extLst>
                    <a:ext uri="{9D8B030D-6E8A-4147-A177-3AD203B41FA5}">
                      <a16:colId xmlns:a16="http://schemas.microsoft.com/office/drawing/2014/main" val="1801302839"/>
                    </a:ext>
                  </a:extLst>
                </a:gridCol>
                <a:gridCol w="2216468">
                  <a:extLst>
                    <a:ext uri="{9D8B030D-6E8A-4147-A177-3AD203B41FA5}">
                      <a16:colId xmlns:a16="http://schemas.microsoft.com/office/drawing/2014/main" val="4151169180"/>
                    </a:ext>
                  </a:extLst>
                </a:gridCol>
                <a:gridCol w="2216468">
                  <a:extLst>
                    <a:ext uri="{9D8B030D-6E8A-4147-A177-3AD203B41FA5}">
                      <a16:colId xmlns:a16="http://schemas.microsoft.com/office/drawing/2014/main" val="1866296794"/>
                    </a:ext>
                  </a:extLst>
                </a:gridCol>
              </a:tblGrid>
              <a:tr h="1770841">
                <a:tc>
                  <a:txBody>
                    <a:bodyPr/>
                    <a:lstStyle/>
                    <a:p>
                      <a:r>
                        <a:rPr lang="en-US" sz="2800" dirty="0"/>
                        <a:t>Cloth Type</a:t>
                      </a:r>
                    </a:p>
                  </a:txBody>
                  <a:tcPr/>
                </a:tc>
                <a:tc>
                  <a:txBody>
                    <a:bodyPr/>
                    <a:lstStyle/>
                    <a:p>
                      <a:r>
                        <a:rPr lang="en-US" sz="2800" dirty="0"/>
                        <a:t>Bacteria</a:t>
                      </a:r>
                    </a:p>
                  </a:txBody>
                  <a:tcPr/>
                </a:tc>
                <a:tc>
                  <a:txBody>
                    <a:bodyPr/>
                    <a:lstStyle/>
                    <a:p>
                      <a:r>
                        <a:rPr lang="en-US" sz="2800" dirty="0"/>
                        <a:t>% Bound</a:t>
                      </a:r>
                    </a:p>
                    <a:p>
                      <a:r>
                        <a:rPr lang="en-US" sz="2800" dirty="0"/>
                        <a:t>(Mean)</a:t>
                      </a:r>
                    </a:p>
                  </a:txBody>
                  <a:tcPr/>
                </a:tc>
                <a:tc>
                  <a:txBody>
                    <a:bodyPr/>
                    <a:lstStyle/>
                    <a:p>
                      <a:r>
                        <a:rPr lang="en-US" sz="2800" dirty="0"/>
                        <a:t>95% CI</a:t>
                      </a:r>
                    </a:p>
                  </a:txBody>
                  <a:tcPr/>
                </a:tc>
                <a:extLst>
                  <a:ext uri="{0D108BD9-81ED-4DB2-BD59-A6C34878D82A}">
                    <a16:rowId xmlns:a16="http://schemas.microsoft.com/office/drawing/2014/main" val="2106047682"/>
                  </a:ext>
                </a:extLst>
              </a:tr>
              <a:tr h="971106">
                <a:tc>
                  <a:txBody>
                    <a:bodyPr/>
                    <a:lstStyle/>
                    <a:p>
                      <a:r>
                        <a:rPr lang="en-US" sz="2800" dirty="0"/>
                        <a:t>Microfiber</a:t>
                      </a:r>
                    </a:p>
                  </a:txBody>
                  <a:tcPr/>
                </a:tc>
                <a:tc>
                  <a:txBody>
                    <a:bodyPr/>
                    <a:lstStyle/>
                    <a:p>
                      <a:r>
                        <a:rPr lang="en-US" sz="2800" i="1" dirty="0"/>
                        <a:t>E.coli</a:t>
                      </a:r>
                    </a:p>
                  </a:txBody>
                  <a:tcPr/>
                </a:tc>
                <a:tc>
                  <a:txBody>
                    <a:bodyPr/>
                    <a:lstStyle/>
                    <a:p>
                      <a:r>
                        <a:rPr lang="en-US" sz="2800" dirty="0"/>
                        <a:t>99.1</a:t>
                      </a:r>
                    </a:p>
                  </a:txBody>
                  <a:tcPr/>
                </a:tc>
                <a:tc>
                  <a:txBody>
                    <a:bodyPr/>
                    <a:lstStyle/>
                    <a:p>
                      <a:r>
                        <a:rPr lang="en-US" sz="2800" dirty="0"/>
                        <a:t>+/- 0.01</a:t>
                      </a:r>
                    </a:p>
                  </a:txBody>
                  <a:tcPr/>
                </a:tc>
                <a:extLst>
                  <a:ext uri="{0D108BD9-81ED-4DB2-BD59-A6C34878D82A}">
                    <a16:rowId xmlns:a16="http://schemas.microsoft.com/office/drawing/2014/main" val="1724249312"/>
                  </a:ext>
                </a:extLst>
              </a:tr>
              <a:tr h="971106">
                <a:tc>
                  <a:txBody>
                    <a:bodyPr/>
                    <a:lstStyle/>
                    <a:p>
                      <a:r>
                        <a:rPr lang="en-US" sz="2800" dirty="0" err="1"/>
                        <a:t>Norwex</a:t>
                      </a:r>
                      <a:r>
                        <a:rPr lang="en-US" sz="2800" baseline="30000" dirty="0" err="1"/>
                        <a:t>TM</a:t>
                      </a:r>
                      <a:endParaRPr lang="en-US" sz="2800" dirty="0"/>
                    </a:p>
                  </a:txBody>
                  <a:tcPr/>
                </a:tc>
                <a:tc>
                  <a:txBody>
                    <a:bodyPr/>
                    <a:lstStyle/>
                    <a:p>
                      <a:r>
                        <a:rPr lang="en-US" sz="2800" i="1" dirty="0"/>
                        <a:t>E.coli</a:t>
                      </a:r>
                    </a:p>
                  </a:txBody>
                  <a:tcPr/>
                </a:tc>
                <a:tc>
                  <a:txBody>
                    <a:bodyPr/>
                    <a:lstStyle/>
                    <a:p>
                      <a:r>
                        <a:rPr lang="en-US" sz="2800" dirty="0"/>
                        <a:t>99.2</a:t>
                      </a:r>
                    </a:p>
                  </a:txBody>
                  <a:tcPr/>
                </a:tc>
                <a:tc>
                  <a:txBody>
                    <a:bodyPr/>
                    <a:lstStyle/>
                    <a:p>
                      <a:r>
                        <a:rPr lang="en-US" sz="2800" dirty="0"/>
                        <a:t>+/- 0.15</a:t>
                      </a:r>
                    </a:p>
                  </a:txBody>
                  <a:tcPr/>
                </a:tc>
                <a:extLst>
                  <a:ext uri="{0D108BD9-81ED-4DB2-BD59-A6C34878D82A}">
                    <a16:rowId xmlns:a16="http://schemas.microsoft.com/office/drawing/2014/main" val="220230773"/>
                  </a:ext>
                </a:extLst>
              </a:tr>
              <a:tr h="1046497">
                <a:tc>
                  <a:txBody>
                    <a:bodyPr/>
                    <a:lstStyle/>
                    <a:p>
                      <a:pPr marL="0" marR="0" lvl="0" indent="0" algn="l" defTabSz="384048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Microfiber</a:t>
                      </a:r>
                    </a:p>
                  </a:txBody>
                  <a:tcPr/>
                </a:tc>
                <a:tc>
                  <a:txBody>
                    <a:bodyPr/>
                    <a:lstStyle/>
                    <a:p>
                      <a:r>
                        <a:rPr lang="en-US" sz="2800" i="1" dirty="0" err="1"/>
                        <a:t>B.subtilis</a:t>
                      </a:r>
                      <a:endParaRPr lang="en-US" sz="2800" i="1" dirty="0"/>
                    </a:p>
                  </a:txBody>
                  <a:tcPr/>
                </a:tc>
                <a:tc>
                  <a:txBody>
                    <a:bodyPr/>
                    <a:lstStyle/>
                    <a:p>
                      <a:r>
                        <a:rPr lang="en-US" sz="2800" dirty="0"/>
                        <a:t>97.8</a:t>
                      </a:r>
                    </a:p>
                  </a:txBody>
                  <a:tcPr/>
                </a:tc>
                <a:tc>
                  <a:txBody>
                    <a:bodyPr/>
                    <a:lstStyle/>
                    <a:p>
                      <a:r>
                        <a:rPr lang="en-US" sz="2800" dirty="0"/>
                        <a:t>+/- 5.96</a:t>
                      </a:r>
                    </a:p>
                  </a:txBody>
                  <a:tcPr/>
                </a:tc>
                <a:extLst>
                  <a:ext uri="{0D108BD9-81ED-4DB2-BD59-A6C34878D82A}">
                    <a16:rowId xmlns:a16="http://schemas.microsoft.com/office/drawing/2014/main" val="3040101054"/>
                  </a:ext>
                </a:extLst>
              </a:tr>
              <a:tr h="971106">
                <a:tc>
                  <a:txBody>
                    <a:bodyPr/>
                    <a:lstStyle/>
                    <a:p>
                      <a:r>
                        <a:rPr lang="en-US" sz="2800" dirty="0" err="1"/>
                        <a:t>Norwex</a:t>
                      </a:r>
                      <a:r>
                        <a:rPr lang="en-US" sz="2800" baseline="30000" dirty="0" err="1"/>
                        <a:t>TM</a:t>
                      </a:r>
                      <a:endParaRPr lang="en-US" sz="2800" dirty="0"/>
                    </a:p>
                  </a:txBody>
                  <a:tcPr/>
                </a:tc>
                <a:tc>
                  <a:txBody>
                    <a:bodyPr/>
                    <a:lstStyle/>
                    <a:p>
                      <a:r>
                        <a:rPr lang="en-US" sz="2800" i="1" dirty="0" err="1"/>
                        <a:t>B.subtilis</a:t>
                      </a:r>
                      <a:endParaRPr lang="en-US" sz="2800" i="1" dirty="0"/>
                    </a:p>
                  </a:txBody>
                  <a:tcPr/>
                </a:tc>
                <a:tc>
                  <a:txBody>
                    <a:bodyPr/>
                    <a:lstStyle/>
                    <a:p>
                      <a:r>
                        <a:rPr lang="en-US" sz="2800" dirty="0"/>
                        <a:t>96.7</a:t>
                      </a:r>
                    </a:p>
                  </a:txBody>
                  <a:tcPr/>
                </a:tc>
                <a:tc>
                  <a:txBody>
                    <a:bodyPr/>
                    <a:lstStyle/>
                    <a:p>
                      <a:r>
                        <a:rPr lang="en-US" sz="2800" dirty="0"/>
                        <a:t>+/- 4.82</a:t>
                      </a:r>
                    </a:p>
                  </a:txBody>
                  <a:tcPr/>
                </a:tc>
                <a:extLst>
                  <a:ext uri="{0D108BD9-81ED-4DB2-BD59-A6C34878D82A}">
                    <a16:rowId xmlns:a16="http://schemas.microsoft.com/office/drawing/2014/main" val="1141556425"/>
                  </a:ext>
                </a:extLst>
              </a:tr>
            </a:tbl>
          </a:graphicData>
        </a:graphic>
      </p:graphicFrame>
      <p:sp>
        <p:nvSpPr>
          <p:cNvPr id="23" name="TextBox 22">
            <a:extLst>
              <a:ext uri="{FF2B5EF4-FFF2-40B4-BE49-F238E27FC236}">
                <a16:creationId xmlns:a16="http://schemas.microsoft.com/office/drawing/2014/main" id="{01BEAE09-D460-408C-9DFB-395F46D7D901}"/>
              </a:ext>
            </a:extLst>
          </p:cNvPr>
          <p:cNvSpPr txBox="1"/>
          <p:nvPr/>
        </p:nvSpPr>
        <p:spPr>
          <a:xfrm>
            <a:off x="30784847" y="8488009"/>
            <a:ext cx="8865872" cy="523220"/>
          </a:xfrm>
          <a:prstGeom prst="rect">
            <a:avLst/>
          </a:prstGeom>
          <a:noFill/>
        </p:spPr>
        <p:txBody>
          <a:bodyPr wrap="square" rtlCol="0">
            <a:spAutoFit/>
          </a:bodyPr>
          <a:lstStyle/>
          <a:p>
            <a:r>
              <a:rPr lang="en-US" sz="2800" dirty="0"/>
              <a:t>Table 1: Statistical Analysis of Cloth Binding Data</a:t>
            </a:r>
          </a:p>
        </p:txBody>
      </p:sp>
      <p:sp>
        <p:nvSpPr>
          <p:cNvPr id="24" name="TextBox 23">
            <a:extLst>
              <a:ext uri="{FF2B5EF4-FFF2-40B4-BE49-F238E27FC236}">
                <a16:creationId xmlns:a16="http://schemas.microsoft.com/office/drawing/2014/main" id="{0D99D131-3DC3-4EFD-923E-392C1C56C0E5}"/>
              </a:ext>
            </a:extLst>
          </p:cNvPr>
          <p:cNvSpPr txBox="1"/>
          <p:nvPr/>
        </p:nvSpPr>
        <p:spPr>
          <a:xfrm>
            <a:off x="15804776" y="20472393"/>
            <a:ext cx="9977563" cy="523220"/>
          </a:xfrm>
          <a:prstGeom prst="rect">
            <a:avLst/>
          </a:prstGeom>
          <a:noFill/>
        </p:spPr>
        <p:txBody>
          <a:bodyPr wrap="square" rtlCol="0">
            <a:spAutoFit/>
          </a:bodyPr>
          <a:lstStyle/>
          <a:p>
            <a:r>
              <a:rPr lang="en-US" sz="2800" dirty="0"/>
              <a:t>Figure 3. Bacteria Remaining in Cloth after Overnight Incubation</a:t>
            </a:r>
          </a:p>
        </p:txBody>
      </p:sp>
      <p:sp>
        <p:nvSpPr>
          <p:cNvPr id="25" name="TextBox 24">
            <a:extLst>
              <a:ext uri="{FF2B5EF4-FFF2-40B4-BE49-F238E27FC236}">
                <a16:creationId xmlns:a16="http://schemas.microsoft.com/office/drawing/2014/main" id="{713E8EAF-0F6D-46D0-94ED-257B0DF22F0F}"/>
              </a:ext>
            </a:extLst>
          </p:cNvPr>
          <p:cNvSpPr txBox="1"/>
          <p:nvPr/>
        </p:nvSpPr>
        <p:spPr>
          <a:xfrm>
            <a:off x="28983959" y="20427886"/>
            <a:ext cx="9929303" cy="523220"/>
          </a:xfrm>
          <a:prstGeom prst="rect">
            <a:avLst/>
          </a:prstGeom>
          <a:noFill/>
        </p:spPr>
        <p:txBody>
          <a:bodyPr wrap="square" rtlCol="0">
            <a:spAutoFit/>
          </a:bodyPr>
          <a:lstStyle/>
          <a:p>
            <a:r>
              <a:rPr lang="en-US" sz="2800" dirty="0"/>
              <a:t>Figure 4. Bacteria Remaining in Cloth After Overnight Incubation</a:t>
            </a:r>
          </a:p>
        </p:txBody>
      </p:sp>
      <p:sp>
        <p:nvSpPr>
          <p:cNvPr id="26" name="TextBox 25">
            <a:extLst>
              <a:ext uri="{FF2B5EF4-FFF2-40B4-BE49-F238E27FC236}">
                <a16:creationId xmlns:a16="http://schemas.microsoft.com/office/drawing/2014/main" id="{B61616D8-E08B-4661-8A44-9CD7529E6CCE}"/>
              </a:ext>
            </a:extLst>
          </p:cNvPr>
          <p:cNvSpPr txBox="1"/>
          <p:nvPr/>
        </p:nvSpPr>
        <p:spPr>
          <a:xfrm>
            <a:off x="15802553" y="29632401"/>
            <a:ext cx="23848166" cy="5139548"/>
          </a:xfrm>
          <a:prstGeom prst="rect">
            <a:avLst/>
          </a:prstGeom>
          <a:noFill/>
        </p:spPr>
        <p:txBody>
          <a:bodyPr wrap="square" rtlCol="0">
            <a:spAutoFit/>
          </a:bodyPr>
          <a:lstStyle/>
          <a:p>
            <a:r>
              <a:rPr lang="en-US" sz="5998" dirty="0"/>
              <a:t>Conclusions:</a:t>
            </a:r>
          </a:p>
          <a:p>
            <a:r>
              <a:rPr lang="en-US" sz="4000" dirty="0"/>
              <a:t>Both the microfiber and </a:t>
            </a:r>
            <a:r>
              <a:rPr lang="en-US" sz="4000" dirty="0" err="1"/>
              <a:t>Norwex</a:t>
            </a:r>
            <a:r>
              <a:rPr lang="en-US" sz="4000" baseline="30000" dirty="0" err="1"/>
              <a:t>TM</a:t>
            </a:r>
            <a:r>
              <a:rPr lang="en-US" sz="4000" baseline="30000" dirty="0"/>
              <a:t> </a:t>
            </a:r>
            <a:r>
              <a:rPr lang="en-US" sz="4000" dirty="0"/>
              <a:t>cloths were able to bind approximately 99% of both the </a:t>
            </a:r>
            <a:r>
              <a:rPr lang="en-US" sz="4000" i="1" dirty="0"/>
              <a:t>E.coli</a:t>
            </a:r>
            <a:r>
              <a:rPr lang="en-US" sz="4000" dirty="0"/>
              <a:t> and the </a:t>
            </a:r>
            <a:r>
              <a:rPr lang="en-US" sz="4000" i="1" dirty="0" err="1"/>
              <a:t>B.subtilis</a:t>
            </a:r>
            <a:r>
              <a:rPr lang="en-US" sz="4000" dirty="0"/>
              <a:t> from the surface of a sterile petri dish.  There was no statistical difference between the binding ability of the microfiber cloth and the </a:t>
            </a:r>
            <a:r>
              <a:rPr lang="en-US" sz="4000" dirty="0" err="1"/>
              <a:t>Norwex</a:t>
            </a:r>
            <a:r>
              <a:rPr lang="en-US" sz="4000" baseline="30000" dirty="0" err="1"/>
              <a:t>TM</a:t>
            </a:r>
            <a:r>
              <a:rPr lang="en-US" sz="4000" baseline="30000" dirty="0"/>
              <a:t> </a:t>
            </a:r>
            <a:r>
              <a:rPr lang="en-US" sz="4000" dirty="0"/>
              <a:t>cloth. In addition, there is no evidence to support any inhibitory effect due to the silver nanobeads in the </a:t>
            </a:r>
            <a:r>
              <a:rPr lang="en-US" sz="4000" dirty="0" err="1"/>
              <a:t>Norwex</a:t>
            </a:r>
            <a:r>
              <a:rPr lang="en-US" sz="4000" baseline="30000" dirty="0" err="1"/>
              <a:t>TM</a:t>
            </a:r>
            <a:r>
              <a:rPr lang="en-US" sz="4000" dirty="0"/>
              <a:t> cloth as there was no difference in the number of bacteria remaining in the cloths after an overnight incubation.  Future experiments will utilize additional microbial species and assess the growth of microbes in the cloth for an extended period of incubation.</a:t>
            </a:r>
            <a:endParaRPr lang="en-US" sz="4000" b="1" dirty="0"/>
          </a:p>
          <a:p>
            <a:endParaRPr lang="en-US" sz="2800" b="1" dirty="0"/>
          </a:p>
        </p:txBody>
      </p:sp>
      <p:pic>
        <p:nvPicPr>
          <p:cNvPr id="27" name="Picture 26">
            <a:extLst>
              <a:ext uri="{FF2B5EF4-FFF2-40B4-BE49-F238E27FC236}">
                <a16:creationId xmlns:a16="http://schemas.microsoft.com/office/drawing/2014/main" id="{60EBD5AB-2670-460B-8277-27E8D8E7410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548883" y="4446904"/>
            <a:ext cx="10300820" cy="1605210"/>
          </a:xfrm>
          <a:prstGeom prst="rect">
            <a:avLst/>
          </a:prstGeom>
        </p:spPr>
      </p:pic>
    </p:spTree>
    <p:extLst>
      <p:ext uri="{BB962C8B-B14F-4D97-AF65-F5344CB8AC3E}">
        <p14:creationId xmlns:p14="http://schemas.microsoft.com/office/powerpoint/2010/main" val="2509198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TotalTime>
  <Words>838</Words>
  <Application>Microsoft Office PowerPoint</Application>
  <PresentationFormat>Custom</PresentationFormat>
  <Paragraphs>58</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Calibri Light</vt:lpstr>
      <vt:lpstr>Office Theme</vt:lpstr>
      <vt:lpstr>Acrobat Document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Herman</dc:creator>
  <cp:lastModifiedBy>Daniel Herman</cp:lastModifiedBy>
  <cp:revision>5</cp:revision>
  <dcterms:created xsi:type="dcterms:W3CDTF">2019-04-25T14:37:40Z</dcterms:created>
  <dcterms:modified xsi:type="dcterms:W3CDTF">2019-04-25T15:21:58Z</dcterms:modified>
</cp:coreProperties>
</file>