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59" autoAdjust="0"/>
    <p:restoredTop sz="95884" autoAdjust="0"/>
  </p:normalViewPr>
  <p:slideViewPr>
    <p:cSldViewPr snapToGrid="0">
      <p:cViewPr>
        <p:scale>
          <a:sx n="81" d="100"/>
          <a:sy n="81" d="100"/>
        </p:scale>
        <p:origin x="-8496" y="-128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4/21/19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4/21/19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4/21/19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tiff"/><Relationship Id="rId5" Type="http://schemas.openxmlformats.org/officeDocument/2006/relationships/image" Target="../media/image5.tiff"/><Relationship Id="rId6" Type="http://schemas.openxmlformats.org/officeDocument/2006/relationships/image" Target="../media/image6.tiff"/><Relationship Id="rId7" Type="http://schemas.openxmlformats.org/officeDocument/2006/relationships/image" Target="../media/image7.tiff"/><Relationship Id="rId8" Type="http://schemas.openxmlformats.org/officeDocument/2006/relationships/hyperlink" Target="https://collections.ushmm.org/search/catalog/irn50967" TargetMode="External"/><Relationship Id="rId1" Type="http://schemas.openxmlformats.org/officeDocument/2006/relationships/slideLayout" Target="../slideLayouts/slideLayout1.xml"/><Relationship Id="rId2"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4908" y="2810314"/>
            <a:ext cx="34198560" cy="2436058"/>
          </a:xfrm>
        </p:spPr>
        <p:txBody>
          <a:bodyPr>
            <a:noAutofit/>
          </a:bodyPr>
          <a:lstStyle/>
          <a:p>
            <a:pPr algn="l"/>
            <a:r>
              <a:rPr lang="en-US" sz="7800" dirty="0" smtClean="0">
                <a:latin typeface="Arial" charset="0"/>
                <a:ea typeface="Arial" charset="0"/>
                <a:cs typeface="Arial" charset="0"/>
              </a:rPr>
              <a:t>“Budapest Blackout”: The Wartime Diaries of Dr. Maria </a:t>
            </a:r>
            <a:r>
              <a:rPr lang="en-US" sz="7800" dirty="0" err="1" smtClean="0">
                <a:latin typeface="Arial" charset="0"/>
                <a:ea typeface="Arial" charset="0"/>
                <a:cs typeface="Arial" charset="0"/>
              </a:rPr>
              <a:t>Madi</a:t>
            </a:r>
            <a:endParaRPr lang="en-US" sz="7800" dirty="0">
              <a:latin typeface="Arial" charset="0"/>
              <a:ea typeface="Arial" charset="0"/>
              <a:cs typeface="Arial" charset="0"/>
            </a:endParaRPr>
          </a:p>
        </p:txBody>
      </p:sp>
      <p:sp>
        <p:nvSpPr>
          <p:cNvPr id="6" name="Title 1"/>
          <p:cNvSpPr txBox="1">
            <a:spLocks/>
          </p:cNvSpPr>
          <p:nvPr/>
        </p:nvSpPr>
        <p:spPr>
          <a:xfrm>
            <a:off x="2325016" y="5347057"/>
            <a:ext cx="34198560" cy="249573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t>Cade </a:t>
            </a:r>
            <a:r>
              <a:rPr lang="en-US" sz="4000" dirty="0" err="1" smtClean="0"/>
              <a:t>Lambrecht</a:t>
            </a:r>
            <a:r>
              <a:rPr lang="en-US" sz="4000" dirty="0" smtClean="0"/>
              <a:t>, Hannah Lahti, Elizabeth Peterson, Katherine </a:t>
            </a:r>
            <a:r>
              <a:rPr lang="en-US" sz="4000" dirty="0" err="1" smtClean="0"/>
              <a:t>Ciolkosz</a:t>
            </a:r>
            <a:r>
              <a:rPr lang="en-US" sz="4000" dirty="0" smtClean="0"/>
              <a:t>, </a:t>
            </a:r>
            <a:r>
              <a:rPr lang="en-US" sz="4000" dirty="0" err="1" smtClean="0"/>
              <a:t>Chue</a:t>
            </a:r>
            <a:r>
              <a:rPr lang="en-US" sz="4000" dirty="0" smtClean="0"/>
              <a:t> </a:t>
            </a:r>
            <a:r>
              <a:rPr lang="en-US" sz="4000" dirty="0" err="1" smtClean="0"/>
              <a:t>Tu</a:t>
            </a:r>
            <a:r>
              <a:rPr lang="en-US" sz="4000" dirty="0" smtClean="0"/>
              <a:t> Her, James W. </a:t>
            </a:r>
            <a:r>
              <a:rPr lang="en-US" sz="4000" dirty="0" err="1" smtClean="0"/>
              <a:t>Oberly</a:t>
            </a:r>
            <a:r>
              <a:rPr lang="en-US" sz="4000" dirty="0" smtClean="0"/>
              <a:t>, History Department, University of Wisconsin - </a:t>
            </a:r>
            <a:r>
              <a:rPr lang="en-US" sz="4000" smtClean="0"/>
              <a:t>Eau </a:t>
            </a:r>
            <a:r>
              <a:rPr lang="en-US" sz="4000" smtClean="0"/>
              <a:t>Claire IFP </a:t>
            </a:r>
            <a:r>
              <a:rPr lang="en-US" sz="4000" dirty="0"/>
              <a:t>| </a:t>
            </a:r>
            <a:endParaRPr lang="en-US" sz="4000" dirty="0" smtClean="0"/>
          </a:p>
          <a:p>
            <a:pPr algn="l"/>
            <a:r>
              <a:rPr lang="en-US" sz="4000" dirty="0" smtClean="0"/>
              <a:t>Dr</a:t>
            </a:r>
            <a:r>
              <a:rPr lang="en-US" sz="4000" dirty="0"/>
              <a:t>. </a:t>
            </a:r>
            <a:r>
              <a:rPr lang="en-US" sz="4000" dirty="0" err="1"/>
              <a:t>Katalin</a:t>
            </a:r>
            <a:r>
              <a:rPr lang="en-US" sz="4000" dirty="0"/>
              <a:t> </a:t>
            </a:r>
            <a:r>
              <a:rPr lang="en-US" sz="4000" dirty="0" err="1"/>
              <a:t>Kállay</a:t>
            </a:r>
            <a:r>
              <a:rPr lang="en-US" sz="4000" dirty="0"/>
              <a:t>, </a:t>
            </a:r>
            <a:r>
              <a:rPr lang="en-US" sz="4000" dirty="0" err="1"/>
              <a:t>Krisztina</a:t>
            </a:r>
            <a:r>
              <a:rPr lang="en-US" sz="4000" dirty="0"/>
              <a:t> </a:t>
            </a:r>
            <a:r>
              <a:rPr lang="en-US" sz="4000" dirty="0" err="1"/>
              <a:t>Milovszky</a:t>
            </a:r>
            <a:r>
              <a:rPr lang="en-US" sz="4000" dirty="0"/>
              <a:t>, Noemi </a:t>
            </a:r>
            <a:r>
              <a:rPr lang="en-US" sz="4000" dirty="0" err="1"/>
              <a:t>Puchinger</a:t>
            </a:r>
            <a:r>
              <a:rPr lang="en-US" sz="4000" dirty="0"/>
              <a:t>, </a:t>
            </a:r>
            <a:r>
              <a:rPr lang="en-US" sz="4000" dirty="0" err="1"/>
              <a:t>Dóra</a:t>
            </a:r>
            <a:r>
              <a:rPr lang="en-US" sz="4000" dirty="0"/>
              <a:t> </a:t>
            </a:r>
            <a:r>
              <a:rPr lang="en-US" sz="4000" dirty="0" err="1"/>
              <a:t>Sárkány</a:t>
            </a:r>
            <a:r>
              <a:rPr lang="en-US" sz="4000" dirty="0"/>
              <a:t>, Alexandra </a:t>
            </a:r>
            <a:r>
              <a:rPr lang="en-US" sz="4000" dirty="0" err="1"/>
              <a:t>Sümegi</a:t>
            </a:r>
            <a:r>
              <a:rPr lang="en-US" sz="4000" dirty="0"/>
              <a:t>, Laura </a:t>
            </a:r>
            <a:r>
              <a:rPr lang="en-US" sz="4000" dirty="0" err="1"/>
              <a:t>Suszta</a:t>
            </a:r>
            <a:r>
              <a:rPr lang="en-US" sz="4000" dirty="0"/>
              <a:t>, Department of English Studies, </a:t>
            </a:r>
            <a:r>
              <a:rPr lang="en-US" sz="4000" dirty="0" err="1"/>
              <a:t>Károli</a:t>
            </a:r>
            <a:r>
              <a:rPr lang="en-US" sz="4000" dirty="0"/>
              <a:t> </a:t>
            </a:r>
            <a:r>
              <a:rPr lang="en-US" sz="4000" dirty="0" err="1"/>
              <a:t>Gáspár</a:t>
            </a:r>
            <a:r>
              <a:rPr lang="en-US" sz="4000" dirty="0"/>
              <a:t> </a:t>
            </a:r>
            <a:r>
              <a:rPr lang="en-US" sz="4000" dirty="0" smtClean="0"/>
              <a:t>University | </a:t>
            </a:r>
            <a:r>
              <a:rPr lang="en-US" sz="4000" dirty="0" err="1"/>
              <a:t>Nóra</a:t>
            </a:r>
            <a:r>
              <a:rPr lang="en-US" sz="4000" dirty="0"/>
              <a:t> </a:t>
            </a:r>
            <a:r>
              <a:rPr lang="en-US" sz="4000" dirty="0" err="1"/>
              <a:t>Nádasdi</a:t>
            </a:r>
            <a:r>
              <a:rPr lang="en-US" sz="4000" dirty="0"/>
              <a:t>, Department of North American Studies, </a:t>
            </a:r>
            <a:r>
              <a:rPr lang="en-US" sz="4000" dirty="0" err="1"/>
              <a:t>Eötvös</a:t>
            </a:r>
            <a:r>
              <a:rPr lang="en-US" sz="4000" dirty="0"/>
              <a:t> </a:t>
            </a:r>
            <a:r>
              <a:rPr lang="en-US" sz="4000" dirty="0" err="1"/>
              <a:t>Loránd</a:t>
            </a:r>
            <a:r>
              <a:rPr lang="en-US" sz="4000" dirty="0"/>
              <a:t> University</a:t>
            </a:r>
          </a:p>
          <a:p>
            <a:pPr algn="l"/>
            <a:endParaRPr lang="en-US" sz="4400"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6000" cap="small" dirty="0">
              <a:solidFill>
                <a:srgbClr val="DD9E11"/>
              </a:solidFill>
              <a:latin typeface="Minion Pro" panose="02040503050306020203" pitchFamily="18" charset="0"/>
            </a:endParaRPr>
          </a:p>
        </p:txBody>
      </p:sp>
      <p:sp>
        <p:nvSpPr>
          <p:cNvPr id="8" name="Subtitle 2"/>
          <p:cNvSpPr txBox="1">
            <a:spLocks/>
          </p:cNvSpPr>
          <p:nvPr/>
        </p:nvSpPr>
        <p:spPr>
          <a:xfrm>
            <a:off x="2325016" y="9999590"/>
            <a:ext cx="11028290" cy="349825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10" name="Subtitle 2"/>
          <p:cNvSpPr txBox="1">
            <a:spLocks/>
          </p:cNvSpPr>
          <p:nvPr/>
        </p:nvSpPr>
        <p:spPr>
          <a:xfrm>
            <a:off x="1901652" y="21531774"/>
            <a:ext cx="10827763" cy="940613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400" dirty="0" smtClean="0"/>
              <a:t>After </a:t>
            </a:r>
            <a:r>
              <a:rPr lang="en-US" sz="2400" dirty="0"/>
              <a:t>her daughter </a:t>
            </a:r>
            <a:r>
              <a:rPr lang="en-US" sz="2400" dirty="0" smtClean="0"/>
              <a:t>Hilda </a:t>
            </a:r>
            <a:r>
              <a:rPr lang="en-US" sz="2400" dirty="0"/>
              <a:t>emigrated from Hungary to the United States at the start of World War II, Dr. Maria </a:t>
            </a:r>
            <a:r>
              <a:rPr lang="en-US" sz="2400" dirty="0" err="1"/>
              <a:t>Madi</a:t>
            </a:r>
            <a:r>
              <a:rPr lang="en-US" sz="2400" dirty="0"/>
              <a:t> kept in contact with her by sending letters.  That changed in </a:t>
            </a:r>
            <a:r>
              <a:rPr lang="en-US" sz="2400" dirty="0" smtClean="0"/>
              <a:t>December of 1941 </a:t>
            </a:r>
            <a:r>
              <a:rPr lang="en-US" sz="2400" dirty="0"/>
              <a:t>when the United States entered the war and mail service between the Allied and Axis powers was suspended. The “Budapest Blackout,” as Dr. </a:t>
            </a:r>
            <a:r>
              <a:rPr lang="en-US" sz="2400" dirty="0" err="1"/>
              <a:t>Madi</a:t>
            </a:r>
            <a:r>
              <a:rPr lang="en-US" sz="2400" dirty="0"/>
              <a:t> described it, provoked the writing of a diary that would one day serve as communication with her daughter as well as a record of her experience during the war.  By the end of the war Dr. </a:t>
            </a:r>
            <a:r>
              <a:rPr lang="en-US" sz="2400" dirty="0" err="1"/>
              <a:t>Madi</a:t>
            </a:r>
            <a:r>
              <a:rPr lang="en-US" sz="2400" dirty="0"/>
              <a:t> had penned </a:t>
            </a:r>
            <a:r>
              <a:rPr lang="en-US" sz="2400" dirty="0" smtClean="0"/>
              <a:t>16 </a:t>
            </a:r>
            <a:r>
              <a:rPr lang="en-US" sz="2400" dirty="0"/>
              <a:t>diary volumes, which included her records of air raids over Budapest, wartime inflation, and her commentary on current events. She also revealed that she had resisted the attack on Jews by protecting a young Jewish boy and his aunt. Following the war, Dr. </a:t>
            </a:r>
            <a:r>
              <a:rPr lang="en-US" sz="2400" dirty="0" err="1"/>
              <a:t>Madi</a:t>
            </a:r>
            <a:r>
              <a:rPr lang="en-US" sz="2400" dirty="0"/>
              <a:t> emigrated to the United States to be with her daughter and </a:t>
            </a:r>
            <a:r>
              <a:rPr lang="en-US" sz="2400" dirty="0" smtClean="0"/>
              <a:t>grandchild.  The </a:t>
            </a:r>
            <a:r>
              <a:rPr lang="en-US" sz="2400" dirty="0"/>
              <a:t>diaries remained essentially undiscovered until Alfred </a:t>
            </a:r>
            <a:r>
              <a:rPr lang="en-US" sz="2400" dirty="0" err="1"/>
              <a:t>Lakos</a:t>
            </a:r>
            <a:r>
              <a:rPr lang="en-US" sz="2400" dirty="0"/>
              <a:t>, the young boy </a:t>
            </a:r>
            <a:r>
              <a:rPr lang="en-US" sz="2400" dirty="0" smtClean="0"/>
              <a:t>whom </a:t>
            </a:r>
            <a:r>
              <a:rPr lang="en-US" sz="2400" dirty="0"/>
              <a:t>Dr. </a:t>
            </a:r>
            <a:r>
              <a:rPr lang="en-US" sz="2400" dirty="0" err="1" smtClean="0"/>
              <a:t>Madi</a:t>
            </a:r>
            <a:r>
              <a:rPr lang="en-US" sz="2400" dirty="0" smtClean="0"/>
              <a:t> </a:t>
            </a:r>
            <a:r>
              <a:rPr lang="en-US" sz="2400" dirty="0"/>
              <a:t>saved, requested to read the </a:t>
            </a:r>
            <a:r>
              <a:rPr lang="en-US" sz="2400" dirty="0" smtClean="0"/>
              <a:t>diaries.  The </a:t>
            </a:r>
            <a:r>
              <a:rPr lang="en-US" sz="2400" dirty="0"/>
              <a:t>diaries have since been donated to the United States Holocaust Memorial Museum by Dr. </a:t>
            </a:r>
            <a:r>
              <a:rPr lang="en-US" sz="2400" dirty="0" err="1"/>
              <a:t>Madi’s</a:t>
            </a:r>
            <a:r>
              <a:rPr lang="en-US" sz="2400" dirty="0"/>
              <a:t> </a:t>
            </a:r>
            <a:r>
              <a:rPr lang="en-US" sz="2400" dirty="0" smtClean="0"/>
              <a:t>grandchildren </a:t>
            </a:r>
            <a:r>
              <a:rPr lang="en-US" sz="2400" dirty="0"/>
              <a:t>and Dr. </a:t>
            </a:r>
            <a:r>
              <a:rPr lang="en-US" sz="2400" dirty="0" err="1"/>
              <a:t>Madi</a:t>
            </a:r>
            <a:r>
              <a:rPr lang="en-US" sz="2400" dirty="0"/>
              <a:t> has been recognized as a Righteous Among the Nations by </a:t>
            </a:r>
            <a:r>
              <a:rPr lang="en-US" sz="2400" dirty="0" err="1"/>
              <a:t>Yad</a:t>
            </a:r>
            <a:r>
              <a:rPr lang="en-US" sz="2400" dirty="0"/>
              <a:t> </a:t>
            </a:r>
            <a:r>
              <a:rPr lang="en-US" sz="2400" dirty="0" err="1"/>
              <a:t>Vashem</a:t>
            </a:r>
            <a:r>
              <a:rPr lang="en-US" sz="2400" dirty="0"/>
              <a:t> World Holocaust Remembrance Center in Jerusalem, </a:t>
            </a:r>
            <a:r>
              <a:rPr lang="en-US" sz="2400" dirty="0" smtClean="0"/>
              <a:t>Israel.</a:t>
            </a:r>
          </a:p>
          <a:p>
            <a:pPr algn="l"/>
            <a:r>
              <a:rPr lang="en-US" sz="2400" dirty="0" smtClean="0"/>
              <a:t>The </a:t>
            </a:r>
            <a:r>
              <a:rPr lang="en-US" sz="2400" dirty="0"/>
              <a:t>United States Holocaust Memorial Museum (USHMM) digitized the diaries with the goal of creating an indexed transcription.  Dr. James </a:t>
            </a:r>
            <a:r>
              <a:rPr lang="en-US" sz="2400" dirty="0" err="1"/>
              <a:t>Oberly</a:t>
            </a:r>
            <a:r>
              <a:rPr lang="en-US" sz="2400" dirty="0"/>
              <a:t> and students from the University of Wisconsin-Eau Claire History Department, with assistance from students at </a:t>
            </a:r>
            <a:r>
              <a:rPr lang="en-US" sz="2400" dirty="0" err="1"/>
              <a:t>Károli</a:t>
            </a:r>
            <a:r>
              <a:rPr lang="en-US" sz="2400" dirty="0"/>
              <a:t> </a:t>
            </a:r>
            <a:r>
              <a:rPr lang="en-US" sz="2400" dirty="0" err="1"/>
              <a:t>Gáspár</a:t>
            </a:r>
            <a:r>
              <a:rPr lang="en-US" sz="2400" dirty="0"/>
              <a:t> University in Budapest, decided to take on this project.  The project began with on-campus meetings to articulate the process by which the diaries would be transcribed and indexed by subject. The project was to be expanded by continued research in Budapest, Hungary and completed in the Spring of 2019.</a:t>
            </a:r>
          </a:p>
          <a:p>
            <a:r>
              <a:rPr lang="en-US" sz="9600" dirty="0"/>
              <a:t/>
            </a:r>
            <a:br>
              <a:rPr lang="en-US" sz="9600" dirty="0"/>
            </a:br>
            <a:endParaRPr lang="en-US" sz="3200" dirty="0"/>
          </a:p>
        </p:txBody>
      </p:sp>
      <p:sp>
        <p:nvSpPr>
          <p:cNvPr id="3" name="TextBox 2"/>
          <p:cNvSpPr txBox="1"/>
          <p:nvPr/>
        </p:nvSpPr>
        <p:spPr>
          <a:xfrm>
            <a:off x="1901653" y="8750786"/>
            <a:ext cx="6791499" cy="1323439"/>
          </a:xfrm>
          <a:prstGeom prst="rect">
            <a:avLst/>
          </a:prstGeom>
          <a:noFill/>
        </p:spPr>
        <p:txBody>
          <a:bodyPr wrap="square" rtlCol="0">
            <a:spAutoFit/>
          </a:bodyPr>
          <a:lstStyle/>
          <a:p>
            <a:r>
              <a:rPr lang="en-US" sz="8000" cap="small" dirty="0">
                <a:solidFill>
                  <a:srgbClr val="DD9E11"/>
                </a:solidFill>
                <a:latin typeface="Arial" charset="0"/>
                <a:ea typeface="Arial" charset="0"/>
                <a:cs typeface="Arial" charset="0"/>
              </a:rPr>
              <a:t>Abstract</a:t>
            </a:r>
          </a:p>
        </p:txBody>
      </p:sp>
      <p:sp>
        <p:nvSpPr>
          <p:cNvPr id="14" name="TextBox 13"/>
          <p:cNvSpPr txBox="1"/>
          <p:nvPr/>
        </p:nvSpPr>
        <p:spPr>
          <a:xfrm>
            <a:off x="1901652" y="20324025"/>
            <a:ext cx="6791499" cy="923330"/>
          </a:xfrm>
          <a:prstGeom prst="rect">
            <a:avLst/>
          </a:prstGeom>
          <a:noFill/>
        </p:spPr>
        <p:txBody>
          <a:bodyPr wrap="square" rtlCol="0">
            <a:spAutoFit/>
          </a:bodyPr>
          <a:lstStyle/>
          <a:p>
            <a:pPr defTabSz="4023360">
              <a:lnSpc>
                <a:spcPct val="90000"/>
              </a:lnSpc>
              <a:spcBef>
                <a:spcPts val="4400"/>
              </a:spcBef>
            </a:pPr>
            <a:r>
              <a:rPr lang="en-US" sz="6000" cap="small" dirty="0" smtClean="0">
                <a:solidFill>
                  <a:schemeClr val="accent1">
                    <a:lumMod val="50000"/>
                  </a:schemeClr>
                </a:solidFill>
                <a:latin typeface="Arial" charset="0"/>
                <a:ea typeface="Arial" charset="0"/>
                <a:cs typeface="Arial" charset="0"/>
              </a:rPr>
              <a:t>Background </a:t>
            </a:r>
            <a:endParaRPr lang="en-US" sz="6000" cap="small" dirty="0">
              <a:solidFill>
                <a:schemeClr val="accent1">
                  <a:lumMod val="50000"/>
                </a:schemeClr>
              </a:solidFill>
              <a:latin typeface="Arial" charset="0"/>
              <a:ea typeface="Arial" charset="0"/>
              <a:cs typeface="Arial" charset="0"/>
            </a:endParaRPr>
          </a:p>
        </p:txBody>
      </p:sp>
      <p:sp>
        <p:nvSpPr>
          <p:cNvPr id="18" name="TextBox 17"/>
          <p:cNvSpPr txBox="1"/>
          <p:nvPr/>
        </p:nvSpPr>
        <p:spPr>
          <a:xfrm>
            <a:off x="1957986" y="23658087"/>
            <a:ext cx="10910480" cy="535531"/>
          </a:xfrm>
          <a:prstGeom prst="rect">
            <a:avLst/>
          </a:prstGeom>
          <a:noFill/>
        </p:spPr>
        <p:txBody>
          <a:bodyPr wrap="square" rtlCol="0">
            <a:spAutoFit/>
          </a:bodyPr>
          <a:lstStyle/>
          <a:p>
            <a:pPr defTabSz="4023360">
              <a:lnSpc>
                <a:spcPct val="90000"/>
              </a:lnSpc>
              <a:spcBef>
                <a:spcPts val="4400"/>
              </a:spcBef>
            </a:pPr>
            <a:endParaRPr lang="en-US" sz="3200" dirty="0"/>
          </a:p>
        </p:txBody>
      </p:sp>
      <p:sp>
        <p:nvSpPr>
          <p:cNvPr id="20" name="TextBox 19"/>
          <p:cNvSpPr txBox="1"/>
          <p:nvPr/>
        </p:nvSpPr>
        <p:spPr>
          <a:xfrm>
            <a:off x="1901652" y="12802022"/>
            <a:ext cx="11028291" cy="535531"/>
          </a:xfrm>
          <a:prstGeom prst="rect">
            <a:avLst/>
          </a:prstGeom>
          <a:noFill/>
        </p:spPr>
        <p:txBody>
          <a:bodyPr wrap="square" rtlCol="0">
            <a:spAutoFit/>
          </a:bodyPr>
          <a:lstStyle/>
          <a:p>
            <a:pPr defTabSz="4023360">
              <a:lnSpc>
                <a:spcPct val="90000"/>
              </a:lnSpc>
              <a:spcBef>
                <a:spcPts val="4400"/>
              </a:spcBef>
            </a:pPr>
            <a:endParaRPr lang="en-US" sz="3200" dirty="0"/>
          </a:p>
        </p:txBody>
      </p:sp>
      <p:sp>
        <p:nvSpPr>
          <p:cNvPr id="21" name="TextBox 20"/>
          <p:cNvSpPr txBox="1"/>
          <p:nvPr/>
        </p:nvSpPr>
        <p:spPr>
          <a:xfrm>
            <a:off x="1957988" y="22899015"/>
            <a:ext cx="6791499" cy="646331"/>
          </a:xfrm>
          <a:prstGeom prst="rect">
            <a:avLst/>
          </a:prstGeom>
          <a:noFill/>
        </p:spPr>
        <p:txBody>
          <a:bodyPr wrap="square" rtlCol="0">
            <a:spAutoFit/>
          </a:bodyPr>
          <a:lstStyle/>
          <a:p>
            <a:pPr defTabSz="4023360">
              <a:lnSpc>
                <a:spcPct val="90000"/>
              </a:lnSpc>
              <a:spcBef>
                <a:spcPts val="4400"/>
              </a:spcBef>
            </a:pPr>
            <a:endParaRPr lang="en-US" sz="4000" cap="small" dirty="0">
              <a:solidFill>
                <a:schemeClr val="accent1">
                  <a:lumMod val="50000"/>
                </a:schemeClr>
              </a:solidFill>
              <a:latin typeface="Minion Pro" panose="02040503050306020203" pitchFamily="18" charset="0"/>
            </a:endParaRPr>
          </a:p>
        </p:txBody>
      </p:sp>
      <p:sp>
        <p:nvSpPr>
          <p:cNvPr id="32" name="TextBox 31"/>
          <p:cNvSpPr txBox="1"/>
          <p:nvPr/>
        </p:nvSpPr>
        <p:spPr>
          <a:xfrm>
            <a:off x="28687616" y="9082323"/>
            <a:ext cx="6418079" cy="1015663"/>
          </a:xfrm>
          <a:prstGeom prst="rect">
            <a:avLst/>
          </a:prstGeom>
          <a:noFill/>
        </p:spPr>
        <p:txBody>
          <a:bodyPr wrap="square" rtlCol="0">
            <a:spAutoFit/>
          </a:bodyPr>
          <a:lstStyle/>
          <a:p>
            <a:r>
              <a:rPr lang="en-US" sz="6000" cap="small" dirty="0" smtClean="0">
                <a:solidFill>
                  <a:schemeClr val="accent1">
                    <a:lumMod val="50000"/>
                  </a:schemeClr>
                </a:solidFill>
                <a:latin typeface="Arial" charset="0"/>
                <a:ea typeface="Arial" charset="0"/>
                <a:cs typeface="Arial" charset="0"/>
              </a:rPr>
              <a:t>Significance</a:t>
            </a:r>
            <a:endParaRPr lang="en-US" sz="6000" cap="small" dirty="0">
              <a:solidFill>
                <a:schemeClr val="accent1">
                  <a:lumMod val="50000"/>
                </a:schemeClr>
              </a:solidFill>
              <a:latin typeface="Arial" charset="0"/>
              <a:ea typeface="Arial" charset="0"/>
              <a:cs typeface="Arial" charset="0"/>
            </a:endParaRPr>
          </a:p>
        </p:txBody>
      </p:sp>
      <p:sp>
        <p:nvSpPr>
          <p:cNvPr id="33" name="TextBox 32"/>
          <p:cNvSpPr txBox="1"/>
          <p:nvPr/>
        </p:nvSpPr>
        <p:spPr>
          <a:xfrm>
            <a:off x="28687618" y="16515869"/>
            <a:ext cx="6274058" cy="584775"/>
          </a:xfrm>
          <a:prstGeom prst="rect">
            <a:avLst/>
          </a:prstGeom>
          <a:noFill/>
        </p:spPr>
        <p:txBody>
          <a:bodyPr wrap="square" rtlCol="0">
            <a:spAutoFit/>
          </a:bodyPr>
          <a:lstStyle/>
          <a:p>
            <a:pPr>
              <a:buClr>
                <a:schemeClr val="tx2">
                  <a:lumMod val="75000"/>
                </a:schemeClr>
              </a:buClr>
            </a:pPr>
            <a:endParaRPr lang="en-US" sz="3200" dirty="0"/>
          </a:p>
        </p:txBody>
      </p:sp>
      <p:sp>
        <p:nvSpPr>
          <p:cNvPr id="34" name="TextBox 33"/>
          <p:cNvSpPr txBox="1"/>
          <p:nvPr/>
        </p:nvSpPr>
        <p:spPr>
          <a:xfrm>
            <a:off x="28687618" y="32979238"/>
            <a:ext cx="6274058" cy="707886"/>
          </a:xfrm>
          <a:prstGeom prst="rect">
            <a:avLst/>
          </a:prstGeom>
          <a:noFill/>
        </p:spPr>
        <p:txBody>
          <a:bodyPr wrap="square" rtlCol="0">
            <a:spAutoFit/>
          </a:bodyPr>
          <a:lstStyle/>
          <a:p>
            <a:r>
              <a:rPr lang="en-US" sz="4000" cap="small" dirty="0">
                <a:solidFill>
                  <a:schemeClr val="accent1">
                    <a:lumMod val="50000"/>
                  </a:schemeClr>
                </a:solidFill>
                <a:latin typeface="Arial" charset="0"/>
                <a:ea typeface="Arial" charset="0"/>
                <a:cs typeface="Arial" charset="0"/>
              </a:rPr>
              <a:t>BIBLIOGRAPHY</a:t>
            </a:r>
          </a:p>
        </p:txBody>
      </p:sp>
      <p:sp>
        <p:nvSpPr>
          <p:cNvPr id="4" name="Rectangle 3">
            <a:extLst>
              <a:ext uri="{FF2B5EF4-FFF2-40B4-BE49-F238E27FC236}">
                <a16:creationId xmlns:a16="http://schemas.microsoft.com/office/drawing/2014/main" xmlns="" id="{E95CB411-7A9E-423D-A464-2E0CE7959C4C}"/>
              </a:ext>
            </a:extLst>
          </p:cNvPr>
          <p:cNvSpPr/>
          <p:nvPr/>
        </p:nvSpPr>
        <p:spPr>
          <a:xfrm>
            <a:off x="1901652" y="9999590"/>
            <a:ext cx="6847835" cy="8217634"/>
          </a:xfrm>
          <a:prstGeom prst="rect">
            <a:avLst/>
          </a:prstGeom>
        </p:spPr>
        <p:txBody>
          <a:bodyPr wrap="square">
            <a:spAutoFit/>
          </a:bodyPr>
          <a:lstStyle/>
          <a:p>
            <a:r>
              <a:rPr lang="en-US" sz="2400" dirty="0">
                <a:ea typeface="Times New Roman" charset="0"/>
                <a:cs typeface="Times New Roman" charset="0"/>
              </a:rPr>
              <a:t>There has been a wide range of scholarship produced on the study of the Holocaust since the end of World War II in 1945.  Holocaust historians have become increasingly interested in the role of </a:t>
            </a:r>
            <a:r>
              <a:rPr lang="en-US" sz="2400" dirty="0" smtClean="0">
                <a:ea typeface="Times New Roman" charset="0"/>
                <a:cs typeface="Times New Roman" charset="0"/>
              </a:rPr>
              <a:t>those that resisted </a:t>
            </a:r>
            <a:r>
              <a:rPr lang="en-US" sz="2400" dirty="0">
                <a:ea typeface="Times New Roman" charset="0"/>
                <a:cs typeface="Times New Roman" charset="0"/>
              </a:rPr>
              <a:t>the Holocaust. Dr. Maria </a:t>
            </a:r>
            <a:r>
              <a:rPr lang="en-US" sz="2400" dirty="0" err="1">
                <a:ea typeface="Times New Roman" charset="0"/>
                <a:cs typeface="Times New Roman" charset="0"/>
              </a:rPr>
              <a:t>Madi</a:t>
            </a:r>
            <a:r>
              <a:rPr lang="en-US" sz="2400" dirty="0">
                <a:ea typeface="Times New Roman" charset="0"/>
                <a:cs typeface="Times New Roman" charset="0"/>
              </a:rPr>
              <a:t> was a </a:t>
            </a:r>
            <a:r>
              <a:rPr lang="en-US" sz="2400" dirty="0" smtClean="0">
                <a:ea typeface="Times New Roman" charset="0"/>
                <a:cs typeface="Times New Roman" charset="0"/>
              </a:rPr>
              <a:t>Roman Catholic doctor </a:t>
            </a:r>
            <a:r>
              <a:rPr lang="en-US" sz="2400" dirty="0">
                <a:ea typeface="Times New Roman" charset="0"/>
                <a:cs typeface="Times New Roman" charset="0"/>
              </a:rPr>
              <a:t>living in Budapest during the Nazi occupation of Hungary.  In English, Dr. </a:t>
            </a:r>
            <a:r>
              <a:rPr lang="en-US" sz="2400" dirty="0" err="1">
                <a:ea typeface="Times New Roman" charset="0"/>
                <a:cs typeface="Times New Roman" charset="0"/>
              </a:rPr>
              <a:t>Madi</a:t>
            </a:r>
            <a:r>
              <a:rPr lang="en-US" sz="2400" dirty="0">
                <a:ea typeface="Times New Roman" charset="0"/>
                <a:cs typeface="Times New Roman" charset="0"/>
              </a:rPr>
              <a:t> wrote sixteen diary volumes in which she recorded her wartime experiences, including her protection of a young Jewish boy. This project </a:t>
            </a:r>
            <a:r>
              <a:rPr lang="en-US" sz="2400" dirty="0" smtClean="0">
                <a:ea typeface="Times New Roman" charset="0"/>
                <a:cs typeface="Times New Roman" charset="0"/>
              </a:rPr>
              <a:t>seeks </a:t>
            </a:r>
            <a:r>
              <a:rPr lang="en-US" sz="2400" dirty="0">
                <a:ea typeface="Times New Roman" charset="0"/>
                <a:cs typeface="Times New Roman" charset="0"/>
              </a:rPr>
              <a:t>to make Dr. </a:t>
            </a:r>
            <a:r>
              <a:rPr lang="en-US" sz="2400" dirty="0" err="1">
                <a:ea typeface="Times New Roman" charset="0"/>
                <a:cs typeface="Times New Roman" charset="0"/>
              </a:rPr>
              <a:t>Madi’s</a:t>
            </a:r>
            <a:r>
              <a:rPr lang="en-US" sz="2400" dirty="0">
                <a:ea typeface="Times New Roman" charset="0"/>
                <a:cs typeface="Times New Roman" charset="0"/>
              </a:rPr>
              <a:t> diaries accessible to the reading public in the form of a transcribed book </a:t>
            </a:r>
            <a:r>
              <a:rPr lang="en-US" sz="2400" dirty="0" smtClean="0">
                <a:ea typeface="Times New Roman" charset="0"/>
                <a:cs typeface="Times New Roman" charset="0"/>
              </a:rPr>
              <a:t>in English</a:t>
            </a:r>
            <a:r>
              <a:rPr lang="en-US" sz="2400" dirty="0">
                <a:ea typeface="Times New Roman" charset="0"/>
                <a:cs typeface="Times New Roman" charset="0"/>
              </a:rPr>
              <a:t>.  Through the study of Budapest census data and city plans, </a:t>
            </a:r>
            <a:r>
              <a:rPr lang="en-US" sz="2400" dirty="0" smtClean="0">
                <a:ea typeface="Times New Roman" charset="0"/>
                <a:cs typeface="Times New Roman" charset="0"/>
              </a:rPr>
              <a:t>researchers </a:t>
            </a:r>
            <a:r>
              <a:rPr lang="en-US" sz="2400" dirty="0">
                <a:ea typeface="Times New Roman" charset="0"/>
                <a:cs typeface="Times New Roman" charset="0"/>
              </a:rPr>
              <a:t>contextualize the people and places that Dr. </a:t>
            </a:r>
            <a:r>
              <a:rPr lang="en-US" sz="2400" dirty="0" err="1">
                <a:ea typeface="Times New Roman" charset="0"/>
                <a:cs typeface="Times New Roman" charset="0"/>
              </a:rPr>
              <a:t>Madi</a:t>
            </a:r>
            <a:r>
              <a:rPr lang="en-US" sz="2400" dirty="0">
                <a:ea typeface="Times New Roman" charset="0"/>
                <a:cs typeface="Times New Roman" charset="0"/>
              </a:rPr>
              <a:t> referenced in her diaries. </a:t>
            </a:r>
            <a:r>
              <a:rPr lang="en-US" sz="2400" dirty="0" smtClean="0">
                <a:ea typeface="Times New Roman" charset="0"/>
                <a:cs typeface="Times New Roman" charset="0"/>
              </a:rPr>
              <a:t>Researchers transcribed </a:t>
            </a:r>
            <a:r>
              <a:rPr lang="en-US" sz="2400" dirty="0">
                <a:ea typeface="Times New Roman" charset="0"/>
                <a:cs typeface="Times New Roman" charset="0"/>
              </a:rPr>
              <a:t>the diaries with translation and transcription assistance from Hungarian students at </a:t>
            </a:r>
            <a:r>
              <a:rPr lang="en-US" sz="2400" dirty="0" err="1">
                <a:ea typeface="Times New Roman" charset="0"/>
                <a:cs typeface="Times New Roman" charset="0"/>
              </a:rPr>
              <a:t>Károli</a:t>
            </a:r>
            <a:r>
              <a:rPr lang="en-US" sz="2400" dirty="0">
                <a:ea typeface="Times New Roman" charset="0"/>
                <a:cs typeface="Times New Roman" charset="0"/>
              </a:rPr>
              <a:t> </a:t>
            </a:r>
            <a:r>
              <a:rPr lang="en-US" sz="2400" dirty="0" err="1">
                <a:ea typeface="Times New Roman" charset="0"/>
                <a:cs typeface="Times New Roman" charset="0"/>
              </a:rPr>
              <a:t>Gáspár</a:t>
            </a:r>
            <a:r>
              <a:rPr lang="en-US" sz="2400" dirty="0">
                <a:ea typeface="Times New Roman" charset="0"/>
                <a:cs typeface="Times New Roman" charset="0"/>
              </a:rPr>
              <a:t> University.  Those transcriptions will be developed into a book with the aim of making this history more accessible.  This project can be used as resource to understand a perspective from Hungary during the Holocaust. </a:t>
            </a:r>
          </a:p>
        </p:txBody>
      </p:sp>
      <p:pic>
        <p:nvPicPr>
          <p:cNvPr id="23" name="Picture 22"/>
          <p:cNvPicPr>
            <a:picLocks noChangeAspect="1"/>
          </p:cNvPicPr>
          <p:nvPr/>
        </p:nvPicPr>
        <p:blipFill>
          <a:blip r:embed="rId2"/>
          <a:stretch>
            <a:fillRect/>
          </a:stretch>
        </p:blipFill>
        <p:spPr>
          <a:xfrm>
            <a:off x="9172851" y="10711137"/>
            <a:ext cx="4541684" cy="6055578"/>
          </a:xfrm>
          <a:prstGeom prst="rect">
            <a:avLst/>
          </a:prstGeom>
        </p:spPr>
      </p:pic>
      <p:pic>
        <p:nvPicPr>
          <p:cNvPr id="35" name="Picture 34">
            <a:extLst>
              <a:ext uri="{FF2B5EF4-FFF2-40B4-BE49-F238E27FC236}">
                <a16:creationId xmlns="" xmlns:a16="http://schemas.microsoft.com/office/drawing/2014/main" id="{CC852F96-6D57-4BDE-9A58-6968E3ACDF48}"/>
              </a:ext>
            </a:extLst>
          </p:cNvPr>
          <p:cNvPicPr>
            <a:picLocks noChangeAspect="1"/>
          </p:cNvPicPr>
          <p:nvPr/>
        </p:nvPicPr>
        <p:blipFill rotWithShape="1">
          <a:blip r:embed="rId3">
            <a:extLst>
              <a:ext uri="{28A0092B-C50C-407E-A947-70E740481C1C}">
                <a14:useLocalDpi xmlns:a14="http://schemas.microsoft.com/office/drawing/2010/main" val="0"/>
              </a:ext>
            </a:extLst>
          </a:blip>
          <a:srcRect r="11715"/>
          <a:stretch/>
        </p:blipFill>
        <p:spPr>
          <a:xfrm>
            <a:off x="2244867" y="30601490"/>
            <a:ext cx="10141332" cy="3116660"/>
          </a:xfrm>
          <a:prstGeom prst="rect">
            <a:avLst/>
          </a:prstGeom>
        </p:spPr>
      </p:pic>
      <p:sp>
        <p:nvSpPr>
          <p:cNvPr id="25" name="Rectangle 24"/>
          <p:cNvSpPr/>
          <p:nvPr/>
        </p:nvSpPr>
        <p:spPr>
          <a:xfrm>
            <a:off x="15681734" y="8833653"/>
            <a:ext cx="3913251" cy="1323439"/>
          </a:xfrm>
          <a:prstGeom prst="rect">
            <a:avLst/>
          </a:prstGeom>
        </p:spPr>
        <p:txBody>
          <a:bodyPr wrap="none">
            <a:spAutoFit/>
          </a:bodyPr>
          <a:lstStyle/>
          <a:p>
            <a:r>
              <a:rPr lang="en-US" sz="8000" cap="small" dirty="0" smtClean="0">
                <a:solidFill>
                  <a:srgbClr val="DD9E11"/>
                </a:solidFill>
                <a:latin typeface="Arial" charset="0"/>
                <a:ea typeface="Arial" charset="0"/>
                <a:cs typeface="Arial" charset="0"/>
              </a:rPr>
              <a:t>Method</a:t>
            </a:r>
            <a:endParaRPr lang="en-US" sz="8000" dirty="0"/>
          </a:p>
        </p:txBody>
      </p:sp>
      <p:sp>
        <p:nvSpPr>
          <p:cNvPr id="29" name="Rectangle 28"/>
          <p:cNvSpPr/>
          <p:nvPr/>
        </p:nvSpPr>
        <p:spPr>
          <a:xfrm>
            <a:off x="15681734" y="10711137"/>
            <a:ext cx="3824124" cy="1015663"/>
          </a:xfrm>
          <a:prstGeom prst="rect">
            <a:avLst/>
          </a:prstGeom>
        </p:spPr>
        <p:txBody>
          <a:bodyPr wrap="none">
            <a:spAutoFit/>
          </a:bodyPr>
          <a:lstStyle/>
          <a:p>
            <a:r>
              <a:rPr lang="en-US" sz="6000" cap="small" dirty="0" smtClean="0">
                <a:solidFill>
                  <a:schemeClr val="accent1">
                    <a:lumMod val="50000"/>
                  </a:schemeClr>
                </a:solidFill>
                <a:latin typeface="Arial" charset="0"/>
                <a:ea typeface="Arial" charset="0"/>
                <a:cs typeface="Arial" charset="0"/>
              </a:rPr>
              <a:t>Fall 2018 </a:t>
            </a:r>
            <a:endParaRPr lang="en-US" sz="6000" dirty="0"/>
          </a:p>
        </p:txBody>
      </p:sp>
      <p:sp>
        <p:nvSpPr>
          <p:cNvPr id="30" name="Rectangle 29"/>
          <p:cNvSpPr/>
          <p:nvPr/>
        </p:nvSpPr>
        <p:spPr>
          <a:xfrm>
            <a:off x="15662599" y="17302774"/>
            <a:ext cx="5248809" cy="1015663"/>
          </a:xfrm>
          <a:prstGeom prst="rect">
            <a:avLst/>
          </a:prstGeom>
        </p:spPr>
        <p:txBody>
          <a:bodyPr wrap="none">
            <a:spAutoFit/>
          </a:bodyPr>
          <a:lstStyle/>
          <a:p>
            <a:r>
              <a:rPr lang="en-US" sz="6000" cap="small" dirty="0" smtClean="0">
                <a:solidFill>
                  <a:schemeClr val="accent1">
                    <a:lumMod val="50000"/>
                  </a:schemeClr>
                </a:solidFill>
                <a:latin typeface="Arial" charset="0"/>
                <a:ea typeface="Arial" charset="0"/>
                <a:cs typeface="Arial" charset="0"/>
              </a:rPr>
              <a:t>January 2019 </a:t>
            </a:r>
            <a:endParaRPr lang="en-US" sz="6000" dirty="0"/>
          </a:p>
        </p:txBody>
      </p:sp>
      <p:sp>
        <p:nvSpPr>
          <p:cNvPr id="36" name="Rectangle 35"/>
          <p:cNvSpPr/>
          <p:nvPr/>
        </p:nvSpPr>
        <p:spPr>
          <a:xfrm>
            <a:off x="28687616" y="26795336"/>
            <a:ext cx="5046574" cy="1015663"/>
          </a:xfrm>
          <a:prstGeom prst="rect">
            <a:avLst/>
          </a:prstGeom>
        </p:spPr>
        <p:txBody>
          <a:bodyPr wrap="none">
            <a:spAutoFit/>
          </a:bodyPr>
          <a:lstStyle/>
          <a:p>
            <a:r>
              <a:rPr lang="en-US" sz="6000" cap="small" dirty="0" smtClean="0">
                <a:solidFill>
                  <a:schemeClr val="accent1">
                    <a:lumMod val="50000"/>
                  </a:schemeClr>
                </a:solidFill>
                <a:latin typeface="Arial" charset="0"/>
                <a:ea typeface="Arial" charset="0"/>
                <a:cs typeface="Arial" charset="0"/>
              </a:rPr>
              <a:t>Future Work</a:t>
            </a:r>
            <a:endParaRPr lang="en-US" sz="6000" dirty="0"/>
          </a:p>
        </p:txBody>
      </p:sp>
      <p:sp>
        <p:nvSpPr>
          <p:cNvPr id="37" name="TextBox 36"/>
          <p:cNvSpPr txBox="1"/>
          <p:nvPr/>
        </p:nvSpPr>
        <p:spPr>
          <a:xfrm>
            <a:off x="15743394" y="18528362"/>
            <a:ext cx="6861587" cy="9387635"/>
          </a:xfrm>
          <a:prstGeom prst="rect">
            <a:avLst/>
          </a:prstGeom>
          <a:noFill/>
        </p:spPr>
        <p:txBody>
          <a:bodyPr wrap="square" rtlCol="0">
            <a:spAutoFit/>
          </a:bodyPr>
          <a:lstStyle/>
          <a:p>
            <a:r>
              <a:rPr lang="en-US" sz="2400" dirty="0" smtClean="0"/>
              <a:t>In </a:t>
            </a:r>
            <a:r>
              <a:rPr lang="en-US" sz="2400" dirty="0"/>
              <a:t>January 2019 the UWEC research team traveled to Budapest, Hungary to continue the project.  This comprised of collaborating with professors at </a:t>
            </a:r>
            <a:r>
              <a:rPr lang="en-US" sz="2400" dirty="0" err="1"/>
              <a:t>Károli</a:t>
            </a:r>
            <a:r>
              <a:rPr lang="en-US" sz="2400" dirty="0"/>
              <a:t> </a:t>
            </a:r>
            <a:r>
              <a:rPr lang="en-US" sz="2400" dirty="0" err="1"/>
              <a:t>Gáspár</a:t>
            </a:r>
            <a:r>
              <a:rPr lang="en-US" sz="2400" dirty="0"/>
              <a:t> University, including attending lectures on Hungarian poetry, 20th Century Hungarian history, 20th Century Hungarian architecture, and Hungarian film.  In addition to the classes at </a:t>
            </a:r>
            <a:r>
              <a:rPr lang="en-US" sz="2400" dirty="0" err="1"/>
              <a:t>Károli</a:t>
            </a:r>
            <a:r>
              <a:rPr lang="en-US" sz="2400" dirty="0"/>
              <a:t> </a:t>
            </a:r>
            <a:r>
              <a:rPr lang="en-US" sz="2400" dirty="0" err="1"/>
              <a:t>Gáspár</a:t>
            </a:r>
            <a:r>
              <a:rPr lang="en-US" sz="2400" dirty="0"/>
              <a:t> University, the UWEC team conducted research at the Budapest City Archives. The archives were an essential component to the larger project because they offered resources on building plans for Dr. Maria </a:t>
            </a:r>
            <a:r>
              <a:rPr lang="en-US" sz="2400" dirty="0" err="1"/>
              <a:t>Madi’s</a:t>
            </a:r>
            <a:r>
              <a:rPr lang="en-US" sz="2400" dirty="0"/>
              <a:t> apartment on </a:t>
            </a:r>
            <a:r>
              <a:rPr lang="en-US" sz="2400" dirty="0" err="1"/>
              <a:t>Margaréta</a:t>
            </a:r>
            <a:r>
              <a:rPr lang="en-US" sz="2400" dirty="0"/>
              <a:t> </a:t>
            </a:r>
            <a:r>
              <a:rPr lang="en-US" sz="2400" dirty="0" err="1"/>
              <a:t>utca</a:t>
            </a:r>
            <a:r>
              <a:rPr lang="en-US" sz="2400" dirty="0"/>
              <a:t>, her former house on </a:t>
            </a:r>
            <a:r>
              <a:rPr lang="en-US" sz="2400" dirty="0" err="1"/>
              <a:t>Rezeda</a:t>
            </a:r>
            <a:r>
              <a:rPr lang="en-US" sz="2400" dirty="0"/>
              <a:t> </a:t>
            </a:r>
            <a:r>
              <a:rPr lang="en-US" sz="2400" dirty="0" err="1"/>
              <a:t>utca</a:t>
            </a:r>
            <a:r>
              <a:rPr lang="en-US" sz="2400" dirty="0"/>
              <a:t>, and the building that Alfred </a:t>
            </a:r>
            <a:r>
              <a:rPr lang="en-US" sz="2400" dirty="0" err="1"/>
              <a:t>Lakos</a:t>
            </a:r>
            <a:r>
              <a:rPr lang="en-US" sz="2400" dirty="0"/>
              <a:t> lived in with his family before the Holocaust.  The research team also went to find the buildings in Budapest, offering the opportunity to physically witness the places that the diaries reference.  Further contextualization of Holocaust memory in Hungary was achieved through the touring of the Holocaust Memorial Center, the House of Terror Museum, the German Occupation Memorial, and the </a:t>
            </a:r>
            <a:r>
              <a:rPr lang="en-US" sz="2400" dirty="0" err="1"/>
              <a:t>Dohány</a:t>
            </a:r>
            <a:r>
              <a:rPr lang="en-US" sz="2400" dirty="0"/>
              <a:t> </a:t>
            </a:r>
            <a:r>
              <a:rPr lang="en-US" sz="2400" dirty="0" err="1"/>
              <a:t>utca</a:t>
            </a:r>
            <a:r>
              <a:rPr lang="en-US" sz="2400" dirty="0"/>
              <a:t> Synagogue.</a:t>
            </a:r>
            <a:r>
              <a:rPr lang="en-US" dirty="0"/>
              <a:t/>
            </a:r>
            <a:br>
              <a:rPr lang="en-US" dirty="0"/>
            </a:br>
            <a:endParaRPr lang="en-US" dirty="0"/>
          </a:p>
        </p:txBody>
      </p:sp>
      <p:sp>
        <p:nvSpPr>
          <p:cNvPr id="38" name="TextBox 37"/>
          <p:cNvSpPr txBox="1"/>
          <p:nvPr/>
        </p:nvSpPr>
        <p:spPr>
          <a:xfrm>
            <a:off x="28633551" y="27935923"/>
            <a:ext cx="10201278" cy="5694316"/>
          </a:xfrm>
          <a:prstGeom prst="rect">
            <a:avLst/>
          </a:prstGeom>
          <a:noFill/>
        </p:spPr>
        <p:txBody>
          <a:bodyPr wrap="square" rtlCol="0">
            <a:spAutoFit/>
          </a:bodyPr>
          <a:lstStyle/>
          <a:p>
            <a:r>
              <a:rPr lang="en-US" sz="2400" dirty="0"/>
              <a:t>Currently, the transcriptions of the diaries are in the process of being edited and consolidated for publication. The project team is searching for a publisher to bring the edited volumes of the diary to press. </a:t>
            </a:r>
            <a:r>
              <a:rPr lang="en-US" sz="2400" dirty="0" smtClean="0"/>
              <a:t> The </a:t>
            </a:r>
            <a:r>
              <a:rPr lang="en-US" sz="2400" dirty="0"/>
              <a:t>researchers also plan to visit the USHMM to see the physical diaries and to meet with the archivist. Following publication, the research team will begin creating a digital humanities resource for the project. A website will be created with the final transcriptions which will be paired with tools that will make the diaries more accessible to the public. Some examples in include a keyword search, a subject index, and links to supplemental material. This will allow readers to find specific events and people referenced in the diaries as well as connect to the context in which diary entries were written. The digital humanities resource is a project that will be developed in the upcoming years. </a:t>
            </a:r>
            <a:r>
              <a:rPr lang="en-US" dirty="0"/>
              <a:t/>
            </a:r>
            <a:br>
              <a:rPr lang="en-US" dirty="0"/>
            </a:br>
            <a:endParaRPr lang="en-US" dirty="0"/>
          </a:p>
        </p:txBody>
      </p:sp>
      <p:sp>
        <p:nvSpPr>
          <p:cNvPr id="43" name="TextBox 42"/>
          <p:cNvSpPr txBox="1"/>
          <p:nvPr/>
        </p:nvSpPr>
        <p:spPr>
          <a:xfrm>
            <a:off x="28687616" y="10711137"/>
            <a:ext cx="11599772" cy="2432333"/>
          </a:xfrm>
          <a:prstGeom prst="rect">
            <a:avLst/>
          </a:prstGeom>
          <a:noFill/>
        </p:spPr>
        <p:txBody>
          <a:bodyPr wrap="square" rtlCol="0">
            <a:spAutoFit/>
          </a:bodyPr>
          <a:lstStyle/>
          <a:p>
            <a:r>
              <a:rPr lang="en-US" dirty="0"/>
              <a:t/>
            </a:r>
            <a:br>
              <a:rPr lang="en-US" dirty="0"/>
            </a:br>
            <a:endParaRPr lang="en-US" dirty="0"/>
          </a:p>
        </p:txBody>
      </p:sp>
      <p:sp>
        <p:nvSpPr>
          <p:cNvPr id="44" name="TextBox 43"/>
          <p:cNvSpPr txBox="1"/>
          <p:nvPr/>
        </p:nvSpPr>
        <p:spPr>
          <a:xfrm>
            <a:off x="15681734" y="11726800"/>
            <a:ext cx="10459348" cy="6063648"/>
          </a:xfrm>
          <a:prstGeom prst="rect">
            <a:avLst/>
          </a:prstGeom>
          <a:noFill/>
        </p:spPr>
        <p:txBody>
          <a:bodyPr wrap="square" rtlCol="0">
            <a:spAutoFit/>
          </a:bodyPr>
          <a:lstStyle/>
          <a:p>
            <a:r>
              <a:rPr lang="en-US" sz="2400" dirty="0"/>
              <a:t>During the Fall of 2018, Dr. </a:t>
            </a:r>
            <a:r>
              <a:rPr lang="en-US" sz="2400" dirty="0" err="1"/>
              <a:t>Oberly</a:t>
            </a:r>
            <a:r>
              <a:rPr lang="en-US" sz="2400" dirty="0"/>
              <a:t> and the student researchers began the preliminary research process. To begin, the researchers learned about Dr. </a:t>
            </a:r>
            <a:r>
              <a:rPr lang="en-US" sz="2400" dirty="0" err="1"/>
              <a:t>Madi’s</a:t>
            </a:r>
            <a:r>
              <a:rPr lang="en-US" sz="2400" dirty="0"/>
              <a:t> background, including her medical schooling and life in Budapest. This research gave the students the necessary background information to effectively transcribe the diaries. The students then began a preliminary subject index to acquaint themselves with the writing of Dr. </a:t>
            </a:r>
            <a:r>
              <a:rPr lang="en-US" sz="2400" dirty="0" err="1"/>
              <a:t>Madi</a:t>
            </a:r>
            <a:r>
              <a:rPr lang="en-US" sz="2400" dirty="0"/>
              <a:t>. The process by which the transcriptions would be completed was delegated amongst the researchers and the editing process was organized. Before the end of the semester, the research team had the opportunity to speak with Alfred </a:t>
            </a:r>
            <a:r>
              <a:rPr lang="en-US" sz="2400" dirty="0" err="1"/>
              <a:t>Lakos</a:t>
            </a:r>
            <a:r>
              <a:rPr lang="en-US" sz="2400" dirty="0"/>
              <a:t>, Stephen Walton (the grandson of Maria </a:t>
            </a:r>
            <a:r>
              <a:rPr lang="en-US" sz="2400" dirty="0" err="1"/>
              <a:t>Madi</a:t>
            </a:r>
            <a:r>
              <a:rPr lang="en-US" sz="2400" dirty="0"/>
              <a:t>), and the Hungarian </a:t>
            </a:r>
            <a:r>
              <a:rPr lang="en-US" sz="2400" dirty="0" smtClean="0"/>
              <a:t>student and faculty colleagues </a:t>
            </a:r>
            <a:r>
              <a:rPr lang="en-US" sz="2400" dirty="0"/>
              <a:t>from </a:t>
            </a:r>
            <a:r>
              <a:rPr lang="en-US" sz="2400" dirty="0" err="1"/>
              <a:t>Károli</a:t>
            </a:r>
            <a:r>
              <a:rPr lang="en-US" sz="2400" dirty="0"/>
              <a:t> </a:t>
            </a:r>
            <a:r>
              <a:rPr lang="en-US" sz="2400" dirty="0" err="1"/>
              <a:t>Gáspár</a:t>
            </a:r>
            <a:r>
              <a:rPr lang="en-US" sz="2400" dirty="0"/>
              <a:t> University.  </a:t>
            </a:r>
            <a:r>
              <a:rPr lang="en-US" sz="2400" dirty="0" err="1"/>
              <a:t>Lakos</a:t>
            </a:r>
            <a:r>
              <a:rPr lang="en-US" sz="2400" dirty="0"/>
              <a:t> spoke on his childhood in Budapest and his time with Maria </a:t>
            </a:r>
            <a:r>
              <a:rPr lang="en-US" sz="2400" dirty="0" err="1"/>
              <a:t>Madi</a:t>
            </a:r>
            <a:r>
              <a:rPr lang="en-US" sz="2400" dirty="0"/>
              <a:t>. Walton and </a:t>
            </a:r>
            <a:r>
              <a:rPr lang="en-US" sz="2400" dirty="0" err="1"/>
              <a:t>Lakos</a:t>
            </a:r>
            <a:r>
              <a:rPr lang="en-US" sz="2400" dirty="0"/>
              <a:t> talked about the discussions they had </a:t>
            </a:r>
            <a:r>
              <a:rPr lang="en-US" sz="2400" dirty="0" smtClean="0"/>
              <a:t>regarding </a:t>
            </a:r>
            <a:r>
              <a:rPr lang="en-US" sz="2400" dirty="0" err="1"/>
              <a:t>Lakos</a:t>
            </a:r>
            <a:r>
              <a:rPr lang="en-US" sz="2400" dirty="0"/>
              <a:t> accessing the diaries and the </a:t>
            </a:r>
            <a:r>
              <a:rPr lang="en-US" sz="2400" dirty="0" smtClean="0"/>
              <a:t>donation of the diaries to the USHMM.</a:t>
            </a:r>
            <a:r>
              <a:rPr lang="en-US" dirty="0"/>
              <a:t/>
            </a:r>
            <a:br>
              <a:rPr lang="en-US" dirty="0"/>
            </a:br>
            <a:endParaRPr lang="en-US" dirty="0"/>
          </a:p>
        </p:txBody>
      </p:sp>
      <p:sp>
        <p:nvSpPr>
          <p:cNvPr id="45" name="TextBox 44"/>
          <p:cNvSpPr txBox="1"/>
          <p:nvPr/>
        </p:nvSpPr>
        <p:spPr>
          <a:xfrm>
            <a:off x="28687616" y="10261943"/>
            <a:ext cx="10954313" cy="5632311"/>
          </a:xfrm>
          <a:prstGeom prst="rect">
            <a:avLst/>
          </a:prstGeom>
          <a:noFill/>
        </p:spPr>
        <p:txBody>
          <a:bodyPr wrap="square" rtlCol="0">
            <a:spAutoFit/>
          </a:bodyPr>
          <a:lstStyle/>
          <a:p>
            <a:r>
              <a:rPr lang="en-US" sz="2400" dirty="0"/>
              <a:t>The research conducted for this project can be used to contextualized contemporary Holocaust memory in Hungary.  Budapest alone has many museums and memorials dedicated to the Holocaust, many of which the UWEC research team visited while abroad.  Not only are there many sites in memorial to the Holocaust, but each offers a </a:t>
            </a:r>
            <a:r>
              <a:rPr lang="en-US" sz="2400" dirty="0" smtClean="0"/>
              <a:t>different </a:t>
            </a:r>
            <a:r>
              <a:rPr lang="en-US" sz="2400" dirty="0"/>
              <a:t>interpretation of the history, thus complicating Holocaust memory in Hungary.  For example, the Holocaust Memorial Center is a museum in Budapest dedicated to the historic preservation and education of the Holocaust. It includes a former synagogue, a list of impacted communities in Hungary, and a list of all of the names of Hungarian Jews that were murdered in the Holocaust.  This memorial center maintains common ideas of Holocaust memory like other prominent Holocaust museums, such as </a:t>
            </a:r>
            <a:r>
              <a:rPr lang="en-US" sz="2400" dirty="0" err="1"/>
              <a:t>Yad</a:t>
            </a:r>
            <a:r>
              <a:rPr lang="en-US" sz="2400" dirty="0"/>
              <a:t> </a:t>
            </a:r>
            <a:r>
              <a:rPr lang="en-US" sz="2400" dirty="0" err="1"/>
              <a:t>Vashem</a:t>
            </a:r>
            <a:r>
              <a:rPr lang="en-US" sz="2400" dirty="0"/>
              <a:t> in Israel and the United States Holocaust Museum in the United States.</a:t>
            </a:r>
          </a:p>
          <a:p>
            <a:r>
              <a:rPr lang="en-US" sz="2400" dirty="0"/>
              <a:t/>
            </a:r>
            <a:br>
              <a:rPr lang="en-US" sz="2400" dirty="0"/>
            </a:br>
            <a:r>
              <a:rPr lang="en-US" sz="2400" dirty="0"/>
              <a:t/>
            </a:r>
            <a:br>
              <a:rPr lang="en-US" sz="2400" dirty="0"/>
            </a:br>
            <a:endParaRPr lang="en-US" sz="2400" dirty="0"/>
          </a:p>
        </p:txBody>
      </p:sp>
      <p:pic>
        <p:nvPicPr>
          <p:cNvPr id="46" name="Picture 45"/>
          <p:cNvPicPr>
            <a:picLocks noChangeAspect="1"/>
          </p:cNvPicPr>
          <p:nvPr/>
        </p:nvPicPr>
        <p:blipFill>
          <a:blip r:embed="rId4"/>
          <a:stretch>
            <a:fillRect/>
          </a:stretch>
        </p:blipFill>
        <p:spPr>
          <a:xfrm>
            <a:off x="15681734" y="27241050"/>
            <a:ext cx="5439484" cy="4079613"/>
          </a:xfrm>
          <a:prstGeom prst="rect">
            <a:avLst/>
          </a:prstGeom>
        </p:spPr>
      </p:pic>
      <p:pic>
        <p:nvPicPr>
          <p:cNvPr id="47" name="Picture 46"/>
          <p:cNvPicPr>
            <a:picLocks noChangeAspect="1"/>
          </p:cNvPicPr>
          <p:nvPr/>
        </p:nvPicPr>
        <p:blipFill>
          <a:blip r:embed="rId5"/>
          <a:stretch>
            <a:fillRect/>
          </a:stretch>
        </p:blipFill>
        <p:spPr>
          <a:xfrm>
            <a:off x="22886151" y="18882604"/>
            <a:ext cx="4235340" cy="5644594"/>
          </a:xfrm>
          <a:prstGeom prst="rect">
            <a:avLst/>
          </a:prstGeom>
        </p:spPr>
      </p:pic>
      <p:sp>
        <p:nvSpPr>
          <p:cNvPr id="48" name="TextBox 47"/>
          <p:cNvSpPr txBox="1"/>
          <p:nvPr/>
        </p:nvSpPr>
        <p:spPr>
          <a:xfrm>
            <a:off x="21265240" y="27558220"/>
            <a:ext cx="5856251" cy="10188302"/>
          </a:xfrm>
          <a:prstGeom prst="rect">
            <a:avLst/>
          </a:prstGeom>
          <a:noFill/>
        </p:spPr>
        <p:txBody>
          <a:bodyPr wrap="square" rtlCol="0">
            <a:spAutoFit/>
          </a:bodyPr>
          <a:lstStyle/>
          <a:p>
            <a:r>
              <a:rPr lang="en-US" sz="2400" dirty="0"/>
              <a:t>The UWEC research team also met with the students from </a:t>
            </a:r>
            <a:r>
              <a:rPr lang="en-US" sz="2400" dirty="0" err="1"/>
              <a:t>Károli</a:t>
            </a:r>
            <a:r>
              <a:rPr lang="en-US" sz="2400" dirty="0"/>
              <a:t> </a:t>
            </a:r>
            <a:r>
              <a:rPr lang="en-US" sz="2400" dirty="0" err="1"/>
              <a:t>Gáspár</a:t>
            </a:r>
            <a:r>
              <a:rPr lang="en-US" sz="2400" dirty="0"/>
              <a:t> University to discuss the transcription and editing of the diaries.  Even though the diaries were written mainly in English, there were newspaper clippings and names of people and places in Hungarian that required translation.  Each UWEC student was partnered with a student from </a:t>
            </a:r>
            <a:r>
              <a:rPr lang="en-US" sz="2400" dirty="0" err="1"/>
              <a:t>Károli</a:t>
            </a:r>
            <a:r>
              <a:rPr lang="en-US" sz="2400" dirty="0"/>
              <a:t> </a:t>
            </a:r>
            <a:r>
              <a:rPr lang="en-US" sz="2400" dirty="0" err="1"/>
              <a:t>Gáspár</a:t>
            </a:r>
            <a:r>
              <a:rPr lang="en-US" sz="2400" dirty="0"/>
              <a:t> University on two diary volumes. The UWEC research team was responsible for creating an initial transcription of their designated diary volumes and the Hungarian students edited and translated Hungarian text in the transcripts.  The ultimate goal of the January research was to complete a typescript of all of the diary volumes. The edited transcripts were to be submitted as a typescript of the diaries and edited for a final time by Dr. James </a:t>
            </a:r>
            <a:r>
              <a:rPr lang="en-US" sz="2400" dirty="0" err="1"/>
              <a:t>Oberly</a:t>
            </a:r>
            <a:r>
              <a:rPr lang="en-US" sz="2400" dirty="0"/>
              <a:t> of UWEC and </a:t>
            </a:r>
            <a:r>
              <a:rPr lang="en-US" sz="2400" dirty="0" err="1"/>
              <a:t>Eötvös</a:t>
            </a:r>
            <a:r>
              <a:rPr lang="en-US" sz="2400" dirty="0"/>
              <a:t> </a:t>
            </a:r>
            <a:r>
              <a:rPr lang="en-US" sz="2400" dirty="0" err="1"/>
              <a:t>Loránd</a:t>
            </a:r>
            <a:r>
              <a:rPr lang="en-US" sz="2400" dirty="0"/>
              <a:t> University PhD student </a:t>
            </a:r>
            <a:r>
              <a:rPr lang="en-US" sz="2400" dirty="0" err="1"/>
              <a:t>Nóra</a:t>
            </a:r>
            <a:r>
              <a:rPr lang="en-US" sz="2400" dirty="0"/>
              <a:t> </a:t>
            </a:r>
            <a:r>
              <a:rPr lang="en-US" sz="2400" dirty="0" err="1"/>
              <a:t>Nádasdi</a:t>
            </a:r>
            <a:r>
              <a:rPr lang="en-US" sz="2400" dirty="0"/>
              <a:t>.</a:t>
            </a:r>
          </a:p>
          <a:p>
            <a:r>
              <a:rPr lang="en-US" dirty="0"/>
              <a:t/>
            </a:r>
            <a:br>
              <a:rPr lang="en-US" dirty="0"/>
            </a:br>
            <a:endParaRPr lang="en-US" dirty="0"/>
          </a:p>
        </p:txBody>
      </p:sp>
      <p:pic>
        <p:nvPicPr>
          <p:cNvPr id="49" name="Picture 48"/>
          <p:cNvPicPr>
            <a:picLocks noChangeAspect="1"/>
          </p:cNvPicPr>
          <p:nvPr/>
        </p:nvPicPr>
        <p:blipFill>
          <a:blip r:embed="rId6"/>
          <a:stretch>
            <a:fillRect/>
          </a:stretch>
        </p:blipFill>
        <p:spPr>
          <a:xfrm>
            <a:off x="15662598" y="31641515"/>
            <a:ext cx="5458619" cy="4091219"/>
          </a:xfrm>
          <a:prstGeom prst="rect">
            <a:avLst/>
          </a:prstGeom>
        </p:spPr>
      </p:pic>
      <p:pic>
        <p:nvPicPr>
          <p:cNvPr id="50" name="Picture 49"/>
          <p:cNvPicPr>
            <a:picLocks noChangeAspect="1"/>
          </p:cNvPicPr>
          <p:nvPr/>
        </p:nvPicPr>
        <p:blipFill>
          <a:blip r:embed="rId7"/>
          <a:stretch>
            <a:fillRect/>
          </a:stretch>
        </p:blipFill>
        <p:spPr>
          <a:xfrm>
            <a:off x="28687616" y="14986089"/>
            <a:ext cx="4862373" cy="3644334"/>
          </a:xfrm>
          <a:prstGeom prst="rect">
            <a:avLst/>
          </a:prstGeom>
        </p:spPr>
      </p:pic>
      <p:sp>
        <p:nvSpPr>
          <p:cNvPr id="51" name="TextBox 50"/>
          <p:cNvSpPr txBox="1"/>
          <p:nvPr/>
        </p:nvSpPr>
        <p:spPr>
          <a:xfrm>
            <a:off x="28541721" y="19403486"/>
            <a:ext cx="11891561" cy="8279639"/>
          </a:xfrm>
          <a:prstGeom prst="rect">
            <a:avLst/>
          </a:prstGeom>
          <a:noFill/>
        </p:spPr>
        <p:txBody>
          <a:bodyPr wrap="square" rtlCol="0">
            <a:spAutoFit/>
          </a:bodyPr>
          <a:lstStyle/>
          <a:p>
            <a:r>
              <a:rPr lang="en-US" sz="2400" dirty="0"/>
              <a:t>The </a:t>
            </a:r>
            <a:r>
              <a:rPr lang="en-US" sz="2400" dirty="0" err="1"/>
              <a:t>Dohány</a:t>
            </a:r>
            <a:r>
              <a:rPr lang="en-US" sz="2400" dirty="0"/>
              <a:t> Street Synagogue is a </a:t>
            </a:r>
            <a:r>
              <a:rPr lang="en-US" sz="2400" dirty="0" err="1"/>
              <a:t>Neolog</a:t>
            </a:r>
            <a:r>
              <a:rPr lang="en-US" sz="2400" dirty="0"/>
              <a:t> Jewish synagogue and the largest synagogue in Europe.  The synagogue includes a Holocaust memorial, exhibit on the Jewish ghetto in Budapest, and a museum.  The Tree of Life Holocaust memorial includes the names of known Hungarian Jewish families and individuals impacted by the Holocaust on the leaves of a weeping willow tree.  At the center of the memorial are two empty Ten Commandments tablets, representing the absence of humanity during the Holocaust.  Surrounding the empty tablets are the branches of the weeping willow tree, forming the shape of an upside down menorah, which is a holy symbol of Judaism.  The </a:t>
            </a:r>
            <a:r>
              <a:rPr lang="en-US" sz="2400" dirty="0" err="1"/>
              <a:t>Dohány</a:t>
            </a:r>
            <a:r>
              <a:rPr lang="en-US" sz="2400" dirty="0"/>
              <a:t> Street Synagogue draws attention to the impact of the Holocaust on the Jewish community by memorializing the Jews and those that helped to save them and by focusing on the religious and cultural significance of the Holocaust on Hungarian Jews.  </a:t>
            </a:r>
          </a:p>
          <a:p>
            <a:r>
              <a:rPr lang="en-US" sz="2400" dirty="0"/>
              <a:t>By studying the different portrayals and understandings of contemporary Holocaust memory in Hungary, the research of Dr. Maria </a:t>
            </a:r>
            <a:r>
              <a:rPr lang="en-US" sz="2400" dirty="0" err="1"/>
              <a:t>Madi’s</a:t>
            </a:r>
            <a:r>
              <a:rPr lang="en-US" sz="2400" dirty="0"/>
              <a:t> diaries can be informed.  Not only can we understand the importance of Holocaust memory and contemporary scholarship, we can also contextualize the importance of Dr. </a:t>
            </a:r>
            <a:r>
              <a:rPr lang="en-US" sz="2400" dirty="0" err="1"/>
              <a:t>Madi’s</a:t>
            </a:r>
            <a:r>
              <a:rPr lang="en-US" sz="2400" dirty="0"/>
              <a:t> diaries from the time that they were written as well as how those diaries can be analyzed today.  Dr. </a:t>
            </a:r>
            <a:r>
              <a:rPr lang="en-US" sz="2400" dirty="0" err="1"/>
              <a:t>Madi</a:t>
            </a:r>
            <a:r>
              <a:rPr lang="en-US" sz="2400" dirty="0"/>
              <a:t> has written herself into the history through her active resistance of the Holocaust by protecting Alfred </a:t>
            </a:r>
            <a:r>
              <a:rPr lang="en-US" sz="2400" dirty="0" err="1"/>
              <a:t>Lakos</a:t>
            </a:r>
            <a:r>
              <a:rPr lang="en-US" sz="2400" dirty="0"/>
              <a:t> and his aunt and her subsequent recognition by </a:t>
            </a:r>
            <a:r>
              <a:rPr lang="en-US" sz="2400" dirty="0" err="1"/>
              <a:t>Yad</a:t>
            </a:r>
            <a:r>
              <a:rPr lang="en-US" sz="2400" dirty="0"/>
              <a:t> </a:t>
            </a:r>
            <a:r>
              <a:rPr lang="en-US" sz="2400" dirty="0" err="1"/>
              <a:t>Vashem</a:t>
            </a:r>
            <a:r>
              <a:rPr lang="en-US" sz="2400" dirty="0"/>
              <a:t> World Holocaust Remembrance Center as Righteous Among the Nations.</a:t>
            </a:r>
          </a:p>
          <a:p>
            <a:endParaRPr lang="en-US" dirty="0"/>
          </a:p>
        </p:txBody>
      </p:sp>
      <p:sp>
        <p:nvSpPr>
          <p:cNvPr id="52" name="TextBox 51"/>
          <p:cNvSpPr txBox="1"/>
          <p:nvPr/>
        </p:nvSpPr>
        <p:spPr>
          <a:xfrm>
            <a:off x="34056919" y="14820081"/>
            <a:ext cx="5907739" cy="5694316"/>
          </a:xfrm>
          <a:prstGeom prst="rect">
            <a:avLst/>
          </a:prstGeom>
          <a:noFill/>
        </p:spPr>
        <p:txBody>
          <a:bodyPr wrap="square" rtlCol="0">
            <a:spAutoFit/>
          </a:bodyPr>
          <a:lstStyle/>
          <a:p>
            <a:r>
              <a:rPr lang="en-US" sz="2400" dirty="0"/>
              <a:t>T</a:t>
            </a:r>
            <a:r>
              <a:rPr lang="en-US" sz="2400" dirty="0" smtClean="0"/>
              <a:t>he </a:t>
            </a:r>
            <a:r>
              <a:rPr lang="en-US" sz="2400" dirty="0"/>
              <a:t>controversial German Occupation Memorial </a:t>
            </a:r>
            <a:r>
              <a:rPr lang="en-US" sz="2400" dirty="0" smtClean="0"/>
              <a:t>focuses </a:t>
            </a:r>
            <a:r>
              <a:rPr lang="en-US" sz="2400" dirty="0"/>
              <a:t>on the larger Hungarian </a:t>
            </a:r>
            <a:r>
              <a:rPr lang="en-US" sz="2400" dirty="0" smtClean="0"/>
              <a:t>people </a:t>
            </a:r>
            <a:r>
              <a:rPr lang="en-US" sz="2400" dirty="0"/>
              <a:t>as the victims of fascism rather </a:t>
            </a:r>
            <a:r>
              <a:rPr lang="en-US" sz="2400" dirty="0" smtClean="0"/>
              <a:t>than on Jews and other targeted </a:t>
            </a:r>
            <a:r>
              <a:rPr lang="en-US" sz="2400" dirty="0"/>
              <a:t>groups of people that </a:t>
            </a:r>
            <a:r>
              <a:rPr lang="en-US" sz="2400" dirty="0" smtClean="0"/>
              <a:t>suffered </a:t>
            </a:r>
            <a:r>
              <a:rPr lang="en-US" sz="2400" dirty="0"/>
              <a:t>during the Holocaust.  This </a:t>
            </a:r>
            <a:r>
              <a:rPr lang="en-US" sz="2400" dirty="0" smtClean="0"/>
              <a:t>monument </a:t>
            </a:r>
            <a:r>
              <a:rPr lang="en-US" sz="2400" dirty="0"/>
              <a:t>is </a:t>
            </a:r>
            <a:r>
              <a:rPr lang="en-US" sz="2400" dirty="0" smtClean="0"/>
              <a:t>controversial </a:t>
            </a:r>
            <a:r>
              <a:rPr lang="en-US" sz="2400" dirty="0"/>
              <a:t>because it </a:t>
            </a:r>
            <a:r>
              <a:rPr lang="en-US" sz="2400" dirty="0" smtClean="0"/>
              <a:t>is </a:t>
            </a:r>
            <a:r>
              <a:rPr lang="en-US" sz="2400" dirty="0"/>
              <a:t>protested </a:t>
            </a:r>
            <a:r>
              <a:rPr lang="en-US" sz="2400" dirty="0" smtClean="0"/>
              <a:t>by </a:t>
            </a:r>
            <a:r>
              <a:rPr lang="en-US" sz="2400" dirty="0"/>
              <a:t>a counter memorial set </a:t>
            </a:r>
            <a:r>
              <a:rPr lang="en-US" sz="2400" dirty="0" smtClean="0"/>
              <a:t>up </a:t>
            </a:r>
            <a:r>
              <a:rPr lang="en-US" sz="2400" dirty="0"/>
              <a:t>in front of the </a:t>
            </a:r>
            <a:r>
              <a:rPr lang="en-US" sz="2400" dirty="0" smtClean="0"/>
              <a:t>permanent memorial</a:t>
            </a:r>
            <a:r>
              <a:rPr lang="en-US" sz="2400" dirty="0"/>
              <a:t>. The counter memorial condemns the lack of attention </a:t>
            </a:r>
            <a:r>
              <a:rPr lang="en-US" sz="2400" dirty="0" smtClean="0"/>
              <a:t>to </a:t>
            </a:r>
            <a:r>
              <a:rPr lang="en-US" sz="2400" dirty="0"/>
              <a:t>the suffering of Jews. This memorial, </a:t>
            </a:r>
            <a:r>
              <a:rPr lang="en-US" sz="2400" dirty="0" smtClean="0"/>
              <a:t>and </a:t>
            </a:r>
            <a:r>
              <a:rPr lang="en-US" sz="2400" dirty="0"/>
              <a:t>counter </a:t>
            </a:r>
            <a:r>
              <a:rPr lang="en-US" sz="2400" dirty="0" smtClean="0"/>
              <a:t>memorial, exemplify the </a:t>
            </a:r>
            <a:r>
              <a:rPr lang="en-US" sz="2400" dirty="0"/>
              <a:t>complexity of Holocaust memory.</a:t>
            </a:r>
          </a:p>
          <a:p>
            <a:endParaRPr lang="en-US" dirty="0"/>
          </a:p>
        </p:txBody>
      </p:sp>
      <p:sp>
        <p:nvSpPr>
          <p:cNvPr id="53" name="TextBox 52"/>
          <p:cNvSpPr txBox="1"/>
          <p:nvPr/>
        </p:nvSpPr>
        <p:spPr>
          <a:xfrm>
            <a:off x="9172851" y="16890273"/>
            <a:ext cx="4541684" cy="369332"/>
          </a:xfrm>
          <a:prstGeom prst="rect">
            <a:avLst/>
          </a:prstGeom>
          <a:noFill/>
        </p:spPr>
        <p:txBody>
          <a:bodyPr wrap="square" rtlCol="0">
            <a:spAutoFit/>
          </a:bodyPr>
          <a:lstStyle/>
          <a:p>
            <a:r>
              <a:rPr lang="en-US" sz="1800" dirty="0" smtClean="0"/>
              <a:t>Dr. Maria </a:t>
            </a:r>
            <a:r>
              <a:rPr lang="en-US" sz="1800" dirty="0" err="1" smtClean="0"/>
              <a:t>Madi</a:t>
            </a:r>
            <a:r>
              <a:rPr lang="en-US" sz="1800" dirty="0" smtClean="0"/>
              <a:t> in Budapest, Hungary.</a:t>
            </a:r>
            <a:endParaRPr lang="en-US" sz="1800" dirty="0"/>
          </a:p>
        </p:txBody>
      </p:sp>
      <p:sp>
        <p:nvSpPr>
          <p:cNvPr id="54" name="TextBox 53"/>
          <p:cNvSpPr txBox="1"/>
          <p:nvPr/>
        </p:nvSpPr>
        <p:spPr>
          <a:xfrm>
            <a:off x="2244867" y="33874379"/>
            <a:ext cx="8602373" cy="369332"/>
          </a:xfrm>
          <a:prstGeom prst="rect">
            <a:avLst/>
          </a:prstGeom>
          <a:noFill/>
        </p:spPr>
        <p:txBody>
          <a:bodyPr wrap="square" rtlCol="0">
            <a:spAutoFit/>
          </a:bodyPr>
          <a:lstStyle/>
          <a:p>
            <a:r>
              <a:rPr lang="en-US" sz="1800" dirty="0" smtClean="0"/>
              <a:t>Excerpt from Dr. </a:t>
            </a:r>
            <a:r>
              <a:rPr lang="en-US" sz="1800" dirty="0" err="1" smtClean="0"/>
              <a:t>Madi’s</a:t>
            </a:r>
            <a:r>
              <a:rPr lang="en-US" sz="1800" dirty="0" smtClean="0"/>
              <a:t> diary, dated August 6</a:t>
            </a:r>
            <a:r>
              <a:rPr lang="en-US" sz="1800" baseline="30000" dirty="0" smtClean="0"/>
              <a:t>.</a:t>
            </a:r>
            <a:r>
              <a:rPr lang="en-US" sz="1800" dirty="0" smtClean="0"/>
              <a:t> Thursday (1942).</a:t>
            </a:r>
            <a:endParaRPr lang="en-US" sz="1800" dirty="0"/>
          </a:p>
        </p:txBody>
      </p:sp>
      <p:sp>
        <p:nvSpPr>
          <p:cNvPr id="55" name="TextBox 54"/>
          <p:cNvSpPr txBox="1"/>
          <p:nvPr/>
        </p:nvSpPr>
        <p:spPr>
          <a:xfrm>
            <a:off x="22886151" y="24649340"/>
            <a:ext cx="4379362" cy="369332"/>
          </a:xfrm>
          <a:prstGeom prst="rect">
            <a:avLst/>
          </a:prstGeom>
          <a:noFill/>
        </p:spPr>
        <p:txBody>
          <a:bodyPr wrap="square" rtlCol="0">
            <a:spAutoFit/>
          </a:bodyPr>
          <a:lstStyle/>
          <a:p>
            <a:r>
              <a:rPr lang="en-US" sz="1800" dirty="0" smtClean="0"/>
              <a:t>Dr. </a:t>
            </a:r>
            <a:r>
              <a:rPr lang="en-US" sz="1800" dirty="0" err="1" smtClean="0"/>
              <a:t>Madi’s</a:t>
            </a:r>
            <a:r>
              <a:rPr lang="en-US" sz="1800" dirty="0" smtClean="0"/>
              <a:t> apartment on </a:t>
            </a:r>
            <a:r>
              <a:rPr lang="en-US" sz="1800" dirty="0" err="1"/>
              <a:t>Margaréta</a:t>
            </a:r>
            <a:r>
              <a:rPr lang="en-US" sz="1800" dirty="0"/>
              <a:t> </a:t>
            </a:r>
            <a:r>
              <a:rPr lang="en-US" sz="1800" dirty="0" err="1" smtClean="0"/>
              <a:t>utca</a:t>
            </a:r>
            <a:r>
              <a:rPr lang="en-US" sz="1800" dirty="0" smtClean="0"/>
              <a:t>.</a:t>
            </a:r>
            <a:endParaRPr lang="en-US" sz="1800" dirty="0"/>
          </a:p>
        </p:txBody>
      </p:sp>
      <p:sp>
        <p:nvSpPr>
          <p:cNvPr id="56" name="TextBox 55"/>
          <p:cNvSpPr txBox="1"/>
          <p:nvPr/>
        </p:nvSpPr>
        <p:spPr>
          <a:xfrm>
            <a:off x="15662598" y="35827268"/>
            <a:ext cx="5583505" cy="369332"/>
          </a:xfrm>
          <a:prstGeom prst="rect">
            <a:avLst/>
          </a:prstGeom>
          <a:noFill/>
        </p:spPr>
        <p:txBody>
          <a:bodyPr wrap="square" rtlCol="0">
            <a:spAutoFit/>
          </a:bodyPr>
          <a:lstStyle/>
          <a:p>
            <a:r>
              <a:rPr lang="en-US" sz="1800" dirty="0" smtClean="0"/>
              <a:t>UWEC researchers at </a:t>
            </a:r>
            <a:r>
              <a:rPr lang="en-US" sz="1800" smtClean="0"/>
              <a:t>the Budapest City Archives.</a:t>
            </a:r>
            <a:endParaRPr lang="en-US" sz="1800"/>
          </a:p>
        </p:txBody>
      </p:sp>
      <p:sp>
        <p:nvSpPr>
          <p:cNvPr id="57" name="TextBox 56"/>
          <p:cNvSpPr txBox="1"/>
          <p:nvPr/>
        </p:nvSpPr>
        <p:spPr>
          <a:xfrm>
            <a:off x="28687615" y="18697938"/>
            <a:ext cx="4862374" cy="369332"/>
          </a:xfrm>
          <a:prstGeom prst="rect">
            <a:avLst/>
          </a:prstGeom>
          <a:noFill/>
        </p:spPr>
        <p:txBody>
          <a:bodyPr wrap="square" rtlCol="0">
            <a:spAutoFit/>
          </a:bodyPr>
          <a:lstStyle/>
          <a:p>
            <a:r>
              <a:rPr lang="en-US" sz="1800" smtClean="0"/>
              <a:t>German Occupation Memorial in Budapest.</a:t>
            </a:r>
            <a:endParaRPr lang="en-US" sz="1800"/>
          </a:p>
        </p:txBody>
      </p:sp>
      <p:sp>
        <p:nvSpPr>
          <p:cNvPr id="58" name="TextBox 57"/>
          <p:cNvSpPr txBox="1"/>
          <p:nvPr/>
        </p:nvSpPr>
        <p:spPr>
          <a:xfrm>
            <a:off x="28687614" y="33828212"/>
            <a:ext cx="11277043" cy="2308324"/>
          </a:xfrm>
          <a:prstGeom prst="rect">
            <a:avLst/>
          </a:prstGeom>
          <a:noFill/>
        </p:spPr>
        <p:txBody>
          <a:bodyPr wrap="square" rtlCol="0">
            <a:spAutoFit/>
          </a:bodyPr>
          <a:lstStyle/>
          <a:p>
            <a:r>
              <a:rPr lang="en-US" sz="2400" dirty="0" err="1" smtClean="0"/>
              <a:t>Madi</a:t>
            </a:r>
            <a:r>
              <a:rPr lang="en-US" sz="2400" dirty="0" smtClean="0"/>
              <a:t>, Maria</a:t>
            </a:r>
            <a:r>
              <a:rPr lang="en-US" sz="2400" smtClean="0"/>
              <a:t>. United </a:t>
            </a:r>
            <a:r>
              <a:rPr lang="en-US" sz="2400" dirty="0"/>
              <a:t>States Holocaust Memorial </a:t>
            </a:r>
            <a:r>
              <a:rPr lang="en-US" sz="2400" dirty="0" smtClean="0"/>
              <a:t>Museum. </a:t>
            </a:r>
            <a:r>
              <a:rPr lang="en-US" sz="2400" dirty="0" smtClean="0">
                <a:hlinkClick r:id="rId8"/>
              </a:rPr>
              <a:t>https</a:t>
            </a:r>
            <a:r>
              <a:rPr lang="en-US" sz="2400" dirty="0">
                <a:hlinkClick r:id="rId8"/>
              </a:rPr>
              <a:t>://</a:t>
            </a:r>
            <a:r>
              <a:rPr lang="en-US" sz="2400" dirty="0" smtClean="0">
                <a:hlinkClick r:id="rId8"/>
              </a:rPr>
              <a:t>collections.ushmm.org/search/catalog/irn50967</a:t>
            </a:r>
            <a:r>
              <a:rPr lang="en-US" sz="2400" dirty="0" smtClean="0"/>
              <a:t>.  </a:t>
            </a:r>
            <a:endParaRPr lang="en-US" sz="2400" dirty="0"/>
          </a:p>
          <a:p>
            <a:r>
              <a:rPr lang="en-US" sz="2400" dirty="0" smtClean="0"/>
              <a:t>House plans of Margaret </a:t>
            </a:r>
            <a:r>
              <a:rPr lang="en-US" sz="2400" dirty="0" err="1" smtClean="0"/>
              <a:t>Utca</a:t>
            </a:r>
            <a:r>
              <a:rPr lang="en-US" sz="2400" dirty="0" smtClean="0"/>
              <a:t>. House, Budapest City Archives, Budapest, Hungary.</a:t>
            </a:r>
            <a:endParaRPr lang="en-US" sz="2400" dirty="0"/>
          </a:p>
          <a:p>
            <a:r>
              <a:rPr lang="en-US" sz="2400" dirty="0" smtClean="0"/>
              <a:t>Census Record for Dr. Maria </a:t>
            </a:r>
            <a:r>
              <a:rPr lang="en-US" sz="2400" dirty="0" err="1" smtClean="0"/>
              <a:t>Madi</a:t>
            </a:r>
            <a:r>
              <a:rPr lang="en-US" sz="2400" dirty="0" smtClean="0"/>
              <a:t>, Budapest City Archives, Budapest, Hungary.</a:t>
            </a:r>
            <a:endParaRPr lang="en-US" sz="2400" dirty="0"/>
          </a:p>
          <a:p>
            <a:r>
              <a:rPr lang="en-US" sz="2400" dirty="0" err="1" smtClean="0"/>
              <a:t>Ruane</a:t>
            </a:r>
            <a:r>
              <a:rPr lang="en-US" sz="2400" dirty="0" smtClean="0"/>
              <a:t>, Michael E. “Defiant Hungarian doctor hid Jewish boy as Nazis scoured Budapest during the Holocaust.” Washington Post. November 29, 2014. </a:t>
            </a:r>
            <a:endParaRPr lang="en-US" sz="2400" dirty="0"/>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676</Words>
  <Application>Microsoft Macintosh PowerPoint</Application>
  <PresentationFormat>Custom</PresentationFormat>
  <Paragraphs>35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Calibri Light</vt:lpstr>
      <vt:lpstr>Minion Pro</vt:lpstr>
      <vt:lpstr>Times New Roman</vt:lpstr>
      <vt:lpstr>Arial</vt:lpstr>
      <vt:lpstr>Office Theme</vt:lpstr>
      <vt:lpstr>“Budapest Blackout”: The Wartime Diaries of Dr. Maria Madi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2019-04-21T23:03:36Z</dcterms:modified>
</cp:coreProperties>
</file>