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7" r:id="rId2"/>
  </p:sldIdLst>
  <p:sldSz cx="42062400" cy="38404800"/>
  <p:notesSz cx="6858000" cy="9144000"/>
  <p:defaultTextStyle>
    <a:defPPr>
      <a:defRPr lang="en-US"/>
    </a:defPPr>
    <a:lvl1pPr marL="0" algn="l" defTabSz="4493544" rtl="0" eaLnBrk="1" latinLnBrk="0" hangingPunct="1">
      <a:defRPr sz="8800" kern="1200">
        <a:solidFill>
          <a:schemeClr val="tx1"/>
        </a:solidFill>
        <a:latin typeface="+mn-lt"/>
        <a:ea typeface="+mn-ea"/>
        <a:cs typeface="+mn-cs"/>
      </a:defRPr>
    </a:lvl1pPr>
    <a:lvl2pPr marL="2246772" algn="l" defTabSz="4493544" rtl="0" eaLnBrk="1" latinLnBrk="0" hangingPunct="1">
      <a:defRPr sz="8800" kern="1200">
        <a:solidFill>
          <a:schemeClr val="tx1"/>
        </a:solidFill>
        <a:latin typeface="+mn-lt"/>
        <a:ea typeface="+mn-ea"/>
        <a:cs typeface="+mn-cs"/>
      </a:defRPr>
    </a:lvl2pPr>
    <a:lvl3pPr marL="4493544" algn="l" defTabSz="4493544" rtl="0" eaLnBrk="1" latinLnBrk="0" hangingPunct="1">
      <a:defRPr sz="8800" kern="1200">
        <a:solidFill>
          <a:schemeClr val="tx1"/>
        </a:solidFill>
        <a:latin typeface="+mn-lt"/>
        <a:ea typeface="+mn-ea"/>
        <a:cs typeface="+mn-cs"/>
      </a:defRPr>
    </a:lvl3pPr>
    <a:lvl4pPr marL="6740317" algn="l" defTabSz="4493544" rtl="0" eaLnBrk="1" latinLnBrk="0" hangingPunct="1">
      <a:defRPr sz="8800" kern="1200">
        <a:solidFill>
          <a:schemeClr val="tx1"/>
        </a:solidFill>
        <a:latin typeface="+mn-lt"/>
        <a:ea typeface="+mn-ea"/>
        <a:cs typeface="+mn-cs"/>
      </a:defRPr>
    </a:lvl4pPr>
    <a:lvl5pPr marL="8987089" algn="l" defTabSz="4493544" rtl="0" eaLnBrk="1" latinLnBrk="0" hangingPunct="1">
      <a:defRPr sz="8800" kern="1200">
        <a:solidFill>
          <a:schemeClr val="tx1"/>
        </a:solidFill>
        <a:latin typeface="+mn-lt"/>
        <a:ea typeface="+mn-ea"/>
        <a:cs typeface="+mn-cs"/>
      </a:defRPr>
    </a:lvl5pPr>
    <a:lvl6pPr marL="11233861" algn="l" defTabSz="4493544" rtl="0" eaLnBrk="1" latinLnBrk="0" hangingPunct="1">
      <a:defRPr sz="8800" kern="1200">
        <a:solidFill>
          <a:schemeClr val="tx1"/>
        </a:solidFill>
        <a:latin typeface="+mn-lt"/>
        <a:ea typeface="+mn-ea"/>
        <a:cs typeface="+mn-cs"/>
      </a:defRPr>
    </a:lvl6pPr>
    <a:lvl7pPr marL="13480633" algn="l" defTabSz="4493544" rtl="0" eaLnBrk="1" latinLnBrk="0" hangingPunct="1">
      <a:defRPr sz="8800" kern="1200">
        <a:solidFill>
          <a:schemeClr val="tx1"/>
        </a:solidFill>
        <a:latin typeface="+mn-lt"/>
        <a:ea typeface="+mn-ea"/>
        <a:cs typeface="+mn-cs"/>
      </a:defRPr>
    </a:lvl7pPr>
    <a:lvl8pPr marL="15727406" algn="l" defTabSz="4493544" rtl="0" eaLnBrk="1" latinLnBrk="0" hangingPunct="1">
      <a:defRPr sz="8800" kern="1200">
        <a:solidFill>
          <a:schemeClr val="tx1"/>
        </a:solidFill>
        <a:latin typeface="+mn-lt"/>
        <a:ea typeface="+mn-ea"/>
        <a:cs typeface="+mn-cs"/>
      </a:defRPr>
    </a:lvl8pPr>
    <a:lvl9pPr marL="17974178" algn="l" defTabSz="4493544" rtl="0" eaLnBrk="1" latinLnBrk="0" hangingPunct="1">
      <a:defRPr sz="8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622AF80-BFA2-4097-8872-62519567605E}">
          <p14:sldIdLst>
            <p14:sldId id="257"/>
          </p14:sldIdLst>
        </p14:section>
      </p14:sectionLst>
    </p:ex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ber, Brittany Anne" initials="WBA" lastIdx="1" clrIdx="0"/>
  <p:cmAuthor id="1" name="Kelsey" initials="K" lastIdx="7" clrIdx="1">
    <p:extLst>
      <p:ext uri="{19B8F6BF-5375-455C-9EA6-DF929625EA0E}">
        <p15:presenceInfo xmlns:p15="http://schemas.microsoft.com/office/powerpoint/2012/main" userId="Kels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a:srgbClr val="4055A5"/>
    <a:srgbClr val="D9D9D9"/>
    <a:srgbClr val="FFFFFF"/>
    <a:srgbClr val="394D9A"/>
    <a:srgbClr val="CCCCFF"/>
    <a:srgbClr val="32458F"/>
    <a:srgbClr val="0F337B"/>
    <a:srgbClr val="0A2C72"/>
    <a:srgbClr val="2B3E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501" autoAdjust="0"/>
  </p:normalViewPr>
  <p:slideViewPr>
    <p:cSldViewPr>
      <p:cViewPr varScale="1">
        <p:scale>
          <a:sx n="18" d="100"/>
          <a:sy n="18" d="100"/>
        </p:scale>
        <p:origin x="1116" y="162"/>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63460-DBAE-4562-AF5A-510EFB291DA5}" type="datetimeFigureOut">
              <a:rPr lang="en-US" smtClean="0"/>
              <a:t>4/25/2018</a:t>
            </a:fld>
            <a:endParaRPr lang="en-US" dirty="0"/>
          </a:p>
        </p:txBody>
      </p:sp>
      <p:sp>
        <p:nvSpPr>
          <p:cNvPr id="4" name="Slide Image Placeholder 3"/>
          <p:cNvSpPr>
            <a:spLocks noGrp="1" noRot="1" noChangeAspect="1"/>
          </p:cNvSpPr>
          <p:nvPr>
            <p:ph type="sldImg" idx="2"/>
          </p:nvPr>
        </p:nvSpPr>
        <p:spPr>
          <a:xfrm>
            <a:off x="1550988" y="685800"/>
            <a:ext cx="37560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1B775-EA54-4B56-AD56-BED34D907A31}" type="slidenum">
              <a:rPr lang="en-US" smtClean="0"/>
              <a:t>‹#›</a:t>
            </a:fld>
            <a:endParaRPr lang="en-US" dirty="0"/>
          </a:p>
        </p:txBody>
      </p:sp>
    </p:spTree>
    <p:extLst>
      <p:ext uri="{BB962C8B-B14F-4D97-AF65-F5344CB8AC3E}">
        <p14:creationId xmlns:p14="http://schemas.microsoft.com/office/powerpoint/2010/main" val="3342020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1B775-EA54-4B56-AD56-BED34D907A31}" type="slidenum">
              <a:rPr lang="en-US" smtClean="0"/>
              <a:t>1</a:t>
            </a:fld>
            <a:endParaRPr lang="en-US" dirty="0"/>
          </a:p>
        </p:txBody>
      </p:sp>
    </p:spTree>
    <p:extLst>
      <p:ext uri="{BB962C8B-B14F-4D97-AF65-F5344CB8AC3E}">
        <p14:creationId xmlns:p14="http://schemas.microsoft.com/office/powerpoint/2010/main" val="2219728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8" name="Rounded Rectangle 7"/>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Date Placeholder 3"/>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1589026" y="16478571"/>
            <a:ext cx="32880483" cy="137972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2" name="Rectangle 11"/>
          <p:cNvSpPr/>
          <p:nvPr/>
        </p:nvSpPr>
        <p:spPr>
          <a:xfrm>
            <a:off x="34834199" y="16489950"/>
            <a:ext cx="5475601" cy="13774522"/>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3" name="Rectangle 12"/>
          <p:cNvSpPr/>
          <p:nvPr/>
        </p:nvSpPr>
        <p:spPr>
          <a:xfrm>
            <a:off x="35478485" y="17565285"/>
            <a:ext cx="4187030" cy="11623853"/>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4" name="Rectangle 13"/>
          <p:cNvSpPr/>
          <p:nvPr/>
        </p:nvSpPr>
        <p:spPr>
          <a:xfrm>
            <a:off x="2049224" y="17111481"/>
            <a:ext cx="31960087" cy="12574010"/>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6" name="Slide Number Placeholder 5"/>
          <p:cNvSpPr>
            <a:spLocks noGrp="1"/>
          </p:cNvSpPr>
          <p:nvPr>
            <p:ph type="sldNum" sz="quarter" idx="12"/>
          </p:nvPr>
        </p:nvSpPr>
        <p:spPr>
          <a:xfrm>
            <a:off x="35819400" y="25901501"/>
            <a:ext cx="3505200" cy="2560320"/>
          </a:xfrm>
        </p:spPr>
        <p:txBody>
          <a:bodyPr/>
          <a:lstStyle>
            <a:lvl1pPr algn="ctr">
              <a:defRPr sz="14100">
                <a:solidFill>
                  <a:schemeClr val="accent1">
                    <a:lumMod val="50000"/>
                  </a:schemeClr>
                </a:solidFill>
              </a:defRPr>
            </a:lvl1pPr>
          </a:lstStyle>
          <a:p>
            <a:fld id="{3772FE18-5568-44C8-BDE2-45B5F25AD1A8}" type="slidenum">
              <a:rPr lang="en-US" smtClean="0"/>
              <a:t>‹#›</a:t>
            </a:fld>
            <a:endParaRPr lang="en-US" dirty="0"/>
          </a:p>
        </p:txBody>
      </p:sp>
      <p:sp>
        <p:nvSpPr>
          <p:cNvPr id="11" name="Rectangle 10"/>
          <p:cNvSpPr/>
          <p:nvPr/>
        </p:nvSpPr>
        <p:spPr>
          <a:xfrm>
            <a:off x="2492381" y="25531949"/>
            <a:ext cx="31073764" cy="372045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0" name="Rectangle 9"/>
          <p:cNvSpPr/>
          <p:nvPr/>
        </p:nvSpPr>
        <p:spPr>
          <a:xfrm>
            <a:off x="2479267" y="17580864"/>
            <a:ext cx="31099993" cy="11635232"/>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Subtitle 2"/>
          <p:cNvSpPr>
            <a:spLocks noGrp="1"/>
          </p:cNvSpPr>
          <p:nvPr>
            <p:ph type="subTitle" idx="1"/>
          </p:nvPr>
        </p:nvSpPr>
        <p:spPr>
          <a:xfrm>
            <a:off x="2956903" y="26029920"/>
            <a:ext cx="30144720" cy="2560320"/>
          </a:xfrm>
        </p:spPr>
        <p:txBody>
          <a:bodyPr>
            <a:normAutofit/>
          </a:bodyPr>
          <a:lstStyle>
            <a:lvl1pPr marL="0" indent="0" algn="ctr">
              <a:buNone/>
              <a:defRPr sz="9100" cap="all" spc="1509" baseline="0">
                <a:solidFill>
                  <a:srgbClr val="FFFFFF"/>
                </a:solidFill>
              </a:defRPr>
            </a:lvl1pPr>
            <a:lvl2pPr marL="2299030" indent="0" algn="ctr">
              <a:buNone/>
              <a:defRPr>
                <a:solidFill>
                  <a:schemeClr val="tx1">
                    <a:tint val="75000"/>
                  </a:schemeClr>
                </a:solidFill>
              </a:defRPr>
            </a:lvl2pPr>
            <a:lvl3pPr marL="4598060" indent="0" algn="ctr">
              <a:buNone/>
              <a:defRPr>
                <a:solidFill>
                  <a:schemeClr val="tx1">
                    <a:tint val="75000"/>
                  </a:schemeClr>
                </a:solidFill>
              </a:defRPr>
            </a:lvl3pPr>
            <a:lvl4pPr marL="6897091" indent="0" algn="ctr">
              <a:buNone/>
              <a:defRPr>
                <a:solidFill>
                  <a:schemeClr val="tx1">
                    <a:tint val="75000"/>
                  </a:schemeClr>
                </a:solidFill>
              </a:defRPr>
            </a:lvl4pPr>
            <a:lvl5pPr marL="9196121" indent="0" algn="ctr">
              <a:buNone/>
              <a:defRPr>
                <a:solidFill>
                  <a:schemeClr val="tx1">
                    <a:tint val="75000"/>
                  </a:schemeClr>
                </a:solidFill>
              </a:defRPr>
            </a:lvl5pPr>
            <a:lvl6pPr marL="11495151" indent="0" algn="ctr">
              <a:buNone/>
              <a:defRPr>
                <a:solidFill>
                  <a:schemeClr val="tx1">
                    <a:tint val="75000"/>
                  </a:schemeClr>
                </a:solidFill>
              </a:defRPr>
            </a:lvl6pPr>
            <a:lvl7pPr marL="13794181" indent="0" algn="ctr">
              <a:buNone/>
              <a:defRPr>
                <a:solidFill>
                  <a:schemeClr val="tx1">
                    <a:tint val="75000"/>
                  </a:schemeClr>
                </a:solidFill>
              </a:defRPr>
            </a:lvl7pPr>
            <a:lvl8pPr marL="16093211" indent="0" algn="ctr">
              <a:buNone/>
              <a:defRPr>
                <a:solidFill>
                  <a:schemeClr val="tx1">
                    <a:tint val="75000"/>
                  </a:schemeClr>
                </a:solidFill>
              </a:defRPr>
            </a:lvl8pPr>
            <a:lvl9pPr marL="18392242"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2781643" y="18071387"/>
            <a:ext cx="30495240" cy="6827526"/>
          </a:xfrm>
        </p:spPr>
        <p:txBody>
          <a:bodyPr anchor="b" anchorCtr="0">
            <a:noAutofit/>
          </a:bodyPr>
          <a:lstStyle>
            <a:lvl1pPr>
              <a:defRPr sz="20100">
                <a:solidFill>
                  <a:schemeClr val="accent1">
                    <a:lumMod val="50000"/>
                  </a:schemeClr>
                </a:solidFill>
              </a:defRPr>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563829" y="1280160"/>
            <a:ext cx="8552688" cy="34286750"/>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marL="0" algn="ctr" defTabSz="4598060" rtl="0" eaLnBrk="1" latinLnBrk="0" hangingPunct="1"/>
            <a:endParaRPr lang="en-US" sz="9100" kern="1200" dirty="0">
              <a:solidFill>
                <a:schemeClr val="lt1"/>
              </a:solidFill>
              <a:latin typeface="+mn-lt"/>
              <a:ea typeface="+mn-ea"/>
              <a:cs typeface="+mn-cs"/>
            </a:endParaRPr>
          </a:p>
        </p:txBody>
      </p:sp>
      <p:sp>
        <p:nvSpPr>
          <p:cNvPr id="8" name="Rectangle 7"/>
          <p:cNvSpPr/>
          <p:nvPr/>
        </p:nvSpPr>
        <p:spPr>
          <a:xfrm>
            <a:off x="31994037" y="1967893"/>
            <a:ext cx="7692281" cy="32911295"/>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2" name="Vertical Title 1"/>
          <p:cNvSpPr>
            <a:spLocks noGrp="1"/>
          </p:cNvSpPr>
          <p:nvPr>
            <p:ph type="title" orient="vert"/>
          </p:nvPr>
        </p:nvSpPr>
        <p:spPr>
          <a:xfrm>
            <a:off x="32423456" y="2214394"/>
            <a:ext cx="6833443" cy="3241829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103120" y="2133597"/>
            <a:ext cx="28392120" cy="32430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8" name="Rounded Rectangle 7"/>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Date Placeholder 3"/>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13" name="Rectangle 12"/>
          <p:cNvSpPr/>
          <p:nvPr/>
        </p:nvSpPr>
        <p:spPr>
          <a:xfrm>
            <a:off x="2079090" y="16499840"/>
            <a:ext cx="38019736" cy="137972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6" name="Rectangle 15"/>
          <p:cNvSpPr/>
          <p:nvPr/>
        </p:nvSpPr>
        <p:spPr>
          <a:xfrm>
            <a:off x="2611218" y="17068803"/>
            <a:ext cx="36955480" cy="12574010"/>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
        <p:nvSpPr>
          <p:cNvPr id="2" name="Title 1"/>
          <p:cNvSpPr>
            <a:spLocks noGrp="1"/>
          </p:cNvSpPr>
          <p:nvPr>
            <p:ph type="title"/>
          </p:nvPr>
        </p:nvSpPr>
        <p:spPr>
          <a:xfrm>
            <a:off x="3387698" y="17922237"/>
            <a:ext cx="35402520" cy="7254246"/>
          </a:xfrm>
        </p:spPr>
        <p:txBody>
          <a:bodyPr anchor="b" anchorCtr="0">
            <a:noAutofit/>
          </a:bodyPr>
          <a:lstStyle>
            <a:lvl1pPr algn="ctr" defTabSz="4598060" rtl="0" eaLnBrk="1" latinLnBrk="0" hangingPunct="1">
              <a:spcBef>
                <a:spcPct val="0"/>
              </a:spcBef>
              <a:buNone/>
              <a:defRPr lang="en-US" sz="20100" kern="1200" cap="all" baseline="0" dirty="0">
                <a:solidFill>
                  <a:schemeClr val="accent1">
                    <a:lumMod val="50000"/>
                  </a:schemeClr>
                </a:solidFill>
                <a:latin typeface="+mj-lt"/>
                <a:ea typeface="+mj-ea"/>
                <a:cs typeface="+mj-cs"/>
              </a:defRPr>
            </a:lvl1pPr>
          </a:lstStyle>
          <a:p>
            <a:r>
              <a:rPr lang="en-US"/>
              <a:t>Click to edit Master title style</a:t>
            </a:r>
            <a:endParaRPr lang="en-US" dirty="0"/>
          </a:p>
        </p:txBody>
      </p:sp>
      <p:sp>
        <p:nvSpPr>
          <p:cNvPr id="15" name="Rectangle 14"/>
          <p:cNvSpPr/>
          <p:nvPr/>
        </p:nvSpPr>
        <p:spPr>
          <a:xfrm>
            <a:off x="3107282" y="25432515"/>
            <a:ext cx="35963352" cy="372045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Text Placeholder 2"/>
          <p:cNvSpPr>
            <a:spLocks noGrp="1"/>
          </p:cNvSpPr>
          <p:nvPr>
            <p:ph type="body" idx="1"/>
          </p:nvPr>
        </p:nvSpPr>
        <p:spPr>
          <a:xfrm>
            <a:off x="3387698" y="25802059"/>
            <a:ext cx="35402520" cy="2933185"/>
          </a:xfrm>
        </p:spPr>
        <p:txBody>
          <a:bodyPr anchor="ctr">
            <a:normAutofit/>
          </a:bodyPr>
          <a:lstStyle>
            <a:lvl1pPr marL="0" indent="0" algn="ctr">
              <a:buNone/>
              <a:defRPr sz="10100" cap="all" spc="1257" baseline="0">
                <a:solidFill>
                  <a:srgbClr val="FFFFFF"/>
                </a:solidFill>
              </a:defRPr>
            </a:lvl1pPr>
            <a:lvl2pPr marL="2299030" indent="0">
              <a:buNone/>
              <a:defRPr sz="9100">
                <a:solidFill>
                  <a:schemeClr val="tx1">
                    <a:tint val="75000"/>
                  </a:schemeClr>
                </a:solidFill>
              </a:defRPr>
            </a:lvl2pPr>
            <a:lvl3pPr marL="4598060" indent="0">
              <a:buNone/>
              <a:defRPr sz="8000">
                <a:solidFill>
                  <a:schemeClr val="tx1">
                    <a:tint val="75000"/>
                  </a:schemeClr>
                </a:solidFill>
              </a:defRPr>
            </a:lvl3pPr>
            <a:lvl4pPr marL="6897091" indent="0">
              <a:buNone/>
              <a:defRPr sz="7000">
                <a:solidFill>
                  <a:schemeClr val="tx1">
                    <a:tint val="75000"/>
                  </a:schemeClr>
                </a:solidFill>
              </a:defRPr>
            </a:lvl4pPr>
            <a:lvl5pPr marL="9196121" indent="0">
              <a:buNone/>
              <a:defRPr sz="7000">
                <a:solidFill>
                  <a:schemeClr val="tx1">
                    <a:tint val="75000"/>
                  </a:schemeClr>
                </a:solidFill>
              </a:defRPr>
            </a:lvl5pPr>
            <a:lvl6pPr marL="11495151" indent="0">
              <a:buNone/>
              <a:defRPr sz="7000">
                <a:solidFill>
                  <a:schemeClr val="tx1">
                    <a:tint val="75000"/>
                  </a:schemeClr>
                </a:solidFill>
              </a:defRPr>
            </a:lvl6pPr>
            <a:lvl7pPr marL="13794181" indent="0">
              <a:buNone/>
              <a:defRPr sz="7000">
                <a:solidFill>
                  <a:schemeClr val="tx1">
                    <a:tint val="75000"/>
                  </a:schemeClr>
                </a:solidFill>
              </a:defRPr>
            </a:lvl7pPr>
            <a:lvl8pPr marL="16093211" indent="0">
              <a:buNone/>
              <a:defRPr sz="7000">
                <a:solidFill>
                  <a:schemeClr val="tx1">
                    <a:tint val="75000"/>
                  </a:schemeClr>
                </a:solidFill>
              </a:defRPr>
            </a:lvl8pPr>
            <a:lvl9pPr marL="18392242" indent="0">
              <a:buNone/>
              <a:defRPr sz="7000">
                <a:solidFill>
                  <a:schemeClr val="tx1">
                    <a:tint val="75000"/>
                  </a:schemeClr>
                </a:solidFill>
              </a:defRPr>
            </a:lvl9pPr>
          </a:lstStyle>
          <a:p>
            <a:pPr lvl="0"/>
            <a:r>
              <a:rPr lang="en-US"/>
              <a:t>Click to edit Master text styles</a:t>
            </a:r>
          </a:p>
        </p:txBody>
      </p:sp>
      <p:sp>
        <p:nvSpPr>
          <p:cNvPr id="14" name="Rectangle 13"/>
          <p:cNvSpPr/>
          <p:nvPr/>
        </p:nvSpPr>
        <p:spPr>
          <a:xfrm>
            <a:off x="3108485" y="17495520"/>
            <a:ext cx="35960955" cy="11635232"/>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60189" y="2286886"/>
            <a:ext cx="37999091" cy="5820791"/>
          </a:xfrm>
        </p:spPr>
        <p:txBody>
          <a:bodyPr/>
          <a:lstStyle/>
          <a:p>
            <a:r>
              <a:rPr lang="en-US"/>
              <a:t>Click to edit Master title style</a:t>
            </a:r>
          </a:p>
        </p:txBody>
      </p:sp>
      <p:sp>
        <p:nvSpPr>
          <p:cNvPr id="3" name="Content Placeholder 2"/>
          <p:cNvSpPr>
            <a:spLocks noGrp="1"/>
          </p:cNvSpPr>
          <p:nvPr>
            <p:ph sz="half" idx="1"/>
          </p:nvPr>
        </p:nvSpPr>
        <p:spPr>
          <a:xfrm>
            <a:off x="1960189" y="9626798"/>
            <a:ext cx="18577560" cy="24681485"/>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381720" y="9626798"/>
            <a:ext cx="18577560" cy="24681485"/>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60189" y="2286886"/>
            <a:ext cx="37999091" cy="582079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60189" y="9645653"/>
            <a:ext cx="18584865" cy="3582667"/>
          </a:xfrm>
        </p:spPr>
        <p:txBody>
          <a:bodyPr anchor="b">
            <a:noAutofit/>
          </a:bodyPr>
          <a:lstStyle>
            <a:lvl1pPr marL="0" indent="0" algn="ctr">
              <a:buNone/>
              <a:defRPr sz="11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4" name="Content Placeholder 3"/>
          <p:cNvSpPr>
            <a:spLocks noGrp="1"/>
          </p:cNvSpPr>
          <p:nvPr>
            <p:ph sz="half" idx="2"/>
          </p:nvPr>
        </p:nvSpPr>
        <p:spPr>
          <a:xfrm>
            <a:off x="1960189" y="13655040"/>
            <a:ext cx="18584865" cy="20651467"/>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367117" y="9645653"/>
            <a:ext cx="18592165" cy="3582667"/>
          </a:xfrm>
        </p:spPr>
        <p:txBody>
          <a:bodyPr anchor="b">
            <a:noAutofit/>
          </a:bodyPr>
          <a:lstStyle>
            <a:lvl1pPr marL="0" indent="0" algn="ctr">
              <a:buNone/>
              <a:defRPr sz="11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6" name="Content Placeholder 5"/>
          <p:cNvSpPr>
            <a:spLocks noGrp="1"/>
          </p:cNvSpPr>
          <p:nvPr>
            <p:ph sz="quarter" idx="4"/>
          </p:nvPr>
        </p:nvSpPr>
        <p:spPr>
          <a:xfrm>
            <a:off x="21367117" y="13655040"/>
            <a:ext cx="18592165" cy="20651467"/>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11" name="Rounded Rectangle 10"/>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2" name="Date Placeholder 1"/>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12" name="Rounded Rectangle 11"/>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Content Placeholder 2"/>
          <p:cNvSpPr>
            <a:spLocks noGrp="1"/>
          </p:cNvSpPr>
          <p:nvPr>
            <p:ph idx="1"/>
          </p:nvPr>
        </p:nvSpPr>
        <p:spPr>
          <a:xfrm>
            <a:off x="17876520" y="3840480"/>
            <a:ext cx="21031200" cy="29443691"/>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dirty="0"/>
          </a:p>
        </p:txBody>
      </p:sp>
      <p:sp>
        <p:nvSpPr>
          <p:cNvPr id="8" name="Rectangle 7"/>
          <p:cNvSpPr/>
          <p:nvPr/>
        </p:nvSpPr>
        <p:spPr>
          <a:xfrm>
            <a:off x="2576156" y="8431987"/>
            <a:ext cx="12496204" cy="19731533"/>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0" name="Rectangle 9"/>
          <p:cNvSpPr/>
          <p:nvPr/>
        </p:nvSpPr>
        <p:spPr>
          <a:xfrm>
            <a:off x="3112774" y="9197843"/>
            <a:ext cx="11422968" cy="18112237"/>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Text Placeholder 3"/>
          <p:cNvSpPr>
            <a:spLocks noGrp="1"/>
          </p:cNvSpPr>
          <p:nvPr>
            <p:ph type="body" sz="half" idx="2"/>
          </p:nvPr>
        </p:nvSpPr>
        <p:spPr>
          <a:xfrm>
            <a:off x="3537400" y="16642080"/>
            <a:ext cx="10573716" cy="9814560"/>
          </a:xfrm>
        </p:spPr>
        <p:txBody>
          <a:bodyPr/>
          <a:lstStyle>
            <a:lvl1pPr marL="0" indent="0">
              <a:spcBef>
                <a:spcPts val="2011"/>
              </a:spcBef>
              <a:buNone/>
              <a:defRPr sz="7000">
                <a:solidFill>
                  <a:schemeClr val="accent1">
                    <a:lumMod val="50000"/>
                  </a:schemeClr>
                </a:solidFill>
              </a:defRPr>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2" name="Title 1"/>
          <p:cNvSpPr>
            <a:spLocks noGrp="1"/>
          </p:cNvSpPr>
          <p:nvPr>
            <p:ph type="title"/>
          </p:nvPr>
        </p:nvSpPr>
        <p:spPr>
          <a:xfrm>
            <a:off x="3537400" y="9712147"/>
            <a:ext cx="10573716" cy="6673072"/>
          </a:xfrm>
        </p:spPr>
        <p:txBody>
          <a:bodyPr anchor="b">
            <a:normAutofit/>
          </a:bodyPr>
          <a:lstStyle>
            <a:lvl1pPr algn="l">
              <a:defRPr sz="10100" b="0">
                <a:solidFill>
                  <a:schemeClr val="accent1">
                    <a:lumMod val="75000"/>
                  </a:schemeClr>
                </a:solidFill>
              </a:defRPr>
            </a:lvl1pPr>
          </a:lstStyle>
          <a:p>
            <a:r>
              <a:rPr lang="en-US"/>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9" name="Rounded Rectangle 8"/>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Picture Placeholder 2"/>
          <p:cNvSpPr>
            <a:spLocks noGrp="1"/>
          </p:cNvSpPr>
          <p:nvPr>
            <p:ph type="pic" idx="1"/>
          </p:nvPr>
        </p:nvSpPr>
        <p:spPr>
          <a:xfrm>
            <a:off x="3154680" y="3480047"/>
            <a:ext cx="35753040" cy="24256758"/>
          </a:xfrm>
          <a:solidFill>
            <a:schemeClr val="bg2"/>
          </a:solidFill>
          <a:ln>
            <a:noFill/>
          </a:ln>
          <a:effectLst>
            <a:softEdge rad="12700"/>
          </a:effectLst>
        </p:spPr>
        <p:txBody>
          <a:bodyPr/>
          <a:lstStyle>
            <a:lvl1pPr marL="0" indent="0">
              <a:buNone/>
              <a:defRPr sz="16100"/>
            </a:lvl1pPr>
            <a:lvl2pPr marL="2299030" indent="0">
              <a:buNone/>
              <a:defRPr sz="14100"/>
            </a:lvl2pPr>
            <a:lvl3pPr marL="4598060" indent="0">
              <a:buNone/>
              <a:defRPr sz="12100"/>
            </a:lvl3pPr>
            <a:lvl4pPr marL="6897091" indent="0">
              <a:buNone/>
              <a:defRPr sz="10100"/>
            </a:lvl4pPr>
            <a:lvl5pPr marL="9196121" indent="0">
              <a:buNone/>
              <a:defRPr sz="10100"/>
            </a:lvl5pPr>
            <a:lvl6pPr marL="11495151" indent="0">
              <a:buNone/>
              <a:defRPr sz="10100"/>
            </a:lvl6pPr>
            <a:lvl7pPr marL="13794181" indent="0">
              <a:buNone/>
              <a:defRPr sz="10100"/>
            </a:lvl7pPr>
            <a:lvl8pPr marL="16093211" indent="0">
              <a:buNone/>
              <a:defRPr sz="10100"/>
            </a:lvl8pPr>
            <a:lvl9pPr marL="18392242" indent="0">
              <a:buNone/>
              <a:defRPr sz="10100"/>
            </a:lvl9pPr>
          </a:lstStyle>
          <a:p>
            <a:r>
              <a:rPr lang="en-US" dirty="0"/>
              <a:t>Click icon to add picture</a:t>
            </a:r>
          </a:p>
        </p:txBody>
      </p:sp>
      <p:sp>
        <p:nvSpPr>
          <p:cNvPr id="5" name="Date Placeholder 4"/>
          <p:cNvSpPr>
            <a:spLocks noGrp="1"/>
          </p:cNvSpPr>
          <p:nvPr>
            <p:ph type="dt" sz="half" idx="10"/>
          </p:nvPr>
        </p:nvSpPr>
        <p:spPr/>
        <p:txBody>
          <a:bodyPr/>
          <a:lstStyle/>
          <a:p>
            <a:fld id="{BB861818-975D-4E7F-AF84-D5236577C00E}" type="datetimeFigureOut">
              <a:rPr lang="en-US" smtClean="0"/>
              <a:t>4/25/2018</a:t>
            </a:fld>
            <a:endParaRPr lang="en-US" dirty="0"/>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dirty="0"/>
          </a:p>
        </p:txBody>
      </p:sp>
      <p:sp>
        <p:nvSpPr>
          <p:cNvPr id="10" name="Rectangle 9"/>
          <p:cNvSpPr/>
          <p:nvPr/>
        </p:nvSpPr>
        <p:spPr>
          <a:xfrm>
            <a:off x="3154680" y="27736800"/>
            <a:ext cx="35753040" cy="768096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2" name="Rectangle 11"/>
          <p:cNvSpPr/>
          <p:nvPr/>
        </p:nvSpPr>
        <p:spPr>
          <a:xfrm>
            <a:off x="3505198" y="28163520"/>
            <a:ext cx="34963519" cy="673637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4206240" y="31577280"/>
            <a:ext cx="33711164" cy="2529498"/>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1" name="Rectangle 10"/>
          <p:cNvSpPr/>
          <p:nvPr/>
        </p:nvSpPr>
        <p:spPr>
          <a:xfrm>
            <a:off x="2785709" y="28419552"/>
            <a:ext cx="36552226" cy="6144768"/>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Text Placeholder 3"/>
          <p:cNvSpPr>
            <a:spLocks noGrp="1"/>
          </p:cNvSpPr>
          <p:nvPr>
            <p:ph type="body" sz="half" idx="2"/>
          </p:nvPr>
        </p:nvSpPr>
        <p:spPr>
          <a:xfrm>
            <a:off x="4398929" y="31676716"/>
            <a:ext cx="33325786" cy="2249604"/>
          </a:xfrm>
        </p:spPr>
        <p:txBody>
          <a:bodyPr anchor="ctr">
            <a:normAutofit/>
          </a:bodyPr>
          <a:lstStyle>
            <a:lvl1pPr marL="0" indent="0" algn="ctr">
              <a:buNone/>
              <a:defRPr sz="7500" cap="all" spc="1257" baseline="0">
                <a:solidFill>
                  <a:srgbClr val="FFFFFF"/>
                </a:solidFill>
              </a:defRPr>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2" name="Title 1"/>
          <p:cNvSpPr>
            <a:spLocks noGrp="1"/>
          </p:cNvSpPr>
          <p:nvPr>
            <p:ph type="title"/>
          </p:nvPr>
        </p:nvSpPr>
        <p:spPr>
          <a:xfrm>
            <a:off x="4206240" y="28590243"/>
            <a:ext cx="33711164" cy="2929041"/>
          </a:xfrm>
        </p:spPr>
        <p:txBody>
          <a:bodyPr anchor="ctr" anchorCtr="0"/>
          <a:lstStyle>
            <a:lvl1pPr algn="ctr">
              <a:defRPr sz="10100" b="0">
                <a:solidFill>
                  <a:schemeClr val="accent1">
                    <a:lumMod val="75000"/>
                  </a:schemeClr>
                </a:solidFill>
              </a:defRPr>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7" name="Rounded Rectangle 6"/>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Text Placeholder 2"/>
          <p:cNvSpPr>
            <a:spLocks noGrp="1"/>
          </p:cNvSpPr>
          <p:nvPr>
            <p:ph type="body" idx="1"/>
          </p:nvPr>
        </p:nvSpPr>
        <p:spPr>
          <a:xfrm>
            <a:off x="2103120" y="9814563"/>
            <a:ext cx="37856160" cy="24491953"/>
          </a:xfrm>
          <a:prstGeom prst="rect">
            <a:avLst/>
          </a:prstGeom>
        </p:spPr>
        <p:txBody>
          <a:bodyPr vert="horz" lIns="459806" tIns="229903" rIns="459806" bIns="22990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103120" y="35595563"/>
            <a:ext cx="9814560" cy="2044700"/>
          </a:xfrm>
          <a:prstGeom prst="rect">
            <a:avLst/>
          </a:prstGeom>
        </p:spPr>
        <p:txBody>
          <a:bodyPr vert="horz" lIns="459806" tIns="229903" rIns="459806" bIns="229903" rtlCol="0" anchor="ctr"/>
          <a:lstStyle>
            <a:lvl1pPr algn="l">
              <a:defRPr sz="6000">
                <a:solidFill>
                  <a:schemeClr val="tx2"/>
                </a:solidFill>
              </a:defRPr>
            </a:lvl1pPr>
          </a:lstStyle>
          <a:p>
            <a:fld id="{BB861818-975D-4E7F-AF84-D5236577C00E}" type="datetimeFigureOut">
              <a:rPr lang="en-US" smtClean="0"/>
              <a:t>4/25/2018</a:t>
            </a:fld>
            <a:endParaRPr lang="en-US" dirty="0"/>
          </a:p>
        </p:txBody>
      </p:sp>
      <p:sp>
        <p:nvSpPr>
          <p:cNvPr id="5" name="Footer Placeholder 4"/>
          <p:cNvSpPr>
            <a:spLocks noGrp="1"/>
          </p:cNvSpPr>
          <p:nvPr>
            <p:ph type="ftr" sz="quarter" idx="3"/>
          </p:nvPr>
        </p:nvSpPr>
        <p:spPr>
          <a:xfrm>
            <a:off x="14371320" y="35595563"/>
            <a:ext cx="13319760" cy="2044700"/>
          </a:xfrm>
          <a:prstGeom prst="rect">
            <a:avLst/>
          </a:prstGeom>
        </p:spPr>
        <p:txBody>
          <a:bodyPr vert="horz" lIns="459806" tIns="229903" rIns="459806" bIns="229903" rtlCol="0" anchor="ctr"/>
          <a:lstStyle>
            <a:lvl1pPr algn="ctr">
              <a:defRPr sz="6000">
                <a:solidFill>
                  <a:schemeClr val="tx2"/>
                </a:solidFill>
              </a:defRPr>
            </a:lvl1pPr>
          </a:lstStyle>
          <a:p>
            <a:endParaRPr lang="en-US" dirty="0"/>
          </a:p>
        </p:txBody>
      </p:sp>
      <p:sp>
        <p:nvSpPr>
          <p:cNvPr id="6" name="Slide Number Placeholder 5"/>
          <p:cNvSpPr>
            <a:spLocks noGrp="1"/>
          </p:cNvSpPr>
          <p:nvPr>
            <p:ph type="sldNum" sz="quarter" idx="4"/>
          </p:nvPr>
        </p:nvSpPr>
        <p:spPr>
          <a:xfrm>
            <a:off x="30144720" y="35595563"/>
            <a:ext cx="9814560" cy="2044700"/>
          </a:xfrm>
          <a:prstGeom prst="rect">
            <a:avLst/>
          </a:prstGeom>
        </p:spPr>
        <p:txBody>
          <a:bodyPr vert="horz" lIns="459806" tIns="229903" rIns="459806" bIns="229903" rtlCol="0" anchor="ctr"/>
          <a:lstStyle>
            <a:lvl1pPr algn="r">
              <a:defRPr sz="6000">
                <a:solidFill>
                  <a:schemeClr val="tx2"/>
                </a:solidFill>
              </a:defRPr>
            </a:lvl1pPr>
          </a:lstStyle>
          <a:p>
            <a:fld id="{3772FE18-5568-44C8-BDE2-45B5F25AD1A8}" type="slidenum">
              <a:rPr lang="en-US" smtClean="0"/>
              <a:t>‹#›</a:t>
            </a:fld>
            <a:endParaRPr lang="en-US" dirty="0"/>
          </a:p>
        </p:txBody>
      </p:sp>
      <p:sp>
        <p:nvSpPr>
          <p:cNvPr id="9" name="Rectangle 8"/>
          <p:cNvSpPr/>
          <p:nvPr/>
        </p:nvSpPr>
        <p:spPr>
          <a:xfrm>
            <a:off x="1261872" y="1557730"/>
            <a:ext cx="39538656" cy="742492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marL="0" algn="ctr" defTabSz="4598060" rtl="0" eaLnBrk="1" latinLnBrk="0" hangingPunct="1"/>
            <a:endParaRPr lang="en-US" sz="9100" kern="1200" dirty="0">
              <a:solidFill>
                <a:schemeClr val="lt1"/>
              </a:solidFill>
              <a:latin typeface="+mn-lt"/>
              <a:ea typeface="+mn-ea"/>
              <a:cs typeface="+mn-cs"/>
            </a:endParaRPr>
          </a:p>
        </p:txBody>
      </p:sp>
      <p:sp>
        <p:nvSpPr>
          <p:cNvPr id="10" name="Rectangle 9"/>
          <p:cNvSpPr/>
          <p:nvPr/>
        </p:nvSpPr>
        <p:spPr>
          <a:xfrm>
            <a:off x="1715170" y="2088030"/>
            <a:ext cx="38550392" cy="62640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2" name="Title Placeholder 1"/>
          <p:cNvSpPr>
            <a:spLocks noGrp="1"/>
          </p:cNvSpPr>
          <p:nvPr>
            <p:ph type="title"/>
          </p:nvPr>
        </p:nvSpPr>
        <p:spPr>
          <a:xfrm>
            <a:off x="1960189" y="2286886"/>
            <a:ext cx="37999091" cy="5820791"/>
          </a:xfrm>
          <a:prstGeom prst="rect">
            <a:avLst/>
          </a:prstGeom>
        </p:spPr>
        <p:txBody>
          <a:bodyPr vert="horz" lIns="459806" tIns="229903" rIns="459806" bIns="229903" rtlCol="0" anchor="ctr">
            <a:normAutofit/>
          </a:bodyPr>
          <a:lstStyle/>
          <a:p>
            <a:r>
              <a:rPr lang="en-US"/>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98060" rtl="0" eaLnBrk="1" latinLnBrk="0" hangingPunct="1">
        <a:spcBef>
          <a:spcPct val="0"/>
        </a:spcBef>
        <a:buNone/>
        <a:defRPr sz="17600" kern="1200" cap="all" baseline="0">
          <a:solidFill>
            <a:schemeClr val="accent1">
              <a:lumMod val="75000"/>
            </a:schemeClr>
          </a:solidFill>
          <a:latin typeface="+mj-lt"/>
          <a:ea typeface="+mj-ea"/>
          <a:cs typeface="+mj-cs"/>
        </a:defRPr>
      </a:lvl1pPr>
    </p:titleStyle>
    <p:bodyStyle>
      <a:lvl1pPr marL="1724273" indent="-1149515" algn="l" defTabSz="4598060" rtl="0" eaLnBrk="1" latinLnBrk="0" hangingPunct="1">
        <a:spcBef>
          <a:spcPct val="20000"/>
        </a:spcBef>
        <a:buClr>
          <a:schemeClr val="accent1"/>
        </a:buClr>
        <a:buFont typeface="Arial" pitchFamily="34" charset="0"/>
        <a:buChar char="•"/>
        <a:defRPr sz="12100" kern="1200">
          <a:solidFill>
            <a:schemeClr val="tx2"/>
          </a:solidFill>
          <a:latin typeface="+mn-lt"/>
          <a:ea typeface="+mn-ea"/>
          <a:cs typeface="+mn-cs"/>
        </a:defRPr>
      </a:lvl1pPr>
      <a:lvl2pPr marL="3218642" indent="-1149515" algn="l" defTabSz="4598060" rtl="0" eaLnBrk="1" latinLnBrk="0" hangingPunct="1">
        <a:spcBef>
          <a:spcPct val="20000"/>
        </a:spcBef>
        <a:buClr>
          <a:schemeClr val="accent2"/>
        </a:buClr>
        <a:buFont typeface="Arial" pitchFamily="34" charset="0"/>
        <a:buChar char="•"/>
        <a:defRPr sz="10100" kern="1200">
          <a:solidFill>
            <a:schemeClr val="tx2"/>
          </a:solidFill>
          <a:latin typeface="+mn-lt"/>
          <a:ea typeface="+mn-ea"/>
          <a:cs typeface="+mn-cs"/>
        </a:defRPr>
      </a:lvl2pPr>
      <a:lvl3pPr marL="4598060" indent="-1149515" algn="l" defTabSz="4598060" rtl="0" eaLnBrk="1" latinLnBrk="0" hangingPunct="1">
        <a:spcBef>
          <a:spcPct val="20000"/>
        </a:spcBef>
        <a:buClr>
          <a:schemeClr val="accent3"/>
        </a:buClr>
        <a:buFont typeface="Arial" pitchFamily="34" charset="0"/>
        <a:buChar char="•"/>
        <a:defRPr sz="9100" kern="1200">
          <a:solidFill>
            <a:schemeClr val="tx2"/>
          </a:solidFill>
          <a:latin typeface="+mn-lt"/>
          <a:ea typeface="+mn-ea"/>
          <a:cs typeface="+mn-cs"/>
        </a:defRPr>
      </a:lvl3pPr>
      <a:lvl4pPr marL="6437285" indent="-1149515" algn="l" defTabSz="4598060" rtl="0" eaLnBrk="1" latinLnBrk="0" hangingPunct="1">
        <a:spcBef>
          <a:spcPct val="20000"/>
        </a:spcBef>
        <a:buClr>
          <a:schemeClr val="accent4"/>
        </a:buClr>
        <a:buFont typeface="Arial" pitchFamily="34" charset="0"/>
        <a:buChar char="•"/>
        <a:defRPr sz="8000" kern="1200">
          <a:solidFill>
            <a:schemeClr val="tx2"/>
          </a:solidFill>
          <a:latin typeface="+mn-lt"/>
          <a:ea typeface="+mn-ea"/>
          <a:cs typeface="+mn-cs"/>
        </a:defRPr>
      </a:lvl4pPr>
      <a:lvl5pPr marL="7816703" indent="-1149515" algn="l" defTabSz="4598060" rtl="0" eaLnBrk="1" latinLnBrk="0" hangingPunct="1">
        <a:spcBef>
          <a:spcPct val="20000"/>
        </a:spcBef>
        <a:buClr>
          <a:schemeClr val="accent5"/>
        </a:buClr>
        <a:buFont typeface="Arial" pitchFamily="34" charset="0"/>
        <a:buChar char="•"/>
        <a:defRPr sz="8000" kern="1200" baseline="0">
          <a:solidFill>
            <a:schemeClr val="tx2"/>
          </a:solidFill>
          <a:latin typeface="+mn-lt"/>
          <a:ea typeface="+mn-ea"/>
          <a:cs typeface="+mn-cs"/>
        </a:defRPr>
      </a:lvl5pPr>
      <a:lvl6pPr marL="8736315" indent="-919612" algn="l" defTabSz="4598060" rtl="0" eaLnBrk="1" latinLnBrk="0" hangingPunct="1">
        <a:spcBef>
          <a:spcPct val="20000"/>
        </a:spcBef>
        <a:buClr>
          <a:schemeClr val="accent1"/>
        </a:buClr>
        <a:buFont typeface="Arial" pitchFamily="34" charset="0"/>
        <a:buChar char="•"/>
        <a:defRPr sz="7000" kern="1200">
          <a:solidFill>
            <a:schemeClr val="tx2"/>
          </a:solidFill>
          <a:latin typeface="+mn-lt"/>
          <a:ea typeface="+mn-ea"/>
          <a:cs typeface="+mn-cs"/>
        </a:defRPr>
      </a:lvl6pPr>
      <a:lvl7pPr marL="10115733" indent="-919612" algn="l" defTabSz="4598060" rtl="0" eaLnBrk="1" latinLnBrk="0" hangingPunct="1">
        <a:spcBef>
          <a:spcPct val="20000"/>
        </a:spcBef>
        <a:buClr>
          <a:schemeClr val="accent2"/>
        </a:buClr>
        <a:buFont typeface="Arial" pitchFamily="34" charset="0"/>
        <a:buChar char="•"/>
        <a:defRPr sz="7000" kern="1200">
          <a:solidFill>
            <a:schemeClr val="tx2"/>
          </a:solidFill>
          <a:latin typeface="+mn-lt"/>
          <a:ea typeface="+mn-ea"/>
          <a:cs typeface="+mn-cs"/>
        </a:defRPr>
      </a:lvl7pPr>
      <a:lvl8pPr marL="11035345" indent="-919612" algn="l" defTabSz="4598060" rtl="0" eaLnBrk="1" latinLnBrk="0" hangingPunct="1">
        <a:spcBef>
          <a:spcPct val="20000"/>
        </a:spcBef>
        <a:buClr>
          <a:schemeClr val="accent3"/>
        </a:buClr>
        <a:buFont typeface="Arial" pitchFamily="34" charset="0"/>
        <a:buChar char="•"/>
        <a:defRPr sz="7000" kern="1200">
          <a:solidFill>
            <a:schemeClr val="tx2"/>
          </a:solidFill>
          <a:latin typeface="+mn-lt"/>
          <a:ea typeface="+mn-ea"/>
          <a:cs typeface="+mn-cs"/>
        </a:defRPr>
      </a:lvl8pPr>
      <a:lvl9pPr marL="11954957" indent="-919612" algn="l" defTabSz="4598060" rtl="0" eaLnBrk="1" latinLnBrk="0" hangingPunct="1">
        <a:spcBef>
          <a:spcPct val="20000"/>
        </a:spcBef>
        <a:buClr>
          <a:schemeClr val="accent4"/>
        </a:buClr>
        <a:buFont typeface="Arial" pitchFamily="34" charset="0"/>
        <a:buChar char="•"/>
        <a:defRPr sz="7000" kern="1200">
          <a:solidFill>
            <a:schemeClr val="tx2"/>
          </a:solidFill>
          <a:latin typeface="+mn-lt"/>
          <a:ea typeface="+mn-ea"/>
          <a:cs typeface="+mn-cs"/>
        </a:defRPr>
      </a:lvl9pPr>
    </p:bodyStyle>
    <p:otherStyle>
      <a:defPPr>
        <a:defRPr lang="en-US"/>
      </a:defPPr>
      <a:lvl1pPr marL="0" algn="l" defTabSz="4598060" rtl="0" eaLnBrk="1" latinLnBrk="0" hangingPunct="1">
        <a:defRPr sz="9100" kern="1200">
          <a:solidFill>
            <a:schemeClr val="tx1"/>
          </a:solidFill>
          <a:latin typeface="+mn-lt"/>
          <a:ea typeface="+mn-ea"/>
          <a:cs typeface="+mn-cs"/>
        </a:defRPr>
      </a:lvl1pPr>
      <a:lvl2pPr marL="2299030" algn="l" defTabSz="4598060" rtl="0" eaLnBrk="1" latinLnBrk="0" hangingPunct="1">
        <a:defRPr sz="9100" kern="1200">
          <a:solidFill>
            <a:schemeClr val="tx1"/>
          </a:solidFill>
          <a:latin typeface="+mn-lt"/>
          <a:ea typeface="+mn-ea"/>
          <a:cs typeface="+mn-cs"/>
        </a:defRPr>
      </a:lvl2pPr>
      <a:lvl3pPr marL="4598060" algn="l" defTabSz="4598060" rtl="0" eaLnBrk="1" latinLnBrk="0" hangingPunct="1">
        <a:defRPr sz="9100" kern="1200">
          <a:solidFill>
            <a:schemeClr val="tx1"/>
          </a:solidFill>
          <a:latin typeface="+mn-lt"/>
          <a:ea typeface="+mn-ea"/>
          <a:cs typeface="+mn-cs"/>
        </a:defRPr>
      </a:lvl3pPr>
      <a:lvl4pPr marL="6897091" algn="l" defTabSz="4598060" rtl="0" eaLnBrk="1" latinLnBrk="0" hangingPunct="1">
        <a:defRPr sz="9100" kern="1200">
          <a:solidFill>
            <a:schemeClr val="tx1"/>
          </a:solidFill>
          <a:latin typeface="+mn-lt"/>
          <a:ea typeface="+mn-ea"/>
          <a:cs typeface="+mn-cs"/>
        </a:defRPr>
      </a:lvl4pPr>
      <a:lvl5pPr marL="9196121" algn="l" defTabSz="4598060" rtl="0" eaLnBrk="1" latinLnBrk="0" hangingPunct="1">
        <a:defRPr sz="9100" kern="1200">
          <a:solidFill>
            <a:schemeClr val="tx1"/>
          </a:solidFill>
          <a:latin typeface="+mn-lt"/>
          <a:ea typeface="+mn-ea"/>
          <a:cs typeface="+mn-cs"/>
        </a:defRPr>
      </a:lvl5pPr>
      <a:lvl6pPr marL="11495151" algn="l" defTabSz="4598060" rtl="0" eaLnBrk="1" latinLnBrk="0" hangingPunct="1">
        <a:defRPr sz="9100" kern="1200">
          <a:solidFill>
            <a:schemeClr val="tx1"/>
          </a:solidFill>
          <a:latin typeface="+mn-lt"/>
          <a:ea typeface="+mn-ea"/>
          <a:cs typeface="+mn-cs"/>
        </a:defRPr>
      </a:lvl6pPr>
      <a:lvl7pPr marL="13794181" algn="l" defTabSz="4598060" rtl="0" eaLnBrk="1" latinLnBrk="0" hangingPunct="1">
        <a:defRPr sz="9100" kern="1200">
          <a:solidFill>
            <a:schemeClr val="tx1"/>
          </a:solidFill>
          <a:latin typeface="+mn-lt"/>
          <a:ea typeface="+mn-ea"/>
          <a:cs typeface="+mn-cs"/>
        </a:defRPr>
      </a:lvl7pPr>
      <a:lvl8pPr marL="16093211" algn="l" defTabSz="4598060" rtl="0" eaLnBrk="1" latinLnBrk="0" hangingPunct="1">
        <a:defRPr sz="9100" kern="1200">
          <a:solidFill>
            <a:schemeClr val="tx1"/>
          </a:solidFill>
          <a:latin typeface="+mn-lt"/>
          <a:ea typeface="+mn-ea"/>
          <a:cs typeface="+mn-cs"/>
        </a:defRPr>
      </a:lvl8pPr>
      <a:lvl9pPr marL="18392242" algn="l" defTabSz="4598060"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4F7FF"/>
        </a:solidFill>
        <a:effectLst/>
      </p:bgPr>
    </p:bg>
    <p:spTree>
      <p:nvGrpSpPr>
        <p:cNvPr id="1" name=""/>
        <p:cNvGrpSpPr/>
        <p:nvPr/>
      </p:nvGrpSpPr>
      <p:grpSpPr>
        <a:xfrm>
          <a:off x="0" y="0"/>
          <a:ext cx="0" cy="0"/>
          <a:chOff x="0" y="0"/>
          <a:chExt cx="0" cy="0"/>
        </a:xfrm>
      </p:grpSpPr>
      <p:sp>
        <p:nvSpPr>
          <p:cNvPr id="26" name="Rectangle 25"/>
          <p:cNvSpPr/>
          <p:nvPr/>
        </p:nvSpPr>
        <p:spPr>
          <a:xfrm>
            <a:off x="-130629" y="-76200"/>
            <a:ext cx="42171257" cy="38404799"/>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1170945" y="6620397"/>
            <a:ext cx="20036879" cy="31183004"/>
          </a:xfrm>
          <a:prstGeom prst="rect">
            <a:avLst/>
          </a:prstGeom>
          <a:solidFill>
            <a:schemeClr val="bg1">
              <a:lumMod val="95000"/>
            </a:schemeClr>
          </a:solidFill>
          <a:ln w="25400">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 </a:t>
            </a:r>
          </a:p>
        </p:txBody>
      </p:sp>
      <p:sp>
        <p:nvSpPr>
          <p:cNvPr id="13" name="Rectangle 12"/>
          <p:cNvSpPr/>
          <p:nvPr/>
        </p:nvSpPr>
        <p:spPr>
          <a:xfrm>
            <a:off x="31832475" y="24929050"/>
            <a:ext cx="9598674" cy="9818150"/>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31832476" y="23717071"/>
            <a:ext cx="9598673" cy="1354217"/>
          </a:xfrm>
          <a:prstGeom prst="rect">
            <a:avLst/>
          </a:prstGeom>
          <a:solidFill>
            <a:srgbClr val="4055A5"/>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a:solidFill>
                  <a:srgbClr val="FFFFFF"/>
                </a:solidFill>
                <a:ea typeface="Adobe Kaiti Std R" pitchFamily="18" charset="-128"/>
              </a:rPr>
              <a:t>References</a:t>
            </a:r>
          </a:p>
        </p:txBody>
      </p:sp>
      <p:sp>
        <p:nvSpPr>
          <p:cNvPr id="17" name="TextBox 16"/>
          <p:cNvSpPr txBox="1"/>
          <p:nvPr/>
        </p:nvSpPr>
        <p:spPr>
          <a:xfrm>
            <a:off x="32048902" y="25176093"/>
            <a:ext cx="9165821" cy="9494907"/>
          </a:xfrm>
          <a:prstGeom prst="rect">
            <a:avLst/>
          </a:prstGeom>
          <a:noFill/>
        </p:spPr>
        <p:txBody>
          <a:bodyPr wrap="square" rtlCol="0">
            <a:spAutoFit/>
          </a:bodyPr>
          <a:lstStyle/>
          <a:p>
            <a:pPr marL="342900" indent="-342900">
              <a:buFont typeface="Arial" panose="020B0604020202020204" pitchFamily="34" charset="0"/>
              <a:buChar char="•"/>
            </a:pPr>
            <a:r>
              <a:rPr lang="en-US" sz="2800" dirty="0" err="1"/>
              <a:t>Krumrei</a:t>
            </a:r>
            <a:r>
              <a:rPr lang="en-US" sz="2800" dirty="0"/>
              <a:t>-Mancuso, E., &amp; Rouse, S. (2015). The Development and Validation of the Comprehensive Intellectual Humility Scale. </a:t>
            </a:r>
            <a:r>
              <a:rPr lang="en-US" sz="2800" i="1" dirty="0"/>
              <a:t>Journal of Personality Assessment</a:t>
            </a:r>
            <a:r>
              <a:rPr lang="en-US" sz="2800" dirty="0"/>
              <a:t>, 1-13.</a:t>
            </a:r>
          </a:p>
          <a:p>
            <a:endParaRPr lang="en-US" sz="2800" dirty="0"/>
          </a:p>
          <a:p>
            <a:pPr marL="342900" indent="-342900">
              <a:buFont typeface="Arial" panose="020B0604020202020204" pitchFamily="34" charset="0"/>
              <a:buChar char="•"/>
            </a:pPr>
            <a:r>
              <a:rPr lang="en-US" sz="2800" dirty="0"/>
              <a:t>Landrum, R. (2011). Measuring Dispositional Humility: A First Approximation. </a:t>
            </a:r>
            <a:r>
              <a:rPr lang="en-US" sz="2800" i="1" dirty="0"/>
              <a:t>Psychological Reports, 108</a:t>
            </a:r>
            <a:r>
              <a:rPr lang="en-US" sz="2800" dirty="0"/>
              <a:t>(1), 217-228.</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McElroy et al. (2014). Intellectual Humility: Scale Development and Theoretical Elaborations in the Context of Religious Leadership. </a:t>
            </a:r>
            <a:r>
              <a:rPr lang="en-US" sz="2800" i="1" dirty="0"/>
              <a:t>Journal of Psychology &amp; Theology, 42 </a:t>
            </a:r>
            <a:r>
              <a:rPr lang="en-US" sz="2800" dirty="0"/>
              <a:t>(1), 19-30.</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Strike, D. L. (2001). </a:t>
            </a:r>
            <a:r>
              <a:rPr lang="en-US" sz="2800" i="1" dirty="0"/>
              <a:t>Counseling Clients With Disabilities Survey</a:t>
            </a:r>
            <a:r>
              <a:rPr lang="en-US" sz="2800" dirty="0"/>
              <a:t>. Unpublished manuscript. </a:t>
            </a:r>
          </a:p>
          <a:p>
            <a:endParaRPr lang="en-US" sz="2800" dirty="0"/>
          </a:p>
          <a:p>
            <a:pPr marL="342900" indent="-342900">
              <a:buFont typeface="Arial" panose="020B0604020202020204" pitchFamily="34" charset="0"/>
              <a:buChar char="•"/>
            </a:pPr>
            <a:r>
              <a:rPr lang="en-US" sz="2800" dirty="0"/>
              <a:t>Tangney, J. (2000). Humility: Theoretical Perspectives, Empirical Findings and Directions for Future Research. </a:t>
            </a:r>
            <a:r>
              <a:rPr lang="en-US" sz="2800" i="1" dirty="0"/>
              <a:t>Journal of Social and Clinical Psychology,19</a:t>
            </a:r>
            <a:r>
              <a:rPr lang="en-US" sz="2800" dirty="0"/>
              <a:t>(1), 70-82.</a:t>
            </a:r>
          </a:p>
          <a:p>
            <a:pPr marL="342900" indent="-342900">
              <a:buFont typeface="Arial" panose="020B0604020202020204" pitchFamily="34" charset="0"/>
              <a:buChar char="•"/>
            </a:pPr>
            <a:endParaRPr lang="en-US" sz="2300" dirty="0"/>
          </a:p>
        </p:txBody>
      </p:sp>
      <p:sp>
        <p:nvSpPr>
          <p:cNvPr id="9" name="TextBox 8"/>
          <p:cNvSpPr txBox="1"/>
          <p:nvPr/>
        </p:nvSpPr>
        <p:spPr>
          <a:xfrm>
            <a:off x="409991" y="19712785"/>
            <a:ext cx="10144266" cy="1354217"/>
          </a:xfrm>
          <a:prstGeom prst="rect">
            <a:avLst/>
          </a:prstGeom>
          <a:solidFill>
            <a:srgbClr val="4055A5"/>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a:solidFill>
                  <a:srgbClr val="FFFFFF"/>
                </a:solidFill>
                <a:ea typeface="Adobe Kaiti Std R" pitchFamily="18" charset="-128"/>
              </a:rPr>
              <a:t>Method</a:t>
            </a:r>
          </a:p>
        </p:txBody>
      </p:sp>
      <p:sp>
        <p:nvSpPr>
          <p:cNvPr id="10" name="Rectangle 9"/>
          <p:cNvSpPr/>
          <p:nvPr/>
        </p:nvSpPr>
        <p:spPr>
          <a:xfrm>
            <a:off x="406614" y="21067003"/>
            <a:ext cx="10144266" cy="16736398"/>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779414" y="21493987"/>
            <a:ext cx="9405421" cy="15604272"/>
          </a:xfrm>
          <a:prstGeom prst="rect">
            <a:avLst/>
          </a:prstGeom>
          <a:noFill/>
        </p:spPr>
        <p:txBody>
          <a:bodyPr wrap="square" rtlCol="0">
            <a:spAutoFit/>
          </a:bodyPr>
          <a:lstStyle/>
          <a:p>
            <a:pPr algn="just"/>
            <a:r>
              <a:rPr lang="en-US" sz="2800" b="1" dirty="0"/>
              <a:t>Participants</a:t>
            </a:r>
            <a:endParaRPr lang="en-US" sz="2800" dirty="0"/>
          </a:p>
          <a:p>
            <a:pPr algn="just"/>
            <a:r>
              <a:rPr lang="en-US" sz="2800" dirty="0"/>
              <a:t>A total of 171 undergraduate students at the University of Wisconsin-Eau Claire (41 males, 129 females; 76 first year, 41 second year,  24 third year, 23 fourth year, and 7 fifth year+) participated in this study.  The most common majors were: PSYC (35), CSD (17), BUS (16), and EDUC (15). We coded majors as helping (e.g., CSD, EDUC) and non-helping (e.g., BUS).</a:t>
            </a:r>
          </a:p>
          <a:p>
            <a:pPr algn="just"/>
            <a:endParaRPr lang="en-US" sz="2800" b="1" dirty="0">
              <a:highlight>
                <a:srgbClr val="FFFF00"/>
              </a:highlight>
            </a:endParaRPr>
          </a:p>
          <a:p>
            <a:pPr algn="just"/>
            <a:r>
              <a:rPr lang="en-US" sz="2800" b="1" dirty="0"/>
              <a:t>Survey Measures</a:t>
            </a:r>
          </a:p>
          <a:p>
            <a:pPr algn="just"/>
            <a:endParaRPr lang="en-US" sz="2800" dirty="0"/>
          </a:p>
          <a:p>
            <a:pPr marL="457200" indent="-457200" algn="just">
              <a:buFont typeface="Arial" panose="020B0604020202020204" pitchFamily="34" charset="0"/>
              <a:buChar char="•"/>
            </a:pPr>
            <a:r>
              <a:rPr lang="en-US" sz="2800" b="1" dirty="0"/>
              <a:t>Dispositional Humility: </a:t>
            </a:r>
            <a:r>
              <a:rPr lang="en-US" sz="2800" dirty="0"/>
              <a:t>The Dispositional Humility Scale (Landrum, 2011; </a:t>
            </a:r>
            <a:r>
              <a:rPr lang="el-GR" sz="2800" dirty="0"/>
              <a:t>α</a:t>
            </a:r>
            <a:r>
              <a:rPr lang="en-US" sz="2800" dirty="0"/>
              <a:t>=.87)</a:t>
            </a:r>
          </a:p>
          <a:p>
            <a:pPr marL="1371600" lvl="1" algn="just"/>
            <a:r>
              <a:rPr lang="en-US" sz="2800" i="1" dirty="0"/>
              <a:t>“I like people who admit when they are wrong.”</a:t>
            </a:r>
          </a:p>
          <a:p>
            <a:pPr marL="1371600" lvl="1" algn="just"/>
            <a:endParaRPr lang="en-US" sz="2800" i="1" dirty="0"/>
          </a:p>
          <a:p>
            <a:pPr marL="457200" indent="-457200" algn="just">
              <a:buFont typeface="Arial" panose="020B0604020202020204" pitchFamily="34" charset="0"/>
              <a:buChar char="•"/>
            </a:pPr>
            <a:r>
              <a:rPr lang="en-US" sz="2800" b="1" dirty="0"/>
              <a:t>Intellectual Humility: </a:t>
            </a:r>
            <a:r>
              <a:rPr lang="en-US" sz="2800" dirty="0"/>
              <a:t>The Comprehensive Intellectual Humility Scale (</a:t>
            </a:r>
            <a:r>
              <a:rPr lang="en-US" sz="2800" dirty="0" err="1"/>
              <a:t>Krumrei</a:t>
            </a:r>
            <a:r>
              <a:rPr lang="en-US" sz="2800" dirty="0"/>
              <a:t>-Mancuso, E. J. &amp; Rouse, S. V., 2016; α=.88)</a:t>
            </a:r>
          </a:p>
          <a:p>
            <a:pPr marL="1371600" lvl="1" algn="just"/>
            <a:r>
              <a:rPr lang="en-US" sz="2800" i="1" dirty="0"/>
              <a:t>“I am willing to hear others out, even when I disagree with them.”</a:t>
            </a:r>
          </a:p>
          <a:p>
            <a:pPr marL="1371600" lvl="1" algn="just"/>
            <a:endParaRPr lang="en-US" sz="2800" i="1" dirty="0"/>
          </a:p>
          <a:p>
            <a:pPr marL="457200" indent="-457200" algn="just">
              <a:buFont typeface="Arial" panose="020B0604020202020204" pitchFamily="34" charset="0"/>
              <a:buChar char="•"/>
            </a:pPr>
            <a:r>
              <a:rPr lang="en-US" sz="2800" b="1" dirty="0"/>
              <a:t>Disability Attitudes: </a:t>
            </a:r>
            <a:r>
              <a:rPr lang="en-US" sz="2800" dirty="0"/>
              <a:t>The Counseling Clients with Disabilities Survey (Strike, 2001; α=.71)</a:t>
            </a:r>
          </a:p>
          <a:p>
            <a:pPr marL="1371600" lvl="1" algn="just"/>
            <a:r>
              <a:rPr lang="en-US" sz="2800" i="1" dirty="0"/>
              <a:t>“I believe disability is essentially a medial problem to be cured.”</a:t>
            </a:r>
          </a:p>
          <a:p>
            <a:pPr algn="just"/>
            <a:endParaRPr lang="en-US" sz="2800" i="1" dirty="0"/>
          </a:p>
          <a:p>
            <a:pPr algn="just"/>
            <a:r>
              <a:rPr lang="en-US" sz="2800" dirty="0"/>
              <a:t>Each survey used the following scale: 1= </a:t>
            </a:r>
            <a:r>
              <a:rPr lang="en-US" sz="2800" i="1" dirty="0"/>
              <a:t>Strongly Disagree</a:t>
            </a:r>
            <a:r>
              <a:rPr lang="en-US" sz="2800" dirty="0"/>
              <a:t>, 7= </a:t>
            </a:r>
            <a:r>
              <a:rPr lang="en-US" sz="2800" i="1" dirty="0"/>
              <a:t>Strongly Agree</a:t>
            </a:r>
          </a:p>
          <a:p>
            <a:pPr algn="just"/>
            <a:endParaRPr lang="en-US" sz="2800" b="1" dirty="0"/>
          </a:p>
          <a:p>
            <a:pPr algn="just"/>
            <a:r>
              <a:rPr lang="en-US" sz="2800" b="1" dirty="0"/>
              <a:t>Procedure</a:t>
            </a:r>
            <a:endParaRPr lang="en-US" sz="2800" dirty="0"/>
          </a:p>
          <a:p>
            <a:pPr algn="just"/>
            <a:r>
              <a:rPr lang="en-US" sz="2800" dirty="0"/>
              <a:t>Participants completed the questionnaires in an online (Qualtrics) context. Surveys were distributed using the Psychology Department online participation system (SONA). </a:t>
            </a:r>
          </a:p>
        </p:txBody>
      </p:sp>
      <p:sp>
        <p:nvSpPr>
          <p:cNvPr id="22" name="TextBox 21"/>
          <p:cNvSpPr txBox="1"/>
          <p:nvPr/>
        </p:nvSpPr>
        <p:spPr>
          <a:xfrm>
            <a:off x="11160189" y="6233329"/>
            <a:ext cx="20067956" cy="1386672"/>
          </a:xfrm>
          <a:prstGeom prst="rect">
            <a:avLst/>
          </a:prstGeom>
          <a:solidFill>
            <a:srgbClr val="394D9A"/>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a:solidFill>
                  <a:srgbClr val="FFFFFF"/>
                </a:solidFill>
                <a:ea typeface="Adobe Kaiti Std R" pitchFamily="18" charset="-128"/>
              </a:rPr>
              <a:t>Results</a:t>
            </a:r>
          </a:p>
        </p:txBody>
      </p:sp>
      <p:sp>
        <p:nvSpPr>
          <p:cNvPr id="21" name="Rectangle 20"/>
          <p:cNvSpPr/>
          <p:nvPr/>
        </p:nvSpPr>
        <p:spPr>
          <a:xfrm>
            <a:off x="491481" y="7620000"/>
            <a:ext cx="10046598" cy="11245819"/>
          </a:xfrm>
          <a:prstGeom prst="rect">
            <a:avLst/>
          </a:prstGeom>
          <a:solidFill>
            <a:schemeClr val="bg1">
              <a:lumMod val="95000"/>
            </a:schemeClr>
          </a:solidFill>
          <a:ln w="25400">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599820" y="7754600"/>
            <a:ext cx="9829921" cy="11295400"/>
          </a:xfrm>
          <a:prstGeom prst="rect">
            <a:avLst/>
          </a:prstGeom>
          <a:noFill/>
        </p:spPr>
        <p:txBody>
          <a:bodyPr wrap="square" rtlCol="0">
            <a:spAutoFit/>
          </a:bodyPr>
          <a:lstStyle/>
          <a:p>
            <a:pPr algn="just"/>
            <a:endParaRPr lang="en-US" sz="2800" dirty="0"/>
          </a:p>
          <a:p>
            <a:pPr algn="just"/>
            <a:r>
              <a:rPr lang="en-US" sz="2800" dirty="0"/>
              <a:t>The purpose of this study was to explore college students' levels of dispositional and intellectual humility and the potential link between humility and disability attitudes. We predicted that those with higher levels of dispositional humility would have more positive disability attitudes. We believe this study is important for understanding various factors related to college students’ disability attitudes, particularly if humility is related to disability attitudes.</a:t>
            </a:r>
          </a:p>
          <a:p>
            <a:pPr algn="just"/>
            <a:endParaRPr lang="en-US" sz="2800" dirty="0">
              <a:highlight>
                <a:srgbClr val="FFFF00"/>
              </a:highlight>
            </a:endParaRPr>
          </a:p>
          <a:p>
            <a:pPr algn="just"/>
            <a:r>
              <a:rPr lang="en-US" sz="2800" b="1" dirty="0"/>
              <a:t>Dispositional Humility </a:t>
            </a:r>
            <a:r>
              <a:rPr lang="en-US" sz="2800" dirty="0"/>
              <a:t>is defined as </a:t>
            </a:r>
            <a:r>
              <a:rPr lang="en-US" sz="2800" b="1" dirty="0"/>
              <a:t>“</a:t>
            </a:r>
            <a:r>
              <a:rPr lang="en-US" sz="2800" dirty="0"/>
              <a:t>an acute assessment of one’s abilities and achievements, ability to acknowledge one’s mistakes and limitations, openness to new ideas, and keeping one’s abilities and accomplishments in perspective” (Tangney, 2000; p. 73-74). </a:t>
            </a:r>
          </a:p>
          <a:p>
            <a:pPr algn="just"/>
            <a:endParaRPr lang="en-US" sz="2800" b="1" dirty="0"/>
          </a:p>
          <a:p>
            <a:pPr algn="just"/>
            <a:r>
              <a:rPr lang="en-US" sz="2800" b="1" dirty="0"/>
              <a:t>Intellectual Humility </a:t>
            </a:r>
            <a:r>
              <a:rPr lang="en-US" sz="2800" dirty="0"/>
              <a:t>is described as knowing one’s limits in knowledge and therefore having an openness to new ideas. It is also marked by “regulating arrogance” and being able to explain one’s views in an appropriate manner while also being able to accept differing viewpoints or information that contradicts one’s own ideas (McElroy et al., 2014). </a:t>
            </a:r>
          </a:p>
          <a:p>
            <a:pPr algn="just"/>
            <a:endParaRPr lang="en-US" sz="2800" b="1" dirty="0"/>
          </a:p>
        </p:txBody>
      </p:sp>
      <p:sp>
        <p:nvSpPr>
          <p:cNvPr id="23" name="TextBox 22"/>
          <p:cNvSpPr txBox="1"/>
          <p:nvPr/>
        </p:nvSpPr>
        <p:spPr>
          <a:xfrm>
            <a:off x="480724" y="6233329"/>
            <a:ext cx="10068112" cy="1354217"/>
          </a:xfrm>
          <a:prstGeom prst="rect">
            <a:avLst/>
          </a:prstGeom>
          <a:solidFill>
            <a:srgbClr val="4055A5"/>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a:solidFill>
                  <a:srgbClr val="FFFFFF"/>
                </a:solidFill>
                <a:ea typeface="Adobe Kaiti Std R" pitchFamily="18" charset="-128"/>
              </a:rPr>
              <a:t>Background</a:t>
            </a:r>
          </a:p>
        </p:txBody>
      </p:sp>
      <p:sp>
        <p:nvSpPr>
          <p:cNvPr id="12" name="Rectangle 11"/>
          <p:cNvSpPr/>
          <p:nvPr/>
        </p:nvSpPr>
        <p:spPr>
          <a:xfrm>
            <a:off x="31832474" y="7638285"/>
            <a:ext cx="9598676" cy="15755115"/>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31832475" y="6233329"/>
            <a:ext cx="9598674" cy="1354216"/>
          </a:xfrm>
          <a:prstGeom prst="rect">
            <a:avLst/>
          </a:prstGeom>
          <a:solidFill>
            <a:srgbClr val="4055A5"/>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a:solidFill>
                  <a:srgbClr val="FFFFFF"/>
                </a:solidFill>
                <a:ea typeface="Adobe Kaiti Std R" pitchFamily="18" charset="-128"/>
              </a:rPr>
              <a:t>Conclusions</a:t>
            </a:r>
          </a:p>
        </p:txBody>
      </p:sp>
      <p:sp>
        <p:nvSpPr>
          <p:cNvPr id="36" name="TextBox 35"/>
          <p:cNvSpPr txBox="1"/>
          <p:nvPr/>
        </p:nvSpPr>
        <p:spPr>
          <a:xfrm>
            <a:off x="32016551" y="7872701"/>
            <a:ext cx="9230522" cy="15604272"/>
          </a:xfrm>
          <a:prstGeom prst="rect">
            <a:avLst/>
          </a:prstGeom>
          <a:noFill/>
        </p:spPr>
        <p:txBody>
          <a:bodyPr wrap="square" rtlCol="0">
            <a:spAutoFit/>
          </a:bodyPr>
          <a:lstStyle/>
          <a:p>
            <a:pPr algn="just"/>
            <a:r>
              <a:rPr lang="en-US" sz="2800" b="1" dirty="0"/>
              <a:t>College Students’ Self-Reported Disability Attitudes</a:t>
            </a:r>
          </a:p>
          <a:p>
            <a:pPr marL="457200" indent="-457200" algn="just">
              <a:buFont typeface="Arial" panose="020B0604020202020204" pitchFamily="34" charset="0"/>
              <a:buChar char="•"/>
            </a:pPr>
            <a:r>
              <a:rPr lang="en-US" sz="2800" dirty="0"/>
              <a:t>Overall, the participants in this study reported moderate to positive attitudes towards disability.</a:t>
            </a:r>
          </a:p>
          <a:p>
            <a:pPr marL="457200" indent="-457200" algn="just">
              <a:buFont typeface="Arial" panose="020B0604020202020204" pitchFamily="34" charset="0"/>
              <a:buChar char="•"/>
            </a:pPr>
            <a:endParaRPr lang="en-US" sz="2800" dirty="0"/>
          </a:p>
          <a:p>
            <a:pPr algn="just"/>
            <a:r>
              <a:rPr lang="en-US" sz="2800" b="1" dirty="0"/>
              <a:t>College Students’ Self-Reported Levels of Humility</a:t>
            </a:r>
          </a:p>
          <a:p>
            <a:pPr marL="457200" indent="-457200" algn="just">
              <a:buFont typeface="Arial" panose="020B0604020202020204" pitchFamily="34" charset="0"/>
              <a:buChar char="•"/>
            </a:pPr>
            <a:r>
              <a:rPr lang="en-US" sz="2800" dirty="0"/>
              <a:t>Overall, the participants in this study reported moderate to positive levels of both intellectual and dispositional humility.</a:t>
            </a:r>
          </a:p>
          <a:p>
            <a:pPr algn="just"/>
            <a:endParaRPr lang="en-US" sz="2800" dirty="0"/>
          </a:p>
          <a:p>
            <a:pPr algn="just"/>
            <a:r>
              <a:rPr lang="en-US" sz="2800" b="1" dirty="0"/>
              <a:t>Sex Differences in Disability Attitudes and Humility </a:t>
            </a:r>
          </a:p>
          <a:p>
            <a:pPr marL="457200" indent="-457200" algn="just">
              <a:buFont typeface="Arial" panose="020B0604020202020204" pitchFamily="34" charset="0"/>
              <a:buChar char="•"/>
            </a:pPr>
            <a:r>
              <a:rPr lang="en-US" sz="2800" dirty="0"/>
              <a:t>Females reported significantly more positive disability attitudes than did males.</a:t>
            </a:r>
          </a:p>
          <a:p>
            <a:pPr marL="457200" indent="-457200" algn="just">
              <a:buFont typeface="Arial" panose="020B0604020202020204" pitchFamily="34" charset="0"/>
              <a:buChar char="•"/>
            </a:pPr>
            <a:r>
              <a:rPr lang="en-US" sz="2800" dirty="0"/>
              <a:t>There were no significant differences in intellectual humility between males and females.</a:t>
            </a:r>
          </a:p>
          <a:p>
            <a:pPr marL="457200" indent="-457200" algn="just">
              <a:buFont typeface="Arial" panose="020B0604020202020204" pitchFamily="34" charset="0"/>
              <a:buChar char="•"/>
            </a:pPr>
            <a:r>
              <a:rPr lang="en-US" sz="2800" dirty="0"/>
              <a:t>Females reported significantly higher levels of dispositional humility than did males.</a:t>
            </a:r>
          </a:p>
          <a:p>
            <a:pPr algn="just"/>
            <a:endParaRPr lang="en-US" sz="2800" strike="sngStrike" dirty="0"/>
          </a:p>
          <a:p>
            <a:pPr algn="just"/>
            <a:r>
              <a:rPr lang="en-US" sz="2800" b="1" dirty="0"/>
              <a:t>Disability Attitudes and Humility Between Major Types: Helping vs. Non-Helping Majors </a:t>
            </a:r>
          </a:p>
          <a:p>
            <a:pPr marL="457200" indent="-457200" algn="just">
              <a:buFont typeface="Arial" panose="020B0604020202020204" pitchFamily="34" charset="0"/>
              <a:buChar char="•"/>
            </a:pPr>
            <a:r>
              <a:rPr lang="en-US" sz="2800" dirty="0"/>
              <a:t>Participants in the helping profession majors reported significantly more positive disability attitudes than did those in non-helping majors.</a:t>
            </a:r>
          </a:p>
          <a:p>
            <a:pPr marL="457200" indent="-457200" algn="just">
              <a:buFont typeface="Arial" panose="020B0604020202020204" pitchFamily="34" charset="0"/>
              <a:buChar char="•"/>
            </a:pPr>
            <a:r>
              <a:rPr lang="en-US" sz="2800" dirty="0"/>
              <a:t>There were no significant differences in humility levels between major types.</a:t>
            </a:r>
          </a:p>
          <a:p>
            <a:pPr marL="457200" indent="-457200" algn="just">
              <a:buFont typeface="Arial" panose="020B0604020202020204" pitchFamily="34" charset="0"/>
              <a:buChar char="•"/>
            </a:pPr>
            <a:endParaRPr lang="en-US" sz="2800" dirty="0"/>
          </a:p>
          <a:p>
            <a:pPr algn="just"/>
            <a:r>
              <a:rPr lang="en-US" sz="2800" b="1" dirty="0"/>
              <a:t>Intercorrelations </a:t>
            </a:r>
          </a:p>
          <a:p>
            <a:pPr marL="457200" indent="-457200" algn="just">
              <a:buFont typeface="Arial" panose="020B0604020202020204" pitchFamily="34" charset="0"/>
              <a:buChar char="•"/>
            </a:pPr>
            <a:r>
              <a:rPr lang="en-US" sz="2800" dirty="0"/>
              <a:t>Disability attitudes were positively correlated with both dispositional and intellectual humility.</a:t>
            </a:r>
          </a:p>
          <a:p>
            <a:pPr marL="457200" indent="-457200" algn="just">
              <a:buFont typeface="Arial" panose="020B0604020202020204" pitchFamily="34" charset="0"/>
              <a:buChar char="•"/>
            </a:pPr>
            <a:endParaRPr lang="en-US" sz="2800" dirty="0"/>
          </a:p>
          <a:p>
            <a:pPr algn="just"/>
            <a:r>
              <a:rPr lang="en-US" sz="2800" b="1" dirty="0"/>
              <a:t>Limitations</a:t>
            </a:r>
          </a:p>
          <a:p>
            <a:pPr marL="457200" indent="-457200" algn="just">
              <a:buFont typeface="Arial" panose="020B0604020202020204" pitchFamily="34" charset="0"/>
              <a:buChar char="•"/>
            </a:pPr>
            <a:r>
              <a:rPr lang="en-US" sz="2800" dirty="0"/>
              <a:t>Our study used a convenience sample, limiting the variability of students to those who utilize the UWEC SONA system, and more specifically, students enrolled in psychology classes.</a:t>
            </a:r>
          </a:p>
          <a:p>
            <a:pPr marL="457200" indent="-457200" algn="just">
              <a:buFont typeface="Arial" panose="020B0604020202020204" pitchFamily="34" charset="0"/>
              <a:buChar char="•"/>
            </a:pPr>
            <a:r>
              <a:rPr lang="en-US" sz="2800" dirty="0"/>
              <a:t>It is possible that the data were impacted by self-report bias.</a:t>
            </a:r>
          </a:p>
        </p:txBody>
      </p:sp>
      <p:sp>
        <p:nvSpPr>
          <p:cNvPr id="14" name="Rectangle 13"/>
          <p:cNvSpPr/>
          <p:nvPr/>
        </p:nvSpPr>
        <p:spPr>
          <a:xfrm>
            <a:off x="31842081" y="35938396"/>
            <a:ext cx="9599894" cy="1865005"/>
          </a:xfrm>
          <a:prstGeom prst="rect">
            <a:avLst/>
          </a:prstGeom>
          <a:solidFill>
            <a:srgbClr val="FFFFFF"/>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31831256" y="35220821"/>
            <a:ext cx="9621544" cy="1015663"/>
          </a:xfrm>
          <a:prstGeom prst="rect">
            <a:avLst/>
          </a:prstGeom>
          <a:solidFill>
            <a:srgbClr val="4055A5"/>
          </a:solidFill>
          <a:ln w="25400">
            <a:solidFill>
              <a:schemeClr val="tx1"/>
            </a:solidFill>
          </a:ln>
          <a:scene3d>
            <a:camera prst="orthographicFront"/>
            <a:lightRig rig="threePt" dir="t"/>
          </a:scene3d>
          <a:sp3d>
            <a:bevelT w="50800"/>
          </a:sp3d>
        </p:spPr>
        <p:txBody>
          <a:bodyPr wrap="square" rtlCol="0">
            <a:spAutoFit/>
          </a:bodyPr>
          <a:lstStyle/>
          <a:p>
            <a:pPr algn="ctr"/>
            <a:r>
              <a:rPr lang="en-US" sz="6000" b="1" dirty="0">
                <a:solidFill>
                  <a:srgbClr val="FFFFFF"/>
                </a:solidFill>
                <a:ea typeface="Adobe Kaiti Std R" pitchFamily="18" charset="-128"/>
              </a:rPr>
              <a:t>Acknowledgments</a:t>
            </a:r>
            <a:endParaRPr lang="en-US" sz="3600" b="1" dirty="0">
              <a:solidFill>
                <a:srgbClr val="FFFFFF"/>
              </a:solidFill>
              <a:ea typeface="Adobe Kaiti Std R" pitchFamily="18" charset="-128"/>
            </a:endParaRPr>
          </a:p>
        </p:txBody>
      </p:sp>
      <p:sp>
        <p:nvSpPr>
          <p:cNvPr id="3" name="TextBox 2"/>
          <p:cNvSpPr txBox="1"/>
          <p:nvPr/>
        </p:nvSpPr>
        <p:spPr>
          <a:xfrm>
            <a:off x="31889638" y="36564416"/>
            <a:ext cx="9329854" cy="707886"/>
          </a:xfrm>
          <a:prstGeom prst="rect">
            <a:avLst/>
          </a:prstGeom>
          <a:noFill/>
        </p:spPr>
        <p:txBody>
          <a:bodyPr wrap="square" rtlCol="0">
            <a:spAutoFit/>
          </a:bodyPr>
          <a:lstStyle/>
          <a:p>
            <a:pPr algn="just"/>
            <a:r>
              <a:rPr lang="en-US" sz="2000" i="1" dirty="0"/>
              <a:t>We thank the Office of Research and Sponsored Programs for supporting this research, and Learning &amp; Technology Services for printing this poster.</a:t>
            </a:r>
          </a:p>
        </p:txBody>
      </p:sp>
      <p:sp>
        <p:nvSpPr>
          <p:cNvPr id="49" name="TextBox 48"/>
          <p:cNvSpPr txBox="1"/>
          <p:nvPr/>
        </p:nvSpPr>
        <p:spPr>
          <a:xfrm>
            <a:off x="13248611" y="7861422"/>
            <a:ext cx="5920553" cy="584776"/>
          </a:xfrm>
          <a:prstGeom prst="rect">
            <a:avLst/>
          </a:prstGeom>
          <a:noFill/>
        </p:spPr>
        <p:txBody>
          <a:bodyPr wrap="square" rtlCol="0">
            <a:spAutoFit/>
          </a:bodyPr>
          <a:lstStyle/>
          <a:p>
            <a:pPr algn="ctr"/>
            <a:endParaRPr lang="en-US" sz="3200" b="1" dirty="0"/>
          </a:p>
        </p:txBody>
      </p:sp>
      <p:sp>
        <p:nvSpPr>
          <p:cNvPr id="2" name="TextBox 1"/>
          <p:cNvSpPr txBox="1"/>
          <p:nvPr/>
        </p:nvSpPr>
        <p:spPr>
          <a:xfrm>
            <a:off x="13531284" y="8610600"/>
            <a:ext cx="15316200" cy="646331"/>
          </a:xfrm>
          <a:prstGeom prst="rect">
            <a:avLst/>
          </a:prstGeom>
          <a:noFill/>
        </p:spPr>
        <p:txBody>
          <a:bodyPr wrap="square" rtlCol="0">
            <a:spAutoFit/>
          </a:bodyPr>
          <a:lstStyle/>
          <a:p>
            <a:pPr algn="ctr"/>
            <a:r>
              <a:rPr lang="en-US" sz="3600" b="1" dirty="0"/>
              <a:t>College Students’ Self-Reported Disability Attitude and Humility </a:t>
            </a:r>
          </a:p>
        </p:txBody>
      </p:sp>
      <p:sp>
        <p:nvSpPr>
          <p:cNvPr id="6" name="TextBox 5"/>
          <p:cNvSpPr txBox="1"/>
          <p:nvPr/>
        </p:nvSpPr>
        <p:spPr>
          <a:xfrm>
            <a:off x="27051000" y="25302865"/>
            <a:ext cx="184731" cy="1446550"/>
          </a:xfrm>
          <a:prstGeom prst="rect">
            <a:avLst/>
          </a:prstGeom>
          <a:noFill/>
        </p:spPr>
        <p:txBody>
          <a:bodyPr wrap="none" rtlCol="0">
            <a:spAutoFit/>
          </a:bodyPr>
          <a:lstStyle/>
          <a:p>
            <a:endParaRPr lang="en-US" dirty="0"/>
          </a:p>
        </p:txBody>
      </p:sp>
      <p:pic>
        <p:nvPicPr>
          <p:cNvPr id="8" name="Picture 7">
            <a:extLst>
              <a:ext uri="{FF2B5EF4-FFF2-40B4-BE49-F238E27FC236}">
                <a16:creationId xmlns:a16="http://schemas.microsoft.com/office/drawing/2014/main" id="{64BC3366-5A96-4219-81FD-4813121F4E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417358" y="4246166"/>
            <a:ext cx="9144019" cy="826010"/>
          </a:xfrm>
          <a:prstGeom prst="rect">
            <a:avLst/>
          </a:prstGeom>
        </p:spPr>
      </p:pic>
      <p:sp>
        <p:nvSpPr>
          <p:cNvPr id="34" name="Rectangle 33">
            <a:extLst>
              <a:ext uri="{FF2B5EF4-FFF2-40B4-BE49-F238E27FC236}">
                <a16:creationId xmlns:a16="http://schemas.microsoft.com/office/drawing/2014/main" id="{6A49A527-1C78-4CD8-93A2-37097FD2670F}"/>
              </a:ext>
            </a:extLst>
          </p:cNvPr>
          <p:cNvSpPr/>
          <p:nvPr/>
        </p:nvSpPr>
        <p:spPr>
          <a:xfrm>
            <a:off x="348307" y="322797"/>
            <a:ext cx="41052258" cy="5632768"/>
          </a:xfrm>
          <a:prstGeom prst="rect">
            <a:avLst/>
          </a:prstGeom>
          <a:solidFill>
            <a:srgbClr val="FFFFFF"/>
          </a:solidFill>
          <a:ln w="168275">
            <a:solidFill>
              <a:srgbClr val="405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52294B5-3872-4135-861B-C7DDBE8767D2}"/>
              </a:ext>
            </a:extLst>
          </p:cNvPr>
          <p:cNvSpPr txBox="1"/>
          <p:nvPr/>
        </p:nvSpPr>
        <p:spPr>
          <a:xfrm>
            <a:off x="382795" y="662494"/>
            <a:ext cx="40983282" cy="3724096"/>
          </a:xfrm>
          <a:prstGeom prst="rect">
            <a:avLst/>
          </a:prstGeom>
          <a:noFill/>
          <a:ln w="168275">
            <a:noFill/>
          </a:ln>
          <a:scene3d>
            <a:camera prst="orthographicFront"/>
            <a:lightRig rig="threePt" dir="t"/>
          </a:scene3d>
          <a:sp3d>
            <a:bevelT w="50800"/>
          </a:sp3d>
        </p:spPr>
        <p:txBody>
          <a:bodyPr wrap="square" rtlCol="0">
            <a:spAutoFit/>
          </a:bodyPr>
          <a:lstStyle/>
          <a:p>
            <a:pPr algn="ctr"/>
            <a:r>
              <a:rPr lang="en-US" sz="9600" b="1" dirty="0"/>
              <a:t>A Preliminary Study of College Students’ Levels of Humility and Disability Attitudes</a:t>
            </a:r>
          </a:p>
          <a:p>
            <a:pPr algn="ctr"/>
            <a:endParaRPr lang="en-US" sz="4400" b="1" dirty="0"/>
          </a:p>
        </p:txBody>
      </p:sp>
      <p:sp>
        <p:nvSpPr>
          <p:cNvPr id="42" name="TextBox 41">
            <a:extLst>
              <a:ext uri="{FF2B5EF4-FFF2-40B4-BE49-F238E27FC236}">
                <a16:creationId xmlns:a16="http://schemas.microsoft.com/office/drawing/2014/main" id="{64CB2E6E-69C3-4195-BD53-EA4680BA58F7}"/>
              </a:ext>
            </a:extLst>
          </p:cNvPr>
          <p:cNvSpPr txBox="1"/>
          <p:nvPr/>
        </p:nvSpPr>
        <p:spPr>
          <a:xfrm>
            <a:off x="334052" y="3509411"/>
            <a:ext cx="41080769" cy="2800767"/>
          </a:xfrm>
          <a:prstGeom prst="rect">
            <a:avLst/>
          </a:prstGeom>
          <a:noFill/>
          <a:ln w="168275">
            <a:noFill/>
          </a:ln>
          <a:scene3d>
            <a:camera prst="orthographicFront"/>
            <a:lightRig rig="threePt" dir="t"/>
          </a:scene3d>
          <a:sp3d>
            <a:bevelT w="50800"/>
          </a:sp3d>
        </p:spPr>
        <p:txBody>
          <a:bodyPr wrap="square" rtlCol="0">
            <a:spAutoFit/>
          </a:bodyPr>
          <a:lstStyle/>
          <a:p>
            <a:pPr algn="ctr"/>
            <a:r>
              <a:rPr lang="en-US" sz="6600" b="1" dirty="0"/>
              <a:t>Kelsey </a:t>
            </a:r>
            <a:r>
              <a:rPr lang="en-US" sz="6600" b="1" dirty="0" err="1"/>
              <a:t>Worachek</a:t>
            </a:r>
            <a:r>
              <a:rPr lang="en-US" sz="6600" b="1" dirty="0"/>
              <a:t>, Department of Communication Sciences and Disorders</a:t>
            </a:r>
          </a:p>
          <a:p>
            <a:pPr algn="ctr"/>
            <a:r>
              <a:rPr lang="en-US" sz="6600" b="1" dirty="0"/>
              <a:t>Faculty Mentor: Mary Beth </a:t>
            </a:r>
            <a:r>
              <a:rPr lang="en-US" sz="6600" b="1" dirty="0" err="1"/>
              <a:t>Leibham</a:t>
            </a:r>
            <a:r>
              <a:rPr lang="en-US" sz="6600" b="1" dirty="0"/>
              <a:t>, Department of Psychology</a:t>
            </a:r>
          </a:p>
          <a:p>
            <a:pPr algn="ctr"/>
            <a:endParaRPr lang="en-US" sz="4400" b="1" dirty="0"/>
          </a:p>
        </p:txBody>
      </p:sp>
      <p:pic>
        <p:nvPicPr>
          <p:cNvPr id="24" name="Picture 23">
            <a:extLst>
              <a:ext uri="{FF2B5EF4-FFF2-40B4-BE49-F238E27FC236}">
                <a16:creationId xmlns:a16="http://schemas.microsoft.com/office/drawing/2014/main" id="{D76BEDF8-90BD-47E9-AFF2-760AE87479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61600" y="3419050"/>
            <a:ext cx="6151724" cy="2788877"/>
          </a:xfrm>
          <a:prstGeom prst="rect">
            <a:avLst/>
          </a:prstGeom>
        </p:spPr>
      </p:pic>
      <p:graphicFrame>
        <p:nvGraphicFramePr>
          <p:cNvPr id="39" name="Table 38">
            <a:extLst>
              <a:ext uri="{FF2B5EF4-FFF2-40B4-BE49-F238E27FC236}">
                <a16:creationId xmlns:a16="http://schemas.microsoft.com/office/drawing/2014/main" id="{DDBEE859-53D3-4874-8C68-A3BBFAEE288B}"/>
              </a:ext>
            </a:extLst>
          </p:cNvPr>
          <p:cNvGraphicFramePr>
            <a:graphicFrameLocks noGrp="1"/>
          </p:cNvGraphicFramePr>
          <p:nvPr>
            <p:extLst>
              <p:ext uri="{D42A27DB-BD31-4B8C-83A1-F6EECF244321}">
                <p14:modId xmlns:p14="http://schemas.microsoft.com/office/powerpoint/2010/main" val="1637052624"/>
              </p:ext>
            </p:extLst>
          </p:nvPr>
        </p:nvGraphicFramePr>
        <p:xfrm>
          <a:off x="13121718" y="9565616"/>
          <a:ext cx="16135333" cy="5634919"/>
        </p:xfrm>
        <a:graphic>
          <a:graphicData uri="http://schemas.openxmlformats.org/drawingml/2006/table">
            <a:tbl>
              <a:tblPr firstRow="1" firstCol="1" bandRow="1">
                <a:tableStyleId>{9D7B26C5-4107-4FEC-AEDC-1716B250A1EF}</a:tableStyleId>
              </a:tblPr>
              <a:tblGrid>
                <a:gridCol w="1408641">
                  <a:extLst>
                    <a:ext uri="{9D8B030D-6E8A-4147-A177-3AD203B41FA5}">
                      <a16:colId xmlns:a16="http://schemas.microsoft.com/office/drawing/2014/main" val="2261808810"/>
                    </a:ext>
                  </a:extLst>
                </a:gridCol>
                <a:gridCol w="7939609">
                  <a:extLst>
                    <a:ext uri="{9D8B030D-6E8A-4147-A177-3AD203B41FA5}">
                      <a16:colId xmlns:a16="http://schemas.microsoft.com/office/drawing/2014/main" val="1050812989"/>
                    </a:ext>
                  </a:extLst>
                </a:gridCol>
                <a:gridCol w="3244141">
                  <a:extLst>
                    <a:ext uri="{9D8B030D-6E8A-4147-A177-3AD203B41FA5}">
                      <a16:colId xmlns:a16="http://schemas.microsoft.com/office/drawing/2014/main" val="2843657514"/>
                    </a:ext>
                  </a:extLst>
                </a:gridCol>
                <a:gridCol w="3542942">
                  <a:extLst>
                    <a:ext uri="{9D8B030D-6E8A-4147-A177-3AD203B41FA5}">
                      <a16:colId xmlns:a16="http://schemas.microsoft.com/office/drawing/2014/main" val="2408689847"/>
                    </a:ext>
                  </a:extLst>
                </a:gridCol>
              </a:tblGrid>
              <a:tr h="568378">
                <a:tc gridSpan="2">
                  <a:txBody>
                    <a:bodyPr/>
                    <a:lstStyle/>
                    <a:p>
                      <a:pPr marL="0" marR="0" algn="l">
                        <a:lnSpc>
                          <a:spcPct val="107000"/>
                        </a:lnSpc>
                        <a:spcBef>
                          <a:spcPts val="0"/>
                        </a:spcBef>
                        <a:spcAft>
                          <a:spcPts val="0"/>
                        </a:spcAft>
                      </a:pPr>
                      <a:endParaRPr lang="en-US" sz="3000" dirty="0">
                        <a:effectLst/>
                        <a:latin typeface="+mn-lt"/>
                        <a:ea typeface="Calibri" panose="020F0502020204030204" pitchFamily="34" charset="0"/>
                        <a:cs typeface="Times New Roman" panose="02020603050405020304" pitchFamily="18" charset="0"/>
                      </a:endParaRPr>
                    </a:p>
                  </a:txBody>
                  <a:tcPr marL="68580" marR="68580" marT="0" marB="0">
                    <a:solidFill>
                      <a:srgbClr val="4055A5"/>
                    </a:solidFill>
                  </a:tcPr>
                </a:tc>
                <a:tc hMerge="1">
                  <a:txBody>
                    <a:bodyPr/>
                    <a:lstStyle/>
                    <a:p>
                      <a:endParaRPr lang="en-US"/>
                    </a:p>
                  </a:txBody>
                  <a:tcPr/>
                </a:tc>
                <a:tc>
                  <a:txBody>
                    <a:bodyPr/>
                    <a:lstStyle/>
                    <a:p>
                      <a:pPr marL="0" marR="0" algn="ctr">
                        <a:lnSpc>
                          <a:spcPct val="107000"/>
                        </a:lnSpc>
                        <a:spcBef>
                          <a:spcPts val="0"/>
                        </a:spcBef>
                        <a:spcAft>
                          <a:spcPts val="0"/>
                        </a:spcAft>
                      </a:pPr>
                      <a:r>
                        <a:rPr lang="en-US" sz="3000" dirty="0">
                          <a:solidFill>
                            <a:schemeClr val="bg1"/>
                          </a:solidFill>
                          <a:effectLst/>
                          <a:latin typeface="+mn-lt"/>
                          <a:ea typeface="Calibri" panose="020F0502020204030204" pitchFamily="34" charset="0"/>
                          <a:cs typeface="Times New Roman" panose="02020603050405020304" pitchFamily="18" charset="0"/>
                        </a:rPr>
                        <a:t>M (SD)</a:t>
                      </a:r>
                    </a:p>
                  </a:txBody>
                  <a:tcPr marL="68580" marR="68580" marT="0" marB="0">
                    <a:solidFill>
                      <a:srgbClr val="4055A5"/>
                    </a:solidFill>
                  </a:tcPr>
                </a:tc>
                <a:tc>
                  <a:txBody>
                    <a:bodyPr/>
                    <a:lstStyle/>
                    <a:p>
                      <a:pPr marL="0" marR="0" algn="ctr">
                        <a:lnSpc>
                          <a:spcPct val="107000"/>
                        </a:lnSpc>
                        <a:spcBef>
                          <a:spcPts val="0"/>
                        </a:spcBef>
                        <a:spcAft>
                          <a:spcPts val="0"/>
                        </a:spcAft>
                      </a:pPr>
                      <a:r>
                        <a:rPr lang="en-US" sz="3000" b="1" kern="1200" dirty="0">
                          <a:solidFill>
                            <a:schemeClr val="bg1"/>
                          </a:solidFill>
                          <a:effectLst/>
                          <a:latin typeface="+mn-lt"/>
                          <a:ea typeface="+mn-ea"/>
                          <a:cs typeface="Times New Roman" panose="02020603050405020304" pitchFamily="18" charset="0"/>
                        </a:rPr>
                        <a:t>Possible</a:t>
                      </a:r>
                      <a:r>
                        <a:rPr lang="en-US" sz="3000" cap="all" dirty="0">
                          <a:solidFill>
                            <a:schemeClr val="bg1"/>
                          </a:solidFill>
                          <a:effectLst/>
                        </a:rPr>
                        <a:t> </a:t>
                      </a:r>
                      <a:r>
                        <a:rPr lang="en-US" sz="3000" b="1" kern="1200" dirty="0">
                          <a:solidFill>
                            <a:schemeClr val="bg1"/>
                          </a:solidFill>
                          <a:effectLst/>
                          <a:latin typeface="+mn-lt"/>
                          <a:ea typeface="+mn-ea"/>
                          <a:cs typeface="Times New Roman" panose="02020603050405020304" pitchFamily="18" charset="0"/>
                        </a:rPr>
                        <a:t>Range</a:t>
                      </a:r>
                    </a:p>
                  </a:txBody>
                  <a:tcPr marL="68580" marR="68580" marT="0" marB="0">
                    <a:solidFill>
                      <a:srgbClr val="4055A5"/>
                    </a:solidFill>
                  </a:tcPr>
                </a:tc>
                <a:extLst>
                  <a:ext uri="{0D108BD9-81ED-4DB2-BD59-A6C34878D82A}">
                    <a16:rowId xmlns:a16="http://schemas.microsoft.com/office/drawing/2014/main" val="1370419988"/>
                  </a:ext>
                </a:extLst>
              </a:tr>
              <a:tr h="539208">
                <a:tc gridSpan="2">
                  <a:txBody>
                    <a:bodyPr/>
                    <a:lstStyle/>
                    <a:p>
                      <a:pPr marL="0" marR="0" algn="l">
                        <a:lnSpc>
                          <a:spcPct val="107000"/>
                        </a:lnSpc>
                        <a:spcBef>
                          <a:spcPts val="0"/>
                        </a:spcBef>
                        <a:spcAft>
                          <a:spcPts val="0"/>
                        </a:spcAft>
                      </a:pPr>
                      <a:r>
                        <a:rPr lang="en-US" sz="3000" dirty="0">
                          <a:effectLst/>
                          <a:latin typeface="+mn-lt"/>
                          <a:ea typeface="Calibri" panose="020F0502020204030204" pitchFamily="34" charset="0"/>
                          <a:cs typeface="Times New Roman" panose="02020603050405020304" pitchFamily="18" charset="0"/>
                        </a:rPr>
                        <a:t>Disability Attitude</a:t>
                      </a:r>
                    </a:p>
                  </a:txBody>
                  <a:tcPr marL="68580" marR="68580" marT="0" marB="0"/>
                </a:tc>
                <a:tc hMerge="1">
                  <a:txBody>
                    <a:bodyPr/>
                    <a:lstStyle/>
                    <a:p>
                      <a:endParaRPr lang="en-US"/>
                    </a:p>
                  </a:txBody>
                  <a:tcPr/>
                </a:tc>
                <a:tc>
                  <a:txBody>
                    <a:bodyPr/>
                    <a:lstStyle/>
                    <a:p>
                      <a:pPr marL="0" marR="0" algn="ctr">
                        <a:lnSpc>
                          <a:spcPct val="107000"/>
                        </a:lnSpc>
                        <a:spcBef>
                          <a:spcPts val="0"/>
                        </a:spcBef>
                        <a:spcAft>
                          <a:spcPts val="0"/>
                        </a:spcAft>
                      </a:pPr>
                      <a:r>
                        <a:rPr lang="en-US" sz="3000" dirty="0">
                          <a:effectLst/>
                        </a:rPr>
                        <a:t>5.20 (.61)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6486924"/>
                  </a:ext>
                </a:extLst>
              </a:tr>
              <a:tr h="539208">
                <a:tc gridSpan="2">
                  <a:txBody>
                    <a:bodyPr/>
                    <a:lstStyle/>
                    <a:p>
                      <a:pPr marL="0" marR="0" algn="l" defTabSz="4598060" rtl="0" eaLnBrk="1" latinLnBrk="0" hangingPunct="1">
                        <a:lnSpc>
                          <a:spcPct val="107000"/>
                        </a:lnSpc>
                        <a:spcBef>
                          <a:spcPts val="0"/>
                        </a:spcBef>
                        <a:spcAft>
                          <a:spcPts val="0"/>
                        </a:spcAft>
                      </a:pPr>
                      <a:r>
                        <a:rPr lang="en-US" sz="3000" b="1" kern="1200" dirty="0">
                          <a:solidFill>
                            <a:schemeClr val="tx1"/>
                          </a:solidFill>
                          <a:effectLst/>
                          <a:latin typeface="+mn-lt"/>
                          <a:cs typeface="Times New Roman" panose="02020603050405020304" pitchFamily="18" charset="0"/>
                        </a:rPr>
                        <a:t>Intellectual Humility</a:t>
                      </a:r>
                      <a:endParaRPr lang="en-US" sz="3000" b="1" kern="12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ctr">
                        <a:lnSpc>
                          <a:spcPct val="107000"/>
                        </a:lnSpc>
                        <a:spcBef>
                          <a:spcPts val="0"/>
                        </a:spcBef>
                        <a:spcAft>
                          <a:spcPts val="0"/>
                        </a:spcAft>
                      </a:pPr>
                      <a:r>
                        <a:rPr lang="en-US" sz="3000" dirty="0">
                          <a:effectLst/>
                        </a:rPr>
                        <a:t>5.10 (.67)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3874236"/>
                  </a:ext>
                </a:extLst>
              </a:tr>
              <a:tr h="610431">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l">
                        <a:lnSpc>
                          <a:spcPct val="107000"/>
                        </a:lnSpc>
                        <a:spcBef>
                          <a:spcPts val="0"/>
                        </a:spcBef>
                        <a:spcAft>
                          <a:spcPts val="0"/>
                        </a:spcAft>
                      </a:pPr>
                      <a:r>
                        <a:rPr lang="en-US" sz="3000" dirty="0">
                          <a:effectLst/>
                        </a:rPr>
                        <a:t>Comfortable Being Questioned</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lnSpc>
                          <a:spcPct val="107000"/>
                        </a:lnSpc>
                        <a:spcBef>
                          <a:spcPts val="0"/>
                        </a:spcBef>
                        <a:spcAft>
                          <a:spcPts val="0"/>
                        </a:spcAft>
                      </a:pPr>
                      <a:r>
                        <a:rPr lang="en-US" sz="3000" dirty="0">
                          <a:effectLst/>
                        </a:rPr>
                        <a:t>4.59 (1.22)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137550412"/>
                  </a:ext>
                </a:extLst>
              </a:tr>
              <a:tr h="539208">
                <a:tc>
                  <a:txBody>
                    <a:bodyPr/>
                    <a:lstStyle/>
                    <a:p>
                      <a:pPr marL="0" marR="0" algn="ctr">
                        <a:lnSpc>
                          <a:spcPct val="107000"/>
                        </a:lnSpc>
                        <a:spcBef>
                          <a:spcPts val="0"/>
                        </a:spcBef>
                        <a:spcAft>
                          <a:spcPts val="0"/>
                        </a:spcAft>
                      </a:pPr>
                      <a:r>
                        <a:rPr lang="en-US" sz="3000">
                          <a:effectLst/>
                        </a:rPr>
                        <a:t> </a:t>
                      </a:r>
                      <a:endParaRPr lang="en-US" sz="3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3000" dirty="0">
                          <a:effectLst/>
                        </a:rPr>
                        <a:t>Openness Revising Viewpoint</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5.41 (.83)</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51112795"/>
                  </a:ext>
                </a:extLst>
              </a:tr>
              <a:tr h="539208">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l">
                        <a:lnSpc>
                          <a:spcPct val="107000"/>
                        </a:lnSpc>
                        <a:spcBef>
                          <a:spcPts val="0"/>
                        </a:spcBef>
                        <a:spcAft>
                          <a:spcPts val="0"/>
                        </a:spcAft>
                      </a:pPr>
                      <a:r>
                        <a:rPr lang="en-US" sz="3000" dirty="0">
                          <a:effectLst/>
                        </a:rPr>
                        <a:t>Respect Others’ Viewpoints</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lnSpc>
                          <a:spcPct val="107000"/>
                        </a:lnSpc>
                        <a:spcBef>
                          <a:spcPts val="0"/>
                        </a:spcBef>
                        <a:spcAft>
                          <a:spcPts val="0"/>
                        </a:spcAft>
                      </a:pPr>
                      <a:r>
                        <a:rPr lang="en-US" sz="3000" dirty="0">
                          <a:effectLst/>
                        </a:rPr>
                        <a:t>5.82 (.78)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172320215"/>
                  </a:ext>
                </a:extLst>
              </a:tr>
              <a:tr h="610431">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a:noFill/>
                    </a:lnB>
                  </a:tcPr>
                </a:tc>
                <a:tc>
                  <a:txBody>
                    <a:bodyPr/>
                    <a:lstStyle/>
                    <a:p>
                      <a:pPr marL="0" marR="0" algn="l">
                        <a:lnSpc>
                          <a:spcPct val="107000"/>
                        </a:lnSpc>
                        <a:spcBef>
                          <a:spcPts val="0"/>
                        </a:spcBef>
                        <a:spcAft>
                          <a:spcPts val="0"/>
                        </a:spcAft>
                      </a:pPr>
                      <a:r>
                        <a:rPr lang="en-US" sz="3000" dirty="0">
                          <a:effectLst/>
                        </a:rPr>
                        <a:t>Accurate Knowledge Calibration</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a:noFill/>
                    </a:lnB>
                  </a:tcPr>
                </a:tc>
                <a:tc>
                  <a:txBody>
                    <a:bodyPr/>
                    <a:lstStyle/>
                    <a:p>
                      <a:pPr marL="0" marR="0" algn="ctr">
                        <a:lnSpc>
                          <a:spcPct val="107000"/>
                        </a:lnSpc>
                        <a:spcBef>
                          <a:spcPts val="0"/>
                        </a:spcBef>
                        <a:spcAft>
                          <a:spcPts val="0"/>
                        </a:spcAft>
                      </a:pPr>
                      <a:r>
                        <a:rPr lang="en-US" sz="3000" dirty="0">
                          <a:effectLst/>
                        </a:rPr>
                        <a:t>4.58 (.94)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a:noFill/>
                    </a:lnB>
                  </a:tcPr>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a:noFill/>
                    </a:lnB>
                  </a:tcPr>
                </a:tc>
                <a:extLst>
                  <a:ext uri="{0D108BD9-81ED-4DB2-BD59-A6C34878D82A}">
                    <a16:rowId xmlns:a16="http://schemas.microsoft.com/office/drawing/2014/main" val="1783251187"/>
                  </a:ext>
                </a:extLst>
              </a:tr>
              <a:tr h="539208">
                <a:tc gridSpan="2">
                  <a:txBody>
                    <a:bodyPr/>
                    <a:lstStyle/>
                    <a:p>
                      <a:pPr marL="0" marR="0" algn="l" defTabSz="4598060" rtl="0" eaLnBrk="1" latinLnBrk="0" hangingPunct="1">
                        <a:lnSpc>
                          <a:spcPct val="107000"/>
                        </a:lnSpc>
                        <a:spcBef>
                          <a:spcPts val="0"/>
                        </a:spcBef>
                        <a:spcAft>
                          <a:spcPts val="0"/>
                        </a:spcAft>
                      </a:pPr>
                      <a:r>
                        <a:rPr lang="en-US" sz="3000" b="1" kern="1200" dirty="0">
                          <a:solidFill>
                            <a:schemeClr val="tx1"/>
                          </a:solidFill>
                          <a:effectLst/>
                          <a:latin typeface="+mn-lt"/>
                          <a:ea typeface="+mn-ea"/>
                          <a:cs typeface="Times New Roman" panose="02020603050405020304" pitchFamily="18" charset="0"/>
                        </a:rPr>
                        <a:t>Dispositional Humility</a:t>
                      </a:r>
                    </a:p>
                  </a:txBody>
                  <a:tcPr marL="68580" marR="68580" marT="0" marB="0">
                    <a:lnL>
                      <a:noFill/>
                    </a:lnL>
                    <a:lnR>
                      <a:noFill/>
                    </a:lnR>
                    <a:lnT>
                      <a:noFill/>
                    </a:lnT>
                    <a:lnB>
                      <a:noFill/>
                    </a:lnB>
                    <a:lnTlToBr w="12700" cmpd="sng">
                      <a:noFill/>
                      <a:prstDash val="solid"/>
                    </a:lnTlToBr>
                    <a:lnBlToTr w="12700" cmpd="sng">
                      <a:noFill/>
                      <a:prstDash val="solid"/>
                    </a:lnBlToTr>
                    <a:solidFill>
                      <a:srgbClr val="CCCCCC"/>
                    </a:solidFill>
                  </a:tcPr>
                </a:tc>
                <a:tc hMerge="1">
                  <a:txBody>
                    <a:bodyPr/>
                    <a:lstStyle/>
                    <a:p>
                      <a:endParaRPr lang="en-US"/>
                    </a:p>
                  </a:txBody>
                  <a:tcPr/>
                </a:tc>
                <a:tc>
                  <a:txBody>
                    <a:bodyPr/>
                    <a:lstStyle/>
                    <a:p>
                      <a:pPr marL="0" marR="0" algn="ctr">
                        <a:lnSpc>
                          <a:spcPct val="107000"/>
                        </a:lnSpc>
                        <a:spcBef>
                          <a:spcPts val="0"/>
                        </a:spcBef>
                        <a:spcAft>
                          <a:spcPts val="0"/>
                        </a:spcAft>
                      </a:pPr>
                      <a:r>
                        <a:rPr lang="en-US" sz="3000" dirty="0">
                          <a:effectLst/>
                        </a:rPr>
                        <a:t>5.95 (.73)</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CCCCCC"/>
                    </a:solidFill>
                  </a:tcPr>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CCCCCC"/>
                    </a:solidFill>
                  </a:tcPr>
                </a:tc>
                <a:extLst>
                  <a:ext uri="{0D108BD9-81ED-4DB2-BD59-A6C34878D82A}">
                    <a16:rowId xmlns:a16="http://schemas.microsoft.com/office/drawing/2014/main" val="2583265955"/>
                  </a:ext>
                </a:extLst>
              </a:tr>
              <a:tr h="539208">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mn-ea"/>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CCCCCC"/>
                    </a:solidFill>
                  </a:tcPr>
                </a:tc>
                <a:tc>
                  <a:txBody>
                    <a:bodyPr/>
                    <a:lstStyle/>
                    <a:p>
                      <a:pPr marL="0" marR="0" algn="l">
                        <a:lnSpc>
                          <a:spcPct val="107000"/>
                        </a:lnSpc>
                        <a:spcBef>
                          <a:spcPts val="0"/>
                        </a:spcBef>
                        <a:spcAft>
                          <a:spcPts val="0"/>
                        </a:spcAft>
                      </a:pPr>
                      <a:r>
                        <a:rPr lang="en-US" sz="3000" dirty="0">
                          <a:effectLst/>
                        </a:rPr>
                        <a:t>Affinity for Humble People</a:t>
                      </a:r>
                      <a:endParaRPr lang="en-US" sz="3000" dirty="0">
                        <a:effectLst/>
                        <a:latin typeface="Calibri" panose="020F0502020204030204" pitchFamily="34" charset="0"/>
                        <a:ea typeface="+mn-ea"/>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CCCCCC"/>
                    </a:solidFill>
                  </a:tcPr>
                </a:tc>
                <a:tc>
                  <a:txBody>
                    <a:bodyPr/>
                    <a:lstStyle/>
                    <a:p>
                      <a:pPr marL="0" marR="0" algn="ctr">
                        <a:lnSpc>
                          <a:spcPct val="107000"/>
                        </a:lnSpc>
                        <a:spcBef>
                          <a:spcPts val="0"/>
                        </a:spcBef>
                        <a:spcAft>
                          <a:spcPts val="0"/>
                        </a:spcAft>
                      </a:pPr>
                      <a:r>
                        <a:rPr lang="en-US" sz="3000" dirty="0">
                          <a:effectLst/>
                        </a:rPr>
                        <a:t>6.14 (.76)</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CCCCCC"/>
                    </a:solidFill>
                  </a:tcPr>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CCCCCC"/>
                    </a:solidFill>
                  </a:tcPr>
                </a:tc>
                <a:extLst>
                  <a:ext uri="{0D108BD9-81ED-4DB2-BD59-A6C34878D82A}">
                    <a16:rowId xmlns:a16="http://schemas.microsoft.com/office/drawing/2014/main" val="2350820562"/>
                  </a:ext>
                </a:extLst>
              </a:tr>
              <a:tr h="610431">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mpd="sng">
                      <a:noFill/>
                    </a:lnB>
                    <a:lnTlToBr w="12700" cmpd="sng">
                      <a:noFill/>
                      <a:prstDash val="solid"/>
                    </a:lnTlToBr>
                    <a:lnBlToTr w="12700" cmpd="sng">
                      <a:noFill/>
                      <a:prstDash val="solid"/>
                    </a:lnBlToTr>
                    <a:solidFill>
                      <a:srgbClr val="CCCCCC"/>
                    </a:solidFill>
                  </a:tcPr>
                </a:tc>
                <a:tc>
                  <a:txBody>
                    <a:bodyPr/>
                    <a:lstStyle/>
                    <a:p>
                      <a:pPr marL="0" marR="0" algn="l">
                        <a:lnSpc>
                          <a:spcPct val="107000"/>
                        </a:lnSpc>
                        <a:spcBef>
                          <a:spcPts val="0"/>
                        </a:spcBef>
                        <a:spcAft>
                          <a:spcPts val="0"/>
                        </a:spcAft>
                      </a:pPr>
                      <a:r>
                        <a:rPr lang="en-US" sz="3000" dirty="0">
                          <a:effectLst/>
                        </a:rPr>
                        <a:t>Affinity People Accurate Self Perception</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mpd="sng">
                      <a:noFill/>
                    </a:lnB>
                    <a:lnTlToBr w="12700" cmpd="sng">
                      <a:noFill/>
                      <a:prstDash val="solid"/>
                    </a:lnTlToBr>
                    <a:lnBlToTr w="12700" cmpd="sng">
                      <a:noFill/>
                      <a:prstDash val="solid"/>
                    </a:lnBlToTr>
                    <a:solidFill>
                      <a:srgbClr val="CCCCCC"/>
                    </a:solidFill>
                  </a:tcPr>
                </a:tc>
                <a:tc>
                  <a:txBody>
                    <a:bodyPr/>
                    <a:lstStyle/>
                    <a:p>
                      <a:pPr marL="0" marR="0" algn="ctr">
                        <a:lnSpc>
                          <a:spcPct val="107000"/>
                        </a:lnSpc>
                        <a:spcBef>
                          <a:spcPts val="0"/>
                        </a:spcBef>
                        <a:spcAft>
                          <a:spcPts val="0"/>
                        </a:spcAft>
                      </a:pPr>
                      <a:r>
                        <a:rPr lang="en-US" sz="3000" dirty="0">
                          <a:effectLst/>
                        </a:rPr>
                        <a:t>5.50 (.93)</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mpd="sng">
                      <a:noFill/>
                    </a:lnB>
                    <a:lnTlToBr w="12700" cmpd="sng">
                      <a:noFill/>
                      <a:prstDash val="solid"/>
                    </a:lnTlToBr>
                    <a:lnBlToTr w="12700" cmpd="sng">
                      <a:noFill/>
                      <a:prstDash val="solid"/>
                    </a:lnBlToTr>
                    <a:solidFill>
                      <a:srgbClr val="CCCCCC"/>
                    </a:solidFill>
                  </a:tcPr>
                </a:tc>
                <a:tc>
                  <a:txBody>
                    <a:bodyPr/>
                    <a:lstStyle/>
                    <a:p>
                      <a:pPr marL="0" marR="0" algn="ctr">
                        <a:lnSpc>
                          <a:spcPct val="107000"/>
                        </a:lnSpc>
                        <a:spcBef>
                          <a:spcPts val="0"/>
                        </a:spcBef>
                        <a:spcAft>
                          <a:spcPts val="0"/>
                        </a:spcAft>
                      </a:pPr>
                      <a:r>
                        <a:rPr lang="en-US" sz="3000" dirty="0">
                          <a:effectLst/>
                        </a:rPr>
                        <a:t>1-7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mpd="sng">
                      <a:noFill/>
                    </a:lnB>
                    <a:lnTlToBr w="12700" cmpd="sng">
                      <a:noFill/>
                      <a:prstDash val="solid"/>
                    </a:lnTlToBr>
                    <a:lnBlToTr w="12700" cmpd="sng">
                      <a:noFill/>
                      <a:prstDash val="solid"/>
                    </a:lnBlToTr>
                    <a:solidFill>
                      <a:srgbClr val="CCCCCC"/>
                    </a:solidFill>
                  </a:tcPr>
                </a:tc>
                <a:extLst>
                  <a:ext uri="{0D108BD9-81ED-4DB2-BD59-A6C34878D82A}">
                    <a16:rowId xmlns:a16="http://schemas.microsoft.com/office/drawing/2014/main" val="2044730996"/>
                  </a:ext>
                </a:extLst>
              </a:tr>
            </a:tbl>
          </a:graphicData>
        </a:graphic>
      </p:graphicFrame>
      <p:pic>
        <p:nvPicPr>
          <p:cNvPr id="46" name="Picture 45">
            <a:extLst>
              <a:ext uri="{FF2B5EF4-FFF2-40B4-BE49-F238E27FC236}">
                <a16:creationId xmlns:a16="http://schemas.microsoft.com/office/drawing/2014/main" id="{CC85D0E9-F760-4AE8-A7D1-C0C3E0B7F4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 y="3505200"/>
            <a:ext cx="2103123" cy="2229700"/>
          </a:xfrm>
          <a:prstGeom prst="rect">
            <a:avLst/>
          </a:prstGeom>
        </p:spPr>
      </p:pic>
      <p:sp>
        <p:nvSpPr>
          <p:cNvPr id="52" name="TextBox 51">
            <a:extLst>
              <a:ext uri="{FF2B5EF4-FFF2-40B4-BE49-F238E27FC236}">
                <a16:creationId xmlns:a16="http://schemas.microsoft.com/office/drawing/2014/main" id="{EE11867F-6A1A-4E6A-B3A2-B7C0623918EB}"/>
              </a:ext>
            </a:extLst>
          </p:cNvPr>
          <p:cNvSpPr txBox="1"/>
          <p:nvPr/>
        </p:nvSpPr>
        <p:spPr>
          <a:xfrm>
            <a:off x="13435058" y="17297400"/>
            <a:ext cx="15508652" cy="646331"/>
          </a:xfrm>
          <a:prstGeom prst="rect">
            <a:avLst/>
          </a:prstGeom>
          <a:noFill/>
        </p:spPr>
        <p:txBody>
          <a:bodyPr wrap="square" rtlCol="0">
            <a:spAutoFit/>
          </a:bodyPr>
          <a:lstStyle/>
          <a:p>
            <a:pPr algn="ctr"/>
            <a:r>
              <a:rPr lang="en-US" sz="3600" b="1" dirty="0"/>
              <a:t>Males vs. Females Self-Reported Disability Attitudes and Humility</a:t>
            </a:r>
          </a:p>
        </p:txBody>
      </p:sp>
      <p:sp>
        <p:nvSpPr>
          <p:cNvPr id="53" name="TextBox 52">
            <a:extLst>
              <a:ext uri="{FF2B5EF4-FFF2-40B4-BE49-F238E27FC236}">
                <a16:creationId xmlns:a16="http://schemas.microsoft.com/office/drawing/2014/main" id="{CFABB630-F0E8-4BA9-9BD0-267D1316ED91}"/>
              </a:ext>
            </a:extLst>
          </p:cNvPr>
          <p:cNvSpPr txBox="1"/>
          <p:nvPr/>
        </p:nvSpPr>
        <p:spPr>
          <a:xfrm>
            <a:off x="14919043" y="23622000"/>
            <a:ext cx="12224315" cy="1200329"/>
          </a:xfrm>
          <a:prstGeom prst="rect">
            <a:avLst/>
          </a:prstGeom>
          <a:noFill/>
        </p:spPr>
        <p:txBody>
          <a:bodyPr wrap="square" rtlCol="0">
            <a:spAutoFit/>
          </a:bodyPr>
          <a:lstStyle/>
          <a:p>
            <a:pPr algn="ctr"/>
            <a:r>
              <a:rPr lang="en-US" sz="3600" b="1" dirty="0"/>
              <a:t>Helping vs. Non-Helping Majors Self-Reported Disability Attitudes and Humility</a:t>
            </a:r>
          </a:p>
        </p:txBody>
      </p:sp>
      <p:graphicFrame>
        <p:nvGraphicFramePr>
          <p:cNvPr id="51" name="Table 50">
            <a:extLst>
              <a:ext uri="{FF2B5EF4-FFF2-40B4-BE49-F238E27FC236}">
                <a16:creationId xmlns:a16="http://schemas.microsoft.com/office/drawing/2014/main" id="{4C7BBEF9-F3F5-4C97-B946-01F9DCD56880}"/>
              </a:ext>
            </a:extLst>
          </p:cNvPr>
          <p:cNvGraphicFramePr>
            <a:graphicFrameLocks noGrp="1"/>
          </p:cNvGraphicFramePr>
          <p:nvPr>
            <p:extLst>
              <p:ext uri="{D42A27DB-BD31-4B8C-83A1-F6EECF244321}">
                <p14:modId xmlns:p14="http://schemas.microsoft.com/office/powerpoint/2010/main" val="2875266055"/>
              </p:ext>
            </p:extLst>
          </p:nvPr>
        </p:nvGraphicFramePr>
        <p:xfrm>
          <a:off x="13121718" y="32004315"/>
          <a:ext cx="16135332" cy="4098435"/>
        </p:xfrm>
        <a:graphic>
          <a:graphicData uri="http://schemas.openxmlformats.org/drawingml/2006/table">
            <a:tbl>
              <a:tblPr firstRow="1" bandRow="1">
                <a:tableStyleId>{5940675A-B579-460E-94D1-54222C63F5DA}</a:tableStyleId>
              </a:tblPr>
              <a:tblGrid>
                <a:gridCol w="4720157">
                  <a:extLst>
                    <a:ext uri="{9D8B030D-6E8A-4147-A177-3AD203B41FA5}">
                      <a16:colId xmlns:a16="http://schemas.microsoft.com/office/drawing/2014/main" val="2254145840"/>
                    </a:ext>
                  </a:extLst>
                </a:gridCol>
                <a:gridCol w="3655906">
                  <a:extLst>
                    <a:ext uri="{9D8B030D-6E8A-4147-A177-3AD203B41FA5}">
                      <a16:colId xmlns:a16="http://schemas.microsoft.com/office/drawing/2014/main" val="3238738078"/>
                    </a:ext>
                  </a:extLst>
                </a:gridCol>
                <a:gridCol w="3811968">
                  <a:extLst>
                    <a:ext uri="{9D8B030D-6E8A-4147-A177-3AD203B41FA5}">
                      <a16:colId xmlns:a16="http://schemas.microsoft.com/office/drawing/2014/main" val="1979736090"/>
                    </a:ext>
                  </a:extLst>
                </a:gridCol>
                <a:gridCol w="3947301">
                  <a:extLst>
                    <a:ext uri="{9D8B030D-6E8A-4147-A177-3AD203B41FA5}">
                      <a16:colId xmlns:a16="http://schemas.microsoft.com/office/drawing/2014/main" val="1360691997"/>
                    </a:ext>
                  </a:extLst>
                </a:gridCol>
              </a:tblGrid>
              <a:tr h="1103359">
                <a:tc>
                  <a:txBody>
                    <a:bodyPr/>
                    <a:lstStyle/>
                    <a:p>
                      <a:pPr algn="l">
                        <a:lnSpc>
                          <a:spcPct val="107000"/>
                        </a:lnSpc>
                      </a:pPr>
                      <a:endParaRPr lang="en-US" sz="3000" dirty="0">
                        <a:effectLst/>
                        <a:latin typeface="Calibri" panose="020F0502020204030204" pitchFamily="34" charset="0"/>
                        <a:cs typeface="Times New Roman" panose="02020603050405020304" pitchFamily="18" charset="0"/>
                      </a:endParaRPr>
                    </a:p>
                  </a:txBody>
                  <a:tcPr anchor="ctr">
                    <a:solidFill>
                      <a:srgbClr val="4055A5"/>
                    </a:solidFill>
                  </a:tcPr>
                </a:tc>
                <a:tc>
                  <a:txBody>
                    <a:bodyPr/>
                    <a:lstStyle/>
                    <a:p>
                      <a:pPr marL="0" marR="0" algn="ctr">
                        <a:lnSpc>
                          <a:spcPct val="107000"/>
                        </a:lnSpc>
                        <a:spcBef>
                          <a:spcPts val="0"/>
                        </a:spcBef>
                        <a:spcAft>
                          <a:spcPts val="0"/>
                        </a:spcAft>
                      </a:pPr>
                      <a:r>
                        <a:rPr lang="en-US" sz="3000" b="1" dirty="0">
                          <a:solidFill>
                            <a:schemeClr val="bg1"/>
                          </a:solidFill>
                          <a:effectLst/>
                        </a:rPr>
                        <a:t>Disability Attitude</a:t>
                      </a:r>
                      <a:endParaRPr lang="en-US" sz="3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4055A5"/>
                    </a:solidFill>
                  </a:tcPr>
                </a:tc>
                <a:tc>
                  <a:txBody>
                    <a:bodyPr/>
                    <a:lstStyle/>
                    <a:p>
                      <a:pPr marL="0" marR="0" algn="ctr">
                        <a:lnSpc>
                          <a:spcPct val="107000"/>
                        </a:lnSpc>
                        <a:spcBef>
                          <a:spcPts val="0"/>
                        </a:spcBef>
                        <a:spcAft>
                          <a:spcPts val="0"/>
                        </a:spcAft>
                      </a:pPr>
                      <a:r>
                        <a:rPr lang="en-US" sz="3000" b="1" dirty="0">
                          <a:solidFill>
                            <a:schemeClr val="bg1"/>
                          </a:solidFill>
                          <a:effectLst/>
                        </a:rPr>
                        <a:t>Intellectual Humility</a:t>
                      </a:r>
                      <a:endParaRPr lang="en-US" sz="3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4055A5"/>
                    </a:solidFill>
                  </a:tcPr>
                </a:tc>
                <a:tc>
                  <a:txBody>
                    <a:bodyPr/>
                    <a:lstStyle/>
                    <a:p>
                      <a:pPr algn="ctr"/>
                      <a:r>
                        <a:rPr lang="en-US" sz="3000" b="1" dirty="0">
                          <a:solidFill>
                            <a:schemeClr val="bg1"/>
                          </a:solidFill>
                          <a:effectLst/>
                        </a:rPr>
                        <a:t>Dispositional Humility </a:t>
                      </a:r>
                      <a:endParaRPr lang="en-US" sz="3000" b="1" dirty="0">
                        <a:solidFill>
                          <a:schemeClr val="bg1"/>
                        </a:solidFill>
                      </a:endParaRPr>
                    </a:p>
                  </a:txBody>
                  <a:tcPr anchor="ctr">
                    <a:solidFill>
                      <a:srgbClr val="4055A5"/>
                    </a:solidFill>
                  </a:tcPr>
                </a:tc>
                <a:extLst>
                  <a:ext uri="{0D108BD9-81ED-4DB2-BD59-A6C34878D82A}">
                    <a16:rowId xmlns:a16="http://schemas.microsoft.com/office/drawing/2014/main" val="104027907"/>
                  </a:ext>
                </a:extLst>
              </a:tr>
              <a:tr h="867532">
                <a:tc>
                  <a:txBody>
                    <a:bodyPr/>
                    <a:lstStyle/>
                    <a:p>
                      <a:pPr marL="0" marR="0" algn="l">
                        <a:lnSpc>
                          <a:spcPct val="107000"/>
                        </a:lnSpc>
                        <a:spcBef>
                          <a:spcPts val="0"/>
                        </a:spcBef>
                        <a:spcAft>
                          <a:spcPts val="0"/>
                        </a:spcAft>
                      </a:pPr>
                      <a:r>
                        <a:rPr lang="en-US" sz="3000" b="1" dirty="0">
                          <a:effectLst/>
                        </a:rPr>
                        <a:t>Disability Attitude</a:t>
                      </a:r>
                      <a:endParaRPr lang="en-US" sz="30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l">
                        <a:lnSpc>
                          <a:spcPct val="107000"/>
                        </a:lnSpc>
                      </a:pPr>
                      <a:endParaRPr lang="en-US" sz="3000" dirty="0">
                        <a:effectLst/>
                        <a:latin typeface="Calibri" panose="020F0502020204030204" pitchFamily="34" charset="0"/>
                        <a:cs typeface="Times New Roman" panose="02020603050405020304" pitchFamily="18" charset="0"/>
                      </a:endParaRPr>
                    </a:p>
                  </a:txBody>
                  <a:tcPr anchor="ctr">
                    <a:solidFill>
                      <a:srgbClr val="CCCCCC"/>
                    </a:solidFill>
                  </a:tcPr>
                </a:tc>
                <a:tc>
                  <a:txBody>
                    <a:bodyPr/>
                    <a:lstStyle/>
                    <a:p>
                      <a:pPr marL="0" marR="0" algn="l">
                        <a:lnSpc>
                          <a:spcPct val="107000"/>
                        </a:lnSpc>
                        <a:spcBef>
                          <a:spcPts val="0"/>
                        </a:spcBef>
                        <a:spcAft>
                          <a:spcPts val="0"/>
                        </a:spcAft>
                      </a:pPr>
                      <a:r>
                        <a:rPr lang="en-US" sz="3000" dirty="0">
                          <a:effectLst/>
                        </a:rPr>
                        <a:t>.45**</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l">
                        <a:lnSpc>
                          <a:spcPct val="107000"/>
                        </a:lnSpc>
                        <a:spcBef>
                          <a:spcPts val="0"/>
                        </a:spcBef>
                        <a:spcAft>
                          <a:spcPts val="0"/>
                        </a:spcAft>
                      </a:pPr>
                      <a:r>
                        <a:rPr lang="en-US" sz="3000" dirty="0">
                          <a:effectLst/>
                        </a:rPr>
                        <a:t>.49**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264044444"/>
                  </a:ext>
                </a:extLst>
              </a:tr>
              <a:tr h="1063772">
                <a:tc>
                  <a:txBody>
                    <a:bodyPr/>
                    <a:lstStyle/>
                    <a:p>
                      <a:pPr marL="0" marR="0" algn="l">
                        <a:lnSpc>
                          <a:spcPct val="107000"/>
                        </a:lnSpc>
                        <a:spcBef>
                          <a:spcPts val="0"/>
                        </a:spcBef>
                        <a:spcAft>
                          <a:spcPts val="0"/>
                        </a:spcAft>
                      </a:pPr>
                      <a:r>
                        <a:rPr lang="en-US" sz="3000" b="1" dirty="0">
                          <a:effectLst/>
                        </a:rPr>
                        <a:t>Intellectual Humility</a:t>
                      </a:r>
                      <a:endParaRPr lang="en-US" sz="30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l">
                        <a:lnSpc>
                          <a:spcPct val="107000"/>
                        </a:lnSpc>
                        <a:spcBef>
                          <a:spcPts val="0"/>
                        </a:spcBef>
                        <a:spcAft>
                          <a:spcPts val="0"/>
                        </a:spcAft>
                      </a:pPr>
                      <a:r>
                        <a:rPr lang="en-US" sz="3000" dirty="0">
                          <a:effectLst/>
                        </a:rPr>
                        <a:t>.45**</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l">
                        <a:lnSpc>
                          <a:spcPct val="107000"/>
                        </a:lnSpc>
                      </a:pPr>
                      <a:endParaRPr lang="en-US" sz="3000" dirty="0">
                        <a:effectLst/>
                        <a:latin typeface="Calibri" panose="020F0502020204030204" pitchFamily="34" charset="0"/>
                        <a:cs typeface="Times New Roman" panose="02020603050405020304" pitchFamily="18" charset="0"/>
                      </a:endParaRPr>
                    </a:p>
                  </a:txBody>
                  <a:tcPr anchor="ctr">
                    <a:solidFill>
                      <a:srgbClr val="CCCCCC"/>
                    </a:solidFill>
                  </a:tcPr>
                </a:tc>
                <a:tc>
                  <a:txBody>
                    <a:bodyPr/>
                    <a:lstStyle/>
                    <a:p>
                      <a:pPr marL="0" marR="0" algn="l">
                        <a:lnSpc>
                          <a:spcPct val="107000"/>
                        </a:lnSpc>
                        <a:spcBef>
                          <a:spcPts val="0"/>
                        </a:spcBef>
                        <a:spcAft>
                          <a:spcPts val="0"/>
                        </a:spcAft>
                      </a:pPr>
                      <a:r>
                        <a:rPr lang="en-US" sz="3000" dirty="0">
                          <a:effectLst/>
                        </a:rPr>
                        <a:t>.44**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4262254181"/>
                  </a:ext>
                </a:extLst>
              </a:tr>
              <a:tr h="1063772">
                <a:tc>
                  <a:txBody>
                    <a:bodyPr/>
                    <a:lstStyle/>
                    <a:p>
                      <a:pPr marL="0" marR="0" algn="l">
                        <a:lnSpc>
                          <a:spcPct val="107000"/>
                        </a:lnSpc>
                        <a:spcBef>
                          <a:spcPts val="0"/>
                        </a:spcBef>
                        <a:spcAft>
                          <a:spcPts val="0"/>
                        </a:spcAft>
                      </a:pPr>
                      <a:r>
                        <a:rPr lang="en-US" sz="3000" b="1" dirty="0">
                          <a:effectLst/>
                        </a:rPr>
                        <a:t>Dispositional Humility </a:t>
                      </a:r>
                      <a:endParaRPr lang="en-US" sz="30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l">
                        <a:lnSpc>
                          <a:spcPct val="107000"/>
                        </a:lnSpc>
                        <a:spcBef>
                          <a:spcPts val="0"/>
                        </a:spcBef>
                        <a:spcAft>
                          <a:spcPts val="0"/>
                        </a:spcAft>
                      </a:pPr>
                      <a:r>
                        <a:rPr lang="en-US" sz="3000" dirty="0">
                          <a:effectLst/>
                        </a:rPr>
                        <a:t>.49**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l">
                        <a:lnSpc>
                          <a:spcPct val="107000"/>
                        </a:lnSpc>
                        <a:spcBef>
                          <a:spcPts val="0"/>
                        </a:spcBef>
                        <a:spcAft>
                          <a:spcPts val="0"/>
                        </a:spcAft>
                      </a:pPr>
                      <a:r>
                        <a:rPr lang="en-US" sz="3000" dirty="0">
                          <a:effectLst/>
                        </a:rPr>
                        <a:t>.44**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l">
                        <a:lnSpc>
                          <a:spcPct val="107000"/>
                        </a:lnSpc>
                      </a:pPr>
                      <a:endParaRPr lang="en-US" sz="3000" dirty="0">
                        <a:effectLst/>
                        <a:latin typeface="Calibri" panose="020F0502020204030204" pitchFamily="34" charset="0"/>
                        <a:cs typeface="Times New Roman" panose="02020603050405020304" pitchFamily="18" charset="0"/>
                      </a:endParaRPr>
                    </a:p>
                  </a:txBody>
                  <a:tcPr anchor="ctr">
                    <a:solidFill>
                      <a:srgbClr val="CCCCCC"/>
                    </a:solidFill>
                  </a:tcPr>
                </a:tc>
                <a:extLst>
                  <a:ext uri="{0D108BD9-81ED-4DB2-BD59-A6C34878D82A}">
                    <a16:rowId xmlns:a16="http://schemas.microsoft.com/office/drawing/2014/main" val="3540504964"/>
                  </a:ext>
                </a:extLst>
              </a:tr>
            </a:tbl>
          </a:graphicData>
        </a:graphic>
      </p:graphicFrame>
      <p:sp>
        <p:nvSpPr>
          <p:cNvPr id="57" name="TextBox 56">
            <a:extLst>
              <a:ext uri="{FF2B5EF4-FFF2-40B4-BE49-F238E27FC236}">
                <a16:creationId xmlns:a16="http://schemas.microsoft.com/office/drawing/2014/main" id="{F72FD112-2D55-4A0E-92E2-F2296279CEB7}"/>
              </a:ext>
            </a:extLst>
          </p:cNvPr>
          <p:cNvSpPr txBox="1"/>
          <p:nvPr/>
        </p:nvSpPr>
        <p:spPr>
          <a:xfrm>
            <a:off x="14715558" y="30480000"/>
            <a:ext cx="12947652" cy="1200329"/>
          </a:xfrm>
          <a:prstGeom prst="rect">
            <a:avLst/>
          </a:prstGeom>
          <a:noFill/>
        </p:spPr>
        <p:txBody>
          <a:bodyPr wrap="square" rtlCol="0">
            <a:spAutoFit/>
          </a:bodyPr>
          <a:lstStyle/>
          <a:p>
            <a:pPr algn="ctr"/>
            <a:r>
              <a:rPr lang="en-US" sz="3600" b="1" dirty="0"/>
              <a:t>Intercorrelations Among Disability Attitudes, Intellectual Humility, and Dispositional Humility</a:t>
            </a:r>
          </a:p>
        </p:txBody>
      </p:sp>
      <p:sp>
        <p:nvSpPr>
          <p:cNvPr id="58" name="TextBox 57">
            <a:extLst>
              <a:ext uri="{FF2B5EF4-FFF2-40B4-BE49-F238E27FC236}">
                <a16:creationId xmlns:a16="http://schemas.microsoft.com/office/drawing/2014/main" id="{B50EDECA-B370-4A80-AD2C-0C93B7645B36}"/>
              </a:ext>
            </a:extLst>
          </p:cNvPr>
          <p:cNvSpPr txBox="1"/>
          <p:nvPr/>
        </p:nvSpPr>
        <p:spPr>
          <a:xfrm>
            <a:off x="13182600" y="36102751"/>
            <a:ext cx="14348613" cy="461665"/>
          </a:xfrm>
          <a:prstGeom prst="rect">
            <a:avLst/>
          </a:prstGeom>
          <a:noFill/>
        </p:spPr>
        <p:txBody>
          <a:bodyPr wrap="square" rtlCol="0">
            <a:spAutoFit/>
          </a:bodyPr>
          <a:lstStyle/>
          <a:p>
            <a:r>
              <a:rPr lang="en-US" sz="2400" dirty="0"/>
              <a:t>**. Correlation is significant at the 0.01 level (2-tailed). </a:t>
            </a:r>
          </a:p>
        </p:txBody>
      </p:sp>
      <p:graphicFrame>
        <p:nvGraphicFramePr>
          <p:cNvPr id="4" name="Table 3"/>
          <p:cNvGraphicFramePr>
            <a:graphicFrameLocks noGrp="1"/>
          </p:cNvGraphicFramePr>
          <p:nvPr>
            <p:extLst>
              <p:ext uri="{D42A27DB-BD31-4B8C-83A1-F6EECF244321}">
                <p14:modId xmlns:p14="http://schemas.microsoft.com/office/powerpoint/2010/main" val="2616697390"/>
              </p:ext>
            </p:extLst>
          </p:nvPr>
        </p:nvGraphicFramePr>
        <p:xfrm>
          <a:off x="12754703" y="18207618"/>
          <a:ext cx="16869362" cy="3891302"/>
        </p:xfrm>
        <a:graphic>
          <a:graphicData uri="http://schemas.openxmlformats.org/drawingml/2006/table">
            <a:tbl>
              <a:tblPr firstRow="1" bandRow="1">
                <a:tableStyleId>{1E171933-4619-4E11-9A3F-F7608DF75F80}</a:tableStyleId>
              </a:tblPr>
              <a:tblGrid>
                <a:gridCol w="4484327">
                  <a:extLst>
                    <a:ext uri="{9D8B030D-6E8A-4147-A177-3AD203B41FA5}">
                      <a16:colId xmlns:a16="http://schemas.microsoft.com/office/drawing/2014/main" val="217100809"/>
                    </a:ext>
                  </a:extLst>
                </a:gridCol>
                <a:gridCol w="2341029">
                  <a:extLst>
                    <a:ext uri="{9D8B030D-6E8A-4147-A177-3AD203B41FA5}">
                      <a16:colId xmlns:a16="http://schemas.microsoft.com/office/drawing/2014/main" val="4098130620"/>
                    </a:ext>
                  </a:extLst>
                </a:gridCol>
                <a:gridCol w="2341029">
                  <a:extLst>
                    <a:ext uri="{9D8B030D-6E8A-4147-A177-3AD203B41FA5}">
                      <a16:colId xmlns:a16="http://schemas.microsoft.com/office/drawing/2014/main" val="4253910216"/>
                    </a:ext>
                  </a:extLst>
                </a:gridCol>
                <a:gridCol w="2341029">
                  <a:extLst>
                    <a:ext uri="{9D8B030D-6E8A-4147-A177-3AD203B41FA5}">
                      <a16:colId xmlns:a16="http://schemas.microsoft.com/office/drawing/2014/main" val="3140193299"/>
                    </a:ext>
                  </a:extLst>
                </a:gridCol>
                <a:gridCol w="2341029">
                  <a:extLst>
                    <a:ext uri="{9D8B030D-6E8A-4147-A177-3AD203B41FA5}">
                      <a16:colId xmlns:a16="http://schemas.microsoft.com/office/drawing/2014/main" val="2536748748"/>
                    </a:ext>
                  </a:extLst>
                </a:gridCol>
                <a:gridCol w="3020919">
                  <a:extLst>
                    <a:ext uri="{9D8B030D-6E8A-4147-A177-3AD203B41FA5}">
                      <a16:colId xmlns:a16="http://schemas.microsoft.com/office/drawing/2014/main" val="175640219"/>
                    </a:ext>
                  </a:extLst>
                </a:gridCol>
              </a:tblGrid>
              <a:tr h="699265">
                <a:tc rowSpan="2">
                  <a:txBody>
                    <a:bodyPr/>
                    <a:lstStyle/>
                    <a:p>
                      <a:endParaRPr lang="en-US" sz="3000" dirty="0"/>
                    </a:p>
                  </a:txBody>
                  <a:tcPr>
                    <a:lnL w="12700" cmpd="sng">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gridSpan="2">
                  <a:txBody>
                    <a:bodyPr/>
                    <a:lstStyle/>
                    <a:p>
                      <a:pPr algn="ctr"/>
                      <a:r>
                        <a:rPr lang="en-US" sz="3000" dirty="0"/>
                        <a:t>Female</a:t>
                      </a:r>
                    </a:p>
                  </a:txBody>
                  <a:tcPr>
                    <a:lnL>
                      <a:noFill/>
                    </a:lnL>
                    <a:lnR>
                      <a:noFill/>
                    </a:lnR>
                    <a:lnT w="12700" cmpd="sng">
                      <a:noFill/>
                    </a:lnT>
                    <a:lnB w="12700" cmpd="sng">
                      <a:noFill/>
                    </a:lnB>
                    <a:lnTlToBr w="12700" cmpd="sng">
                      <a:noFill/>
                      <a:prstDash val="solid"/>
                    </a:lnTlToBr>
                    <a:lnBlToTr w="12700" cmpd="sng">
                      <a:noFill/>
                      <a:prstDash val="solid"/>
                    </a:lnBlToTr>
                    <a:solidFill>
                      <a:srgbClr val="4055A5"/>
                    </a:solidFill>
                  </a:tcPr>
                </a:tc>
                <a:tc hMerge="1">
                  <a:txBody>
                    <a:bodyPr/>
                    <a:lstStyle/>
                    <a:p>
                      <a:endParaRPr lang="en-US"/>
                    </a:p>
                  </a:txBody>
                  <a:tcPr/>
                </a:tc>
                <a:tc gridSpan="2">
                  <a:txBody>
                    <a:bodyPr/>
                    <a:lstStyle/>
                    <a:p>
                      <a:pPr algn="ctr"/>
                      <a:r>
                        <a:rPr lang="en-US" sz="3000" dirty="0"/>
                        <a:t>Males</a:t>
                      </a:r>
                    </a:p>
                  </a:txBody>
                  <a:tcPr>
                    <a:lnL>
                      <a:noFill/>
                    </a:lnL>
                    <a:lnR>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055A5"/>
                    </a:solidFill>
                  </a:tcPr>
                </a:tc>
                <a:tc hMerge="1">
                  <a:txBody>
                    <a:bodyPr/>
                    <a:lstStyle/>
                    <a:p>
                      <a:endParaRPr lang="en-US" dirty="0"/>
                    </a:p>
                  </a:txBody>
                  <a:tcPr/>
                </a:tc>
                <a:tc>
                  <a:txBody>
                    <a:bodyPr/>
                    <a:lstStyle/>
                    <a:p>
                      <a:pPr algn="ctr"/>
                      <a:endParaRPr lang="en-US" sz="3000" i="1" dirty="0"/>
                    </a:p>
                  </a:txBody>
                  <a:tcPr>
                    <a:lnL>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055A5"/>
                    </a:solidFill>
                  </a:tcPr>
                </a:tc>
                <a:extLst>
                  <a:ext uri="{0D108BD9-81ED-4DB2-BD59-A6C34878D82A}">
                    <a16:rowId xmlns:a16="http://schemas.microsoft.com/office/drawing/2014/main" val="253780365"/>
                  </a:ext>
                </a:extLst>
              </a:tr>
              <a:tr h="699265">
                <a:tc vMerge="1">
                  <a:txBody>
                    <a:bodyPr/>
                    <a:lstStyle/>
                    <a:p>
                      <a:endParaRPr lang="en-US"/>
                    </a:p>
                  </a:txBody>
                  <a:tcPr/>
                </a:tc>
                <a:tc>
                  <a:txBody>
                    <a:bodyPr/>
                    <a:lstStyle/>
                    <a:p>
                      <a:pPr algn="ctr"/>
                      <a:r>
                        <a:rPr lang="en-US" sz="3000" dirty="0">
                          <a:solidFill>
                            <a:schemeClr val="bg1"/>
                          </a:solidFill>
                        </a:rPr>
                        <a:t>M</a:t>
                      </a:r>
                    </a:p>
                  </a:txBody>
                  <a:tcP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solidFill>
                            <a:schemeClr val="bg1"/>
                          </a:solidFill>
                        </a:rPr>
                        <a:t>SD</a:t>
                      </a:r>
                    </a:p>
                  </a:txBody>
                  <a:tcP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solidFill>
                            <a:schemeClr val="bg1"/>
                          </a:solidFill>
                        </a:rPr>
                        <a:t>M</a:t>
                      </a: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solidFill>
                            <a:schemeClr val="bg1"/>
                          </a:solidFill>
                        </a:rPr>
                        <a:t>SD</a:t>
                      </a: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i="1" dirty="0">
                          <a:solidFill>
                            <a:schemeClr val="bg1"/>
                          </a:solidFill>
                        </a:rPr>
                        <a:t>p</a:t>
                      </a:r>
                    </a:p>
                  </a:txBody>
                  <a:tcPr>
                    <a:lnL>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extLst>
                  <a:ext uri="{0D108BD9-81ED-4DB2-BD59-A6C34878D82A}">
                    <a16:rowId xmlns:a16="http://schemas.microsoft.com/office/drawing/2014/main" val="3579707934"/>
                  </a:ext>
                </a:extLst>
              </a:tr>
              <a:tr h="830924">
                <a:tc>
                  <a:txBody>
                    <a:bodyPr/>
                    <a:lstStyle/>
                    <a:p>
                      <a:r>
                        <a:rPr lang="en-US" sz="3000" b="1" dirty="0">
                          <a:solidFill>
                            <a:schemeClr val="bg1"/>
                          </a:solidFill>
                        </a:rPr>
                        <a:t>Disability Attitude</a:t>
                      </a:r>
                    </a:p>
                  </a:txBody>
                  <a:tcP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t>5.31</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.58</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4.83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.58</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b="1" dirty="0"/>
                        <a:t>.00</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70449071"/>
                  </a:ext>
                </a:extLst>
              </a:tr>
              <a:tr h="830924">
                <a:tc>
                  <a:txBody>
                    <a:bodyPr/>
                    <a:lstStyle/>
                    <a:p>
                      <a:r>
                        <a:rPr lang="en-US" sz="3000" b="1" baseline="0" dirty="0">
                          <a:solidFill>
                            <a:schemeClr val="bg1"/>
                          </a:solidFill>
                        </a:rPr>
                        <a:t>Intellectual Humility</a:t>
                      </a:r>
                      <a:endParaRPr lang="en-US" sz="3000" b="1" dirty="0">
                        <a:solidFill>
                          <a:schemeClr val="bg1"/>
                        </a:solidFill>
                      </a:endParaRPr>
                    </a:p>
                  </a:txBody>
                  <a:tcP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t>5.13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.66</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5.00</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.69</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.26</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extLst>
                  <a:ext uri="{0D108BD9-81ED-4DB2-BD59-A6C34878D82A}">
                    <a16:rowId xmlns:a16="http://schemas.microsoft.com/office/drawing/2014/main" val="3934516031"/>
                  </a:ext>
                </a:extLst>
              </a:tr>
              <a:tr h="830924">
                <a:tc>
                  <a:txBody>
                    <a:bodyPr/>
                    <a:lstStyle/>
                    <a:p>
                      <a:r>
                        <a:rPr lang="en-US" sz="3000" b="1" dirty="0">
                          <a:solidFill>
                            <a:schemeClr val="bg1"/>
                          </a:solidFill>
                        </a:rPr>
                        <a:t>Dispositional Humility</a:t>
                      </a:r>
                    </a:p>
                  </a:txBody>
                  <a:tcP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t>6.03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.64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5.68</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.93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b="1" dirty="0"/>
                        <a:t>.01</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9629918"/>
                  </a:ext>
                </a:extLst>
              </a:tr>
            </a:tbl>
          </a:graphicData>
        </a:graphic>
      </p:graphicFrame>
      <p:graphicFrame>
        <p:nvGraphicFramePr>
          <p:cNvPr id="461" name="Table 460">
            <a:extLst>
              <a:ext uri="{FF2B5EF4-FFF2-40B4-BE49-F238E27FC236}">
                <a16:creationId xmlns:a16="http://schemas.microsoft.com/office/drawing/2014/main" id="{727443B0-3AB7-4985-907D-856941A6E811}"/>
              </a:ext>
            </a:extLst>
          </p:cNvPr>
          <p:cNvGraphicFramePr>
            <a:graphicFrameLocks noGrp="1"/>
          </p:cNvGraphicFramePr>
          <p:nvPr>
            <p:extLst>
              <p:ext uri="{D42A27DB-BD31-4B8C-83A1-F6EECF244321}">
                <p14:modId xmlns:p14="http://schemas.microsoft.com/office/powerpoint/2010/main" val="2254843117"/>
              </p:ext>
            </p:extLst>
          </p:nvPr>
        </p:nvGraphicFramePr>
        <p:xfrm>
          <a:off x="12743497" y="25106003"/>
          <a:ext cx="16891774" cy="3891229"/>
        </p:xfrm>
        <a:graphic>
          <a:graphicData uri="http://schemas.openxmlformats.org/drawingml/2006/table">
            <a:tbl>
              <a:tblPr firstRow="1" bandRow="1">
                <a:tableStyleId>{1E171933-4619-4E11-9A3F-F7608DF75F80}</a:tableStyleId>
              </a:tblPr>
              <a:tblGrid>
                <a:gridCol w="4490287">
                  <a:extLst>
                    <a:ext uri="{9D8B030D-6E8A-4147-A177-3AD203B41FA5}">
                      <a16:colId xmlns:a16="http://schemas.microsoft.com/office/drawing/2014/main" val="217100809"/>
                    </a:ext>
                  </a:extLst>
                </a:gridCol>
                <a:gridCol w="2344138">
                  <a:extLst>
                    <a:ext uri="{9D8B030D-6E8A-4147-A177-3AD203B41FA5}">
                      <a16:colId xmlns:a16="http://schemas.microsoft.com/office/drawing/2014/main" val="4098130620"/>
                    </a:ext>
                  </a:extLst>
                </a:gridCol>
                <a:gridCol w="2344138">
                  <a:extLst>
                    <a:ext uri="{9D8B030D-6E8A-4147-A177-3AD203B41FA5}">
                      <a16:colId xmlns:a16="http://schemas.microsoft.com/office/drawing/2014/main" val="4253910216"/>
                    </a:ext>
                  </a:extLst>
                </a:gridCol>
                <a:gridCol w="2344138">
                  <a:extLst>
                    <a:ext uri="{9D8B030D-6E8A-4147-A177-3AD203B41FA5}">
                      <a16:colId xmlns:a16="http://schemas.microsoft.com/office/drawing/2014/main" val="3140193299"/>
                    </a:ext>
                  </a:extLst>
                </a:gridCol>
                <a:gridCol w="2344138">
                  <a:extLst>
                    <a:ext uri="{9D8B030D-6E8A-4147-A177-3AD203B41FA5}">
                      <a16:colId xmlns:a16="http://schemas.microsoft.com/office/drawing/2014/main" val="2536748748"/>
                    </a:ext>
                  </a:extLst>
                </a:gridCol>
                <a:gridCol w="3024935">
                  <a:extLst>
                    <a:ext uri="{9D8B030D-6E8A-4147-A177-3AD203B41FA5}">
                      <a16:colId xmlns:a16="http://schemas.microsoft.com/office/drawing/2014/main" val="175640219"/>
                    </a:ext>
                  </a:extLst>
                </a:gridCol>
              </a:tblGrid>
              <a:tr h="753404">
                <a:tc rowSpan="2">
                  <a:txBody>
                    <a:bodyPr/>
                    <a:lstStyle/>
                    <a:p>
                      <a:endParaRPr lang="en-US" sz="3000" dirty="0"/>
                    </a:p>
                  </a:txBody>
                  <a:tcPr>
                    <a:lnL w="12700" cmpd="sng">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gridSpan="2">
                  <a:txBody>
                    <a:bodyPr/>
                    <a:lstStyle/>
                    <a:p>
                      <a:pPr algn="ctr"/>
                      <a:r>
                        <a:rPr lang="en-US" sz="3000" dirty="0"/>
                        <a:t>Helping</a:t>
                      </a:r>
                    </a:p>
                  </a:txBody>
                  <a:tcPr>
                    <a:lnL>
                      <a:noFill/>
                    </a:lnL>
                    <a:lnR>
                      <a:noFill/>
                    </a:lnR>
                    <a:lnT w="12700" cmpd="sng">
                      <a:noFill/>
                    </a:lnT>
                    <a:lnB w="12700" cmpd="sng">
                      <a:noFill/>
                    </a:lnB>
                    <a:lnTlToBr w="12700" cmpd="sng">
                      <a:noFill/>
                      <a:prstDash val="solid"/>
                    </a:lnTlToBr>
                    <a:lnBlToTr w="12700" cmpd="sng">
                      <a:noFill/>
                      <a:prstDash val="solid"/>
                    </a:lnBlToTr>
                    <a:solidFill>
                      <a:srgbClr val="4055A5"/>
                    </a:solidFill>
                  </a:tcPr>
                </a:tc>
                <a:tc hMerge="1">
                  <a:txBody>
                    <a:bodyPr/>
                    <a:lstStyle/>
                    <a:p>
                      <a:endParaRPr lang="en-US"/>
                    </a:p>
                  </a:txBody>
                  <a:tcPr/>
                </a:tc>
                <a:tc gridSpan="2">
                  <a:txBody>
                    <a:bodyPr/>
                    <a:lstStyle/>
                    <a:p>
                      <a:pPr algn="ctr"/>
                      <a:r>
                        <a:rPr lang="en-US" sz="3000" dirty="0"/>
                        <a:t>Non-Helping</a:t>
                      </a:r>
                    </a:p>
                  </a:txBody>
                  <a:tcPr>
                    <a:lnL>
                      <a:noFill/>
                    </a:lnL>
                    <a:lnR>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055A5"/>
                    </a:solidFill>
                  </a:tcPr>
                </a:tc>
                <a:tc hMerge="1">
                  <a:txBody>
                    <a:bodyPr/>
                    <a:lstStyle/>
                    <a:p>
                      <a:endParaRPr lang="en-US" dirty="0"/>
                    </a:p>
                  </a:txBody>
                  <a:tcPr/>
                </a:tc>
                <a:tc>
                  <a:txBody>
                    <a:bodyPr/>
                    <a:lstStyle/>
                    <a:p>
                      <a:pPr algn="ctr"/>
                      <a:endParaRPr lang="en-US" sz="2800" i="1" dirty="0"/>
                    </a:p>
                  </a:txBody>
                  <a:tcPr>
                    <a:lnL>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055A5"/>
                    </a:solidFill>
                  </a:tcPr>
                </a:tc>
                <a:extLst>
                  <a:ext uri="{0D108BD9-81ED-4DB2-BD59-A6C34878D82A}">
                    <a16:rowId xmlns:a16="http://schemas.microsoft.com/office/drawing/2014/main" val="253780365"/>
                  </a:ext>
                </a:extLst>
              </a:tr>
              <a:tr h="753404">
                <a:tc vMerge="1">
                  <a:txBody>
                    <a:bodyPr/>
                    <a:lstStyle/>
                    <a:p>
                      <a:endParaRPr lang="en-US"/>
                    </a:p>
                  </a:txBody>
                  <a:tcPr/>
                </a:tc>
                <a:tc>
                  <a:txBody>
                    <a:bodyPr/>
                    <a:lstStyle/>
                    <a:p>
                      <a:pPr algn="ctr"/>
                      <a:r>
                        <a:rPr lang="en-US" sz="3000" dirty="0">
                          <a:solidFill>
                            <a:schemeClr val="bg1"/>
                          </a:solidFill>
                        </a:rPr>
                        <a:t>M</a:t>
                      </a:r>
                    </a:p>
                  </a:txBody>
                  <a:tcP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solidFill>
                            <a:schemeClr val="bg1"/>
                          </a:solidFill>
                        </a:rPr>
                        <a:t>SD</a:t>
                      </a:r>
                    </a:p>
                  </a:txBody>
                  <a:tcP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solidFill>
                            <a:schemeClr val="bg1"/>
                          </a:solidFill>
                        </a:rPr>
                        <a:t>M</a:t>
                      </a: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solidFill>
                            <a:schemeClr val="bg1"/>
                          </a:solidFill>
                        </a:rPr>
                        <a:t>SD</a:t>
                      </a: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i="1" dirty="0">
                          <a:solidFill>
                            <a:schemeClr val="bg1"/>
                          </a:solidFill>
                        </a:rPr>
                        <a:t>p</a:t>
                      </a:r>
                    </a:p>
                  </a:txBody>
                  <a:tcPr>
                    <a:lnL>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extLst>
                  <a:ext uri="{0D108BD9-81ED-4DB2-BD59-A6C34878D82A}">
                    <a16:rowId xmlns:a16="http://schemas.microsoft.com/office/drawing/2014/main" val="3579707934"/>
                  </a:ext>
                </a:extLst>
              </a:tr>
              <a:tr h="794807">
                <a:tc>
                  <a:txBody>
                    <a:bodyPr/>
                    <a:lstStyle/>
                    <a:p>
                      <a:r>
                        <a:rPr lang="en-US" sz="3000" b="1" dirty="0">
                          <a:solidFill>
                            <a:schemeClr val="bg1"/>
                          </a:solidFill>
                        </a:rPr>
                        <a:t>Disability Attitude</a:t>
                      </a:r>
                    </a:p>
                  </a:txBody>
                  <a:tcP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t>5.34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.62</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4.93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.50</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b="1" dirty="0"/>
                        <a:t>.00</a:t>
                      </a:r>
                      <a:endParaRPr lang="en-US" sz="3000" b="0" dirty="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70449071"/>
                  </a:ext>
                </a:extLst>
              </a:tr>
              <a:tr h="794807">
                <a:tc>
                  <a:txBody>
                    <a:bodyPr/>
                    <a:lstStyle/>
                    <a:p>
                      <a:r>
                        <a:rPr lang="en-US" sz="3000" b="1" baseline="0" dirty="0">
                          <a:solidFill>
                            <a:schemeClr val="bg1"/>
                          </a:solidFill>
                        </a:rPr>
                        <a:t>Intellectual Humility</a:t>
                      </a:r>
                      <a:endParaRPr lang="en-US" sz="3000" b="1" dirty="0">
                        <a:solidFill>
                          <a:schemeClr val="bg1"/>
                        </a:solidFill>
                      </a:endParaRPr>
                    </a:p>
                  </a:txBody>
                  <a:tcP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t>5.14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.62</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5.03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.75</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a:r>
                        <a:rPr lang="en-US" sz="3000" dirty="0"/>
                        <a:t>.35</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CCCC"/>
                    </a:solidFill>
                  </a:tcPr>
                </a:tc>
                <a:extLst>
                  <a:ext uri="{0D108BD9-81ED-4DB2-BD59-A6C34878D82A}">
                    <a16:rowId xmlns:a16="http://schemas.microsoft.com/office/drawing/2014/main" val="3934516031"/>
                  </a:ext>
                </a:extLst>
              </a:tr>
              <a:tr h="794807">
                <a:tc>
                  <a:txBody>
                    <a:bodyPr/>
                    <a:lstStyle/>
                    <a:p>
                      <a:r>
                        <a:rPr lang="en-US" sz="3000" b="1" dirty="0">
                          <a:solidFill>
                            <a:schemeClr val="bg1"/>
                          </a:solidFill>
                        </a:rPr>
                        <a:t>Dispositional Humility</a:t>
                      </a:r>
                    </a:p>
                  </a:txBody>
                  <a:tcP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055A5"/>
                    </a:solidFill>
                  </a:tcPr>
                </a:tc>
                <a:tc>
                  <a:txBody>
                    <a:bodyPr/>
                    <a:lstStyle/>
                    <a:p>
                      <a:pPr algn="ctr"/>
                      <a:r>
                        <a:rPr lang="en-US" sz="3000" dirty="0"/>
                        <a:t>6.00</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.76</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5.93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dirty="0"/>
                        <a:t>.69</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3000" b="0" dirty="0"/>
                        <a:t>.79</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9629918"/>
                  </a:ext>
                </a:extLst>
              </a:tr>
            </a:tbl>
          </a:graphicData>
        </a:graphic>
      </p:graphicFrame>
    </p:spTree>
    <p:extLst>
      <p:ext uri="{BB962C8B-B14F-4D97-AF65-F5344CB8AC3E}">
        <p14:creationId xmlns:p14="http://schemas.microsoft.com/office/powerpoint/2010/main" val="14382056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Custom 1">
      <a:dk1>
        <a:srgbClr val="000000"/>
      </a:dk1>
      <a:lt1>
        <a:srgbClr val="FFFFFF"/>
      </a:lt1>
      <a:dk2>
        <a:srgbClr val="46464A"/>
      </a:dk2>
      <a:lt2>
        <a:srgbClr val="9A958B"/>
      </a:lt2>
      <a:accent1>
        <a:srgbClr val="6F6F74"/>
      </a:accent1>
      <a:accent2>
        <a:srgbClr val="B7302D"/>
      </a:accent2>
      <a:accent3>
        <a:srgbClr val="BEAE98"/>
      </a:accent3>
      <a:accent4>
        <a:srgbClr val="92A9B9"/>
      </a:accent4>
      <a:accent5>
        <a:srgbClr val="9C8265"/>
      </a:accent5>
      <a:accent6>
        <a:srgbClr val="8D6974"/>
      </a:accent6>
      <a:hlink>
        <a:srgbClr val="67AABF"/>
      </a:hlink>
      <a:folHlink>
        <a:srgbClr val="B1B5AB"/>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28397</TotalTime>
  <Words>1023</Words>
  <Application>Microsoft Office PowerPoint</Application>
  <PresentationFormat>Custom</PresentationFormat>
  <Paragraphs>168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Adobe Kaiti Std R</vt:lpstr>
      <vt:lpstr>Arial</vt:lpstr>
      <vt:lpstr>Book Antiqua</vt:lpstr>
      <vt:lpstr>Calibri</vt:lpstr>
      <vt:lpstr>Century Gothic</vt:lpstr>
      <vt:lpstr>Times New Roman</vt:lpstr>
      <vt:lpstr>Apothecary</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Weber, Brittany Anne</dc:creator>
  <cp:lastModifiedBy>Leibham, Mary Beth</cp:lastModifiedBy>
  <cp:revision>447</cp:revision>
  <dcterms:created xsi:type="dcterms:W3CDTF">2013-03-04T16:43:48Z</dcterms:created>
  <dcterms:modified xsi:type="dcterms:W3CDTF">2018-04-25T15:32:23Z</dcterms:modified>
</cp:coreProperties>
</file>