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Lst>
  <p:sldSz cx="42062400" cy="38404800"/>
  <p:notesSz cx="6858000" cy="9144000"/>
  <p:defaultTextStyle>
    <a:defPPr>
      <a:defRPr lang="en-US"/>
    </a:defPPr>
    <a:lvl1pPr marL="0" algn="l" defTabSz="3862232" rtl="0" eaLnBrk="1" latinLnBrk="0" hangingPunct="1">
      <a:defRPr sz="7603" kern="1200">
        <a:solidFill>
          <a:schemeClr val="tx1"/>
        </a:solidFill>
        <a:latin typeface="+mn-lt"/>
        <a:ea typeface="+mn-ea"/>
        <a:cs typeface="+mn-cs"/>
      </a:defRPr>
    </a:lvl1pPr>
    <a:lvl2pPr marL="1931116" algn="l" defTabSz="3862232" rtl="0" eaLnBrk="1" latinLnBrk="0" hangingPunct="1">
      <a:defRPr sz="7603" kern="1200">
        <a:solidFill>
          <a:schemeClr val="tx1"/>
        </a:solidFill>
        <a:latin typeface="+mn-lt"/>
        <a:ea typeface="+mn-ea"/>
        <a:cs typeface="+mn-cs"/>
      </a:defRPr>
    </a:lvl2pPr>
    <a:lvl3pPr marL="3862232" algn="l" defTabSz="3862232" rtl="0" eaLnBrk="1" latinLnBrk="0" hangingPunct="1">
      <a:defRPr sz="7603" kern="1200">
        <a:solidFill>
          <a:schemeClr val="tx1"/>
        </a:solidFill>
        <a:latin typeface="+mn-lt"/>
        <a:ea typeface="+mn-ea"/>
        <a:cs typeface="+mn-cs"/>
      </a:defRPr>
    </a:lvl3pPr>
    <a:lvl4pPr marL="5793349" algn="l" defTabSz="3862232" rtl="0" eaLnBrk="1" latinLnBrk="0" hangingPunct="1">
      <a:defRPr sz="7603" kern="1200">
        <a:solidFill>
          <a:schemeClr val="tx1"/>
        </a:solidFill>
        <a:latin typeface="+mn-lt"/>
        <a:ea typeface="+mn-ea"/>
        <a:cs typeface="+mn-cs"/>
      </a:defRPr>
    </a:lvl4pPr>
    <a:lvl5pPr marL="7724465" algn="l" defTabSz="3862232" rtl="0" eaLnBrk="1" latinLnBrk="0" hangingPunct="1">
      <a:defRPr sz="7603" kern="1200">
        <a:solidFill>
          <a:schemeClr val="tx1"/>
        </a:solidFill>
        <a:latin typeface="+mn-lt"/>
        <a:ea typeface="+mn-ea"/>
        <a:cs typeface="+mn-cs"/>
      </a:defRPr>
    </a:lvl5pPr>
    <a:lvl6pPr marL="9655581" algn="l" defTabSz="3862232" rtl="0" eaLnBrk="1" latinLnBrk="0" hangingPunct="1">
      <a:defRPr sz="7603" kern="1200">
        <a:solidFill>
          <a:schemeClr val="tx1"/>
        </a:solidFill>
        <a:latin typeface="+mn-lt"/>
        <a:ea typeface="+mn-ea"/>
        <a:cs typeface="+mn-cs"/>
      </a:defRPr>
    </a:lvl6pPr>
    <a:lvl7pPr marL="11586697" algn="l" defTabSz="3862232" rtl="0" eaLnBrk="1" latinLnBrk="0" hangingPunct="1">
      <a:defRPr sz="7603" kern="1200">
        <a:solidFill>
          <a:schemeClr val="tx1"/>
        </a:solidFill>
        <a:latin typeface="+mn-lt"/>
        <a:ea typeface="+mn-ea"/>
        <a:cs typeface="+mn-cs"/>
      </a:defRPr>
    </a:lvl7pPr>
    <a:lvl8pPr marL="13517813" algn="l" defTabSz="3862232" rtl="0" eaLnBrk="1" latinLnBrk="0" hangingPunct="1">
      <a:defRPr sz="7603" kern="1200">
        <a:solidFill>
          <a:schemeClr val="tx1"/>
        </a:solidFill>
        <a:latin typeface="+mn-lt"/>
        <a:ea typeface="+mn-ea"/>
        <a:cs typeface="+mn-cs"/>
      </a:defRPr>
    </a:lvl8pPr>
    <a:lvl9pPr marL="15448930" algn="l" defTabSz="3862232"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8235" autoAdjust="0"/>
    <p:restoredTop sz="94674" autoAdjust="0"/>
  </p:normalViewPr>
  <p:slideViewPr>
    <p:cSldViewPr snapToGrid="0">
      <p:cViewPr varScale="1">
        <p:scale>
          <a:sx n="21" d="100"/>
          <a:sy n="21" d="100"/>
        </p:scale>
        <p:origin x="1662" y="60"/>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39640467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3558411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410122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383041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7052656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4/25/2018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5193488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4/25/2018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8055067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4/25/2018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3530844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4/25/2018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929605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3379157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632205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smtClean="0"/>
              <a:t>4/25/2018</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smtClean="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9" name="Rectangle 8"/>
          <p:cNvSpPr/>
          <p:nvPr userDrawn="1"/>
        </p:nvSpPr>
        <p:spPr>
          <a:xfrm>
            <a:off x="789709" y="974035"/>
            <a:ext cx="40399855" cy="3570451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cxnSp>
        <p:nvCxnSpPr>
          <p:cNvPr id="10" name="Straight Connector 9"/>
          <p:cNvCxnSpPr/>
          <p:nvPr userDrawn="1"/>
        </p:nvCxnSpPr>
        <p:spPr>
          <a:xfrm>
            <a:off x="9341898" y="7629109"/>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userDrawn="1"/>
        </p:nvCxnSpPr>
        <p:spPr>
          <a:xfrm>
            <a:off x="17642668" y="7629109"/>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4" name="Rectangle 13"/>
          <p:cNvSpPr/>
          <p:nvPr userDrawn="1"/>
        </p:nvSpPr>
        <p:spPr>
          <a:xfrm>
            <a:off x="9639407" y="8232082"/>
            <a:ext cx="7701231" cy="27870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5" name="Rectangle 14"/>
          <p:cNvSpPr/>
          <p:nvPr userDrawn="1"/>
        </p:nvSpPr>
        <p:spPr>
          <a:xfrm>
            <a:off x="17944700" y="8232082"/>
            <a:ext cx="22809540" cy="27870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6" name="Rectangle 15"/>
          <p:cNvSpPr/>
          <p:nvPr userDrawn="1"/>
        </p:nvSpPr>
        <p:spPr>
          <a:xfrm>
            <a:off x="1332585" y="8232082"/>
            <a:ext cx="7701231" cy="27870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7" name="Rectangle 16"/>
          <p:cNvSpPr/>
          <p:nvPr userDrawn="1"/>
        </p:nvSpPr>
        <p:spPr>
          <a:xfrm>
            <a:off x="29090841" y="36966042"/>
            <a:ext cx="12254933" cy="337144"/>
          </a:xfrm>
          <a:prstGeom prst="rect">
            <a:avLst/>
          </a:prstGeom>
        </p:spPr>
        <p:txBody>
          <a:bodyPr wrap="square">
            <a:spAutoFit/>
          </a:bodyPr>
          <a:lstStyle/>
          <a:p>
            <a:r>
              <a:rPr lang="en-US" sz="1591" i="1" dirty="0">
                <a:solidFill>
                  <a:schemeClr val="bg1"/>
                </a:solidFill>
              </a:rPr>
              <a:t>We thank the Office of Research and Sponsored Programs for supporting this research, and Learning &amp; Technology Services for printing this poster.</a:t>
            </a:r>
            <a:r>
              <a:rPr lang="en-US" sz="1591" dirty="0">
                <a:solidFill>
                  <a:schemeClr val="bg1"/>
                </a:solidFill>
              </a:rPr>
              <a:t> </a:t>
            </a:r>
          </a:p>
        </p:txBody>
      </p:sp>
      <p:pic>
        <p:nvPicPr>
          <p:cNvPr id="19" name="Picture 18"/>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238782257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 Type="http://schemas.openxmlformats.org/officeDocument/2006/relationships/image" Target="../media/image2.png"/><Relationship Id="rId16" Type="http://schemas.openxmlformats.org/officeDocument/2006/relationships/image" Target="../media/image16.png"/><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1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83586" y="3209364"/>
            <a:ext cx="32644080" cy="1838909"/>
          </a:xfrm>
        </p:spPr>
        <p:txBody>
          <a:bodyPr>
            <a:noAutofit/>
          </a:bodyPr>
          <a:lstStyle/>
          <a:p>
            <a:pPr algn="l"/>
            <a:r>
              <a:rPr lang="en-US" sz="11500" dirty="0">
                <a:solidFill>
                  <a:srgbClr val="000000"/>
                </a:solidFill>
                <a:latin typeface="Times New Roman" panose="02020603050405020304" pitchFamily="18" charset="0"/>
              </a:rPr>
              <a:t>Nanoindentation of Silica Colloid Thin Films Sintered at Various Temperatures</a:t>
            </a:r>
            <a:endParaRPr lang="en-US" sz="11500" dirty="0">
              <a:latin typeface="Minion Pro" panose="02040503050306020203" pitchFamily="18" charset="0"/>
            </a:endParaRPr>
          </a:p>
        </p:txBody>
      </p:sp>
      <p:sp>
        <p:nvSpPr>
          <p:cNvPr id="6" name="Title 1"/>
          <p:cNvSpPr txBox="1">
            <a:spLocks/>
          </p:cNvSpPr>
          <p:nvPr/>
        </p:nvSpPr>
        <p:spPr>
          <a:xfrm>
            <a:off x="2383586" y="5226246"/>
            <a:ext cx="32644080" cy="1838909"/>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lnSpc>
                <a:spcPct val="150000"/>
              </a:lnSpc>
            </a:pPr>
            <a:r>
              <a:rPr lang="en-US" sz="3800" dirty="0">
                <a:solidFill>
                  <a:schemeClr val="bg1">
                    <a:lumMod val="50000"/>
                  </a:schemeClr>
                </a:solidFill>
                <a:latin typeface="Minion Pro" panose="02040503050306020203" pitchFamily="18" charset="0"/>
              </a:rPr>
              <a:t>Karen </a:t>
            </a:r>
            <a:r>
              <a:rPr lang="en-US" sz="3800" dirty="0" err="1">
                <a:solidFill>
                  <a:schemeClr val="bg1">
                    <a:lumMod val="50000"/>
                  </a:schemeClr>
                </a:solidFill>
                <a:latin typeface="Minion Pro" panose="02040503050306020203" pitchFamily="18" charset="0"/>
              </a:rPr>
              <a:t>Knoke</a:t>
            </a:r>
            <a:r>
              <a:rPr lang="en-US" sz="3800" dirty="0">
                <a:solidFill>
                  <a:schemeClr val="bg1">
                    <a:lumMod val="50000"/>
                  </a:schemeClr>
                </a:solidFill>
                <a:latin typeface="Minion Pro" panose="02040503050306020203" pitchFamily="18" charset="0"/>
              </a:rPr>
              <a:t>, Grace Baker, Mark Fiori, and Dr. Doug Dunham, Materials Science UW-</a:t>
            </a:r>
            <a:r>
              <a:rPr lang="en-US" sz="3800" dirty="0" err="1">
                <a:solidFill>
                  <a:schemeClr val="bg1">
                    <a:lumMod val="50000"/>
                  </a:schemeClr>
                </a:solidFill>
                <a:latin typeface="Minion Pro" panose="02040503050306020203" pitchFamily="18" charset="0"/>
              </a:rPr>
              <a:t>Eau</a:t>
            </a:r>
            <a:r>
              <a:rPr lang="en-US" sz="3800" dirty="0">
                <a:solidFill>
                  <a:schemeClr val="bg1">
                    <a:lumMod val="50000"/>
                  </a:schemeClr>
                </a:solidFill>
                <a:latin typeface="Minion Pro" panose="02040503050306020203" pitchFamily="18" charset="0"/>
              </a:rPr>
              <a:t> Claire, </a:t>
            </a:r>
            <a:r>
              <a:rPr lang="en-US" sz="3800" dirty="0" err="1">
                <a:solidFill>
                  <a:schemeClr val="bg1">
                    <a:lumMod val="50000"/>
                  </a:schemeClr>
                </a:solidFill>
                <a:latin typeface="Minion Pro" panose="02040503050306020203" pitchFamily="18" charset="0"/>
              </a:rPr>
              <a:t>Eau</a:t>
            </a:r>
            <a:r>
              <a:rPr lang="en-US" sz="3800" dirty="0">
                <a:solidFill>
                  <a:schemeClr val="bg1">
                    <a:lumMod val="50000"/>
                  </a:schemeClr>
                </a:solidFill>
                <a:latin typeface="Minion Pro" panose="02040503050306020203" pitchFamily="18" charset="0"/>
              </a:rPr>
              <a:t> Claire, WI</a:t>
            </a:r>
            <a:endParaRPr lang="en-US" sz="3818" dirty="0">
              <a:solidFill>
                <a:schemeClr val="bg1">
                  <a:lumMod val="50000"/>
                </a:schemeClr>
              </a:solidFill>
              <a:latin typeface="Minion Pro" panose="02040503050306020203" pitchFamily="18" charset="0"/>
            </a:endParaRPr>
          </a:p>
          <a:p>
            <a:pPr algn="l">
              <a:lnSpc>
                <a:spcPct val="150000"/>
              </a:lnSpc>
            </a:pPr>
            <a:r>
              <a:rPr lang="en-US" sz="3800" dirty="0">
                <a:solidFill>
                  <a:schemeClr val="bg1">
                    <a:lumMod val="50000"/>
                  </a:schemeClr>
                </a:solidFill>
                <a:latin typeface="Minion Pro" panose="02040503050306020203" pitchFamily="18" charset="0"/>
              </a:rPr>
              <a:t>Matthew </a:t>
            </a:r>
            <a:r>
              <a:rPr lang="en-US" sz="3800" dirty="0" err="1">
                <a:solidFill>
                  <a:schemeClr val="bg1">
                    <a:lumMod val="50000"/>
                  </a:schemeClr>
                </a:solidFill>
                <a:latin typeface="Minion Pro" panose="02040503050306020203" pitchFamily="18" charset="0"/>
              </a:rPr>
              <a:t>Koviekis</a:t>
            </a:r>
            <a:r>
              <a:rPr lang="en-US" sz="3800" dirty="0">
                <a:solidFill>
                  <a:schemeClr val="bg1">
                    <a:lumMod val="50000"/>
                  </a:schemeClr>
                </a:solidFill>
                <a:latin typeface="Minion Pro" panose="02040503050306020203" pitchFamily="18" charset="0"/>
              </a:rPr>
              <a:t>, Spencer Bingham, and Dr. John Kirk, Chemistry Department, Carthage College, Kenosha, WI  </a:t>
            </a:r>
          </a:p>
        </p:txBody>
      </p:sp>
      <p:sp>
        <p:nvSpPr>
          <p:cNvPr id="4" name="TextBox 3"/>
          <p:cNvSpPr txBox="1"/>
          <p:nvPr/>
        </p:nvSpPr>
        <p:spPr>
          <a:xfrm>
            <a:off x="29317316" y="9483704"/>
            <a:ext cx="8657433" cy="1446550"/>
          </a:xfrm>
          <a:prstGeom prst="rect">
            <a:avLst/>
          </a:prstGeom>
          <a:noFill/>
        </p:spPr>
        <p:txBody>
          <a:bodyPr wrap="square" rtlCol="0">
            <a:spAutoFit/>
          </a:bodyPr>
          <a:lstStyle/>
          <a:p>
            <a:r>
              <a:rPr lang="en-US" sz="6000" b="1" dirty="0">
                <a:latin typeface="Times New Roman" panose="02020603050405020304" pitchFamily="18" charset="0"/>
                <a:cs typeface="Times New Roman" panose="02020603050405020304" pitchFamily="18" charset="0"/>
              </a:rPr>
              <a:t>Control</a:t>
            </a:r>
            <a:endParaRPr lang="en-US" sz="7200" b="1" dirty="0">
              <a:latin typeface="Times New Roman" panose="02020603050405020304" pitchFamily="18" charset="0"/>
              <a:cs typeface="Times New Roman" panose="02020603050405020304" pitchFamily="18" charset="0"/>
            </a:endParaRPr>
          </a:p>
          <a:p>
            <a:r>
              <a:rPr lang="en-US" sz="2800" u="sng" dirty="0">
                <a:latin typeface="Times New Roman" panose="02020603050405020304" pitchFamily="18" charset="0"/>
                <a:cs typeface="Times New Roman" panose="02020603050405020304" pitchFamily="18" charset="0"/>
              </a:rPr>
              <a:t>Average</a:t>
            </a:r>
          </a:p>
        </p:txBody>
      </p:sp>
      <p:sp>
        <p:nvSpPr>
          <p:cNvPr id="13" name="TextBox 12"/>
          <p:cNvSpPr txBox="1"/>
          <p:nvPr/>
        </p:nvSpPr>
        <p:spPr>
          <a:xfrm>
            <a:off x="29317314" y="13043020"/>
            <a:ext cx="8657435" cy="1446550"/>
          </a:xfrm>
          <a:prstGeom prst="rect">
            <a:avLst/>
          </a:prstGeom>
          <a:noFill/>
        </p:spPr>
        <p:txBody>
          <a:bodyPr wrap="square" rtlCol="0">
            <a:spAutoFit/>
          </a:bodyPr>
          <a:lstStyle/>
          <a:p>
            <a:r>
              <a:rPr lang="en-US" sz="6000" b="1" dirty="0">
                <a:latin typeface="Times New Roman" panose="02020603050405020304" pitchFamily="18" charset="0"/>
                <a:cs typeface="Times New Roman" panose="02020603050405020304" pitchFamily="18" charset="0"/>
              </a:rPr>
              <a:t>1100 C</a:t>
            </a:r>
          </a:p>
          <a:p>
            <a:pPr lvl="0"/>
            <a:r>
              <a:rPr lang="en-US" sz="2800" u="sng" dirty="0">
                <a:solidFill>
                  <a:prstClr val="black"/>
                </a:solidFill>
                <a:latin typeface="Times New Roman" panose="02020603050405020304" pitchFamily="18" charset="0"/>
                <a:cs typeface="Times New Roman" panose="02020603050405020304" pitchFamily="18" charset="0"/>
              </a:rPr>
              <a:t>Average</a:t>
            </a:r>
          </a:p>
        </p:txBody>
      </p:sp>
      <p:grpSp>
        <p:nvGrpSpPr>
          <p:cNvPr id="46" name="Group 45">
            <a:extLst>
              <a:ext uri="{FF2B5EF4-FFF2-40B4-BE49-F238E27FC236}">
                <a16:creationId xmlns:a16="http://schemas.microsoft.com/office/drawing/2014/main" id="{47E491BC-3880-4603-88C1-76C69FBDAD0F}"/>
              </a:ext>
            </a:extLst>
          </p:cNvPr>
          <p:cNvGrpSpPr/>
          <p:nvPr/>
        </p:nvGrpSpPr>
        <p:grpSpPr>
          <a:xfrm>
            <a:off x="18536356" y="9693599"/>
            <a:ext cx="9235440" cy="2834640"/>
            <a:chOff x="18536354" y="7921333"/>
            <a:chExt cx="9682488" cy="2926080"/>
          </a:xfrm>
        </p:grpSpPr>
        <p:pic>
          <p:nvPicPr>
            <p:cNvPr id="1026" name="Picture 2" descr="https://lh6.googleusercontent.com/-TuuUHtx_4LaTyHf9A8xizCloI9ihAV9qjD46YwUHmat3dkNbWC8il2weDL96kUwbvszE9v-QfN6_RJLfrkIIhrcXlNq_ko9_gi_3nihRj_w-5-VwtXOxO5B6zRL1-PSJ8bSOjpa"/>
            <p:cNvPicPr>
              <a:picLocks noChangeAspect="1" noChangeArrowheads="1"/>
            </p:cNvPicPr>
            <p:nvPr/>
          </p:nvPicPr>
          <p:blipFill rotWithShape="1">
            <a:blip r:embed="rId2">
              <a:extLst>
                <a:ext uri="{28A0092B-C50C-407E-A947-70E740481C1C}">
                  <a14:useLocalDpi xmlns:a14="http://schemas.microsoft.com/office/drawing/2010/main" val="0"/>
                </a:ext>
              </a:extLst>
            </a:blip>
            <a:srcRect b="39937"/>
            <a:stretch/>
          </p:blipFill>
          <p:spPr bwMode="auto">
            <a:xfrm>
              <a:off x="18536354" y="7921333"/>
              <a:ext cx="5845009" cy="292608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lh4.googleusercontent.com/wtD_rvfpnhd5_fFAVmo7joaNqcwwlGIS_lnBYa4JWfZOMo9p0QqttAxN0VtA5ODaYTth0dwyK1nC5CvmW6f6V4ndqCGRXDr9MTF_mJlJlE-olMf7k3xnoAtjXSTHDR2VBvOR57lY"/>
            <p:cNvPicPr>
              <a:picLocks noChangeAspect="1" noChangeArrowheads="1"/>
            </p:cNvPicPr>
            <p:nvPr/>
          </p:nvPicPr>
          <p:blipFill rotWithShape="1">
            <a:blip r:embed="rId3">
              <a:extLst>
                <a:ext uri="{28A0092B-C50C-407E-A947-70E740481C1C}">
                  <a14:useLocalDpi xmlns:a14="http://schemas.microsoft.com/office/drawing/2010/main" val="0"/>
                </a:ext>
              </a:extLst>
            </a:blip>
            <a:srcRect l="24696" t="35200" r="26414" b="28821"/>
            <a:stretch/>
          </p:blipFill>
          <p:spPr bwMode="auto">
            <a:xfrm rot="16200000">
              <a:off x="25381295" y="8009866"/>
              <a:ext cx="2902961" cy="277213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5" name="Group 44">
            <a:extLst>
              <a:ext uri="{FF2B5EF4-FFF2-40B4-BE49-F238E27FC236}">
                <a16:creationId xmlns:a16="http://schemas.microsoft.com/office/drawing/2014/main" id="{C0DBC0AF-C7AF-46FF-BC41-60992BD798B4}"/>
              </a:ext>
            </a:extLst>
          </p:cNvPr>
          <p:cNvGrpSpPr/>
          <p:nvPr/>
        </p:nvGrpSpPr>
        <p:grpSpPr>
          <a:xfrm>
            <a:off x="18536354" y="13239079"/>
            <a:ext cx="9235440" cy="2834640"/>
            <a:chOff x="18536354" y="11929240"/>
            <a:chExt cx="9682488" cy="2926080"/>
          </a:xfrm>
        </p:grpSpPr>
        <p:pic>
          <p:nvPicPr>
            <p:cNvPr id="1032" name="Picture 8" descr="https://lh4.googleusercontent.com/EwE2fkAuQwIcqRmuUmfdoOq9M3pjV2KDBUrB8wsrhRrmRIngVBGsf6TAckx7LSl7e3hkB1bFNVnSnJkE3Dt-xi9qjTgo3Zz4aBhukX2fZsal7vx0mA64MBdw0ZSHnefO4TG7vmHX"/>
            <p:cNvPicPr>
              <a:picLocks noChangeAspect="1" noChangeArrowheads="1"/>
            </p:cNvPicPr>
            <p:nvPr/>
          </p:nvPicPr>
          <p:blipFill rotWithShape="1">
            <a:blip r:embed="rId4">
              <a:extLst>
                <a:ext uri="{28A0092B-C50C-407E-A947-70E740481C1C}">
                  <a14:useLocalDpi xmlns:a14="http://schemas.microsoft.com/office/drawing/2010/main" val="0"/>
                </a:ext>
              </a:extLst>
            </a:blip>
            <a:srcRect r="-275" b="41908"/>
            <a:stretch/>
          </p:blipFill>
          <p:spPr bwMode="auto">
            <a:xfrm>
              <a:off x="18536354" y="11929240"/>
              <a:ext cx="5845009" cy="292608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s://lh4.googleusercontent.com/abkOkT0QQPcHjXczfVDb2NDo2Ycu-YwEoQVL4B2l5Dkx5C0aO700Rz9nTAvGzIktEcf15Y8HTsynOyE6_5yy4dbKoWWNvVYJMfDraBfmHEyJ62r-KPW2-GnaTxtPsdw8gHtPQ6mp"/>
            <p:cNvPicPr>
              <a:picLocks noChangeAspect="1" noChangeArrowheads="1"/>
            </p:cNvPicPr>
            <p:nvPr/>
          </p:nvPicPr>
          <p:blipFill rotWithShape="1">
            <a:blip r:embed="rId5">
              <a:extLst>
                <a:ext uri="{28A0092B-C50C-407E-A947-70E740481C1C}">
                  <a14:useLocalDpi xmlns:a14="http://schemas.microsoft.com/office/drawing/2010/main" val="0"/>
                </a:ext>
              </a:extLst>
            </a:blip>
            <a:srcRect l="25179" t="32261" r="30235" b="33675"/>
            <a:stretch/>
          </p:blipFill>
          <p:spPr bwMode="auto">
            <a:xfrm>
              <a:off x="25446708" y="11929240"/>
              <a:ext cx="2772134" cy="292608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4" name="Group 43">
            <a:extLst>
              <a:ext uri="{FF2B5EF4-FFF2-40B4-BE49-F238E27FC236}">
                <a16:creationId xmlns:a16="http://schemas.microsoft.com/office/drawing/2014/main" id="{783C0B9D-E88B-4C7C-8F56-62C6A0F36D44}"/>
              </a:ext>
            </a:extLst>
          </p:cNvPr>
          <p:cNvGrpSpPr/>
          <p:nvPr/>
        </p:nvGrpSpPr>
        <p:grpSpPr>
          <a:xfrm>
            <a:off x="18536354" y="16827251"/>
            <a:ext cx="9235440" cy="2834640"/>
            <a:chOff x="18536354" y="15842757"/>
            <a:chExt cx="9682489" cy="2926080"/>
          </a:xfrm>
        </p:grpSpPr>
        <p:pic>
          <p:nvPicPr>
            <p:cNvPr id="1036" name="Picture 12" descr="https://lh4.googleusercontent.com/Va3TaqFBZcFg7vCnxGICMW6qmoeVEJUIyUuxvFaVXZIHA--Y4I-RHitujZdOEIJuzahpQ0mm1hvqQCDmq2rIaJxVhytQNiiToqvG6fmkthG9mCUb5uN8AP3wOzEISn_bigjKlEtd"/>
            <p:cNvPicPr>
              <a:picLocks noChangeAspect="1" noChangeArrowheads="1"/>
            </p:cNvPicPr>
            <p:nvPr/>
          </p:nvPicPr>
          <p:blipFill rotWithShape="1">
            <a:blip r:embed="rId6">
              <a:extLst>
                <a:ext uri="{28A0092B-C50C-407E-A947-70E740481C1C}">
                  <a14:useLocalDpi xmlns:a14="http://schemas.microsoft.com/office/drawing/2010/main" val="0"/>
                </a:ext>
              </a:extLst>
            </a:blip>
            <a:srcRect r="824" b="41634"/>
            <a:stretch/>
          </p:blipFill>
          <p:spPr bwMode="auto">
            <a:xfrm>
              <a:off x="18536354" y="15842757"/>
              <a:ext cx="5858997" cy="2926080"/>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https://lh3.googleusercontent.com/d4wmRWNwMCdTo1G2Katc7vl4fHKfRb1rRPUabL5MQktNyAVRiUoNUJ_NdmEfTpE_y4pt2fnmTlvHScxRmsibNd5prgvYxmiXqF-Ai5DlCnBQpTaWDamQEiZV1P199F2wsZmo91dg"/>
            <p:cNvPicPr>
              <a:picLocks noChangeAspect="1" noChangeArrowheads="1"/>
            </p:cNvPicPr>
            <p:nvPr/>
          </p:nvPicPr>
          <p:blipFill rotWithShape="1">
            <a:blip r:embed="rId7">
              <a:extLst>
                <a:ext uri="{28A0092B-C50C-407E-A947-70E740481C1C}">
                  <a14:useLocalDpi xmlns:a14="http://schemas.microsoft.com/office/drawing/2010/main" val="0"/>
                </a:ext>
              </a:extLst>
            </a:blip>
            <a:srcRect l="27940" t="37792" r="25855" b="28454"/>
            <a:stretch/>
          </p:blipFill>
          <p:spPr bwMode="auto">
            <a:xfrm rot="16200000">
              <a:off x="25366419" y="15916413"/>
              <a:ext cx="2926080" cy="2778768"/>
            </a:xfrm>
            <a:prstGeom prst="rect">
              <a:avLst/>
            </a:prstGeom>
            <a:noFill/>
            <a:extLst>
              <a:ext uri="{909E8E84-426E-40DD-AFC4-6F175D3DCCD1}">
                <a14:hiddenFill xmlns:a14="http://schemas.microsoft.com/office/drawing/2010/main">
                  <a:solidFill>
                    <a:srgbClr val="FFFFFF"/>
                  </a:solidFill>
                </a14:hiddenFill>
              </a:ext>
            </a:extLst>
          </p:spPr>
        </p:pic>
      </p:grpSp>
      <p:sp>
        <p:nvSpPr>
          <p:cNvPr id="16" name="TextBox 15"/>
          <p:cNvSpPr txBox="1"/>
          <p:nvPr/>
        </p:nvSpPr>
        <p:spPr>
          <a:xfrm>
            <a:off x="29317314" y="20022160"/>
            <a:ext cx="8717903" cy="1446550"/>
          </a:xfrm>
          <a:prstGeom prst="rect">
            <a:avLst/>
          </a:prstGeom>
          <a:noFill/>
        </p:spPr>
        <p:txBody>
          <a:bodyPr wrap="square" rtlCol="0">
            <a:spAutoFit/>
          </a:bodyPr>
          <a:lstStyle/>
          <a:p>
            <a:r>
              <a:rPr lang="en-US" sz="6000" b="1" dirty="0">
                <a:latin typeface="Times New Roman" panose="02020603050405020304" pitchFamily="18" charset="0"/>
                <a:cs typeface="Times New Roman" panose="02020603050405020304" pitchFamily="18" charset="0"/>
              </a:rPr>
              <a:t>900 C</a:t>
            </a:r>
          </a:p>
          <a:p>
            <a:pPr lvl="0"/>
            <a:r>
              <a:rPr lang="en-US" sz="2800" u="sng" dirty="0">
                <a:solidFill>
                  <a:prstClr val="black"/>
                </a:solidFill>
                <a:latin typeface="Times New Roman" panose="02020603050405020304" pitchFamily="18" charset="0"/>
                <a:cs typeface="Times New Roman" panose="02020603050405020304" pitchFamily="18" charset="0"/>
              </a:rPr>
              <a:t>Average</a:t>
            </a:r>
          </a:p>
        </p:txBody>
      </p:sp>
      <p:sp>
        <p:nvSpPr>
          <p:cNvPr id="22" name="TextBox 21"/>
          <p:cNvSpPr txBox="1"/>
          <p:nvPr/>
        </p:nvSpPr>
        <p:spPr>
          <a:xfrm>
            <a:off x="29317314" y="23562041"/>
            <a:ext cx="9339943" cy="1446550"/>
          </a:xfrm>
          <a:prstGeom prst="rect">
            <a:avLst/>
          </a:prstGeom>
          <a:noFill/>
        </p:spPr>
        <p:txBody>
          <a:bodyPr wrap="square" rtlCol="0">
            <a:spAutoFit/>
          </a:bodyPr>
          <a:lstStyle/>
          <a:p>
            <a:r>
              <a:rPr lang="en-US" sz="6000" b="1" dirty="0">
                <a:latin typeface="Times New Roman" panose="02020603050405020304" pitchFamily="18" charset="0"/>
                <a:cs typeface="Times New Roman" panose="02020603050405020304" pitchFamily="18" charset="0"/>
              </a:rPr>
              <a:t>800 C</a:t>
            </a:r>
          </a:p>
          <a:p>
            <a:pPr lvl="0"/>
            <a:r>
              <a:rPr lang="en-US" sz="2800" u="sng" dirty="0">
                <a:solidFill>
                  <a:prstClr val="black"/>
                </a:solidFill>
                <a:latin typeface="Times New Roman" panose="02020603050405020304" pitchFamily="18" charset="0"/>
                <a:cs typeface="Times New Roman" panose="02020603050405020304" pitchFamily="18" charset="0"/>
              </a:rPr>
              <a:t>Average</a:t>
            </a:r>
          </a:p>
        </p:txBody>
      </p:sp>
      <p:sp>
        <p:nvSpPr>
          <p:cNvPr id="24" name="TextBox 23"/>
          <p:cNvSpPr txBox="1"/>
          <p:nvPr/>
        </p:nvSpPr>
        <p:spPr>
          <a:xfrm>
            <a:off x="29317314" y="27101922"/>
            <a:ext cx="9339943" cy="1446550"/>
          </a:xfrm>
          <a:prstGeom prst="rect">
            <a:avLst/>
          </a:prstGeom>
          <a:noFill/>
        </p:spPr>
        <p:txBody>
          <a:bodyPr wrap="square" rtlCol="0">
            <a:spAutoFit/>
          </a:bodyPr>
          <a:lstStyle/>
          <a:p>
            <a:r>
              <a:rPr lang="en-US" sz="6000" b="1" dirty="0">
                <a:latin typeface="Times New Roman" panose="02020603050405020304" pitchFamily="18" charset="0"/>
                <a:cs typeface="Times New Roman" panose="02020603050405020304" pitchFamily="18" charset="0"/>
              </a:rPr>
              <a:t>700 C</a:t>
            </a:r>
          </a:p>
          <a:p>
            <a:pPr lvl="0"/>
            <a:r>
              <a:rPr lang="en-US" sz="2800" u="sng" dirty="0">
                <a:solidFill>
                  <a:prstClr val="black"/>
                </a:solidFill>
                <a:latin typeface="Times New Roman" panose="02020603050405020304" pitchFamily="18" charset="0"/>
                <a:cs typeface="Times New Roman" panose="02020603050405020304" pitchFamily="18" charset="0"/>
              </a:rPr>
              <a:t>Average</a:t>
            </a:r>
          </a:p>
        </p:txBody>
      </p:sp>
      <p:grpSp>
        <p:nvGrpSpPr>
          <p:cNvPr id="55" name="Group 54">
            <a:extLst>
              <a:ext uri="{FF2B5EF4-FFF2-40B4-BE49-F238E27FC236}">
                <a16:creationId xmlns:a16="http://schemas.microsoft.com/office/drawing/2014/main" id="{0842B1FE-D040-4832-B268-79A5F933E85B}"/>
              </a:ext>
            </a:extLst>
          </p:cNvPr>
          <p:cNvGrpSpPr/>
          <p:nvPr/>
        </p:nvGrpSpPr>
        <p:grpSpPr>
          <a:xfrm>
            <a:off x="18536354" y="27330888"/>
            <a:ext cx="9235440" cy="2834640"/>
            <a:chOff x="18536354" y="27721137"/>
            <a:chExt cx="9235440" cy="2834640"/>
          </a:xfrm>
        </p:grpSpPr>
        <p:pic>
          <p:nvPicPr>
            <p:cNvPr id="1040" name="Picture 16" descr="https://lh5.googleusercontent.com/iT9RoqCGlL0C4eEExo6yQKCHz9UYXDK5eHCpqPjup3gfahNDLZqWjdsYd3GO_ebuH9B4ZasUx-nx7S0baCcKNEqvoLbkNd-LtFJVoRTDiU24RRhv5OPpwBvpB1TfhXLCfPdUJZui"/>
            <p:cNvPicPr>
              <a:picLocks noChangeAspect="1" noChangeArrowheads="1"/>
            </p:cNvPicPr>
            <p:nvPr/>
          </p:nvPicPr>
          <p:blipFill rotWithShape="1">
            <a:blip r:embed="rId8">
              <a:extLst>
                <a:ext uri="{28A0092B-C50C-407E-A947-70E740481C1C}">
                  <a14:useLocalDpi xmlns:a14="http://schemas.microsoft.com/office/drawing/2010/main" val="0"/>
                </a:ext>
              </a:extLst>
            </a:blip>
            <a:srcRect t="389" r="1023" b="41573"/>
            <a:stretch/>
          </p:blipFill>
          <p:spPr bwMode="auto">
            <a:xfrm>
              <a:off x="18536354" y="27721137"/>
              <a:ext cx="5575141" cy="2834640"/>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https://lh4.googleusercontent.com/A4-nKhOHpd4z5KLNV73sRcGt-r6NbFq2N9JLeA6NaICryxkO-YCnweBqHC3snu9F7RFMLnl65j-SDjMF8ZWYAhFPUeoFCBGa2rRfWTvX4SjGVQaF1yIJey3gmcU4uIWbfapW03j4"/>
            <p:cNvPicPr>
              <a:picLocks noChangeAspect="1" noChangeArrowheads="1"/>
            </p:cNvPicPr>
            <p:nvPr/>
          </p:nvPicPr>
          <p:blipFill rotWithShape="1">
            <a:blip r:embed="rId9">
              <a:extLst>
                <a:ext uri="{28A0092B-C50C-407E-A947-70E740481C1C}">
                  <a14:useLocalDpi xmlns:a14="http://schemas.microsoft.com/office/drawing/2010/main" val="0"/>
                </a:ext>
              </a:extLst>
            </a:blip>
            <a:srcRect l="27479" t="35134" r="27945" b="30207"/>
            <a:stretch/>
          </p:blipFill>
          <p:spPr bwMode="auto">
            <a:xfrm>
              <a:off x="25145846" y="27721137"/>
              <a:ext cx="2625948" cy="283464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2" name="Group 41">
            <a:extLst>
              <a:ext uri="{FF2B5EF4-FFF2-40B4-BE49-F238E27FC236}">
                <a16:creationId xmlns:a16="http://schemas.microsoft.com/office/drawing/2014/main" id="{7C078F19-84FE-4CC3-9C75-1075C77049CE}"/>
              </a:ext>
            </a:extLst>
          </p:cNvPr>
          <p:cNvGrpSpPr/>
          <p:nvPr/>
        </p:nvGrpSpPr>
        <p:grpSpPr>
          <a:xfrm>
            <a:off x="18536354" y="23816702"/>
            <a:ext cx="9235440" cy="2834640"/>
            <a:chOff x="18536354" y="23734874"/>
            <a:chExt cx="9682488" cy="2926080"/>
          </a:xfrm>
        </p:grpSpPr>
        <p:pic>
          <p:nvPicPr>
            <p:cNvPr id="1044" name="Picture 20" descr="https://lh3.googleusercontent.com/7ICuwCLAEGbNecT51ySXehpqIxSk3xKGAsZkfl5mKO6D2jF1tQdhtCD0GKnEgtejtoyCVF9jgFRxXuqtQNeHUmDr6419WLFjhg7cLzi_Pw6hTxS30F8K9Sbu7r0xV0hHQjw8GP_c"/>
            <p:cNvPicPr>
              <a:picLocks noChangeAspect="1" noChangeArrowheads="1"/>
            </p:cNvPicPr>
            <p:nvPr/>
          </p:nvPicPr>
          <p:blipFill rotWithShape="1">
            <a:blip r:embed="rId10">
              <a:extLst>
                <a:ext uri="{28A0092B-C50C-407E-A947-70E740481C1C}">
                  <a14:useLocalDpi xmlns:a14="http://schemas.microsoft.com/office/drawing/2010/main" val="0"/>
                </a:ext>
              </a:extLst>
            </a:blip>
            <a:srcRect l="28139" t="39399" r="34720" b="31725"/>
            <a:stretch/>
          </p:blipFill>
          <p:spPr bwMode="auto">
            <a:xfrm>
              <a:off x="25445921" y="23734874"/>
              <a:ext cx="2772921" cy="2926080"/>
            </a:xfrm>
            <a:prstGeom prst="rect">
              <a:avLst/>
            </a:prstGeom>
            <a:noFill/>
            <a:extLst>
              <a:ext uri="{909E8E84-426E-40DD-AFC4-6F175D3DCCD1}">
                <a14:hiddenFill xmlns:a14="http://schemas.microsoft.com/office/drawing/2010/main">
                  <a:solidFill>
                    <a:srgbClr val="FFFFFF"/>
                  </a:solidFill>
                </a14:hiddenFill>
              </a:ext>
            </a:extLst>
          </p:spPr>
        </p:pic>
        <p:pic>
          <p:nvPicPr>
            <p:cNvPr id="1046" name="Picture 22" descr="https://lh5.googleusercontent.com/1z1ziexJ1ozkNpcVcxn5Rhg6p2D_7HKmQ2GZF5VoJI_38v6Q-UAmV35DnyB2DuEqOM54TfuN1ZRW39lb6g1P1AjEBykzDZ8AFgHRM_m8K4PHvvJFftasAa9NdfYf_W6Pd_s-pO_g"/>
            <p:cNvPicPr>
              <a:picLocks noChangeAspect="1" noChangeArrowheads="1"/>
            </p:cNvPicPr>
            <p:nvPr/>
          </p:nvPicPr>
          <p:blipFill rotWithShape="1">
            <a:blip r:embed="rId11">
              <a:extLst>
                <a:ext uri="{28A0092B-C50C-407E-A947-70E740481C1C}">
                  <a14:useLocalDpi xmlns:a14="http://schemas.microsoft.com/office/drawing/2010/main" val="0"/>
                </a:ext>
              </a:extLst>
            </a:blip>
            <a:srcRect r="372" b="40647"/>
            <a:stretch/>
          </p:blipFill>
          <p:spPr bwMode="auto">
            <a:xfrm>
              <a:off x="18536354" y="23734874"/>
              <a:ext cx="5887179" cy="292608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3" name="Group 42">
            <a:extLst>
              <a:ext uri="{FF2B5EF4-FFF2-40B4-BE49-F238E27FC236}">
                <a16:creationId xmlns:a16="http://schemas.microsoft.com/office/drawing/2014/main" id="{F031CBAC-9129-4CBE-922E-3F9B906E2550}"/>
              </a:ext>
            </a:extLst>
          </p:cNvPr>
          <p:cNvGrpSpPr/>
          <p:nvPr/>
        </p:nvGrpSpPr>
        <p:grpSpPr>
          <a:xfrm>
            <a:off x="18536354" y="20303204"/>
            <a:ext cx="9235440" cy="2834640"/>
            <a:chOff x="18536354" y="19796937"/>
            <a:chExt cx="9682488" cy="2926080"/>
          </a:xfrm>
        </p:grpSpPr>
        <p:pic>
          <p:nvPicPr>
            <p:cNvPr id="1048" name="Picture 24" descr="https://lh5.googleusercontent.com/7CVCFITlT4EG99F3pZuYMW6DuMOufnib5UVrABPtIK7xgh3Kc2P8Fq1jGPquq1LpBPmnwCM6Xzj40qIlyV8I5f-Z1N37hLB5FFKl4vGWvw6ufLfk7487B0sdtUgZnZxWvlGxS2xt"/>
            <p:cNvPicPr>
              <a:picLocks noChangeAspect="1" noChangeArrowheads="1"/>
            </p:cNvPicPr>
            <p:nvPr/>
          </p:nvPicPr>
          <p:blipFill rotWithShape="1">
            <a:blip r:embed="rId7">
              <a:extLst>
                <a:ext uri="{28A0092B-C50C-407E-A947-70E740481C1C}">
                  <a14:useLocalDpi xmlns:a14="http://schemas.microsoft.com/office/drawing/2010/main" val="0"/>
                </a:ext>
              </a:extLst>
            </a:blip>
            <a:srcRect l="28244" t="37738" r="27027" b="28763"/>
            <a:stretch/>
          </p:blipFill>
          <p:spPr bwMode="auto">
            <a:xfrm>
              <a:off x="25426709" y="19796937"/>
              <a:ext cx="2792133" cy="2926080"/>
            </a:xfrm>
            <a:prstGeom prst="rect">
              <a:avLst/>
            </a:prstGeom>
            <a:noFill/>
            <a:extLst>
              <a:ext uri="{909E8E84-426E-40DD-AFC4-6F175D3DCCD1}">
                <a14:hiddenFill xmlns:a14="http://schemas.microsoft.com/office/drawing/2010/main">
                  <a:solidFill>
                    <a:srgbClr val="FFFFFF"/>
                  </a:solidFill>
                </a14:hiddenFill>
              </a:ext>
            </a:extLst>
          </p:spPr>
        </p:pic>
        <p:pic>
          <p:nvPicPr>
            <p:cNvPr id="1050" name="Picture 26" descr="https://lh4.googleusercontent.com/YrHfX5qK1L1pxhNm0VGQJOz03RvEHbtc2o3R7LJeKmKvJaXNU-QjCi8BJ2tkzQ5VHv2v6J-2XN4aw3wX-pmR__9_9o1CY2LDyOokFHmq6IUcH1Q6UXJlcdk37bWS7tZLxBbH1YTp"/>
            <p:cNvPicPr>
              <a:picLocks noChangeAspect="1" noChangeArrowheads="1"/>
            </p:cNvPicPr>
            <p:nvPr/>
          </p:nvPicPr>
          <p:blipFill rotWithShape="1">
            <a:blip r:embed="rId12">
              <a:extLst>
                <a:ext uri="{28A0092B-C50C-407E-A947-70E740481C1C}">
                  <a14:useLocalDpi xmlns:a14="http://schemas.microsoft.com/office/drawing/2010/main" val="0"/>
                </a:ext>
              </a:extLst>
            </a:blip>
            <a:srcRect r="3928" b="42199"/>
            <a:stretch/>
          </p:blipFill>
          <p:spPr bwMode="auto">
            <a:xfrm>
              <a:off x="18536354" y="19796937"/>
              <a:ext cx="5887179" cy="2926080"/>
            </a:xfrm>
            <a:prstGeom prst="rect">
              <a:avLst/>
            </a:prstGeom>
            <a:noFill/>
            <a:extLst>
              <a:ext uri="{909E8E84-426E-40DD-AFC4-6F175D3DCCD1}">
                <a14:hiddenFill xmlns:a14="http://schemas.microsoft.com/office/drawing/2010/main">
                  <a:solidFill>
                    <a:srgbClr val="FFFFFF"/>
                  </a:solidFill>
                </a14:hiddenFill>
              </a:ext>
            </a:extLst>
          </p:spPr>
        </p:pic>
      </p:grpSp>
      <p:sp>
        <p:nvSpPr>
          <p:cNvPr id="25" name="TextBox 24"/>
          <p:cNvSpPr txBox="1"/>
          <p:nvPr/>
        </p:nvSpPr>
        <p:spPr>
          <a:xfrm>
            <a:off x="1682788" y="8058105"/>
            <a:ext cx="6774556" cy="1262333"/>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Introduction</a:t>
            </a:r>
          </a:p>
        </p:txBody>
      </p:sp>
      <p:sp>
        <p:nvSpPr>
          <p:cNvPr id="26" name="TextBox 25"/>
          <p:cNvSpPr txBox="1"/>
          <p:nvPr/>
        </p:nvSpPr>
        <p:spPr>
          <a:xfrm>
            <a:off x="1682788" y="27612774"/>
            <a:ext cx="4523873" cy="1262333"/>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Next Steps</a:t>
            </a:r>
          </a:p>
        </p:txBody>
      </p:sp>
      <p:sp>
        <p:nvSpPr>
          <p:cNvPr id="28" name="TextBox 27"/>
          <p:cNvSpPr txBox="1"/>
          <p:nvPr/>
        </p:nvSpPr>
        <p:spPr>
          <a:xfrm>
            <a:off x="9642763" y="8058105"/>
            <a:ext cx="6593305" cy="1262333"/>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Methods</a:t>
            </a:r>
          </a:p>
        </p:txBody>
      </p:sp>
      <p:sp>
        <p:nvSpPr>
          <p:cNvPr id="29" name="TextBox 28"/>
          <p:cNvSpPr txBox="1"/>
          <p:nvPr/>
        </p:nvSpPr>
        <p:spPr>
          <a:xfrm>
            <a:off x="1643825" y="33753972"/>
            <a:ext cx="7940842" cy="1262333"/>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Acknowledgments </a:t>
            </a:r>
          </a:p>
        </p:txBody>
      </p:sp>
      <p:graphicFrame>
        <p:nvGraphicFramePr>
          <p:cNvPr id="14" name="Table 13">
            <a:extLst>
              <a:ext uri="{FF2B5EF4-FFF2-40B4-BE49-F238E27FC236}">
                <a16:creationId xmlns:a16="http://schemas.microsoft.com/office/drawing/2014/main" id="{C3423EC8-BB15-46ED-AA5F-19B07A7A829D}"/>
              </a:ext>
            </a:extLst>
          </p:cNvPr>
          <p:cNvGraphicFramePr>
            <a:graphicFrameLocks noGrp="1"/>
          </p:cNvGraphicFramePr>
          <p:nvPr>
            <p:extLst>
              <p:ext uri="{D42A27DB-BD31-4B8C-83A1-F6EECF244321}">
                <p14:modId xmlns:p14="http://schemas.microsoft.com/office/powerpoint/2010/main" val="2458803775"/>
              </p:ext>
            </p:extLst>
          </p:nvPr>
        </p:nvGraphicFramePr>
        <p:xfrm>
          <a:off x="29317314" y="10961643"/>
          <a:ext cx="10332720" cy="1798320"/>
        </p:xfrm>
        <a:graphic>
          <a:graphicData uri="http://schemas.openxmlformats.org/drawingml/2006/table">
            <a:tbl>
              <a:tblPr firstRow="1" bandRow="1">
                <a:tableStyleId>{5C22544A-7EE6-4342-B048-85BDC9FD1C3A}</a:tableStyleId>
              </a:tblPr>
              <a:tblGrid>
                <a:gridCol w="5166360">
                  <a:extLst>
                    <a:ext uri="{9D8B030D-6E8A-4147-A177-3AD203B41FA5}">
                      <a16:colId xmlns:a16="http://schemas.microsoft.com/office/drawing/2014/main" val="449838245"/>
                    </a:ext>
                  </a:extLst>
                </a:gridCol>
                <a:gridCol w="5166360">
                  <a:extLst>
                    <a:ext uri="{9D8B030D-6E8A-4147-A177-3AD203B41FA5}">
                      <a16:colId xmlns:a16="http://schemas.microsoft.com/office/drawing/2014/main" val="342942811"/>
                    </a:ext>
                  </a:extLst>
                </a:gridCol>
              </a:tblGrid>
              <a:tr h="1798320">
                <a:tc>
                  <a:txBody>
                    <a:bodyPr/>
                    <a:lstStyle/>
                    <a:p>
                      <a:pPr marL="0" marR="0" lvl="0" indent="0" algn="l" defTabSz="420624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Collected Data</a:t>
                      </a:r>
                    </a:p>
                    <a:p>
                      <a:pPr marL="0" marR="0" lvl="0" indent="0" algn="l" defTabSz="420624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Modulus: 4.168 </a:t>
                      </a:r>
                      <a:r>
                        <a:rPr kumimoji="0" lang="en-US" sz="28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GPa</a:t>
                      </a:r>
                      <a:endPar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420624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Hardness: 0.035 </a:t>
                      </a:r>
                      <a:r>
                        <a:rPr kumimoji="0" lang="en-US" sz="28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GPa</a:t>
                      </a:r>
                      <a:endPar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420624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Contact Depth: 1090.029 nm</a:t>
                      </a:r>
                      <a:endParaRPr lang="en-US" sz="2800" dirty="0">
                        <a:latin typeface="Times New Roman" panose="02020603050405020304" pitchFamily="18" charset="0"/>
                        <a:cs typeface="Times New Roman" panose="02020603050405020304" pitchFamily="18" charset="0"/>
                      </a:endParaRPr>
                    </a:p>
                  </a:txBody>
                  <a:tcPr>
                    <a:noFill/>
                  </a:tcPr>
                </a:tc>
                <a:tc>
                  <a:txBody>
                    <a:bodyPr/>
                    <a:lstStyle/>
                    <a:p>
                      <a:pPr marL="0" marR="0" lvl="0" indent="0" algn="l" defTabSz="3862232"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From </a:t>
                      </a:r>
                      <a:r>
                        <a:rPr kumimoji="0" lang="en-US" sz="28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Hysitron</a:t>
                      </a: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Report:</a:t>
                      </a:r>
                    </a:p>
                    <a:p>
                      <a:pPr marL="0" marR="0" lvl="0" indent="0" algn="l" defTabSz="3862232"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Modulus: 5.592 </a:t>
                      </a:r>
                      <a:r>
                        <a:rPr kumimoji="0" lang="en-US" sz="28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GPa</a:t>
                      </a:r>
                      <a:endPar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3862232"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Hardness: 0.156 </a:t>
                      </a:r>
                      <a:r>
                        <a:rPr kumimoji="0" lang="en-US" sz="28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GPa</a:t>
                      </a:r>
                      <a:endPar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3862232"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Contact Depth: 244.069 nm</a:t>
                      </a:r>
                    </a:p>
                  </a:txBody>
                  <a:tcPr>
                    <a:noFill/>
                  </a:tcPr>
                </a:tc>
                <a:extLst>
                  <a:ext uri="{0D108BD9-81ED-4DB2-BD59-A6C34878D82A}">
                    <a16:rowId xmlns:a16="http://schemas.microsoft.com/office/drawing/2014/main" val="2595878732"/>
                  </a:ext>
                </a:extLst>
              </a:tr>
            </a:tbl>
          </a:graphicData>
        </a:graphic>
      </p:graphicFrame>
      <p:graphicFrame>
        <p:nvGraphicFramePr>
          <p:cNvPr id="17" name="Table 16">
            <a:extLst>
              <a:ext uri="{FF2B5EF4-FFF2-40B4-BE49-F238E27FC236}">
                <a16:creationId xmlns:a16="http://schemas.microsoft.com/office/drawing/2014/main" id="{2E8F3388-983F-4AB1-8FFC-8FAFD9E2923F}"/>
              </a:ext>
            </a:extLst>
          </p:cNvPr>
          <p:cNvGraphicFramePr>
            <a:graphicFrameLocks noGrp="1"/>
          </p:cNvGraphicFramePr>
          <p:nvPr>
            <p:extLst>
              <p:ext uri="{D42A27DB-BD31-4B8C-83A1-F6EECF244321}">
                <p14:modId xmlns:p14="http://schemas.microsoft.com/office/powerpoint/2010/main" val="1390322469"/>
              </p:ext>
            </p:extLst>
          </p:nvPr>
        </p:nvGraphicFramePr>
        <p:xfrm>
          <a:off x="29317314" y="14476422"/>
          <a:ext cx="10332720" cy="1798320"/>
        </p:xfrm>
        <a:graphic>
          <a:graphicData uri="http://schemas.openxmlformats.org/drawingml/2006/table">
            <a:tbl>
              <a:tblPr firstRow="1" bandRow="1">
                <a:tableStyleId>{5C22544A-7EE6-4342-B048-85BDC9FD1C3A}</a:tableStyleId>
              </a:tblPr>
              <a:tblGrid>
                <a:gridCol w="4950615">
                  <a:extLst>
                    <a:ext uri="{9D8B030D-6E8A-4147-A177-3AD203B41FA5}">
                      <a16:colId xmlns:a16="http://schemas.microsoft.com/office/drawing/2014/main" val="752965990"/>
                    </a:ext>
                  </a:extLst>
                </a:gridCol>
                <a:gridCol w="5382105">
                  <a:extLst>
                    <a:ext uri="{9D8B030D-6E8A-4147-A177-3AD203B41FA5}">
                      <a16:colId xmlns:a16="http://schemas.microsoft.com/office/drawing/2014/main" val="1558580006"/>
                    </a:ext>
                  </a:extLst>
                </a:gridCol>
              </a:tblGrid>
              <a:tr h="1676686">
                <a:tc>
                  <a:txBody>
                    <a:bodyPr/>
                    <a:lstStyle/>
                    <a:p>
                      <a:pPr marL="0" marR="0" lvl="0" indent="0" algn="l" defTabSz="420624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Collected Data</a:t>
                      </a:r>
                    </a:p>
                    <a:p>
                      <a:pPr marL="0" marR="0" lvl="0" indent="0" algn="l" defTabSz="420624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Modulus: 53.894 </a:t>
                      </a:r>
                      <a:r>
                        <a:rPr kumimoji="0" lang="en-US" sz="28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GPa</a:t>
                      </a:r>
                      <a:endPar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420624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Hardness: 6.619 </a:t>
                      </a:r>
                      <a:r>
                        <a:rPr kumimoji="0" lang="en-US" sz="28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GPa</a:t>
                      </a:r>
                      <a:endPar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420624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Contact Depth: 173.373 nm</a:t>
                      </a:r>
                      <a:endParaRPr lang="en-US" sz="2800" dirty="0">
                        <a:latin typeface="Times New Roman" panose="02020603050405020304" pitchFamily="18" charset="0"/>
                        <a:cs typeface="Times New Roman" panose="02020603050405020304" pitchFamily="18" charset="0"/>
                      </a:endParaRPr>
                    </a:p>
                  </a:txBody>
                  <a:tcPr>
                    <a:noFill/>
                  </a:tcPr>
                </a:tc>
                <a:tc>
                  <a:txBody>
                    <a:bodyPr/>
                    <a:lstStyle/>
                    <a:p>
                      <a:pPr marL="0" marR="0" lvl="0" indent="0" algn="l" defTabSz="3862232"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From </a:t>
                      </a:r>
                      <a:r>
                        <a:rPr kumimoji="0" lang="en-US" sz="28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Hysitron</a:t>
                      </a: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Report:</a:t>
                      </a:r>
                    </a:p>
                    <a:p>
                      <a:pPr marL="0" marR="0" lvl="0" indent="0" algn="l" defTabSz="3862232"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Modulus: 53.853 </a:t>
                      </a:r>
                      <a:r>
                        <a:rPr kumimoji="0" lang="en-US" sz="28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GPa</a:t>
                      </a:r>
                      <a:endPar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3862232"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Hardness: 5.580 </a:t>
                      </a:r>
                      <a:r>
                        <a:rPr kumimoji="0" lang="en-US" sz="28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GPa</a:t>
                      </a:r>
                      <a:endPar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3862232"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Contact Depth: 244.238 nm</a:t>
                      </a:r>
                    </a:p>
                  </a:txBody>
                  <a:tcPr>
                    <a:noFill/>
                  </a:tcPr>
                </a:tc>
                <a:extLst>
                  <a:ext uri="{0D108BD9-81ED-4DB2-BD59-A6C34878D82A}">
                    <a16:rowId xmlns:a16="http://schemas.microsoft.com/office/drawing/2014/main" val="2324003218"/>
                  </a:ext>
                </a:extLst>
              </a:tr>
            </a:tbl>
          </a:graphicData>
        </a:graphic>
      </p:graphicFrame>
      <p:sp>
        <p:nvSpPr>
          <p:cNvPr id="39" name="TextBox 38">
            <a:extLst>
              <a:ext uri="{FF2B5EF4-FFF2-40B4-BE49-F238E27FC236}">
                <a16:creationId xmlns:a16="http://schemas.microsoft.com/office/drawing/2014/main" id="{187A1CF7-CD42-4267-AA09-63C7A5F0FFA9}"/>
              </a:ext>
            </a:extLst>
          </p:cNvPr>
          <p:cNvSpPr txBox="1"/>
          <p:nvPr/>
        </p:nvSpPr>
        <p:spPr>
          <a:xfrm>
            <a:off x="29317314" y="16561154"/>
            <a:ext cx="8657435" cy="1446550"/>
          </a:xfrm>
          <a:prstGeom prst="rect">
            <a:avLst/>
          </a:prstGeom>
          <a:noFill/>
        </p:spPr>
        <p:txBody>
          <a:bodyPr wrap="square" rtlCol="0">
            <a:spAutoFit/>
          </a:bodyPr>
          <a:lstStyle/>
          <a:p>
            <a:r>
              <a:rPr lang="en-US" sz="6000" b="1" dirty="0">
                <a:latin typeface="Times New Roman" panose="02020603050405020304" pitchFamily="18" charset="0"/>
                <a:cs typeface="Times New Roman" panose="02020603050405020304" pitchFamily="18" charset="0"/>
              </a:rPr>
              <a:t>1000 C</a:t>
            </a:r>
          </a:p>
          <a:p>
            <a:pPr lvl="0"/>
            <a:r>
              <a:rPr lang="en-US" sz="2800" u="sng" dirty="0">
                <a:solidFill>
                  <a:prstClr val="black"/>
                </a:solidFill>
                <a:latin typeface="Times New Roman" panose="02020603050405020304" pitchFamily="18" charset="0"/>
                <a:cs typeface="Times New Roman" panose="02020603050405020304" pitchFamily="18" charset="0"/>
              </a:rPr>
              <a:t>Average</a:t>
            </a:r>
          </a:p>
        </p:txBody>
      </p:sp>
      <p:graphicFrame>
        <p:nvGraphicFramePr>
          <p:cNvPr id="18" name="Table 17">
            <a:extLst>
              <a:ext uri="{FF2B5EF4-FFF2-40B4-BE49-F238E27FC236}">
                <a16:creationId xmlns:a16="http://schemas.microsoft.com/office/drawing/2014/main" id="{7B0987CD-7B92-49E2-B74C-E2651D83A120}"/>
              </a:ext>
            </a:extLst>
          </p:cNvPr>
          <p:cNvGraphicFramePr>
            <a:graphicFrameLocks noGrp="1"/>
          </p:cNvGraphicFramePr>
          <p:nvPr>
            <p:extLst>
              <p:ext uri="{D42A27DB-BD31-4B8C-83A1-F6EECF244321}">
                <p14:modId xmlns:p14="http://schemas.microsoft.com/office/powerpoint/2010/main" val="4039169005"/>
              </p:ext>
            </p:extLst>
          </p:nvPr>
        </p:nvGraphicFramePr>
        <p:xfrm>
          <a:off x="29317314" y="18040323"/>
          <a:ext cx="10332720" cy="1798320"/>
        </p:xfrm>
        <a:graphic>
          <a:graphicData uri="http://schemas.openxmlformats.org/drawingml/2006/table">
            <a:tbl>
              <a:tblPr firstRow="1" bandRow="1">
                <a:tableStyleId>{5C22544A-7EE6-4342-B048-85BDC9FD1C3A}</a:tableStyleId>
              </a:tblPr>
              <a:tblGrid>
                <a:gridCol w="5166360">
                  <a:extLst>
                    <a:ext uri="{9D8B030D-6E8A-4147-A177-3AD203B41FA5}">
                      <a16:colId xmlns:a16="http://schemas.microsoft.com/office/drawing/2014/main" val="122837801"/>
                    </a:ext>
                  </a:extLst>
                </a:gridCol>
                <a:gridCol w="5166360">
                  <a:extLst>
                    <a:ext uri="{9D8B030D-6E8A-4147-A177-3AD203B41FA5}">
                      <a16:colId xmlns:a16="http://schemas.microsoft.com/office/drawing/2014/main" val="3324869655"/>
                    </a:ext>
                  </a:extLst>
                </a:gridCol>
              </a:tblGrid>
              <a:tr h="1715444">
                <a:tc>
                  <a:txBody>
                    <a:bodyPr/>
                    <a:lstStyle/>
                    <a:p>
                      <a:pPr marL="0" marR="0" lvl="0" indent="0" algn="l" defTabSz="420624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Collected Data</a:t>
                      </a:r>
                    </a:p>
                    <a:p>
                      <a:pPr marL="0" marR="0" lvl="0" indent="0" algn="l" defTabSz="420624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Modulus: 21.325 </a:t>
                      </a:r>
                      <a:r>
                        <a:rPr kumimoji="0" lang="en-US" sz="28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GPa</a:t>
                      </a:r>
                      <a:endPar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420624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Hardness: 0.467 </a:t>
                      </a:r>
                      <a:r>
                        <a:rPr kumimoji="0" lang="en-US" sz="28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GPa</a:t>
                      </a:r>
                      <a:endPar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420624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Contact Depth: 961.454 nm</a:t>
                      </a:r>
                      <a:endParaRPr lang="en-US" sz="88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0" marR="0" lvl="0" indent="0" algn="l" defTabSz="3862232"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From </a:t>
                      </a:r>
                      <a:r>
                        <a:rPr kumimoji="0" lang="en-US" sz="28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Hysitron</a:t>
                      </a: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Report:</a:t>
                      </a:r>
                    </a:p>
                    <a:p>
                      <a:pPr marL="0" marR="0" lvl="0" indent="0" algn="l" defTabSz="3862232"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Modulus: 22.960 </a:t>
                      </a:r>
                      <a:r>
                        <a:rPr kumimoji="0" lang="en-US" sz="28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GPa</a:t>
                      </a:r>
                      <a:endPar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3862232"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Hardness: 0.695 </a:t>
                      </a:r>
                      <a:r>
                        <a:rPr kumimoji="0" lang="en-US" sz="28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GPa</a:t>
                      </a:r>
                      <a:endPar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3862232"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Contact Depth: 305.343 nm</a:t>
                      </a:r>
                    </a:p>
                  </a:txBody>
                  <a:tcPr>
                    <a:lnL w="12700" cmpd="sng">
                      <a:noFill/>
                    </a:lnL>
                    <a:noFill/>
                  </a:tcPr>
                </a:tc>
                <a:extLst>
                  <a:ext uri="{0D108BD9-81ED-4DB2-BD59-A6C34878D82A}">
                    <a16:rowId xmlns:a16="http://schemas.microsoft.com/office/drawing/2014/main" val="3591486568"/>
                  </a:ext>
                </a:extLst>
              </a:tr>
            </a:tbl>
          </a:graphicData>
        </a:graphic>
      </p:graphicFrame>
      <p:graphicFrame>
        <p:nvGraphicFramePr>
          <p:cNvPr id="19" name="Table 18">
            <a:extLst>
              <a:ext uri="{FF2B5EF4-FFF2-40B4-BE49-F238E27FC236}">
                <a16:creationId xmlns:a16="http://schemas.microsoft.com/office/drawing/2014/main" id="{33E5F6EC-6335-4C6F-A737-7A99F8E79F3E}"/>
              </a:ext>
            </a:extLst>
          </p:cNvPr>
          <p:cNvGraphicFramePr>
            <a:graphicFrameLocks noGrp="1"/>
          </p:cNvGraphicFramePr>
          <p:nvPr>
            <p:extLst>
              <p:ext uri="{D42A27DB-BD31-4B8C-83A1-F6EECF244321}">
                <p14:modId xmlns:p14="http://schemas.microsoft.com/office/powerpoint/2010/main" val="1928704487"/>
              </p:ext>
            </p:extLst>
          </p:nvPr>
        </p:nvGraphicFramePr>
        <p:xfrm>
          <a:off x="29317314" y="21468710"/>
          <a:ext cx="10332720" cy="1798320"/>
        </p:xfrm>
        <a:graphic>
          <a:graphicData uri="http://schemas.openxmlformats.org/drawingml/2006/table">
            <a:tbl>
              <a:tblPr firstRow="1" bandRow="1">
                <a:tableStyleId>{5C22544A-7EE6-4342-B048-85BDC9FD1C3A}</a:tableStyleId>
              </a:tblPr>
              <a:tblGrid>
                <a:gridCol w="5166360">
                  <a:extLst>
                    <a:ext uri="{9D8B030D-6E8A-4147-A177-3AD203B41FA5}">
                      <a16:colId xmlns:a16="http://schemas.microsoft.com/office/drawing/2014/main" val="3105129544"/>
                    </a:ext>
                  </a:extLst>
                </a:gridCol>
                <a:gridCol w="5166360">
                  <a:extLst>
                    <a:ext uri="{9D8B030D-6E8A-4147-A177-3AD203B41FA5}">
                      <a16:colId xmlns:a16="http://schemas.microsoft.com/office/drawing/2014/main" val="3250123050"/>
                    </a:ext>
                  </a:extLst>
                </a:gridCol>
              </a:tblGrid>
              <a:tr h="1174426">
                <a:tc>
                  <a:txBody>
                    <a:bodyPr/>
                    <a:lstStyle/>
                    <a:p>
                      <a:pPr marL="0" marR="0" lvl="0" indent="0" algn="l" defTabSz="420624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Collected Data</a:t>
                      </a:r>
                    </a:p>
                    <a:p>
                      <a:pPr marL="0" marR="0" lvl="0" indent="0" algn="l" defTabSz="420624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Modulus: 19.039 </a:t>
                      </a:r>
                      <a:r>
                        <a:rPr kumimoji="0" lang="en-US" sz="28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GPa</a:t>
                      </a:r>
                      <a:endPar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420624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Hardness: 0.147 </a:t>
                      </a:r>
                      <a:r>
                        <a:rPr kumimoji="0" lang="en-US" sz="28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GPa</a:t>
                      </a:r>
                      <a:endPar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420624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Contact Depth: 1625.050 nm</a:t>
                      </a:r>
                    </a:p>
                  </a:txBody>
                  <a:tcPr>
                    <a:noFill/>
                  </a:tcPr>
                </a:tc>
                <a:tc>
                  <a:txBody>
                    <a:bodyPr/>
                    <a:lstStyle/>
                    <a:p>
                      <a:pPr marL="0" marR="0" lvl="0" indent="0" algn="l" defTabSz="3862232"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From </a:t>
                      </a:r>
                      <a:r>
                        <a:rPr kumimoji="0" lang="en-US" sz="28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Hysitron</a:t>
                      </a: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Report:</a:t>
                      </a:r>
                    </a:p>
                    <a:p>
                      <a:pPr marL="0" marR="0" lvl="0" indent="0" algn="l" defTabSz="3862232"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Modulus: 14.783 </a:t>
                      </a:r>
                      <a:r>
                        <a:rPr kumimoji="0" lang="en-US" sz="28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GPa</a:t>
                      </a:r>
                      <a:endPar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3862232"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Hardness: 0.286 </a:t>
                      </a:r>
                      <a:r>
                        <a:rPr kumimoji="0" lang="en-US" sz="28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GPa</a:t>
                      </a:r>
                      <a:endPar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3862232"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Contact Depth: 609.311 nm</a:t>
                      </a:r>
                    </a:p>
                  </a:txBody>
                  <a:tcPr>
                    <a:noFill/>
                  </a:tcPr>
                </a:tc>
                <a:extLst>
                  <a:ext uri="{0D108BD9-81ED-4DB2-BD59-A6C34878D82A}">
                    <a16:rowId xmlns:a16="http://schemas.microsoft.com/office/drawing/2014/main" val="4179896701"/>
                  </a:ext>
                </a:extLst>
              </a:tr>
            </a:tbl>
          </a:graphicData>
        </a:graphic>
      </p:graphicFrame>
      <p:graphicFrame>
        <p:nvGraphicFramePr>
          <p:cNvPr id="20" name="Table 19">
            <a:extLst>
              <a:ext uri="{FF2B5EF4-FFF2-40B4-BE49-F238E27FC236}">
                <a16:creationId xmlns:a16="http://schemas.microsoft.com/office/drawing/2014/main" id="{B21A938D-B22C-4837-BC99-413DA494E458}"/>
              </a:ext>
            </a:extLst>
          </p:cNvPr>
          <p:cNvGraphicFramePr>
            <a:graphicFrameLocks noGrp="1"/>
          </p:cNvGraphicFramePr>
          <p:nvPr>
            <p:extLst>
              <p:ext uri="{D42A27DB-BD31-4B8C-83A1-F6EECF244321}">
                <p14:modId xmlns:p14="http://schemas.microsoft.com/office/powerpoint/2010/main" val="3904168503"/>
              </p:ext>
            </p:extLst>
          </p:nvPr>
        </p:nvGraphicFramePr>
        <p:xfrm>
          <a:off x="29317312" y="25006191"/>
          <a:ext cx="10332720" cy="1798320"/>
        </p:xfrm>
        <a:graphic>
          <a:graphicData uri="http://schemas.openxmlformats.org/drawingml/2006/table">
            <a:tbl>
              <a:tblPr firstRow="1" bandRow="1">
                <a:tableStyleId>{5C22544A-7EE6-4342-B048-85BDC9FD1C3A}</a:tableStyleId>
              </a:tblPr>
              <a:tblGrid>
                <a:gridCol w="5166360">
                  <a:extLst>
                    <a:ext uri="{9D8B030D-6E8A-4147-A177-3AD203B41FA5}">
                      <a16:colId xmlns:a16="http://schemas.microsoft.com/office/drawing/2014/main" val="3398231641"/>
                    </a:ext>
                  </a:extLst>
                </a:gridCol>
                <a:gridCol w="5166360">
                  <a:extLst>
                    <a:ext uri="{9D8B030D-6E8A-4147-A177-3AD203B41FA5}">
                      <a16:colId xmlns:a16="http://schemas.microsoft.com/office/drawing/2014/main" val="3984007602"/>
                    </a:ext>
                  </a:extLst>
                </a:gridCol>
              </a:tblGrid>
              <a:tr h="1757716">
                <a:tc>
                  <a:txBody>
                    <a:bodyPr/>
                    <a:lstStyle/>
                    <a:p>
                      <a:pPr marL="0" marR="0" lvl="0" indent="0" algn="l" defTabSz="420624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Collected Data</a:t>
                      </a:r>
                    </a:p>
                    <a:p>
                      <a:pPr marL="0" marR="0" lvl="0" indent="0" algn="l" defTabSz="420624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Modulus: 13.535 </a:t>
                      </a:r>
                      <a:r>
                        <a:rPr kumimoji="0" lang="en-US" sz="28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GPa</a:t>
                      </a:r>
                      <a:endPar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420624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Hardness: 0.124 </a:t>
                      </a:r>
                      <a:r>
                        <a:rPr kumimoji="0" lang="en-US" sz="28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GPa</a:t>
                      </a:r>
                      <a:endPar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420624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Contact Depth: 1784.800 nm</a:t>
                      </a:r>
                      <a:endParaRPr lang="en-US" sz="8800" dirty="0">
                        <a:latin typeface="Times New Roman" panose="02020603050405020304" pitchFamily="18" charset="0"/>
                        <a:cs typeface="Times New Roman" panose="02020603050405020304" pitchFamily="18" charset="0"/>
                      </a:endParaRPr>
                    </a:p>
                  </a:txBody>
                  <a:tcPr>
                    <a:noFill/>
                  </a:tcPr>
                </a:tc>
                <a:tc>
                  <a:txBody>
                    <a:bodyPr/>
                    <a:lstStyle/>
                    <a:p>
                      <a:pPr marL="0" marR="0" lvl="0" indent="0" algn="l" defTabSz="3862232"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From </a:t>
                      </a:r>
                      <a:r>
                        <a:rPr kumimoji="0" lang="en-US" sz="28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Hysitron</a:t>
                      </a: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Report:</a:t>
                      </a:r>
                    </a:p>
                    <a:p>
                      <a:pPr marL="0" marR="0" lvl="0" indent="0" algn="l" defTabSz="3862232"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Modulus: 10.323 </a:t>
                      </a:r>
                      <a:r>
                        <a:rPr kumimoji="0" lang="en-US" sz="28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GPa</a:t>
                      </a:r>
                      <a:endPar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3862232"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Hardness: 0.278 </a:t>
                      </a:r>
                      <a:r>
                        <a:rPr kumimoji="0" lang="en-US" sz="28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GPa</a:t>
                      </a:r>
                      <a:endPar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3862232"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Contact Depth: 427.550 nm</a:t>
                      </a:r>
                    </a:p>
                  </a:txBody>
                  <a:tcPr>
                    <a:noFill/>
                  </a:tcPr>
                </a:tc>
                <a:extLst>
                  <a:ext uri="{0D108BD9-81ED-4DB2-BD59-A6C34878D82A}">
                    <a16:rowId xmlns:a16="http://schemas.microsoft.com/office/drawing/2014/main" val="772770453"/>
                  </a:ext>
                </a:extLst>
              </a:tr>
            </a:tbl>
          </a:graphicData>
        </a:graphic>
      </p:graphicFrame>
      <p:graphicFrame>
        <p:nvGraphicFramePr>
          <p:cNvPr id="21" name="Table 20">
            <a:extLst>
              <a:ext uri="{FF2B5EF4-FFF2-40B4-BE49-F238E27FC236}">
                <a16:creationId xmlns:a16="http://schemas.microsoft.com/office/drawing/2014/main" id="{D10C29EF-3307-4D7C-90F6-8905ABB3457E}"/>
              </a:ext>
            </a:extLst>
          </p:cNvPr>
          <p:cNvGraphicFramePr>
            <a:graphicFrameLocks noGrp="1"/>
          </p:cNvGraphicFramePr>
          <p:nvPr>
            <p:extLst>
              <p:ext uri="{D42A27DB-BD31-4B8C-83A1-F6EECF244321}">
                <p14:modId xmlns:p14="http://schemas.microsoft.com/office/powerpoint/2010/main" val="4457973"/>
              </p:ext>
            </p:extLst>
          </p:nvPr>
        </p:nvGraphicFramePr>
        <p:xfrm>
          <a:off x="29317313" y="28582688"/>
          <a:ext cx="10332720" cy="1798320"/>
        </p:xfrm>
        <a:graphic>
          <a:graphicData uri="http://schemas.openxmlformats.org/drawingml/2006/table">
            <a:tbl>
              <a:tblPr firstRow="1" bandRow="1">
                <a:tableStyleId>{5C22544A-7EE6-4342-B048-85BDC9FD1C3A}</a:tableStyleId>
              </a:tblPr>
              <a:tblGrid>
                <a:gridCol w="5166360">
                  <a:extLst>
                    <a:ext uri="{9D8B030D-6E8A-4147-A177-3AD203B41FA5}">
                      <a16:colId xmlns:a16="http://schemas.microsoft.com/office/drawing/2014/main" val="3704334927"/>
                    </a:ext>
                  </a:extLst>
                </a:gridCol>
                <a:gridCol w="5166360">
                  <a:extLst>
                    <a:ext uri="{9D8B030D-6E8A-4147-A177-3AD203B41FA5}">
                      <a16:colId xmlns:a16="http://schemas.microsoft.com/office/drawing/2014/main" val="3418262432"/>
                    </a:ext>
                  </a:extLst>
                </a:gridCol>
              </a:tblGrid>
              <a:tr h="1477074">
                <a:tc>
                  <a:txBody>
                    <a:bodyPr/>
                    <a:lstStyle/>
                    <a:p>
                      <a:pPr marL="0" marR="0" lvl="0" indent="0" algn="l" defTabSz="420624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Collected Data</a:t>
                      </a:r>
                    </a:p>
                    <a:p>
                      <a:pPr marL="0" marR="0" lvl="0" indent="0" algn="l" defTabSz="420624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Modulus: 7.579 </a:t>
                      </a:r>
                      <a:r>
                        <a:rPr kumimoji="0" lang="en-US" sz="28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GPa</a:t>
                      </a:r>
                      <a:endPar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420624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Hardness: 0.245 </a:t>
                      </a:r>
                      <a:r>
                        <a:rPr kumimoji="0" lang="en-US" sz="28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GPa</a:t>
                      </a:r>
                      <a:endPar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420624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Contact Depth: 511.738 nm</a:t>
                      </a:r>
                      <a:endParaRPr lang="en-US" sz="8800" dirty="0">
                        <a:latin typeface="Times New Roman" panose="02020603050405020304" pitchFamily="18" charset="0"/>
                        <a:cs typeface="Times New Roman" panose="02020603050405020304" pitchFamily="18" charset="0"/>
                      </a:endParaRPr>
                    </a:p>
                  </a:txBody>
                  <a:tcPr>
                    <a:noFill/>
                  </a:tcPr>
                </a:tc>
                <a:tc>
                  <a:txBody>
                    <a:bodyPr/>
                    <a:lstStyle/>
                    <a:p>
                      <a:pPr marL="0" marR="0" lvl="0" indent="0" algn="l" defTabSz="3862232"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From </a:t>
                      </a:r>
                      <a:r>
                        <a:rPr kumimoji="0" lang="en-US" sz="28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Hysitron</a:t>
                      </a: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Report:</a:t>
                      </a:r>
                    </a:p>
                    <a:p>
                      <a:pPr marL="0" marR="0" lvl="0" indent="0" algn="l" defTabSz="3862232"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Modulus: 8.242 </a:t>
                      </a:r>
                      <a:r>
                        <a:rPr kumimoji="0" lang="en-US" sz="28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GPa</a:t>
                      </a:r>
                      <a:endPar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3862232"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Hardness: 0.197 </a:t>
                      </a:r>
                      <a:r>
                        <a:rPr kumimoji="0" lang="en-US" sz="28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GPa</a:t>
                      </a:r>
                      <a:endPar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3862232"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Contact Depth: 514.967 nm</a:t>
                      </a:r>
                    </a:p>
                  </a:txBody>
                  <a:tcPr>
                    <a:noFill/>
                  </a:tcPr>
                </a:tc>
                <a:extLst>
                  <a:ext uri="{0D108BD9-81ED-4DB2-BD59-A6C34878D82A}">
                    <a16:rowId xmlns:a16="http://schemas.microsoft.com/office/drawing/2014/main" val="2632487326"/>
                  </a:ext>
                </a:extLst>
              </a:tr>
            </a:tbl>
          </a:graphicData>
        </a:graphic>
      </p:graphicFrame>
      <p:sp>
        <p:nvSpPr>
          <p:cNvPr id="3" name="Rectangle 2">
            <a:extLst>
              <a:ext uri="{FF2B5EF4-FFF2-40B4-BE49-F238E27FC236}">
                <a16:creationId xmlns:a16="http://schemas.microsoft.com/office/drawing/2014/main" id="{104D36E8-D64A-456C-9DC3-8C558A380ABC}"/>
              </a:ext>
            </a:extLst>
          </p:cNvPr>
          <p:cNvSpPr/>
          <p:nvPr/>
        </p:nvSpPr>
        <p:spPr>
          <a:xfrm>
            <a:off x="1650653" y="9601531"/>
            <a:ext cx="7117725" cy="17943374"/>
          </a:xfrm>
          <a:prstGeom prst="rect">
            <a:avLst/>
          </a:prstGeom>
        </p:spPr>
        <p:txBody>
          <a:bodyPr wrap="square" anchor="t">
            <a:spAutoFit/>
          </a:bodyPr>
          <a:lstStyle/>
          <a:p>
            <a:r>
              <a:rPr lang="en-US" sz="4000" dirty="0">
                <a:latin typeface="Times New Roman" panose="02020603050405020304" pitchFamily="18" charset="0"/>
                <a:ea typeface="Calibri" panose="020F0502020204030204" pitchFamily="34" charset="0"/>
                <a:cs typeface="Times New Roman" panose="02020603050405020304" pitchFamily="18" charset="0"/>
              </a:rPr>
              <a:t>A </a:t>
            </a:r>
            <a:r>
              <a:rPr lang="en-US" sz="4000" dirty="0" err="1">
                <a:latin typeface="Times New Roman" panose="02020603050405020304" pitchFamily="18" charset="0"/>
                <a:ea typeface="Calibri" panose="020F0502020204030204" pitchFamily="34" charset="0"/>
                <a:cs typeface="Times New Roman" panose="02020603050405020304" pitchFamily="18" charset="0"/>
              </a:rPr>
              <a:t>Hysitron</a:t>
            </a:r>
            <a:r>
              <a:rPr lang="en-US" sz="4000" dirty="0">
                <a:latin typeface="Times New Roman" panose="02020603050405020304" pitchFamily="18" charset="0"/>
                <a:ea typeface="Calibri" panose="020F0502020204030204" pitchFamily="34" charset="0"/>
                <a:cs typeface="Times New Roman" panose="02020603050405020304" pitchFamily="18" charset="0"/>
              </a:rPr>
              <a:t> </a:t>
            </a:r>
            <a:r>
              <a:rPr lang="en-US" sz="4000" dirty="0" err="1">
                <a:latin typeface="Times New Roman" panose="02020603050405020304" pitchFamily="18" charset="0"/>
                <a:ea typeface="Calibri" panose="020F0502020204030204" pitchFamily="34" charset="0"/>
                <a:cs typeface="Times New Roman" panose="02020603050405020304" pitchFamily="18" charset="0"/>
              </a:rPr>
              <a:t>nanoindentor</a:t>
            </a:r>
            <a:r>
              <a:rPr lang="en-US" sz="4000" dirty="0">
                <a:latin typeface="Times New Roman" panose="02020603050405020304" pitchFamily="18" charset="0"/>
                <a:ea typeface="Calibri" panose="020F0502020204030204" pitchFamily="34" charset="0"/>
                <a:cs typeface="Times New Roman" panose="02020603050405020304" pitchFamily="18" charset="0"/>
              </a:rPr>
              <a:t> was used to test the hardness and reduced modulus of several two </a:t>
            </a:r>
            <a:r>
              <a:rPr lang="en-US" sz="4000">
                <a:latin typeface="Times New Roman" panose="02020603050405020304" pitchFamily="18" charset="0"/>
                <a:ea typeface="Calibri" panose="020F0502020204030204" pitchFamily="34" charset="0"/>
                <a:cs typeface="Times New Roman" panose="02020603050405020304" pitchFamily="18" charset="0"/>
              </a:rPr>
              <a:t>sample groups</a:t>
            </a:r>
            <a:r>
              <a:rPr lang="en-US" sz="4000" dirty="0">
                <a:latin typeface="Times New Roman" panose="02020603050405020304" pitchFamily="18" charset="0"/>
                <a:ea typeface="Calibri" panose="020F0502020204030204" pitchFamily="34" charset="0"/>
                <a:cs typeface="Times New Roman" panose="02020603050405020304" pitchFamily="18" charset="0"/>
              </a:rPr>
              <a:t>. These samples consisted of silica colloids deposited onto glass slides that were sintered at various temperatures. Students prepared silica colloid samples of comparable properties, one set was sent to the company </a:t>
            </a:r>
            <a:r>
              <a:rPr lang="en-US" sz="4000" dirty="0" err="1">
                <a:latin typeface="Times New Roman" panose="02020603050405020304" pitchFamily="18" charset="0"/>
                <a:ea typeface="Calibri" panose="020F0502020204030204" pitchFamily="34" charset="0"/>
                <a:cs typeface="Times New Roman" panose="02020603050405020304" pitchFamily="18" charset="0"/>
              </a:rPr>
              <a:t>Hysitron</a:t>
            </a:r>
            <a:r>
              <a:rPr lang="en-US" sz="4000" dirty="0">
                <a:latin typeface="Times New Roman" panose="02020603050405020304" pitchFamily="18" charset="0"/>
                <a:ea typeface="Calibri" panose="020F0502020204030204" pitchFamily="34" charset="0"/>
                <a:cs typeface="Times New Roman" panose="02020603050405020304" pitchFamily="18" charset="0"/>
              </a:rPr>
              <a:t> from UW-Stout in 2009, the other was sent to UW-</a:t>
            </a:r>
            <a:r>
              <a:rPr lang="en-US" sz="4000" dirty="0" err="1">
                <a:latin typeface="Times New Roman" panose="02020603050405020304" pitchFamily="18" charset="0"/>
                <a:ea typeface="Calibri" panose="020F0502020204030204" pitchFamily="34" charset="0"/>
                <a:cs typeface="Times New Roman" panose="02020603050405020304" pitchFamily="18" charset="0"/>
              </a:rPr>
              <a:t>Eau</a:t>
            </a:r>
            <a:r>
              <a:rPr lang="en-US" sz="4000" dirty="0">
                <a:latin typeface="Times New Roman" panose="02020603050405020304" pitchFamily="18" charset="0"/>
                <a:ea typeface="Calibri" panose="020F0502020204030204" pitchFamily="34" charset="0"/>
                <a:cs typeface="Times New Roman" panose="02020603050405020304" pitchFamily="18" charset="0"/>
              </a:rPr>
              <a:t> Claire from Carthage College in 2017. The aim for this project was to confirm data found by </a:t>
            </a:r>
            <a:r>
              <a:rPr lang="en-US" sz="4000" dirty="0" err="1">
                <a:latin typeface="Times New Roman" panose="02020603050405020304" pitchFamily="18" charset="0"/>
                <a:ea typeface="Calibri" panose="020F0502020204030204" pitchFamily="34" charset="0"/>
                <a:cs typeface="Times New Roman" panose="02020603050405020304" pitchFamily="18" charset="0"/>
              </a:rPr>
              <a:t>Hysitron</a:t>
            </a:r>
            <a:r>
              <a:rPr lang="en-US" sz="4000" dirty="0">
                <a:latin typeface="Times New Roman" panose="02020603050405020304" pitchFamily="18" charset="0"/>
                <a:ea typeface="Calibri" panose="020F0502020204030204" pitchFamily="34" charset="0"/>
                <a:cs typeface="Times New Roman" panose="02020603050405020304" pitchFamily="18" charset="0"/>
              </a:rPr>
              <a:t>. The ongoing project at Carthage needed confirmation that the way the samples were prepared were consistent with previous methods. Our findings indicated that the samples sintered at higher temperatures had a higher hardness and reduced modulus, which was also determined by </a:t>
            </a:r>
            <a:r>
              <a:rPr lang="en-US" sz="4000" dirty="0" err="1">
                <a:latin typeface="Times New Roman" panose="02020603050405020304" pitchFamily="18" charset="0"/>
                <a:ea typeface="Calibri" panose="020F0502020204030204" pitchFamily="34" charset="0"/>
                <a:cs typeface="Times New Roman" panose="02020603050405020304" pitchFamily="18" charset="0"/>
              </a:rPr>
              <a:t>Hysitron</a:t>
            </a:r>
            <a:r>
              <a:rPr lang="en-US" sz="4000" dirty="0">
                <a:latin typeface="Times New Roman" panose="02020603050405020304" pitchFamily="18" charset="0"/>
                <a:ea typeface="Calibri" panose="020F0502020204030204" pitchFamily="34" charset="0"/>
                <a:cs typeface="Times New Roman" panose="02020603050405020304" pitchFamily="18" charset="0"/>
              </a:rPr>
              <a:t>. The goal of this was to show that the process of creating the samples were reproducible and accurate. </a:t>
            </a:r>
            <a:endParaRPr lang="en-US" sz="4000" dirty="0">
              <a:latin typeface="Times New Roman" panose="02020603050405020304" pitchFamily="18" charset="0"/>
              <a:cs typeface="Times New Roman" panose="02020603050405020304" pitchFamily="18" charset="0"/>
            </a:endParaRPr>
          </a:p>
        </p:txBody>
      </p:sp>
      <p:sp>
        <p:nvSpPr>
          <p:cNvPr id="12" name="TextBox 11">
            <a:extLst>
              <a:ext uri="{FF2B5EF4-FFF2-40B4-BE49-F238E27FC236}">
                <a16:creationId xmlns:a16="http://schemas.microsoft.com/office/drawing/2014/main" id="{CB36C3D5-DED5-4A3F-86AC-45296A9FB9FA}"/>
              </a:ext>
            </a:extLst>
          </p:cNvPr>
          <p:cNvSpPr txBox="1"/>
          <p:nvPr/>
        </p:nvSpPr>
        <p:spPr>
          <a:xfrm>
            <a:off x="1643825" y="35297893"/>
            <a:ext cx="7655807" cy="1631216"/>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rPr>
              <a:t>UW-</a:t>
            </a:r>
            <a:r>
              <a:rPr lang="en-US" sz="3200" dirty="0" err="1">
                <a:latin typeface="Times New Roman" panose="02020603050405020304" pitchFamily="18" charset="0"/>
                <a:cs typeface="Times New Roman" panose="02020603050405020304" pitchFamily="18" charset="0"/>
              </a:rPr>
              <a:t>Eau</a:t>
            </a:r>
            <a:r>
              <a:rPr lang="en-US" sz="3200" dirty="0">
                <a:latin typeface="Times New Roman" panose="02020603050405020304" pitchFamily="18" charset="0"/>
                <a:cs typeface="Times New Roman" panose="02020603050405020304" pitchFamily="18" charset="0"/>
              </a:rPr>
              <a:t> Claire Materials Science Program</a:t>
            </a:r>
          </a:p>
          <a:p>
            <a:r>
              <a:rPr lang="en-US" sz="3200" dirty="0">
                <a:latin typeface="Times New Roman" panose="02020603050405020304" pitchFamily="18" charset="0"/>
                <a:cs typeface="Times New Roman" panose="02020603050405020304" pitchFamily="18" charset="0"/>
              </a:rPr>
              <a:t>Dr. Anthony Wagner</a:t>
            </a:r>
          </a:p>
          <a:p>
            <a:endParaRPr lang="en-US" sz="3600" dirty="0"/>
          </a:p>
        </p:txBody>
      </p:sp>
      <p:sp>
        <p:nvSpPr>
          <p:cNvPr id="15" name="TextBox 14">
            <a:extLst>
              <a:ext uri="{FF2B5EF4-FFF2-40B4-BE49-F238E27FC236}">
                <a16:creationId xmlns:a16="http://schemas.microsoft.com/office/drawing/2014/main" id="{F30B4C81-9297-4C07-8263-68E44BC81ADF}"/>
              </a:ext>
            </a:extLst>
          </p:cNvPr>
          <p:cNvSpPr txBox="1"/>
          <p:nvPr/>
        </p:nvSpPr>
        <p:spPr>
          <a:xfrm>
            <a:off x="1682789" y="29186781"/>
            <a:ext cx="7085590" cy="4401205"/>
          </a:xfrm>
          <a:prstGeom prst="rect">
            <a:avLst/>
          </a:prstGeom>
          <a:noFill/>
        </p:spPr>
        <p:txBody>
          <a:bodyPr wrap="square" rtlCol="0" anchor="t">
            <a:spAutoFit/>
          </a:bodyPr>
          <a:lstStyle/>
          <a:p>
            <a:r>
              <a:rPr lang="en-US" sz="4000" dirty="0">
                <a:solidFill>
                  <a:prstClr val="black"/>
                </a:solidFill>
                <a:latin typeface="Times New Roman" panose="02020603050405020304" pitchFamily="18" charset="0"/>
                <a:cs typeface="Times New Roman" panose="02020603050405020304" pitchFamily="18" charset="0"/>
              </a:rPr>
              <a:t>Data on the thickness of the silica layer will be collected.</a:t>
            </a:r>
            <a:r>
              <a:rPr lang="en-US" sz="4000">
                <a:solidFill>
                  <a:prstClr val="black"/>
                </a:solidFill>
                <a:latin typeface="Times New Roman" panose="02020603050405020304" pitchFamily="18" charset="0"/>
                <a:cs typeface="Times New Roman" panose="02020603050405020304" pitchFamily="18" charset="0"/>
              </a:rPr>
              <a:t> </a:t>
            </a:r>
            <a:r>
              <a:rPr lang="en-US" sz="4000" dirty="0">
                <a:solidFill>
                  <a:prstClr val="black"/>
                </a:solidFill>
                <a:latin typeface="Times New Roman" panose="02020603050405020304" pitchFamily="18" charset="0"/>
                <a:cs typeface="Times New Roman" panose="02020603050405020304" pitchFamily="18" charset="0"/>
              </a:rPr>
              <a:t> We have received a new set of samples that were produced by a method of spin coating the silica onto</a:t>
            </a:r>
            <a:r>
              <a:rPr lang="en-US" sz="4000">
                <a:solidFill>
                  <a:prstClr val="black"/>
                </a:solidFill>
                <a:latin typeface="Times New Roman" panose="02020603050405020304" pitchFamily="18" charset="0"/>
                <a:cs typeface="Times New Roman" panose="02020603050405020304" pitchFamily="18" charset="0"/>
              </a:rPr>
              <a:t> </a:t>
            </a:r>
            <a:r>
              <a:rPr lang="en-US" sz="4000" dirty="0">
                <a:solidFill>
                  <a:prstClr val="black"/>
                </a:solidFill>
                <a:latin typeface="Times New Roman" panose="02020603050405020304" pitchFamily="18" charset="0"/>
                <a:cs typeface="Times New Roman" panose="02020603050405020304" pitchFamily="18" charset="0"/>
              </a:rPr>
              <a:t>glass slides. Research will continue over the summer.</a:t>
            </a:r>
            <a:endParaRPr lang="en-US" sz="4000" dirty="0">
              <a:latin typeface="Times New Roman" panose="02020603050405020304" pitchFamily="18" charset="0"/>
              <a:cs typeface="Times New Roman" panose="02020603050405020304" pitchFamily="18" charset="0"/>
            </a:endParaRPr>
          </a:p>
        </p:txBody>
      </p:sp>
      <p:pic>
        <p:nvPicPr>
          <p:cNvPr id="1027" name="Picture 3">
            <a:extLst>
              <a:ext uri="{FF2B5EF4-FFF2-40B4-BE49-F238E27FC236}">
                <a16:creationId xmlns:a16="http://schemas.microsoft.com/office/drawing/2014/main" id="{DF7E0DA0-D0B3-4245-B8F7-84440C390521}"/>
              </a:ext>
            </a:extLst>
          </p:cNvPr>
          <p:cNvPicPr>
            <a:picLocks noChangeArrowheads="1"/>
          </p:cNvPicPr>
          <p:nvPr/>
        </p:nvPicPr>
        <p:blipFill rotWithShape="1">
          <a:blip r:embed="rId13" cstate="print">
            <a:extLst>
              <a:ext uri="{28A0092B-C50C-407E-A947-70E740481C1C}">
                <a14:useLocalDpi xmlns:a14="http://schemas.microsoft.com/office/drawing/2010/main" val="0"/>
              </a:ext>
            </a:extLst>
          </a:blip>
          <a:srcRect t="1783" r="2705" b="8120"/>
          <a:stretch/>
        </p:blipFill>
        <p:spPr bwMode="auto">
          <a:xfrm>
            <a:off x="9760198" y="12799168"/>
            <a:ext cx="6583680" cy="4375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a:extLst>
              <a:ext uri="{FF2B5EF4-FFF2-40B4-BE49-F238E27FC236}">
                <a16:creationId xmlns:a16="http://schemas.microsoft.com/office/drawing/2014/main" id="{A785D711-02B9-417D-9CA5-68AF7A8682AD}"/>
              </a:ext>
            </a:extLst>
          </p:cNvPr>
          <p:cNvSpPr txBox="1"/>
          <p:nvPr/>
        </p:nvSpPr>
        <p:spPr>
          <a:xfrm>
            <a:off x="9642763" y="9601531"/>
            <a:ext cx="7117725" cy="3170099"/>
          </a:xfrm>
          <a:prstGeom prst="rect">
            <a:avLst/>
          </a:prstGeom>
          <a:noFill/>
        </p:spPr>
        <p:txBody>
          <a:bodyPr wrap="square" rtlCol="0">
            <a:spAutoFit/>
          </a:bodyPr>
          <a:lstStyle/>
          <a:p>
            <a:r>
              <a:rPr lang="en-US" sz="4000" dirty="0">
                <a:latin typeface="Times New Roman" panose="02020603050405020304" pitchFamily="18" charset="0"/>
                <a:cs typeface="Times New Roman" panose="02020603050405020304" pitchFamily="18" charset="0"/>
              </a:rPr>
              <a:t>Using the </a:t>
            </a:r>
            <a:r>
              <a:rPr lang="en-US" sz="4000" dirty="0" err="1">
                <a:latin typeface="Times New Roman" panose="02020603050405020304" pitchFamily="18" charset="0"/>
                <a:cs typeface="Times New Roman" panose="02020603050405020304" pitchFamily="18" charset="0"/>
              </a:rPr>
              <a:t>Hystiron</a:t>
            </a:r>
            <a:r>
              <a:rPr lang="en-US" sz="4000" dirty="0">
                <a:latin typeface="Times New Roman" panose="02020603050405020304" pitchFamily="18" charset="0"/>
                <a:cs typeface="Times New Roman" panose="02020603050405020304" pitchFamily="18" charset="0"/>
              </a:rPr>
              <a:t> </a:t>
            </a:r>
            <a:r>
              <a:rPr lang="en-US" sz="4000" dirty="0" err="1">
                <a:latin typeface="Times New Roman" panose="02020603050405020304" pitchFamily="18" charset="0"/>
                <a:cs typeface="Times New Roman" panose="02020603050405020304" pitchFamily="18" charset="0"/>
              </a:rPr>
              <a:t>Nanoindentor</a:t>
            </a:r>
            <a:r>
              <a:rPr lang="en-US" sz="4000" dirty="0">
                <a:latin typeface="Times New Roman" panose="02020603050405020304" pitchFamily="18" charset="0"/>
                <a:cs typeface="Times New Roman" panose="02020603050405020304" pitchFamily="18" charset="0"/>
              </a:rPr>
              <a:t>, a load function of five second approach, two second hold, and five second unload was used for each of the samples. </a:t>
            </a:r>
          </a:p>
        </p:txBody>
      </p:sp>
      <p:sp>
        <p:nvSpPr>
          <p:cNvPr id="23" name="TextBox 22">
            <a:extLst>
              <a:ext uri="{FF2B5EF4-FFF2-40B4-BE49-F238E27FC236}">
                <a16:creationId xmlns:a16="http://schemas.microsoft.com/office/drawing/2014/main" id="{C3BB0989-1FEA-4670-BCB6-D744BA4E5B09}"/>
              </a:ext>
            </a:extLst>
          </p:cNvPr>
          <p:cNvSpPr txBox="1"/>
          <p:nvPr/>
        </p:nvSpPr>
        <p:spPr>
          <a:xfrm>
            <a:off x="9642763" y="17416046"/>
            <a:ext cx="7117725" cy="9325630"/>
          </a:xfrm>
          <a:prstGeom prst="rect">
            <a:avLst/>
          </a:prstGeom>
          <a:noFill/>
        </p:spPr>
        <p:txBody>
          <a:bodyPr wrap="square" rtlCol="0">
            <a:spAutoFit/>
          </a:bodyPr>
          <a:lstStyle/>
          <a:p>
            <a:r>
              <a:rPr lang="en-US" sz="4000" dirty="0">
                <a:solidFill>
                  <a:prstClr val="black"/>
                </a:solidFill>
                <a:latin typeface="Times New Roman" panose="02020603050405020304" pitchFamily="18" charset="0"/>
                <a:cs typeface="Times New Roman" panose="02020603050405020304" pitchFamily="18" charset="0"/>
              </a:rPr>
              <a:t>The 1100 C, 1000 C, 900 C, and 800 C samples were tested at a maximum load of 10,000 µN. The 700 C maximum load was 2,500 µN. The Control maximum load was set at 1,000 µN. </a:t>
            </a:r>
          </a:p>
          <a:p>
            <a:r>
              <a:rPr lang="en-US" sz="4000" dirty="0">
                <a:latin typeface="Times New Roman" panose="02020603050405020304" pitchFamily="18" charset="0"/>
                <a:cs typeface="Times New Roman" panose="02020603050405020304" pitchFamily="18" charset="0"/>
              </a:rPr>
              <a:t>On each sample we tested 15  points in a concentrated area. </a:t>
            </a:r>
            <a:r>
              <a:rPr lang="en-US" sz="4000" dirty="0">
                <a:solidFill>
                  <a:prstClr val="black"/>
                </a:solidFill>
                <a:latin typeface="Times New Roman" panose="02020603050405020304" pitchFamily="18" charset="0"/>
                <a:cs typeface="Times New Roman" panose="02020603050405020304" pitchFamily="18" charset="0"/>
              </a:rPr>
              <a:t>We then tested five to eight points on various spots on the sample, making sure to stay over the area of the magnet to ensure a stable surface for the diamond tip to approach. </a:t>
            </a:r>
          </a:p>
          <a:p>
            <a:endParaRPr lang="en-US" sz="4000" dirty="0">
              <a:latin typeface="Times New Roman" panose="02020603050405020304" pitchFamily="18" charset="0"/>
              <a:cs typeface="Times New Roman" panose="02020603050405020304" pitchFamily="18" charset="0"/>
            </a:endParaRPr>
          </a:p>
        </p:txBody>
      </p:sp>
      <p:cxnSp>
        <p:nvCxnSpPr>
          <p:cNvPr id="49" name="Straight Connector 48">
            <a:extLst>
              <a:ext uri="{FF2B5EF4-FFF2-40B4-BE49-F238E27FC236}">
                <a16:creationId xmlns:a16="http://schemas.microsoft.com/office/drawing/2014/main" id="{82DA3452-5A12-459A-A048-E706166EAA6B}"/>
              </a:ext>
            </a:extLst>
          </p:cNvPr>
          <p:cNvCxnSpPr>
            <a:cxnSpLocks/>
          </p:cNvCxnSpPr>
          <p:nvPr/>
        </p:nvCxnSpPr>
        <p:spPr>
          <a:xfrm>
            <a:off x="17641229" y="30831906"/>
            <a:ext cx="22703877" cy="0"/>
          </a:xfrm>
          <a:prstGeom prst="line">
            <a:avLst/>
          </a:prstGeom>
          <a:ln>
            <a:solidFill>
              <a:schemeClr val="bg2">
                <a:lumMod val="90000"/>
              </a:schemeClr>
            </a:solidFill>
          </a:ln>
        </p:spPr>
        <p:style>
          <a:lnRef idx="1">
            <a:schemeClr val="dk1"/>
          </a:lnRef>
          <a:fillRef idx="0">
            <a:schemeClr val="dk1"/>
          </a:fillRef>
          <a:effectRef idx="0">
            <a:schemeClr val="dk1"/>
          </a:effectRef>
          <a:fontRef idx="minor">
            <a:schemeClr val="tx1"/>
          </a:fontRef>
        </p:style>
      </p:cxnSp>
      <p:grpSp>
        <p:nvGrpSpPr>
          <p:cNvPr id="7" name="Group 6">
            <a:extLst>
              <a:ext uri="{FF2B5EF4-FFF2-40B4-BE49-F238E27FC236}">
                <a16:creationId xmlns:a16="http://schemas.microsoft.com/office/drawing/2014/main" id="{178EE55F-F219-431C-BED5-5ADEC8950F07}"/>
              </a:ext>
            </a:extLst>
          </p:cNvPr>
          <p:cNvGrpSpPr/>
          <p:nvPr/>
        </p:nvGrpSpPr>
        <p:grpSpPr>
          <a:xfrm>
            <a:off x="9760198" y="26430712"/>
            <a:ext cx="6583680" cy="4688516"/>
            <a:chOff x="18252373" y="33262784"/>
            <a:chExt cx="5011387" cy="3049198"/>
          </a:xfrm>
        </p:grpSpPr>
        <p:pic>
          <p:nvPicPr>
            <p:cNvPr id="53" name="Picture 2" descr="https://lh6.googleusercontent.com/aeVWGzq1ju-D9FOl7s-B5MQccCpruUiXQl0PWLuzg4ZuhXHzK9OUPJvlxXPvPp61-c4_EKWmImsMyhlygD5KUF_l6Jf38gEKJZBaniKNGH8cSttvahnLuZc6oa_lrNeuWTPnY6PJGF59T7Uk">
              <a:extLst>
                <a:ext uri="{FF2B5EF4-FFF2-40B4-BE49-F238E27FC236}">
                  <a16:creationId xmlns:a16="http://schemas.microsoft.com/office/drawing/2014/main" id="{4B1102BD-6B31-44B8-BDCB-6D3B2B057A92}"/>
                </a:ext>
              </a:extLst>
            </p:cNvPr>
            <p:cNvPicPr>
              <a:picLocks noChangeArrowheads="1"/>
            </p:cNvPicPr>
            <p:nvPr/>
          </p:nvPicPr>
          <p:blipFill rotWithShape="1">
            <a:blip r:embed="rId14">
              <a:extLst>
                <a:ext uri="{28A0092B-C50C-407E-A947-70E740481C1C}">
                  <a14:useLocalDpi xmlns:a14="http://schemas.microsoft.com/office/drawing/2010/main" val="0"/>
                </a:ext>
              </a:extLst>
            </a:blip>
            <a:srcRect l="1711" t="21109" r="29283" b="12949"/>
            <a:stretch/>
          </p:blipFill>
          <p:spPr bwMode="auto">
            <a:xfrm>
              <a:off x="18252373" y="33262784"/>
              <a:ext cx="5011387" cy="2588821"/>
            </a:xfrm>
            <a:prstGeom prst="rect">
              <a:avLst/>
            </a:prstGeom>
            <a:noFill/>
            <a:extLst>
              <a:ext uri="{909E8E84-426E-40DD-AFC4-6F175D3DCCD1}">
                <a14:hiddenFill xmlns:a14="http://schemas.microsoft.com/office/drawing/2010/main">
                  <a:solidFill>
                    <a:srgbClr val="FFFFFF"/>
                  </a:solidFill>
                </a14:hiddenFill>
              </a:ext>
            </a:extLst>
          </p:spPr>
        </p:pic>
        <p:sp>
          <p:nvSpPr>
            <p:cNvPr id="56" name="TextBox 55">
              <a:extLst>
                <a:ext uri="{FF2B5EF4-FFF2-40B4-BE49-F238E27FC236}">
                  <a16:creationId xmlns:a16="http://schemas.microsoft.com/office/drawing/2014/main" id="{80911EF6-5C27-443C-9537-E91CC3FF3764}"/>
                </a:ext>
              </a:extLst>
            </p:cNvPr>
            <p:cNvSpPr txBox="1"/>
            <p:nvPr/>
          </p:nvSpPr>
          <p:spPr>
            <a:xfrm>
              <a:off x="20029613" y="35851605"/>
              <a:ext cx="1456906" cy="460377"/>
            </a:xfrm>
            <a:prstGeom prst="rect">
              <a:avLst/>
            </a:prstGeom>
            <a:noFill/>
          </p:spPr>
          <p:txBody>
            <a:bodyPr wrap="square" rtlCol="0">
              <a:spAutoFit/>
            </a:bodyPr>
            <a:lstStyle/>
            <a:p>
              <a:r>
                <a:rPr lang="en-US" sz="4000" dirty="0">
                  <a:latin typeface="Times New Roman" panose="02020603050405020304" pitchFamily="18" charset="0"/>
                  <a:cs typeface="Times New Roman" panose="02020603050405020304" pitchFamily="18" charset="0"/>
                </a:rPr>
                <a:t>Control</a:t>
              </a:r>
            </a:p>
          </p:txBody>
        </p:sp>
      </p:grpSp>
      <p:grpSp>
        <p:nvGrpSpPr>
          <p:cNvPr id="5" name="Group 4">
            <a:extLst>
              <a:ext uri="{FF2B5EF4-FFF2-40B4-BE49-F238E27FC236}">
                <a16:creationId xmlns:a16="http://schemas.microsoft.com/office/drawing/2014/main" id="{8D7C56C9-1D41-4157-9F05-5F55969B1A5B}"/>
              </a:ext>
            </a:extLst>
          </p:cNvPr>
          <p:cNvGrpSpPr/>
          <p:nvPr/>
        </p:nvGrpSpPr>
        <p:grpSpPr>
          <a:xfrm>
            <a:off x="9760197" y="31469227"/>
            <a:ext cx="6583681" cy="4711683"/>
            <a:chOff x="25531949" y="33262784"/>
            <a:chExt cx="5011388" cy="3064265"/>
          </a:xfrm>
        </p:grpSpPr>
        <p:pic>
          <p:nvPicPr>
            <p:cNvPr id="1052" name="Picture 28" descr="https://lh4.googleusercontent.com/nlh9V6nbLM_cyaq71SCkR3avACWhiiE3IGHL4x2byjYOo1ZnUOuB5E37JnxcHAd9YKf0BIU2Qd45FxQNbaAO3RSjZ-Ms7E1Tq2bYkMi4e38z99onUAtavVspjV5mM4mTX5hFlJHU13rCcWoE9g"/>
            <p:cNvPicPr>
              <a:picLocks noChangeAspect="1" noChangeArrowheads="1"/>
            </p:cNvPicPr>
            <p:nvPr/>
          </p:nvPicPr>
          <p:blipFill rotWithShape="1">
            <a:blip r:embed="rId15">
              <a:extLst>
                <a:ext uri="{28A0092B-C50C-407E-A947-70E740481C1C}">
                  <a14:useLocalDpi xmlns:a14="http://schemas.microsoft.com/office/drawing/2010/main" val="0"/>
                </a:ext>
              </a:extLst>
            </a:blip>
            <a:srcRect l="1955" t="21400" r="29051" b="12669"/>
            <a:stretch/>
          </p:blipFill>
          <p:spPr bwMode="auto">
            <a:xfrm>
              <a:off x="25531949" y="33262784"/>
              <a:ext cx="5011388" cy="2588821"/>
            </a:xfrm>
            <a:prstGeom prst="rect">
              <a:avLst/>
            </a:prstGeom>
            <a:noFill/>
            <a:extLst>
              <a:ext uri="{909E8E84-426E-40DD-AFC4-6F175D3DCCD1}">
                <a14:hiddenFill xmlns:a14="http://schemas.microsoft.com/office/drawing/2010/main">
                  <a:solidFill>
                    <a:srgbClr val="FFFFFF"/>
                  </a:solidFill>
                </a14:hiddenFill>
              </a:ext>
            </a:extLst>
          </p:spPr>
        </p:pic>
        <p:sp>
          <p:nvSpPr>
            <p:cNvPr id="73" name="TextBox 72">
              <a:extLst>
                <a:ext uri="{FF2B5EF4-FFF2-40B4-BE49-F238E27FC236}">
                  <a16:creationId xmlns:a16="http://schemas.microsoft.com/office/drawing/2014/main" id="{D1FF401E-725E-4027-9732-7DA630A5F813}"/>
                </a:ext>
              </a:extLst>
            </p:cNvPr>
            <p:cNvSpPr txBox="1"/>
            <p:nvPr/>
          </p:nvSpPr>
          <p:spPr>
            <a:xfrm>
              <a:off x="27388650" y="35866672"/>
              <a:ext cx="1350930" cy="460377"/>
            </a:xfrm>
            <a:prstGeom prst="rect">
              <a:avLst/>
            </a:prstGeom>
            <a:noFill/>
          </p:spPr>
          <p:txBody>
            <a:bodyPr wrap="square" rtlCol="0">
              <a:spAutoFit/>
            </a:bodyPr>
            <a:lstStyle/>
            <a:p>
              <a:r>
                <a:rPr lang="en-US" sz="4000" dirty="0">
                  <a:latin typeface="Times New Roman" panose="02020603050405020304" pitchFamily="18" charset="0"/>
                  <a:cs typeface="Times New Roman" panose="02020603050405020304" pitchFamily="18" charset="0"/>
                </a:rPr>
                <a:t>1100 C</a:t>
              </a:r>
            </a:p>
          </p:txBody>
        </p:sp>
      </p:grpSp>
      <p:sp>
        <p:nvSpPr>
          <p:cNvPr id="60" name="TextBox 59">
            <a:extLst>
              <a:ext uri="{FF2B5EF4-FFF2-40B4-BE49-F238E27FC236}">
                <a16:creationId xmlns:a16="http://schemas.microsoft.com/office/drawing/2014/main" id="{2FC52573-E52F-416D-AFDD-63EC28D521C3}"/>
              </a:ext>
            </a:extLst>
          </p:cNvPr>
          <p:cNvSpPr txBox="1"/>
          <p:nvPr/>
        </p:nvSpPr>
        <p:spPr>
          <a:xfrm>
            <a:off x="18536354" y="8058105"/>
            <a:ext cx="5635183" cy="1262333"/>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Results</a:t>
            </a:r>
          </a:p>
        </p:txBody>
      </p:sp>
      <p:pic>
        <p:nvPicPr>
          <p:cNvPr id="9" name="Picture 8">
            <a:extLst>
              <a:ext uri="{FF2B5EF4-FFF2-40B4-BE49-F238E27FC236}">
                <a16:creationId xmlns:a16="http://schemas.microsoft.com/office/drawing/2014/main" id="{7E7A67FB-9D23-4041-8757-8F28CDDC2793}"/>
              </a:ext>
            </a:extLst>
          </p:cNvPr>
          <p:cNvPicPr>
            <a:picLocks noChangeAspect="1"/>
          </p:cNvPicPr>
          <p:nvPr/>
        </p:nvPicPr>
        <p:blipFill>
          <a:blip r:embed="rId16"/>
          <a:stretch>
            <a:fillRect/>
          </a:stretch>
        </p:blipFill>
        <p:spPr>
          <a:xfrm>
            <a:off x="18536354" y="31393208"/>
            <a:ext cx="9235440" cy="4513242"/>
          </a:xfrm>
          <a:prstGeom prst="rect">
            <a:avLst/>
          </a:prstGeom>
        </p:spPr>
      </p:pic>
      <p:pic>
        <p:nvPicPr>
          <p:cNvPr id="27" name="Picture 26">
            <a:extLst>
              <a:ext uri="{FF2B5EF4-FFF2-40B4-BE49-F238E27FC236}">
                <a16:creationId xmlns:a16="http://schemas.microsoft.com/office/drawing/2014/main" id="{D0FA8589-396A-4707-B6D4-70AE26AD05F2}"/>
              </a:ext>
            </a:extLst>
          </p:cNvPr>
          <p:cNvPicPr>
            <a:picLocks noChangeAspect="1"/>
          </p:cNvPicPr>
          <p:nvPr/>
        </p:nvPicPr>
        <p:blipFill>
          <a:blip r:embed="rId17"/>
          <a:stretch>
            <a:fillRect/>
          </a:stretch>
        </p:blipFill>
        <p:spPr>
          <a:xfrm>
            <a:off x="29317311" y="31393208"/>
            <a:ext cx="9235435" cy="4513239"/>
          </a:xfrm>
          <a:prstGeom prst="rect">
            <a:avLst/>
          </a:prstGeom>
        </p:spPr>
      </p:pic>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11696</TotalTime>
  <Words>519</Words>
  <Application>Microsoft Office PowerPoint</Application>
  <PresentationFormat>Custom</PresentationFormat>
  <Paragraphs>77</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Minion Pro</vt:lpstr>
      <vt:lpstr>Times New Roman</vt:lpstr>
      <vt:lpstr>Office Theme</vt:lpstr>
      <vt:lpstr>Nanoindentation of Silica Colloid Thin Films Sintered at Various Temperatures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Nanoindentation of Silica Colloid Thin Films Sintered at Various Temperatures</dc:title>
  <dc:creator>Knoke, Karen Ann</dc:creator>
  <cp:lastModifiedBy>Knoke, Karen Ann</cp:lastModifiedBy>
  <cp:revision>69</cp:revision>
  <dcterms:created xsi:type="dcterms:W3CDTF">2015-01-29T15:27:06Z</dcterms:created>
  <dcterms:modified xsi:type="dcterms:W3CDTF">2018-04-25T15:04:43Z</dcterms:modified>
</cp:coreProperties>
</file>