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42062400" cy="38404800"/>
  <p:notesSz cx="6858000" cy="9144000"/>
  <p:defaultTextStyle>
    <a:defPPr>
      <a:defRPr lang="en-US"/>
    </a:defPPr>
    <a:lvl1pPr marL="0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1pPr>
    <a:lvl2pPr marL="1931213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2pPr>
    <a:lvl3pPr marL="3862426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3pPr>
    <a:lvl4pPr marL="5793638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4pPr>
    <a:lvl5pPr marL="7724851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5pPr>
    <a:lvl6pPr marL="9656064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6pPr>
    <a:lvl7pPr marL="11587277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7pPr>
    <a:lvl8pPr marL="13518490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8pPr>
    <a:lvl9pPr marL="15449702" algn="l" defTabSz="3862426" rtl="0" eaLnBrk="1" latinLnBrk="0" hangingPunct="1">
      <a:defRPr sz="760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96" userDrawn="1">
          <p15:clr>
            <a:srgbClr val="A4A3A4"/>
          </p15:clr>
        </p15:guide>
        <p15:guide id="2" pos="132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7DC8"/>
    <a:srgbClr val="2E508E"/>
    <a:srgbClr val="DD9E11"/>
    <a:srgbClr val="203864"/>
    <a:srgbClr val="EDAC1A"/>
    <a:srgbClr val="F3C663"/>
    <a:srgbClr val="3D2463"/>
    <a:srgbClr val="C7B393"/>
    <a:srgbClr val="AE9162"/>
    <a:srgbClr val="5C52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26" autoAdjust="0"/>
    <p:restoredTop sz="95497" autoAdjust="0"/>
  </p:normalViewPr>
  <p:slideViewPr>
    <p:cSldViewPr snapToGrid="0">
      <p:cViewPr varScale="1">
        <p:scale>
          <a:sx n="20" d="100"/>
          <a:sy n="20" d="100"/>
        </p:scale>
        <p:origin x="2466" y="54"/>
      </p:cViewPr>
      <p:guideLst>
        <p:guide orient="horz" pos="12096"/>
        <p:guide pos="13248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The Big Picture</c:v>
                </c:pt>
              </c:strCache>
            </c:strRef>
          </c:tx>
          <c:dPt>
            <c:idx val="0"/>
            <c:bubble3D val="0"/>
            <c:spPr>
              <a:solidFill>
                <a:srgbClr val="00B05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6A5C-467C-9069-F27F918ADC9D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6A5C-467C-9069-F27F918ADC9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6A5C-467C-9069-F27F918ADC9D}"/>
              </c:ext>
            </c:extLst>
          </c:dPt>
          <c:dPt>
            <c:idx val="3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6A5C-467C-9069-F27F918ADC9D}"/>
              </c:ext>
            </c:extLst>
          </c:dPt>
          <c:dLbls>
            <c:dLbl>
              <c:idx val="0"/>
              <c:layout>
                <c:manualLayout>
                  <c:x val="-0.18099173657135501"/>
                  <c:y val="-0.16260332631888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800" b="0" i="0" u="none" strike="noStrike" kern="1200" baseline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defRPr>
                    </a:pPr>
                    <a:fld id="{B81B51B6-5744-D14B-B1A6-EA6AA51A5347}" type="CATEGORYNAME">
                      <a:rPr lang="en-US" sz="2800">
                        <a:solidFill>
                          <a:schemeClr val="tx1"/>
                        </a:solidFill>
                        <a:latin typeface="Cambria" panose="02040503050406030204" pitchFamily="18" charset="0"/>
                      </a:rPr>
                      <a:pPr>
                        <a:defRPr sz="280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defRPr>
                      </a:pPr>
                      <a:t>[CATEGORY NAME]</a:t>
                    </a:fld>
                    <a:endParaRPr lang="en-US" sz="2800">
                      <a:solidFill>
                        <a:schemeClr val="tx1"/>
                      </a:solidFill>
                      <a:latin typeface="Cambria" panose="02040503050406030204" pitchFamily="18" charset="0"/>
                    </a:endParaRPr>
                  </a:p>
                  <a:p>
                    <a:pPr>
                      <a:defRPr sz="2800">
                        <a:solidFill>
                          <a:schemeClr val="tx1"/>
                        </a:solidFill>
                        <a:latin typeface="Cambria" panose="02040503050406030204" pitchFamily="18" charset="0"/>
                      </a:defRPr>
                    </a:pPr>
                    <a:r>
                      <a:rPr lang="en-US" sz="2800">
                        <a:solidFill>
                          <a:schemeClr val="tx1"/>
                        </a:solidFill>
                        <a:latin typeface="Cambria" panose="02040503050406030204" pitchFamily="18" charset="0"/>
                      </a:rPr>
                      <a:t>58%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800" b="0" i="0" u="none" strike="noStrike" kern="1200" baseline="0">
                      <a:solidFill>
                        <a:schemeClr val="tx1"/>
                      </a:solidFill>
                      <a:latin typeface="Cambria" panose="02040503050406030204" pitchFamily="18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6A5C-467C-9069-F27F918ADC9D}"/>
                </c:ext>
              </c:extLst>
            </c:dLbl>
            <c:dLbl>
              <c:idx val="1"/>
              <c:layout>
                <c:manualLayout>
                  <c:x val="0.19811631700766399"/>
                  <c:y val="-0.110431194285887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800" b="0" i="0" u="none" strike="noStrike" kern="1200" baseline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defRPr>
                    </a:pPr>
                    <a:fld id="{512456E2-018E-5340-8821-2A66B4B3FE2F}" type="CATEGORYNAME">
                      <a:rPr lang="en-US" sz="2800">
                        <a:solidFill>
                          <a:schemeClr val="tx1"/>
                        </a:solidFill>
                        <a:latin typeface="Cambria" panose="02040503050406030204" pitchFamily="18" charset="0"/>
                      </a:rPr>
                      <a:pPr>
                        <a:defRPr sz="280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defRPr>
                      </a:pPr>
                      <a:t>[CATEGORY NAME]</a:t>
                    </a:fld>
                    <a:endParaRPr lang="en-US" sz="2800" dirty="0">
                      <a:solidFill>
                        <a:schemeClr val="tx1"/>
                      </a:solidFill>
                      <a:latin typeface="Cambria" panose="02040503050406030204" pitchFamily="18" charset="0"/>
                    </a:endParaRPr>
                  </a:p>
                  <a:p>
                    <a:pPr>
                      <a:defRPr sz="2800">
                        <a:solidFill>
                          <a:schemeClr val="tx1"/>
                        </a:solidFill>
                        <a:latin typeface="Cambria" panose="02040503050406030204" pitchFamily="18" charset="0"/>
                      </a:defRPr>
                    </a:pPr>
                    <a:r>
                      <a:rPr lang="en-US" sz="28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rPr>
                      <a:t>32%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800" b="0" i="0" u="none" strike="noStrike" kern="1200" baseline="0">
                      <a:solidFill>
                        <a:schemeClr val="tx1"/>
                      </a:solidFill>
                      <a:latin typeface="Cambria" panose="02040503050406030204" pitchFamily="18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6A5C-467C-9069-F27F918ADC9D}"/>
                </c:ext>
              </c:extLst>
            </c:dLbl>
            <c:dLbl>
              <c:idx val="2"/>
              <c:layout>
                <c:manualLayout>
                  <c:x val="9.0667805360207895E-2"/>
                  <c:y val="7.5745270570686904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800" b="0" i="0" u="none" strike="noStrike" kern="1200" baseline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defRPr>
                    </a:pPr>
                    <a:r>
                      <a:rPr lang="en-US" sz="2800">
                        <a:solidFill>
                          <a:schemeClr val="tx1"/>
                        </a:solidFill>
                        <a:latin typeface="Cambria" panose="02040503050406030204" pitchFamily="18" charset="0"/>
                      </a:rPr>
                      <a:t>Neutral</a:t>
                    </a:r>
                  </a:p>
                  <a:p>
                    <a:pPr>
                      <a:defRPr sz="2800">
                        <a:solidFill>
                          <a:schemeClr val="tx1"/>
                        </a:solidFill>
                        <a:latin typeface="Cambria" panose="02040503050406030204" pitchFamily="18" charset="0"/>
                      </a:defRPr>
                    </a:pPr>
                    <a:r>
                      <a:rPr lang="en-US" sz="2800">
                        <a:solidFill>
                          <a:schemeClr val="tx1"/>
                        </a:solidFill>
                        <a:latin typeface="Cambria" panose="02040503050406030204" pitchFamily="18" charset="0"/>
                      </a:rPr>
                      <a:t>10%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800" b="0" i="0" u="none" strike="noStrike" kern="1200" baseline="0">
                      <a:solidFill>
                        <a:schemeClr val="tx1"/>
                      </a:solidFill>
                      <a:latin typeface="Cambria" panose="02040503050406030204" pitchFamily="18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A5C-467C-9069-F27F918ADC9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mbria" panose="02040503050406030204" pitchFamily="18" charset="0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3"/>
                <c:pt idx="0">
                  <c:v>Benefit</c:v>
                </c:pt>
                <c:pt idx="1">
                  <c:v>Disadvantage</c:v>
                </c:pt>
                <c:pt idx="2">
                  <c:v>Neutral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56</c:v>
                </c:pt>
                <c:pt idx="1">
                  <c:v>31</c:v>
                </c:pt>
                <c:pt idx="2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A5C-467C-9069-F27F918ADC9D}"/>
            </c:ext>
          </c:extLst>
        </c:ser>
        <c:dLbls>
          <c:dLblPos val="in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0943903-A79D-4864-8A72-A0363392B772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0BDA8D76-949D-4825-9817-8C9CE588D8A5}">
      <dgm:prSet phldrT="[Text]" custT="1"/>
      <dgm:spPr>
        <a:solidFill>
          <a:srgbClr val="2E508E"/>
        </a:solidFill>
      </dgm:spPr>
      <dgm:t>
        <a:bodyPr/>
        <a:lstStyle/>
        <a:p>
          <a:r>
            <a:rPr lang="en-US" sz="2400" dirty="0">
              <a:solidFill>
                <a:schemeClr val="bg1"/>
              </a:solidFill>
            </a:rPr>
            <a:t>Instructor</a:t>
          </a:r>
        </a:p>
        <a:p>
          <a:r>
            <a:rPr lang="en-US" sz="2400" dirty="0">
              <a:solidFill>
                <a:schemeClr val="bg1"/>
              </a:solidFill>
            </a:rPr>
            <a:t>Student</a:t>
          </a:r>
          <a:r>
            <a:rPr lang="en-US" sz="2400" baseline="0" dirty="0">
              <a:solidFill>
                <a:schemeClr val="bg1"/>
              </a:solidFill>
            </a:rPr>
            <a:t> </a:t>
          </a:r>
        </a:p>
        <a:p>
          <a:r>
            <a:rPr lang="en-US" sz="2400" baseline="0" dirty="0">
              <a:solidFill>
                <a:schemeClr val="bg1"/>
              </a:solidFill>
            </a:rPr>
            <a:t>Instructional Intern</a:t>
          </a:r>
          <a:endParaRPr lang="en-US" sz="2400" dirty="0">
            <a:solidFill>
              <a:schemeClr val="bg1"/>
            </a:solidFill>
          </a:endParaRPr>
        </a:p>
      </dgm:t>
    </dgm:pt>
    <dgm:pt modelId="{F27143FF-23BF-493B-A590-55791CE9D87E}" type="parTrans" cxnId="{2EA02A12-96D5-4566-8E41-0BC51A798704}">
      <dgm:prSet/>
      <dgm:spPr/>
      <dgm:t>
        <a:bodyPr/>
        <a:lstStyle/>
        <a:p>
          <a:endParaRPr lang="en-US" sz="2400"/>
        </a:p>
      </dgm:t>
    </dgm:pt>
    <dgm:pt modelId="{BDB8BC72-084A-4354-BFAF-1C00355CD83C}" type="sibTrans" cxnId="{2EA02A12-96D5-4566-8E41-0BC51A798704}">
      <dgm:prSet/>
      <dgm:spPr/>
      <dgm:t>
        <a:bodyPr/>
        <a:lstStyle/>
        <a:p>
          <a:endParaRPr lang="en-US" sz="2400"/>
        </a:p>
      </dgm:t>
    </dgm:pt>
    <dgm:pt modelId="{1CA574C5-529F-45EE-8CFC-76209D605351}">
      <dgm:prSet phldrT="[Text]" custT="1"/>
      <dgm:spPr>
        <a:solidFill>
          <a:srgbClr val="203864"/>
        </a:solidFill>
      </dgm:spPr>
      <dgm:t>
        <a:bodyPr/>
        <a:lstStyle/>
        <a:p>
          <a:r>
            <a:rPr lang="en-US" sz="2400" dirty="0">
              <a:solidFill>
                <a:schemeClr val="bg1"/>
              </a:solidFill>
            </a:rPr>
            <a:t>Benefit vs. Disadvantage</a:t>
          </a:r>
        </a:p>
      </dgm:t>
    </dgm:pt>
    <dgm:pt modelId="{6CB60006-5F74-4B17-8B7A-A429B4C0A040}" type="parTrans" cxnId="{9C8DB9C0-BD42-4EC9-A32C-FF3B548B8F68}">
      <dgm:prSet/>
      <dgm:spPr/>
      <dgm:t>
        <a:bodyPr/>
        <a:lstStyle/>
        <a:p>
          <a:endParaRPr lang="en-US" sz="2400"/>
        </a:p>
      </dgm:t>
    </dgm:pt>
    <dgm:pt modelId="{988D043E-F3FF-45B2-A0BA-65FDCCAF79ED}" type="sibTrans" cxnId="{9C8DB9C0-BD42-4EC9-A32C-FF3B548B8F68}">
      <dgm:prSet/>
      <dgm:spPr/>
      <dgm:t>
        <a:bodyPr/>
        <a:lstStyle/>
        <a:p>
          <a:endParaRPr lang="en-US" sz="2400"/>
        </a:p>
      </dgm:t>
    </dgm:pt>
    <dgm:pt modelId="{DEFCC189-3ED6-45CE-9A46-5A76C55E091A}">
      <dgm:prSet custT="1"/>
      <dgm:spPr>
        <a:solidFill>
          <a:srgbClr val="547DC8"/>
        </a:solidFill>
      </dgm:spPr>
      <dgm:t>
        <a:bodyPr/>
        <a:lstStyle/>
        <a:p>
          <a:endParaRPr lang="en-US" sz="2400" dirty="0"/>
        </a:p>
        <a:p>
          <a:endParaRPr lang="en-US" sz="2400" dirty="0"/>
        </a:p>
        <a:p>
          <a:r>
            <a:rPr lang="en-US" sz="2400" dirty="0">
              <a:solidFill>
                <a:schemeClr val="bg1"/>
              </a:solidFill>
            </a:rPr>
            <a:t>Descriptive </a:t>
          </a:r>
        </a:p>
        <a:p>
          <a:r>
            <a:rPr lang="en-US" sz="2400" dirty="0">
              <a:solidFill>
                <a:schemeClr val="bg1"/>
              </a:solidFill>
            </a:rPr>
            <a:t>Codes</a:t>
          </a:r>
        </a:p>
      </dgm:t>
    </dgm:pt>
    <dgm:pt modelId="{216B2AA8-6621-4601-9810-E33AB03B3D22}" type="parTrans" cxnId="{27E1E859-E390-4220-A418-FF4F9ACF3E94}">
      <dgm:prSet/>
      <dgm:spPr/>
      <dgm:t>
        <a:bodyPr/>
        <a:lstStyle/>
        <a:p>
          <a:endParaRPr lang="en-US" sz="2400"/>
        </a:p>
      </dgm:t>
    </dgm:pt>
    <dgm:pt modelId="{7A189F70-FE24-41F3-894E-BF46246CB84E}" type="sibTrans" cxnId="{27E1E859-E390-4220-A418-FF4F9ACF3E94}">
      <dgm:prSet/>
      <dgm:spPr/>
      <dgm:t>
        <a:bodyPr/>
        <a:lstStyle/>
        <a:p>
          <a:endParaRPr lang="en-US" sz="2400"/>
        </a:p>
      </dgm:t>
    </dgm:pt>
    <dgm:pt modelId="{7998E103-392F-48E6-8A8D-73734B303CAD}" type="pres">
      <dgm:prSet presAssocID="{10943903-A79D-4864-8A72-A0363392B772}" presName="Name0" presStyleCnt="0">
        <dgm:presLayoutVars>
          <dgm:dir/>
          <dgm:animLvl val="lvl"/>
          <dgm:resizeHandles val="exact"/>
        </dgm:presLayoutVars>
      </dgm:prSet>
      <dgm:spPr/>
    </dgm:pt>
    <dgm:pt modelId="{473D8A72-F58F-40F2-88AD-073C9579C06A}" type="pres">
      <dgm:prSet presAssocID="{DEFCC189-3ED6-45CE-9A46-5A76C55E091A}" presName="Name8" presStyleCnt="0"/>
      <dgm:spPr/>
    </dgm:pt>
    <dgm:pt modelId="{31796263-FDCC-4C28-B715-4D02647C417B}" type="pres">
      <dgm:prSet presAssocID="{DEFCC189-3ED6-45CE-9A46-5A76C55E091A}" presName="level" presStyleLbl="node1" presStyleIdx="0" presStyleCnt="3">
        <dgm:presLayoutVars>
          <dgm:chMax val="1"/>
          <dgm:bulletEnabled val="1"/>
        </dgm:presLayoutVars>
      </dgm:prSet>
      <dgm:spPr/>
    </dgm:pt>
    <dgm:pt modelId="{F69F7DF7-5E29-488E-AEE7-F3DF40ACB120}" type="pres">
      <dgm:prSet presAssocID="{DEFCC189-3ED6-45CE-9A46-5A76C55E091A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BA7A8535-622E-4BB6-92A9-7840ED6213E4}" type="pres">
      <dgm:prSet presAssocID="{0BDA8D76-949D-4825-9817-8C9CE588D8A5}" presName="Name8" presStyleCnt="0"/>
      <dgm:spPr/>
    </dgm:pt>
    <dgm:pt modelId="{4D090E90-6F4F-426A-BB16-F58224B9D44D}" type="pres">
      <dgm:prSet presAssocID="{0BDA8D76-949D-4825-9817-8C9CE588D8A5}" presName="level" presStyleLbl="node1" presStyleIdx="1" presStyleCnt="3">
        <dgm:presLayoutVars>
          <dgm:chMax val="1"/>
          <dgm:bulletEnabled val="1"/>
        </dgm:presLayoutVars>
      </dgm:prSet>
      <dgm:spPr/>
    </dgm:pt>
    <dgm:pt modelId="{E6647456-6CCE-4BD7-8189-B826FA719315}" type="pres">
      <dgm:prSet presAssocID="{0BDA8D76-949D-4825-9817-8C9CE588D8A5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310B8A9D-DCE4-4BC4-96C9-7784331B1A67}" type="pres">
      <dgm:prSet presAssocID="{1CA574C5-529F-45EE-8CFC-76209D605351}" presName="Name8" presStyleCnt="0"/>
      <dgm:spPr/>
    </dgm:pt>
    <dgm:pt modelId="{C05C5C1E-7E9B-44E0-87D1-482C3E93E0C5}" type="pres">
      <dgm:prSet presAssocID="{1CA574C5-529F-45EE-8CFC-76209D605351}" presName="level" presStyleLbl="node1" presStyleIdx="2" presStyleCnt="3">
        <dgm:presLayoutVars>
          <dgm:chMax val="1"/>
          <dgm:bulletEnabled val="1"/>
        </dgm:presLayoutVars>
      </dgm:prSet>
      <dgm:spPr/>
    </dgm:pt>
    <dgm:pt modelId="{C512CED3-8852-4E75-81D1-1F87D752AC31}" type="pres">
      <dgm:prSet presAssocID="{1CA574C5-529F-45EE-8CFC-76209D605351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BA6C0C0F-DD6A-104F-B3EB-0F893AD79315}" type="presOf" srcId="{DEFCC189-3ED6-45CE-9A46-5A76C55E091A}" destId="{31796263-FDCC-4C28-B715-4D02647C417B}" srcOrd="0" destOrd="0" presId="urn:microsoft.com/office/officeart/2005/8/layout/pyramid1"/>
    <dgm:cxn modelId="{2EA02A12-96D5-4566-8E41-0BC51A798704}" srcId="{10943903-A79D-4864-8A72-A0363392B772}" destId="{0BDA8D76-949D-4825-9817-8C9CE588D8A5}" srcOrd="1" destOrd="0" parTransId="{F27143FF-23BF-493B-A590-55791CE9D87E}" sibTransId="{BDB8BC72-084A-4354-BFAF-1C00355CD83C}"/>
    <dgm:cxn modelId="{AEB0C117-EBA8-F34C-81CC-F5DD0B3BDE50}" type="presOf" srcId="{0BDA8D76-949D-4825-9817-8C9CE588D8A5}" destId="{4D090E90-6F4F-426A-BB16-F58224B9D44D}" srcOrd="0" destOrd="0" presId="urn:microsoft.com/office/officeart/2005/8/layout/pyramid1"/>
    <dgm:cxn modelId="{04AB7D5F-CB4D-DE42-B44F-2EDDA6544683}" type="presOf" srcId="{1CA574C5-529F-45EE-8CFC-76209D605351}" destId="{C05C5C1E-7E9B-44E0-87D1-482C3E93E0C5}" srcOrd="0" destOrd="0" presId="urn:microsoft.com/office/officeart/2005/8/layout/pyramid1"/>
    <dgm:cxn modelId="{0444FC67-E5D1-8F48-92C5-C38B0324276E}" type="presOf" srcId="{10943903-A79D-4864-8A72-A0363392B772}" destId="{7998E103-392F-48E6-8A8D-73734B303CAD}" srcOrd="0" destOrd="0" presId="urn:microsoft.com/office/officeart/2005/8/layout/pyramid1"/>
    <dgm:cxn modelId="{C80B9053-C896-FF45-AFD3-B46CC079157F}" type="presOf" srcId="{DEFCC189-3ED6-45CE-9A46-5A76C55E091A}" destId="{F69F7DF7-5E29-488E-AEE7-F3DF40ACB120}" srcOrd="1" destOrd="0" presId="urn:microsoft.com/office/officeart/2005/8/layout/pyramid1"/>
    <dgm:cxn modelId="{27E1E859-E390-4220-A418-FF4F9ACF3E94}" srcId="{10943903-A79D-4864-8A72-A0363392B772}" destId="{DEFCC189-3ED6-45CE-9A46-5A76C55E091A}" srcOrd="0" destOrd="0" parTransId="{216B2AA8-6621-4601-9810-E33AB03B3D22}" sibTransId="{7A189F70-FE24-41F3-894E-BF46246CB84E}"/>
    <dgm:cxn modelId="{9C8DB9C0-BD42-4EC9-A32C-FF3B548B8F68}" srcId="{10943903-A79D-4864-8A72-A0363392B772}" destId="{1CA574C5-529F-45EE-8CFC-76209D605351}" srcOrd="2" destOrd="0" parTransId="{6CB60006-5F74-4B17-8B7A-A429B4C0A040}" sibTransId="{988D043E-F3FF-45B2-A0BA-65FDCCAF79ED}"/>
    <dgm:cxn modelId="{A15ECDCB-4920-184F-A8BC-CCE9B5D18CB6}" type="presOf" srcId="{0BDA8D76-949D-4825-9817-8C9CE588D8A5}" destId="{E6647456-6CCE-4BD7-8189-B826FA719315}" srcOrd="1" destOrd="0" presId="urn:microsoft.com/office/officeart/2005/8/layout/pyramid1"/>
    <dgm:cxn modelId="{69AEDCCB-C660-1B44-9A17-C20B35EBF4A5}" type="presOf" srcId="{1CA574C5-529F-45EE-8CFC-76209D605351}" destId="{C512CED3-8852-4E75-81D1-1F87D752AC31}" srcOrd="1" destOrd="0" presId="urn:microsoft.com/office/officeart/2005/8/layout/pyramid1"/>
    <dgm:cxn modelId="{422FBDD9-636B-3A44-A46C-B2E0C36DA8D7}" type="presParOf" srcId="{7998E103-392F-48E6-8A8D-73734B303CAD}" destId="{473D8A72-F58F-40F2-88AD-073C9579C06A}" srcOrd="0" destOrd="0" presId="urn:microsoft.com/office/officeart/2005/8/layout/pyramid1"/>
    <dgm:cxn modelId="{B15DC160-99A3-BA43-B41A-CE1139F5266C}" type="presParOf" srcId="{473D8A72-F58F-40F2-88AD-073C9579C06A}" destId="{31796263-FDCC-4C28-B715-4D02647C417B}" srcOrd="0" destOrd="0" presId="urn:microsoft.com/office/officeart/2005/8/layout/pyramid1"/>
    <dgm:cxn modelId="{6EF6154E-C257-ED4A-8D17-E2521138F539}" type="presParOf" srcId="{473D8A72-F58F-40F2-88AD-073C9579C06A}" destId="{F69F7DF7-5E29-488E-AEE7-F3DF40ACB120}" srcOrd="1" destOrd="0" presId="urn:microsoft.com/office/officeart/2005/8/layout/pyramid1"/>
    <dgm:cxn modelId="{F99E473A-1C10-0348-B597-114709AC6847}" type="presParOf" srcId="{7998E103-392F-48E6-8A8D-73734B303CAD}" destId="{BA7A8535-622E-4BB6-92A9-7840ED6213E4}" srcOrd="1" destOrd="0" presId="urn:microsoft.com/office/officeart/2005/8/layout/pyramid1"/>
    <dgm:cxn modelId="{36987003-CA5E-784B-A8B6-D46E25E22976}" type="presParOf" srcId="{BA7A8535-622E-4BB6-92A9-7840ED6213E4}" destId="{4D090E90-6F4F-426A-BB16-F58224B9D44D}" srcOrd="0" destOrd="0" presId="urn:microsoft.com/office/officeart/2005/8/layout/pyramid1"/>
    <dgm:cxn modelId="{A0FE7963-E9F2-CF40-B206-6BD754904148}" type="presParOf" srcId="{BA7A8535-622E-4BB6-92A9-7840ED6213E4}" destId="{E6647456-6CCE-4BD7-8189-B826FA719315}" srcOrd="1" destOrd="0" presId="urn:microsoft.com/office/officeart/2005/8/layout/pyramid1"/>
    <dgm:cxn modelId="{50DB52E7-93D1-C946-AE96-C697970B9726}" type="presParOf" srcId="{7998E103-392F-48E6-8A8D-73734B303CAD}" destId="{310B8A9D-DCE4-4BC4-96C9-7784331B1A67}" srcOrd="2" destOrd="0" presId="urn:microsoft.com/office/officeart/2005/8/layout/pyramid1"/>
    <dgm:cxn modelId="{BA37FF12-BE1B-D046-8C97-E6734B94F597}" type="presParOf" srcId="{310B8A9D-DCE4-4BC4-96C9-7784331B1A67}" destId="{C05C5C1E-7E9B-44E0-87D1-482C3E93E0C5}" srcOrd="0" destOrd="0" presId="urn:microsoft.com/office/officeart/2005/8/layout/pyramid1"/>
    <dgm:cxn modelId="{899E5B71-6DF9-9241-8C8C-69763E0A4399}" type="presParOf" srcId="{310B8A9D-DCE4-4BC4-96C9-7784331B1A67}" destId="{C512CED3-8852-4E75-81D1-1F87D752AC31}" srcOrd="1" destOrd="0" presId="urn:microsoft.com/office/officeart/2005/8/layout/pyramid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796263-FDCC-4C28-B715-4D02647C417B}">
      <dsp:nvSpPr>
        <dsp:cNvPr id="0" name=""/>
        <dsp:cNvSpPr/>
      </dsp:nvSpPr>
      <dsp:spPr>
        <a:xfrm>
          <a:off x="2438399" y="0"/>
          <a:ext cx="2438400" cy="1676399"/>
        </a:xfrm>
        <a:prstGeom prst="trapezoid">
          <a:avLst>
            <a:gd name="adj" fmla="val 72727"/>
          </a:avLst>
        </a:prstGeom>
        <a:solidFill>
          <a:srgbClr val="547DC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 dirty="0"/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 dirty="0"/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bg1"/>
              </a:solidFill>
            </a:rPr>
            <a:t>Descriptive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bg1"/>
              </a:solidFill>
            </a:rPr>
            <a:t>Codes</a:t>
          </a:r>
        </a:p>
      </dsp:txBody>
      <dsp:txXfrm>
        <a:off x="2438399" y="0"/>
        <a:ext cx="2438400" cy="1676399"/>
      </dsp:txXfrm>
    </dsp:sp>
    <dsp:sp modelId="{4D090E90-6F4F-426A-BB16-F58224B9D44D}">
      <dsp:nvSpPr>
        <dsp:cNvPr id="0" name=""/>
        <dsp:cNvSpPr/>
      </dsp:nvSpPr>
      <dsp:spPr>
        <a:xfrm>
          <a:off x="1219199" y="1676399"/>
          <a:ext cx="4876800" cy="1676399"/>
        </a:xfrm>
        <a:prstGeom prst="trapezoid">
          <a:avLst>
            <a:gd name="adj" fmla="val 72727"/>
          </a:avLst>
        </a:prstGeom>
        <a:solidFill>
          <a:srgbClr val="2E508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bg1"/>
              </a:solidFill>
            </a:rPr>
            <a:t>Instructor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bg1"/>
              </a:solidFill>
            </a:rPr>
            <a:t>Student</a:t>
          </a:r>
          <a:r>
            <a:rPr lang="en-US" sz="2400" kern="1200" baseline="0" dirty="0">
              <a:solidFill>
                <a:schemeClr val="bg1"/>
              </a:solidFill>
            </a:rPr>
            <a:t>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baseline="0" dirty="0">
              <a:solidFill>
                <a:schemeClr val="bg1"/>
              </a:solidFill>
            </a:rPr>
            <a:t>Instructional Intern</a:t>
          </a:r>
          <a:endParaRPr lang="en-US" sz="2400" kern="1200" dirty="0">
            <a:solidFill>
              <a:schemeClr val="bg1"/>
            </a:solidFill>
          </a:endParaRPr>
        </a:p>
      </dsp:txBody>
      <dsp:txXfrm>
        <a:off x="2072639" y="1676399"/>
        <a:ext cx="3169920" cy="1676399"/>
      </dsp:txXfrm>
    </dsp:sp>
    <dsp:sp modelId="{C05C5C1E-7E9B-44E0-87D1-482C3E93E0C5}">
      <dsp:nvSpPr>
        <dsp:cNvPr id="0" name=""/>
        <dsp:cNvSpPr/>
      </dsp:nvSpPr>
      <dsp:spPr>
        <a:xfrm>
          <a:off x="0" y="3352799"/>
          <a:ext cx="7315200" cy="1676399"/>
        </a:xfrm>
        <a:prstGeom prst="trapezoid">
          <a:avLst>
            <a:gd name="adj" fmla="val 72727"/>
          </a:avLst>
        </a:prstGeom>
        <a:solidFill>
          <a:srgbClr val="20386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bg1"/>
              </a:solidFill>
            </a:rPr>
            <a:t>Benefit vs. Disadvantage</a:t>
          </a:r>
        </a:p>
      </dsp:txBody>
      <dsp:txXfrm>
        <a:off x="1280159" y="3352799"/>
        <a:ext cx="4754880" cy="16763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0.37817</cdr:x>
      <cdr:y>0.44086</cdr:y>
    </cdr:from>
    <cdr:to>
      <cdr:x>0.42425</cdr:x>
      <cdr:y>0.54708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836262" y="2725196"/>
          <a:ext cx="589207" cy="65656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54680" y="6285233"/>
            <a:ext cx="35753040" cy="13370560"/>
          </a:xfrm>
        </p:spPr>
        <p:txBody>
          <a:bodyPr anchor="b"/>
          <a:lstStyle>
            <a:lvl1pPr algn="ctr">
              <a:defRPr sz="27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57800" y="20171413"/>
            <a:ext cx="31546800" cy="9272267"/>
          </a:xfrm>
        </p:spPr>
        <p:txBody>
          <a:bodyPr/>
          <a:lstStyle>
            <a:lvl1pPr marL="0" indent="0" algn="ctr">
              <a:buNone/>
              <a:defRPr sz="11040"/>
            </a:lvl1pPr>
            <a:lvl2pPr marL="2103120" indent="0" algn="ctr">
              <a:buNone/>
              <a:defRPr sz="9200"/>
            </a:lvl2pPr>
            <a:lvl3pPr marL="4206240" indent="0" algn="ctr">
              <a:buNone/>
              <a:defRPr sz="8280"/>
            </a:lvl3pPr>
            <a:lvl4pPr marL="6309360" indent="0" algn="ctr">
              <a:buNone/>
              <a:defRPr sz="7360"/>
            </a:lvl4pPr>
            <a:lvl5pPr marL="8412480" indent="0" algn="ctr">
              <a:buNone/>
              <a:defRPr sz="7360"/>
            </a:lvl5pPr>
            <a:lvl6pPr marL="10515600" indent="0" algn="ctr">
              <a:buNone/>
              <a:defRPr sz="7360"/>
            </a:lvl6pPr>
            <a:lvl7pPr marL="12618720" indent="0" algn="ctr">
              <a:buNone/>
              <a:defRPr sz="7360"/>
            </a:lvl7pPr>
            <a:lvl8pPr marL="14721840" indent="0" algn="ctr">
              <a:buNone/>
              <a:defRPr sz="7360"/>
            </a:lvl8pPr>
            <a:lvl9pPr marL="16824960" indent="0" algn="ctr">
              <a:buNone/>
              <a:defRPr sz="7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100907" y="2044700"/>
            <a:ext cx="9069705" cy="3254629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1792" y="2044700"/>
            <a:ext cx="26683335" cy="3254629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9885" y="9574541"/>
            <a:ext cx="36278820" cy="15975327"/>
          </a:xfrm>
        </p:spPr>
        <p:txBody>
          <a:bodyPr anchor="b"/>
          <a:lstStyle>
            <a:lvl1pPr>
              <a:defRPr sz="27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69885" y="25701001"/>
            <a:ext cx="36278820" cy="8401047"/>
          </a:xfrm>
        </p:spPr>
        <p:txBody>
          <a:bodyPr/>
          <a:lstStyle>
            <a:lvl1pPr marL="0" indent="0">
              <a:buNone/>
              <a:defRPr sz="11040">
                <a:solidFill>
                  <a:schemeClr val="tx1"/>
                </a:solidFill>
              </a:defRPr>
            </a:lvl1pPr>
            <a:lvl2pPr marL="2103120" indent="0">
              <a:buNone/>
              <a:defRPr sz="9200">
                <a:solidFill>
                  <a:schemeClr val="tx1">
                    <a:tint val="75000"/>
                  </a:schemeClr>
                </a:solidFill>
              </a:defRPr>
            </a:lvl2pPr>
            <a:lvl3pPr marL="4206240" indent="0">
              <a:buNone/>
              <a:defRPr sz="8280">
                <a:solidFill>
                  <a:schemeClr val="tx1">
                    <a:tint val="75000"/>
                  </a:schemeClr>
                </a:solidFill>
              </a:defRPr>
            </a:lvl3pPr>
            <a:lvl4pPr marL="630936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4pPr>
            <a:lvl5pPr marL="841248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5pPr>
            <a:lvl6pPr marL="1051560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6pPr>
            <a:lvl7pPr marL="1261872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7pPr>
            <a:lvl8pPr marL="1472184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8pPr>
            <a:lvl9pPr marL="16824960" indent="0">
              <a:buNone/>
              <a:defRPr sz="7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91790" y="10223500"/>
            <a:ext cx="17876520" cy="243674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294090" y="10223500"/>
            <a:ext cx="17876520" cy="243674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7269" y="2044708"/>
            <a:ext cx="36278820" cy="742315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97273" y="9414513"/>
            <a:ext cx="17794364" cy="4613907"/>
          </a:xfrm>
        </p:spPr>
        <p:txBody>
          <a:bodyPr anchor="b"/>
          <a:lstStyle>
            <a:lvl1pPr marL="0" indent="0">
              <a:buNone/>
              <a:defRPr sz="11040" b="1"/>
            </a:lvl1pPr>
            <a:lvl2pPr marL="2103120" indent="0">
              <a:buNone/>
              <a:defRPr sz="9200" b="1"/>
            </a:lvl2pPr>
            <a:lvl3pPr marL="4206240" indent="0">
              <a:buNone/>
              <a:defRPr sz="8280" b="1"/>
            </a:lvl3pPr>
            <a:lvl4pPr marL="6309360" indent="0">
              <a:buNone/>
              <a:defRPr sz="7360" b="1"/>
            </a:lvl4pPr>
            <a:lvl5pPr marL="8412480" indent="0">
              <a:buNone/>
              <a:defRPr sz="7360" b="1"/>
            </a:lvl5pPr>
            <a:lvl6pPr marL="10515600" indent="0">
              <a:buNone/>
              <a:defRPr sz="7360" b="1"/>
            </a:lvl6pPr>
            <a:lvl7pPr marL="12618720" indent="0">
              <a:buNone/>
              <a:defRPr sz="7360" b="1"/>
            </a:lvl7pPr>
            <a:lvl8pPr marL="14721840" indent="0">
              <a:buNone/>
              <a:defRPr sz="7360" b="1"/>
            </a:lvl8pPr>
            <a:lvl9pPr marL="16824960" indent="0">
              <a:buNone/>
              <a:defRPr sz="7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7273" y="14028420"/>
            <a:ext cx="17794364" cy="206336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294092" y="9414513"/>
            <a:ext cx="17881999" cy="4613907"/>
          </a:xfrm>
        </p:spPr>
        <p:txBody>
          <a:bodyPr anchor="b"/>
          <a:lstStyle>
            <a:lvl1pPr marL="0" indent="0">
              <a:buNone/>
              <a:defRPr sz="11040" b="1"/>
            </a:lvl1pPr>
            <a:lvl2pPr marL="2103120" indent="0">
              <a:buNone/>
              <a:defRPr sz="9200" b="1"/>
            </a:lvl2pPr>
            <a:lvl3pPr marL="4206240" indent="0">
              <a:buNone/>
              <a:defRPr sz="8280" b="1"/>
            </a:lvl3pPr>
            <a:lvl4pPr marL="6309360" indent="0">
              <a:buNone/>
              <a:defRPr sz="7360" b="1"/>
            </a:lvl4pPr>
            <a:lvl5pPr marL="8412480" indent="0">
              <a:buNone/>
              <a:defRPr sz="7360" b="1"/>
            </a:lvl5pPr>
            <a:lvl6pPr marL="10515600" indent="0">
              <a:buNone/>
              <a:defRPr sz="7360" b="1"/>
            </a:lvl6pPr>
            <a:lvl7pPr marL="12618720" indent="0">
              <a:buNone/>
              <a:defRPr sz="7360" b="1"/>
            </a:lvl7pPr>
            <a:lvl8pPr marL="14721840" indent="0">
              <a:buNone/>
              <a:defRPr sz="7360" b="1"/>
            </a:lvl8pPr>
            <a:lvl9pPr marL="16824960" indent="0">
              <a:buNone/>
              <a:defRPr sz="7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294092" y="14028420"/>
            <a:ext cx="17881999" cy="206336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7269" y="2560320"/>
            <a:ext cx="13566219" cy="8961120"/>
          </a:xfrm>
        </p:spPr>
        <p:txBody>
          <a:bodyPr anchor="b"/>
          <a:lstStyle>
            <a:lvl1pPr>
              <a:defRPr sz="14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81999" y="5529588"/>
            <a:ext cx="21294090" cy="27292300"/>
          </a:xfrm>
        </p:spPr>
        <p:txBody>
          <a:bodyPr/>
          <a:lstStyle>
            <a:lvl1pPr>
              <a:defRPr sz="14720"/>
            </a:lvl1pPr>
            <a:lvl2pPr>
              <a:defRPr sz="12880"/>
            </a:lvl2pPr>
            <a:lvl3pPr>
              <a:defRPr sz="11040"/>
            </a:lvl3pPr>
            <a:lvl4pPr>
              <a:defRPr sz="9200"/>
            </a:lvl4pPr>
            <a:lvl5pPr>
              <a:defRPr sz="9200"/>
            </a:lvl5pPr>
            <a:lvl6pPr>
              <a:defRPr sz="9200"/>
            </a:lvl6pPr>
            <a:lvl7pPr>
              <a:defRPr sz="9200"/>
            </a:lvl7pPr>
            <a:lvl8pPr>
              <a:defRPr sz="9200"/>
            </a:lvl8pPr>
            <a:lvl9pPr>
              <a:defRPr sz="9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97269" y="11521440"/>
            <a:ext cx="13566219" cy="21344893"/>
          </a:xfrm>
        </p:spPr>
        <p:txBody>
          <a:bodyPr/>
          <a:lstStyle>
            <a:lvl1pPr marL="0" indent="0">
              <a:buNone/>
              <a:defRPr sz="7360"/>
            </a:lvl1pPr>
            <a:lvl2pPr marL="2103120" indent="0">
              <a:buNone/>
              <a:defRPr sz="6440"/>
            </a:lvl2pPr>
            <a:lvl3pPr marL="4206240" indent="0">
              <a:buNone/>
              <a:defRPr sz="5520"/>
            </a:lvl3pPr>
            <a:lvl4pPr marL="6309360" indent="0">
              <a:buNone/>
              <a:defRPr sz="4600"/>
            </a:lvl4pPr>
            <a:lvl5pPr marL="8412480" indent="0">
              <a:buNone/>
              <a:defRPr sz="4600"/>
            </a:lvl5pPr>
            <a:lvl6pPr marL="10515600" indent="0">
              <a:buNone/>
              <a:defRPr sz="4600"/>
            </a:lvl6pPr>
            <a:lvl7pPr marL="12618720" indent="0">
              <a:buNone/>
              <a:defRPr sz="4600"/>
            </a:lvl7pPr>
            <a:lvl8pPr marL="14721840" indent="0">
              <a:buNone/>
              <a:defRPr sz="4600"/>
            </a:lvl8pPr>
            <a:lvl9pPr marL="16824960" indent="0">
              <a:buNone/>
              <a:defRPr sz="4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7269" y="2560320"/>
            <a:ext cx="13566219" cy="8961120"/>
          </a:xfrm>
        </p:spPr>
        <p:txBody>
          <a:bodyPr anchor="b"/>
          <a:lstStyle>
            <a:lvl1pPr>
              <a:defRPr sz="14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81999" y="5529588"/>
            <a:ext cx="21294090" cy="27292300"/>
          </a:xfrm>
        </p:spPr>
        <p:txBody>
          <a:bodyPr anchor="t"/>
          <a:lstStyle>
            <a:lvl1pPr marL="0" indent="0">
              <a:buNone/>
              <a:defRPr sz="14720"/>
            </a:lvl1pPr>
            <a:lvl2pPr marL="2103120" indent="0">
              <a:buNone/>
              <a:defRPr sz="12880"/>
            </a:lvl2pPr>
            <a:lvl3pPr marL="4206240" indent="0">
              <a:buNone/>
              <a:defRPr sz="11040"/>
            </a:lvl3pPr>
            <a:lvl4pPr marL="6309360" indent="0">
              <a:buNone/>
              <a:defRPr sz="9200"/>
            </a:lvl4pPr>
            <a:lvl5pPr marL="8412480" indent="0">
              <a:buNone/>
              <a:defRPr sz="9200"/>
            </a:lvl5pPr>
            <a:lvl6pPr marL="10515600" indent="0">
              <a:buNone/>
              <a:defRPr sz="9200"/>
            </a:lvl6pPr>
            <a:lvl7pPr marL="12618720" indent="0">
              <a:buNone/>
              <a:defRPr sz="9200"/>
            </a:lvl7pPr>
            <a:lvl8pPr marL="14721840" indent="0">
              <a:buNone/>
              <a:defRPr sz="9200"/>
            </a:lvl8pPr>
            <a:lvl9pPr marL="16824960" indent="0">
              <a:buNone/>
              <a:defRPr sz="92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97269" y="11521440"/>
            <a:ext cx="13566219" cy="21344893"/>
          </a:xfrm>
        </p:spPr>
        <p:txBody>
          <a:bodyPr/>
          <a:lstStyle>
            <a:lvl1pPr marL="0" indent="0">
              <a:buNone/>
              <a:defRPr sz="7360"/>
            </a:lvl1pPr>
            <a:lvl2pPr marL="2103120" indent="0">
              <a:buNone/>
              <a:defRPr sz="6440"/>
            </a:lvl2pPr>
            <a:lvl3pPr marL="4206240" indent="0">
              <a:buNone/>
              <a:defRPr sz="5520"/>
            </a:lvl3pPr>
            <a:lvl4pPr marL="6309360" indent="0">
              <a:buNone/>
              <a:defRPr sz="4600"/>
            </a:lvl4pPr>
            <a:lvl5pPr marL="8412480" indent="0">
              <a:buNone/>
              <a:defRPr sz="4600"/>
            </a:lvl5pPr>
            <a:lvl6pPr marL="10515600" indent="0">
              <a:buNone/>
              <a:defRPr sz="4600"/>
            </a:lvl6pPr>
            <a:lvl7pPr marL="12618720" indent="0">
              <a:buNone/>
              <a:defRPr sz="4600"/>
            </a:lvl7pPr>
            <a:lvl8pPr marL="14721840" indent="0">
              <a:buNone/>
              <a:defRPr sz="4600"/>
            </a:lvl8pPr>
            <a:lvl9pPr marL="16824960" indent="0">
              <a:buNone/>
              <a:defRPr sz="4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B532-B5DD-45C5-B78C-DF3FDEAD0301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2BB3-88B0-4FB4-9E37-2E416500A7D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1790" y="2044708"/>
            <a:ext cx="36278820" cy="74231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91790" y="10223500"/>
            <a:ext cx="36278820" cy="243674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891790" y="35595568"/>
            <a:ext cx="946404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933170" y="35595568"/>
            <a:ext cx="1419606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706570" y="35595568"/>
            <a:ext cx="946404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42062400" cy="384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286" dirty="0"/>
          </a:p>
        </p:txBody>
      </p:sp>
      <p:sp>
        <p:nvSpPr>
          <p:cNvPr id="8" name="Rectangle 7"/>
          <p:cNvSpPr/>
          <p:nvPr userDrawn="1"/>
        </p:nvSpPr>
        <p:spPr>
          <a:xfrm>
            <a:off x="498765" y="602975"/>
            <a:ext cx="41023309" cy="3707191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286" dirty="0"/>
          </a:p>
        </p:txBody>
      </p:sp>
      <p:sp>
        <p:nvSpPr>
          <p:cNvPr id="9" name="Rectangle 8"/>
          <p:cNvSpPr/>
          <p:nvPr userDrawn="1"/>
        </p:nvSpPr>
        <p:spPr>
          <a:xfrm>
            <a:off x="789710" y="1044373"/>
            <a:ext cx="40399854" cy="357045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286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6845028" y="7583610"/>
            <a:ext cx="0" cy="2916936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777351" y="7629108"/>
            <a:ext cx="4041648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332584" y="1852866"/>
            <a:ext cx="39421656" cy="53124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286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1332584" y="8232084"/>
            <a:ext cx="8456238" cy="2787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286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28488617" y="36966042"/>
            <a:ext cx="13772005" cy="348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97" i="1" dirty="0">
                <a:solidFill>
                  <a:schemeClr val="bg1"/>
                </a:solidFill>
              </a:rPr>
              <a:t>We thank the Office of Research and Sponsored Programs for supporting this research, and Learning &amp; Technology Services for printing this poster.</a:t>
            </a:r>
            <a:r>
              <a:rPr lang="en-US" sz="1597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31689376" y="8232084"/>
            <a:ext cx="9064864" cy="2787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286" dirty="0"/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721890" y="25472571"/>
            <a:ext cx="2615184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0993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4206240" rtl="0" eaLnBrk="1" latinLnBrk="0" hangingPunct="1">
        <a:lnSpc>
          <a:spcPct val="90000"/>
        </a:lnSpc>
        <a:spcBef>
          <a:spcPct val="0"/>
        </a:spcBef>
        <a:buNone/>
        <a:defRPr sz="202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51560" indent="-1051560" algn="l" defTabSz="4206240" rtl="0" eaLnBrk="1" latinLnBrk="0" hangingPunct="1">
        <a:lnSpc>
          <a:spcPct val="90000"/>
        </a:lnSpc>
        <a:spcBef>
          <a:spcPts val="4600"/>
        </a:spcBef>
        <a:buFont typeface="Arial" panose="020B0604020202020204" pitchFamily="34" charset="0"/>
        <a:buChar char="•"/>
        <a:defRPr sz="12880" kern="1200">
          <a:solidFill>
            <a:schemeClr val="tx1"/>
          </a:solidFill>
          <a:latin typeface="+mn-lt"/>
          <a:ea typeface="+mn-ea"/>
          <a:cs typeface="+mn-cs"/>
        </a:defRPr>
      </a:lvl1pPr>
      <a:lvl2pPr marL="315468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11040" kern="1200">
          <a:solidFill>
            <a:schemeClr val="tx1"/>
          </a:solidFill>
          <a:latin typeface="+mn-lt"/>
          <a:ea typeface="+mn-ea"/>
          <a:cs typeface="+mn-cs"/>
        </a:defRPr>
      </a:lvl2pPr>
      <a:lvl3pPr marL="525780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3pPr>
      <a:lvl4pPr marL="736092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4pPr>
      <a:lvl5pPr marL="946404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5pPr>
      <a:lvl6pPr marL="1156716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6pPr>
      <a:lvl7pPr marL="1367028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7pPr>
      <a:lvl8pPr marL="1577340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8pPr>
      <a:lvl9pPr marL="17876520" indent="-1051560" algn="l" defTabSz="4206240" rtl="0" eaLnBrk="1" latinLnBrk="0" hangingPunct="1">
        <a:lnSpc>
          <a:spcPct val="90000"/>
        </a:lnSpc>
        <a:spcBef>
          <a:spcPts val="2300"/>
        </a:spcBef>
        <a:buFont typeface="Arial" panose="020B0604020202020204" pitchFamily="34" charset="0"/>
        <a:buChar char="•"/>
        <a:defRPr sz="82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1pPr>
      <a:lvl2pPr marL="210312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2pPr>
      <a:lvl3pPr marL="420624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4pPr>
      <a:lvl5pPr marL="841248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5pPr>
      <a:lvl6pPr marL="1051560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6pPr>
      <a:lvl7pPr marL="1261872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7pPr>
      <a:lvl8pPr marL="1472184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8pPr>
      <a:lvl9pPr marL="16824960" algn="l" defTabSz="4206240" rtl="0" eaLnBrk="1" latinLnBrk="0" hangingPunct="1">
        <a:defRPr sz="82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6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12" Type="http://schemas.openxmlformats.org/officeDocument/2006/relationships/chart" Target="../charts/char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openxmlformats.org/officeDocument/2006/relationships/image" Target="../media/image5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4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517484" y="2931508"/>
            <a:ext cx="39263602" cy="1846206"/>
          </a:xfrm>
        </p:spPr>
        <p:txBody>
          <a:bodyPr>
            <a:noAutofit/>
          </a:bodyPr>
          <a:lstStyle/>
          <a:p>
            <a:pPr algn="r"/>
            <a:r>
              <a:rPr lang="en-US" sz="10500" dirty="0">
                <a:latin typeface="Cambria" panose="02040503050406030204" pitchFamily="18" charset="0"/>
              </a:rPr>
              <a:t>The Impact of Instructional Interns from a </a:t>
            </a:r>
            <a:br>
              <a:rPr lang="en-US" sz="10500" dirty="0">
                <a:latin typeface="Cambria" panose="02040503050406030204" pitchFamily="18" charset="0"/>
              </a:rPr>
            </a:br>
            <a:r>
              <a:rPr lang="en-US" sz="10500" dirty="0">
                <a:latin typeface="Cambria" panose="02040503050406030204" pitchFamily="18" charset="0"/>
              </a:rPr>
              <a:t>Student Perspective: A Qualitative Study	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6939836" y="7623118"/>
            <a:ext cx="67914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cap="small" dirty="0">
                <a:solidFill>
                  <a:srgbClr val="DD9E11"/>
                </a:solidFill>
                <a:latin typeface="Minion Pro" panose="02040503050306020203" pitchFamily="18" charset="0"/>
              </a:rPr>
              <a:t>Introduction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6985838" y="8521447"/>
            <a:ext cx="67914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cap="small" dirty="0">
                <a:solidFill>
                  <a:srgbClr val="203864"/>
                </a:solidFill>
                <a:latin typeface="Minion Pro" panose="02040503050306020203" pitchFamily="18" charset="0"/>
              </a:rPr>
              <a:t>Purpose</a:t>
            </a:r>
          </a:p>
        </p:txBody>
      </p:sp>
      <p:sp>
        <p:nvSpPr>
          <p:cNvPr id="53" name="Subtitle 2"/>
          <p:cNvSpPr txBox="1">
            <a:spLocks/>
          </p:cNvSpPr>
          <p:nvPr/>
        </p:nvSpPr>
        <p:spPr>
          <a:xfrm>
            <a:off x="26945803" y="9261793"/>
            <a:ext cx="13872065" cy="1200113"/>
          </a:xfrm>
          <a:prstGeom prst="rect">
            <a:avLst/>
          </a:prstGeom>
        </p:spPr>
        <p:txBody>
          <a:bodyPr/>
          <a:lstStyle>
            <a:lvl1pPr marL="0" indent="0" algn="ctr" defTabSz="4023360" rtl="0" eaLnBrk="1" latinLnBrk="0" hangingPunct="1">
              <a:lnSpc>
                <a:spcPct val="90000"/>
              </a:lnSpc>
              <a:spcBef>
                <a:spcPts val="4400"/>
              </a:spcBef>
              <a:buFont typeface="Arial" panose="020B0604020202020204" pitchFamily="34" charset="0"/>
              <a:buNone/>
              <a:defRPr sz="10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116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8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0350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4672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05840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0700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0817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0934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342900" algn="l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Cambria" panose="02040503050406030204" pitchFamily="18" charset="0"/>
              </a:rPr>
              <a:t>To discover the impact of teaching assistants on students, specifically within the discipline of Communication Sciences and Disorders at UW- Eau Claire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6984278" y="10267207"/>
            <a:ext cx="67914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cap="small" dirty="0">
                <a:solidFill>
                  <a:srgbClr val="203864"/>
                </a:solidFill>
                <a:latin typeface="Minion Pro" panose="02040503050306020203" pitchFamily="18" charset="0"/>
              </a:rPr>
              <a:t>Background</a:t>
            </a:r>
          </a:p>
        </p:txBody>
      </p:sp>
      <p:sp>
        <p:nvSpPr>
          <p:cNvPr id="55" name="Subtitle 2"/>
          <p:cNvSpPr txBox="1">
            <a:spLocks/>
          </p:cNvSpPr>
          <p:nvPr/>
        </p:nvSpPr>
        <p:spPr>
          <a:xfrm>
            <a:off x="27024162" y="11004337"/>
            <a:ext cx="13729853" cy="3765295"/>
          </a:xfrm>
          <a:prstGeom prst="rect">
            <a:avLst/>
          </a:prstGeom>
        </p:spPr>
        <p:txBody>
          <a:bodyPr/>
          <a:lstStyle>
            <a:lvl1pPr marL="0" indent="0" algn="ctr" defTabSz="4023360" rtl="0" eaLnBrk="1" latinLnBrk="0" hangingPunct="1">
              <a:lnSpc>
                <a:spcPct val="90000"/>
              </a:lnSpc>
              <a:spcBef>
                <a:spcPts val="4400"/>
              </a:spcBef>
              <a:buFont typeface="Arial" panose="020B0604020202020204" pitchFamily="34" charset="0"/>
              <a:buNone/>
              <a:defRPr sz="10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116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8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0350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4672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05840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0700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0817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0934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342900" algn="l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Cambria" panose="02040503050406030204" pitchFamily="18" charset="0"/>
              </a:rPr>
              <a:t>The increase in the use of teaching assistants can be attributed to budget cuts, forcing professors to have bigger class sizes</a:t>
            </a:r>
            <a:endParaRPr lang="en-US" sz="3200" baseline="30000" dirty="0">
              <a:latin typeface="Cambria" panose="02040503050406030204" pitchFamily="18" charset="0"/>
            </a:endParaRPr>
          </a:p>
          <a:p>
            <a:pPr marL="457200" indent="-342900" algn="l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Cambria" panose="02040503050406030204" pitchFamily="18" charset="0"/>
              </a:rPr>
              <a:t>The impact of teaching assistants on students has been studied, but has rarely been examined within the Communication Sciences and Disorders (CSD) discipline</a:t>
            </a:r>
          </a:p>
          <a:p>
            <a:pPr marL="457200" indent="-342900" algn="l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Cambria" panose="02040503050406030204" pitchFamily="18" charset="0"/>
              </a:rPr>
              <a:t>Previous studies in other disciplines have shown a positive correlation between teaching assistants and students’ performance</a:t>
            </a:r>
            <a:endParaRPr lang="en-US" sz="3200" baseline="30000" dirty="0">
              <a:latin typeface="Cambria" panose="02040503050406030204" pitchFamily="18" charset="0"/>
            </a:endParaRPr>
          </a:p>
        </p:txBody>
      </p:sp>
      <p:sp>
        <p:nvSpPr>
          <p:cNvPr id="57" name="Subtitle 2"/>
          <p:cNvSpPr txBox="1">
            <a:spLocks/>
          </p:cNvSpPr>
          <p:nvPr/>
        </p:nvSpPr>
        <p:spPr>
          <a:xfrm>
            <a:off x="27064056" y="15400343"/>
            <a:ext cx="14030790" cy="2819603"/>
          </a:xfrm>
          <a:prstGeom prst="rect">
            <a:avLst/>
          </a:prstGeom>
        </p:spPr>
        <p:txBody>
          <a:bodyPr/>
          <a:lstStyle>
            <a:lvl1pPr marL="0" indent="0" algn="ctr" defTabSz="4023360" rtl="0" eaLnBrk="1" latinLnBrk="0" hangingPunct="1">
              <a:lnSpc>
                <a:spcPct val="90000"/>
              </a:lnSpc>
              <a:spcBef>
                <a:spcPts val="4400"/>
              </a:spcBef>
              <a:buFont typeface="Arial" panose="020B0604020202020204" pitchFamily="34" charset="0"/>
              <a:buNone/>
              <a:defRPr sz="10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116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8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0350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4672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05840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07008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08176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093440" indent="0" algn="ctr" defTabSz="402336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7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marR="0" lvl="0" indent="-514350" algn="l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3200" dirty="0">
                <a:latin typeface="Cambria" panose="02040503050406030204" pitchFamily="18" charset="0"/>
              </a:rPr>
              <a:t>1. How do teaching assistants’ interactions with students impact their overall outlook on academia and self-confidence when added to the classroom environment?</a:t>
            </a:r>
          </a:p>
          <a:p>
            <a:pPr marL="514350" marR="0" lvl="0" indent="-514350" algn="l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3200" dirty="0">
                <a:latin typeface="Cambria" panose="02040503050406030204" pitchFamily="18" charset="0"/>
              </a:rPr>
              <a:t>2. What changes or impacts have students reported regarding the inclusion of teaching assistants in the classroom?</a:t>
            </a:r>
          </a:p>
          <a:p>
            <a:pPr marL="514350" marR="0" lvl="0" indent="-514350" algn="l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sz="3200" dirty="0">
              <a:latin typeface="Cambria" panose="02040503050406030204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6945803" y="17864143"/>
            <a:ext cx="85229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cap="small" dirty="0">
                <a:solidFill>
                  <a:srgbClr val="DD9E11"/>
                </a:solidFill>
                <a:latin typeface="Minion Pro" panose="02040503050306020203" pitchFamily="18" charset="0"/>
              </a:rPr>
              <a:t>Method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26945803" y="18646951"/>
            <a:ext cx="85229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cap="small" dirty="0">
                <a:solidFill>
                  <a:srgbClr val="203864"/>
                </a:solidFill>
                <a:latin typeface="Minion Pro" panose="02040503050306020203" pitchFamily="18" charset="0"/>
              </a:rPr>
              <a:t>Qualitative focus groups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26984279" y="19426418"/>
            <a:ext cx="764862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/>
              <a:t>Student focus group (n=5)</a:t>
            </a:r>
          </a:p>
          <a:p>
            <a:pPr marL="800100" lvl="1" indent="-355600">
              <a:buFont typeface="Arial" panose="020B0604020202020204" pitchFamily="34" charset="0"/>
              <a:buChar char="•"/>
            </a:pPr>
            <a:r>
              <a:rPr lang="en-US" sz="3200" dirty="0"/>
              <a:t>Facilitated by student researchers &amp; campus teaching &amp; learning coordinator</a:t>
            </a:r>
          </a:p>
          <a:p>
            <a:pPr marL="800100" lvl="1" indent="-355600">
              <a:buFont typeface="Arial" panose="020B0604020202020204" pitchFamily="34" charset="0"/>
              <a:buChar char="•"/>
            </a:pPr>
            <a:r>
              <a:rPr lang="en-US" sz="3200" dirty="0"/>
              <a:t>Semi-structured interview based on findings from survey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26984277" y="21854569"/>
            <a:ext cx="7648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cap="small" dirty="0">
                <a:solidFill>
                  <a:srgbClr val="203864"/>
                </a:solidFill>
                <a:latin typeface="Minion Pro" panose="02040503050306020203" pitchFamily="18" charset="0"/>
              </a:rPr>
              <a:t>Qualitative Data Analysis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26939836" y="22582136"/>
            <a:ext cx="1315306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342900">
              <a:buFont typeface="Arial" panose="020B0604020202020204" pitchFamily="34" charset="0"/>
              <a:buChar char="•"/>
            </a:pPr>
            <a:r>
              <a:rPr lang="en-US" sz="3200" dirty="0"/>
              <a:t>Transcription of student focus group</a:t>
            </a:r>
          </a:p>
          <a:p>
            <a:pPr marL="1082675" lvl="1" indent="-339725">
              <a:buFont typeface="Arial" panose="020B0604020202020204" pitchFamily="34" charset="0"/>
              <a:buChar char="•"/>
            </a:pPr>
            <a:r>
              <a:rPr lang="en-US" sz="3200" dirty="0"/>
              <a:t>Identification of codeable units </a:t>
            </a:r>
          </a:p>
          <a:p>
            <a:pPr marL="1082675" lvl="1" indent="-339725">
              <a:buFont typeface="Arial" panose="020B0604020202020204" pitchFamily="34" charset="0"/>
              <a:buChar char="•"/>
            </a:pPr>
            <a:r>
              <a:rPr lang="en-US" sz="3200" dirty="0"/>
              <a:t>Assignment of descriptive codes</a:t>
            </a:r>
          </a:p>
          <a:p>
            <a:pPr marL="1082675" lvl="1" indent="-339725">
              <a:buFont typeface="Arial" panose="020B0604020202020204" pitchFamily="34" charset="0"/>
              <a:buChar char="•"/>
            </a:pPr>
            <a:r>
              <a:rPr lang="en-US" sz="3200" dirty="0"/>
              <a:t>Thematic analysis</a:t>
            </a:r>
          </a:p>
        </p:txBody>
      </p:sp>
      <p:graphicFrame>
        <p:nvGraphicFramePr>
          <p:cNvPr id="63" name="Diagram 62"/>
          <p:cNvGraphicFramePr/>
          <p:nvPr>
            <p:extLst>
              <p:ext uri="{D42A27DB-BD31-4B8C-83A1-F6EECF244321}">
                <p14:modId xmlns:p14="http://schemas.microsoft.com/office/powerpoint/2010/main" val="1121078688"/>
              </p:ext>
            </p:extLst>
          </p:nvPr>
        </p:nvGraphicFramePr>
        <p:xfrm>
          <a:off x="33871306" y="18137778"/>
          <a:ext cx="73152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4" name="TextBox 63"/>
          <p:cNvSpPr txBox="1"/>
          <p:nvPr/>
        </p:nvSpPr>
        <p:spPr>
          <a:xfrm>
            <a:off x="15903291" y="7594324"/>
            <a:ext cx="108277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cap="small" dirty="0">
                <a:solidFill>
                  <a:srgbClr val="DD9E11"/>
                </a:solidFill>
                <a:latin typeface="Minion Pro" panose="02040503050306020203" pitchFamily="18" charset="0"/>
              </a:rPr>
              <a:t>Student Results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26936897" y="24446033"/>
            <a:ext cx="137153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cap="small" dirty="0">
                <a:solidFill>
                  <a:srgbClr val="DD9E11"/>
                </a:solidFill>
                <a:latin typeface="Minion Pro" panose="02040503050306020203" pitchFamily="18" charset="0"/>
              </a:rPr>
              <a:t>Conclusions/Implications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26945803" y="29697450"/>
            <a:ext cx="141490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cap="small" dirty="0">
                <a:solidFill>
                  <a:srgbClr val="DD9E11"/>
                </a:solidFill>
                <a:latin typeface="Minion Pro" panose="02040503050306020203" pitchFamily="18" charset="0"/>
              </a:rPr>
              <a:t>Limitations/Future directions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27014854" y="30595866"/>
            <a:ext cx="1317673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3200" dirty="0">
                <a:latin typeface="Cambria"/>
                <a:cs typeface="Cambria"/>
              </a:rPr>
              <a:t>The views towards Instructional Intern benefits are dependent on only one sampling of CSD students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>
                <a:latin typeface="Cambria"/>
                <a:cs typeface="Cambria"/>
              </a:rPr>
              <a:t>II’s may not have the same type of knowledge or experience as a faculty member; further study of training options is warranted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>
                <a:latin typeface="Cambria"/>
                <a:cs typeface="Cambria"/>
              </a:rPr>
              <a:t>Future research may include an evaluation of any long-term effects on students who are Instructional Interns and if there is a relation to clinical and student interest in pursuing doctoral degrees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26984278" y="33932528"/>
            <a:ext cx="114074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cap="small" dirty="0">
                <a:solidFill>
                  <a:srgbClr val="DD9E11"/>
                </a:solidFill>
                <a:latin typeface="Minion Pro" panose="02040503050306020203" pitchFamily="18" charset="0"/>
              </a:rPr>
              <a:t>References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26984278" y="34838732"/>
            <a:ext cx="14151327" cy="183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mbria" panose="02040503050406030204" pitchFamily="18" charset="0"/>
                <a:cs typeface="Cambria"/>
              </a:rPr>
              <a:t>1 </a:t>
            </a:r>
            <a:r>
              <a:rPr lang="en-US" sz="800" dirty="0">
                <a:latin typeface="Cambria" panose="02040503050406030204" pitchFamily="18" charset="0"/>
              </a:rPr>
              <a:t>ASHA. (2002). Crisis in the discipline: a plan for reshaping our future. A</a:t>
            </a:r>
            <a:r>
              <a:rPr lang="en-US" sz="800" i="1" dirty="0">
                <a:latin typeface="Cambria" panose="02040503050406030204" pitchFamily="18" charset="0"/>
              </a:rPr>
              <a:t>merican Speech-Language-Hearing Association and Council of Academic Programs in Communication Sciences and Disorders: Report of the joint ad hoc committee on the shortage of PhD students and faculty in communication sciences and disorders.</a:t>
            </a:r>
            <a:r>
              <a:rPr lang="en-US" sz="800" dirty="0">
                <a:latin typeface="Cambria" panose="02040503050406030204" pitchFamily="18" charset="0"/>
              </a:rPr>
              <a:t> </a:t>
            </a:r>
          </a:p>
          <a:p>
            <a:r>
              <a:rPr lang="en-US" sz="800" dirty="0">
                <a:latin typeface="Cambria" panose="02040503050406030204" pitchFamily="18" charset="0"/>
                <a:cs typeface="Cambria"/>
              </a:rPr>
              <a:t>2 </a:t>
            </a:r>
            <a:r>
              <a:rPr lang="en-US" sz="800" dirty="0">
                <a:latin typeface="Cambria" panose="02040503050406030204" pitchFamily="18" charset="0"/>
              </a:rPr>
              <a:t>Green, J.L. (2010). Teaching highs and lows: Exploring university teaching assistants’ experiences. </a:t>
            </a:r>
            <a:r>
              <a:rPr lang="en-US" sz="800" i="1" dirty="0">
                <a:latin typeface="Cambria" panose="02040503050406030204" pitchFamily="18" charset="0"/>
              </a:rPr>
              <a:t>Statistics Education Research Journal, 9 </a:t>
            </a:r>
            <a:r>
              <a:rPr lang="en-US" sz="800" dirty="0">
                <a:latin typeface="Cambria" panose="02040503050406030204" pitchFamily="18" charset="0"/>
              </a:rPr>
              <a:t>(2),</a:t>
            </a:r>
            <a:r>
              <a:rPr lang="en-US" sz="800" i="1" dirty="0">
                <a:latin typeface="Cambria" panose="02040503050406030204" pitchFamily="18" charset="0"/>
              </a:rPr>
              <a:t> </a:t>
            </a:r>
            <a:r>
              <a:rPr lang="en-US" sz="800" dirty="0">
                <a:latin typeface="Cambria" panose="02040503050406030204" pitchFamily="18" charset="0"/>
              </a:rPr>
              <a:t>108-122. </a:t>
            </a:r>
            <a:r>
              <a:rPr lang="en-US" sz="800" dirty="0">
                <a:latin typeface="Cambria" panose="02040503050406030204" pitchFamily="18" charset="0"/>
                <a:cs typeface="Cambria"/>
              </a:rPr>
              <a:t> </a:t>
            </a:r>
          </a:p>
          <a:p>
            <a:r>
              <a:rPr lang="en-US" sz="800" dirty="0">
                <a:latin typeface="Cambria" panose="02040503050406030204" pitchFamily="18" charset="0"/>
                <a:cs typeface="Cambria"/>
              </a:rPr>
              <a:t>3 </a:t>
            </a:r>
            <a:r>
              <a:rPr lang="en-US" sz="800" dirty="0">
                <a:latin typeface="Cambria" panose="02040503050406030204" pitchFamily="18" charset="0"/>
              </a:rPr>
              <a:t>Harland, T. (2001). Pre-service teacher education for university lectures: the academic apprentice. </a:t>
            </a:r>
            <a:r>
              <a:rPr lang="en-US" sz="800" i="1" dirty="0">
                <a:latin typeface="Cambria" panose="02040503050406030204" pitchFamily="18" charset="0"/>
              </a:rPr>
              <a:t>Journal of Education for Teaching</a:t>
            </a:r>
            <a:r>
              <a:rPr lang="en-US" sz="800" dirty="0">
                <a:latin typeface="Cambria" panose="02040503050406030204" pitchFamily="18" charset="0"/>
              </a:rPr>
              <a:t>, 27 (3), 269-276. doi:10.1080/02607470120091597</a:t>
            </a:r>
            <a:endParaRPr lang="en-US" sz="800" dirty="0">
              <a:latin typeface="Cambria" panose="02040503050406030204" pitchFamily="18" charset="0"/>
              <a:cs typeface="Cambria"/>
            </a:endParaRPr>
          </a:p>
          <a:p>
            <a:r>
              <a:rPr lang="en-US" sz="800" dirty="0">
                <a:latin typeface="Cambria" panose="02040503050406030204" pitchFamily="18" charset="0"/>
                <a:cs typeface="Cambria"/>
              </a:rPr>
              <a:t>4 </a:t>
            </a:r>
            <a:r>
              <a:rPr lang="en-US" sz="800" dirty="0" err="1">
                <a:latin typeface="Cambria" panose="02040503050406030204" pitchFamily="18" charset="0"/>
                <a:cs typeface="Cambria"/>
              </a:rPr>
              <a:t>Hemerich</a:t>
            </a:r>
            <a:r>
              <a:rPr lang="en-US" sz="800" dirty="0">
                <a:latin typeface="Cambria" panose="02040503050406030204" pitchFamily="18" charset="0"/>
                <a:cs typeface="Cambria"/>
              </a:rPr>
              <a:t>, A.L., Hoepner, J.K., &amp; Samelson, V.M. (2015). Instructional Internships: Improving the teaching and learning experience for students, interns, and faculty. </a:t>
            </a:r>
            <a:r>
              <a:rPr lang="en-US" sz="800" i="1" dirty="0">
                <a:latin typeface="Cambria" panose="02040503050406030204" pitchFamily="18" charset="0"/>
                <a:cs typeface="Cambria"/>
              </a:rPr>
              <a:t>Journal of the Scholarship of Teaching and Learning, 15</a:t>
            </a:r>
            <a:r>
              <a:rPr lang="en-US" sz="800" dirty="0">
                <a:latin typeface="Cambria" panose="02040503050406030204" pitchFamily="18" charset="0"/>
                <a:cs typeface="Cambria"/>
              </a:rPr>
              <a:t>(3): 104-132. </a:t>
            </a:r>
            <a:r>
              <a:rPr lang="en-US" sz="800" dirty="0" err="1">
                <a:latin typeface="Cambria" panose="02040503050406030204" pitchFamily="18" charset="0"/>
                <a:cs typeface="Cambria"/>
              </a:rPr>
              <a:t>doi</a:t>
            </a:r>
            <a:r>
              <a:rPr lang="en-US" sz="800" dirty="0">
                <a:latin typeface="Cambria" panose="02040503050406030204" pitchFamily="18" charset="0"/>
                <a:cs typeface="Cambria"/>
              </a:rPr>
              <a:t>: 10.14434/josotl.v15i3.13090</a:t>
            </a:r>
          </a:p>
          <a:p>
            <a:r>
              <a:rPr lang="en-US" sz="800" dirty="0">
                <a:latin typeface="Cambria" panose="02040503050406030204" pitchFamily="18" charset="0"/>
                <a:cs typeface="Cambria"/>
              </a:rPr>
              <a:t>5 Adler, P.A. (1993). Personalizing mass education: The assistant teaching assistant (ATA) program. </a:t>
            </a:r>
            <a:r>
              <a:rPr lang="en-US" sz="800" i="1" dirty="0">
                <a:latin typeface="Cambria" panose="02040503050406030204" pitchFamily="18" charset="0"/>
                <a:cs typeface="Cambria"/>
              </a:rPr>
              <a:t>Teaching Sociology 21, </a:t>
            </a:r>
            <a:r>
              <a:rPr lang="en-US" sz="800" dirty="0">
                <a:latin typeface="Cambria" panose="02040503050406030204" pitchFamily="18" charset="0"/>
                <a:cs typeface="Cambria"/>
              </a:rPr>
              <a:t>172-176. doi:10.2307/1318639</a:t>
            </a:r>
          </a:p>
          <a:p>
            <a:r>
              <a:rPr lang="en-US" sz="800" dirty="0">
                <a:latin typeface="Cambria" panose="02040503050406030204" pitchFamily="18" charset="0"/>
                <a:cs typeface="Cambria"/>
              </a:rPr>
              <a:t>6 </a:t>
            </a:r>
            <a:r>
              <a:rPr lang="en-US" sz="800" dirty="0">
                <a:latin typeface="Cambria" panose="02040503050406030204" pitchFamily="18" charset="0"/>
              </a:rPr>
              <a:t>Anderson-Darling, C. &amp; Earhart, E.M. (1990). A model for preparing graduate students as educators. </a:t>
            </a:r>
            <a:r>
              <a:rPr lang="en-US" sz="800" i="1" dirty="0">
                <a:latin typeface="Cambria" panose="02040503050406030204" pitchFamily="18" charset="0"/>
              </a:rPr>
              <a:t>Family Relations, 39,</a:t>
            </a:r>
            <a:r>
              <a:rPr lang="en-US" sz="800" dirty="0">
                <a:latin typeface="Cambria" panose="02040503050406030204" pitchFamily="18" charset="0"/>
              </a:rPr>
              <a:t> 341-348. doi:10.2307/584882</a:t>
            </a:r>
            <a:endParaRPr lang="en-US" sz="800" dirty="0">
              <a:latin typeface="Cambria" panose="02040503050406030204" pitchFamily="18" charset="0"/>
              <a:cs typeface="Cambria"/>
            </a:endParaRPr>
          </a:p>
          <a:p>
            <a:r>
              <a:rPr lang="en-US" sz="800" dirty="0">
                <a:latin typeface="Cambria" panose="02040503050406030204" pitchFamily="18" charset="0"/>
                <a:cs typeface="Cambria"/>
              </a:rPr>
              <a:t>7 </a:t>
            </a:r>
            <a:r>
              <a:rPr lang="en-US" sz="800" dirty="0" err="1">
                <a:latin typeface="Cambria" panose="02040503050406030204" pitchFamily="18" charset="0"/>
              </a:rPr>
              <a:t>Fingerson</a:t>
            </a:r>
            <a:r>
              <a:rPr lang="en-US" sz="800" dirty="0">
                <a:latin typeface="Cambria" panose="02040503050406030204" pitchFamily="18" charset="0"/>
              </a:rPr>
              <a:t>, L., &amp; </a:t>
            </a:r>
            <a:r>
              <a:rPr lang="en-US" sz="800" dirty="0" err="1">
                <a:latin typeface="Cambria" panose="02040503050406030204" pitchFamily="18" charset="0"/>
              </a:rPr>
              <a:t>Culley</a:t>
            </a:r>
            <a:r>
              <a:rPr lang="en-US" sz="800" dirty="0">
                <a:latin typeface="Cambria" panose="02040503050406030204" pitchFamily="18" charset="0"/>
              </a:rPr>
              <a:t>, A.B. (2001). Collaborators in teaching and learning: Undergraduate teaching assistants in the classroom. </a:t>
            </a:r>
            <a:r>
              <a:rPr lang="en-US" sz="800" i="1" dirty="0">
                <a:latin typeface="Cambria" panose="02040503050406030204" pitchFamily="18" charset="0"/>
              </a:rPr>
              <a:t>Teaching Sociology 29,</a:t>
            </a:r>
            <a:r>
              <a:rPr lang="en-US" sz="800" dirty="0">
                <a:latin typeface="Cambria" panose="02040503050406030204" pitchFamily="18" charset="0"/>
              </a:rPr>
              <a:t> 299-315. doi:10.2307/1319189</a:t>
            </a:r>
            <a:endParaRPr lang="en-US" sz="800" dirty="0">
              <a:latin typeface="Cambria" panose="02040503050406030204" pitchFamily="18" charset="0"/>
              <a:cs typeface="Cambria"/>
            </a:endParaRPr>
          </a:p>
          <a:p>
            <a:r>
              <a:rPr lang="en-US" sz="800" dirty="0">
                <a:latin typeface="Cambria" panose="02040503050406030204" pitchFamily="18" charset="0"/>
                <a:cs typeface="Cambria"/>
              </a:rPr>
              <a:t>8 </a:t>
            </a:r>
            <a:r>
              <a:rPr lang="en-US" sz="800" dirty="0" err="1">
                <a:latin typeface="Cambria" panose="02040503050406030204" pitchFamily="18" charset="0"/>
              </a:rPr>
              <a:t>Froelich</a:t>
            </a:r>
            <a:r>
              <a:rPr lang="en-US" sz="800" dirty="0">
                <a:latin typeface="Cambria" panose="02040503050406030204" pitchFamily="18" charset="0"/>
              </a:rPr>
              <a:t>, A.G., Duckworth, W.M., &amp; Stephenson, W.R. (2005). Training statistics teachers at Iowa State University. </a:t>
            </a:r>
            <a:r>
              <a:rPr lang="en-US" sz="800" i="1" dirty="0">
                <a:latin typeface="Cambria" panose="02040503050406030204" pitchFamily="18" charset="0"/>
              </a:rPr>
              <a:t>The American Statistician, 59</a:t>
            </a:r>
            <a:r>
              <a:rPr lang="en-US" sz="800" dirty="0">
                <a:latin typeface="Cambria" panose="02040503050406030204" pitchFamily="18" charset="0"/>
              </a:rPr>
              <a:t> (1), 8-10. doi:10.1198/000313005X24138</a:t>
            </a:r>
            <a:endParaRPr lang="en-US" sz="800" dirty="0">
              <a:latin typeface="Cambria" panose="02040503050406030204" pitchFamily="18" charset="0"/>
              <a:cs typeface="Cambria"/>
            </a:endParaRPr>
          </a:p>
          <a:p>
            <a:r>
              <a:rPr lang="en-US" sz="800" dirty="0">
                <a:latin typeface="Cambria" panose="02040503050406030204" pitchFamily="18" charset="0"/>
                <a:cs typeface="Cambria"/>
              </a:rPr>
              <a:t>9 </a:t>
            </a:r>
            <a:r>
              <a:rPr lang="en-US" sz="800" dirty="0">
                <a:latin typeface="Cambria" panose="02040503050406030204" pitchFamily="18" charset="0"/>
              </a:rPr>
              <a:t>Gaia, C.A., </a:t>
            </a:r>
            <a:r>
              <a:rPr lang="en-US" sz="800" dirty="0" err="1">
                <a:latin typeface="Cambria" panose="02040503050406030204" pitchFamily="18" charset="0"/>
              </a:rPr>
              <a:t>Corts</a:t>
            </a:r>
            <a:r>
              <a:rPr lang="en-US" sz="800" dirty="0">
                <a:latin typeface="Cambria" panose="02040503050406030204" pitchFamily="18" charset="0"/>
              </a:rPr>
              <a:t>, D.P., Tatum, H.E., &amp; Allen, J. (2003). The GTA Mentoring Program: An interdisciplinary approach to developing future faculty as teacher-scholars. </a:t>
            </a:r>
            <a:r>
              <a:rPr lang="en-US" sz="800" i="1" dirty="0">
                <a:latin typeface="Cambria" panose="02040503050406030204" pitchFamily="18" charset="0"/>
              </a:rPr>
              <a:t>College Teaching</a:t>
            </a:r>
            <a:r>
              <a:rPr lang="en-US" sz="800" dirty="0">
                <a:latin typeface="Cambria" panose="02040503050406030204" pitchFamily="18" charset="0"/>
              </a:rPr>
              <a:t>, 51(2), 61-65. doi:10.1080/87567550309596413</a:t>
            </a:r>
          </a:p>
          <a:p>
            <a:r>
              <a:rPr lang="en-US" sz="800" dirty="0">
                <a:latin typeface="Cambria" panose="02040503050406030204" pitchFamily="18" charset="0"/>
                <a:cs typeface="Cambria"/>
              </a:rPr>
              <a:t>10 </a:t>
            </a:r>
            <a:r>
              <a:rPr lang="en-US" sz="800" dirty="0" err="1">
                <a:latin typeface="Cambria" panose="02040503050406030204" pitchFamily="18" charset="0"/>
              </a:rPr>
              <a:t>Socha</a:t>
            </a:r>
            <a:r>
              <a:rPr lang="en-US" sz="800" dirty="0">
                <a:latin typeface="Cambria" panose="02040503050406030204" pitchFamily="18" charset="0"/>
              </a:rPr>
              <a:t>, T.J. (1998). Developing an undergraduate teaching assistant program in communication: Values, curriculum, and preliminary assessment. </a:t>
            </a:r>
            <a:r>
              <a:rPr lang="en-US" sz="800" i="1" dirty="0">
                <a:latin typeface="Cambria" panose="02040503050406030204" pitchFamily="18" charset="0"/>
              </a:rPr>
              <a:t>Journal of the Association for Communication Administration, 27,</a:t>
            </a:r>
            <a:r>
              <a:rPr lang="en-US" sz="800" dirty="0">
                <a:latin typeface="Cambria" panose="02040503050406030204" pitchFamily="18" charset="0"/>
              </a:rPr>
              <a:t> 77-83.</a:t>
            </a:r>
            <a:endParaRPr lang="en-US" sz="800" dirty="0">
              <a:latin typeface="Cambria" panose="02040503050406030204" pitchFamily="18" charset="0"/>
              <a:cs typeface="Cambria"/>
            </a:endParaRPr>
          </a:p>
          <a:p>
            <a:r>
              <a:rPr lang="en-US" sz="800" dirty="0">
                <a:latin typeface="Cambria" panose="02040503050406030204" pitchFamily="18" charset="0"/>
                <a:cs typeface="Cambria"/>
              </a:rPr>
              <a:t>11 Chapin, H.C., Wiggins, B.L., &amp; Martin-Morris, L.E. (2014). Undergraduate science learners show comparable outcomes whether taught by undergraduate or graduate teaching assistants. </a:t>
            </a:r>
            <a:r>
              <a:rPr lang="en-US" sz="800" i="1" dirty="0">
                <a:latin typeface="Cambria" panose="02040503050406030204" pitchFamily="18" charset="0"/>
                <a:cs typeface="Cambria"/>
              </a:rPr>
              <a:t>Journal of College Science Teaching, 44</a:t>
            </a:r>
            <a:r>
              <a:rPr lang="en-US" sz="800" dirty="0">
                <a:latin typeface="Cambria" panose="02040503050406030204" pitchFamily="18" charset="0"/>
                <a:cs typeface="Cambria"/>
              </a:rPr>
              <a:t>(2): 90-99.</a:t>
            </a:r>
          </a:p>
          <a:p>
            <a:r>
              <a:rPr lang="en-US" sz="800" dirty="0">
                <a:latin typeface="Cambria" panose="02040503050406030204" pitchFamily="18" charset="0"/>
                <a:cs typeface="Cambria"/>
              </a:rPr>
              <a:t>12 </a:t>
            </a:r>
            <a:r>
              <a:rPr lang="en-US" sz="800" dirty="0" err="1">
                <a:latin typeface="Cambria" panose="02040503050406030204" pitchFamily="18" charset="0"/>
                <a:cs typeface="Cambria"/>
              </a:rPr>
              <a:t>Kassab</a:t>
            </a:r>
            <a:r>
              <a:rPr lang="en-US" sz="800" dirty="0">
                <a:latin typeface="Cambria" panose="02040503050406030204" pitchFamily="18" charset="0"/>
                <a:cs typeface="Cambria"/>
              </a:rPr>
              <a:t>, S., Abu-</a:t>
            </a:r>
            <a:r>
              <a:rPr lang="en-US" sz="800" dirty="0" err="1">
                <a:latin typeface="Cambria" panose="02040503050406030204" pitchFamily="18" charset="0"/>
                <a:cs typeface="Cambria"/>
              </a:rPr>
              <a:t>Hijleh</a:t>
            </a:r>
            <a:r>
              <a:rPr lang="en-US" sz="800" dirty="0">
                <a:latin typeface="Cambria" panose="02040503050406030204" pitchFamily="18" charset="0"/>
                <a:cs typeface="Cambria"/>
              </a:rPr>
              <a:t>, M.F., Al-</a:t>
            </a:r>
            <a:r>
              <a:rPr lang="en-US" sz="800" dirty="0" err="1">
                <a:latin typeface="Cambria" panose="02040503050406030204" pitchFamily="18" charset="0"/>
                <a:cs typeface="Cambria"/>
              </a:rPr>
              <a:t>Shboul</a:t>
            </a:r>
            <a:r>
              <a:rPr lang="en-US" sz="800" dirty="0">
                <a:latin typeface="Cambria" panose="02040503050406030204" pitchFamily="18" charset="0"/>
                <a:cs typeface="Cambria"/>
              </a:rPr>
              <a:t>, Q., &amp; </a:t>
            </a:r>
            <a:r>
              <a:rPr lang="en-US" sz="800" dirty="0" err="1">
                <a:latin typeface="Cambria" panose="02040503050406030204" pitchFamily="18" charset="0"/>
                <a:cs typeface="Cambria"/>
              </a:rPr>
              <a:t>Hamdy</a:t>
            </a:r>
            <a:r>
              <a:rPr lang="en-US" sz="800" dirty="0">
                <a:latin typeface="Cambria" panose="02040503050406030204" pitchFamily="18" charset="0"/>
                <a:cs typeface="Cambria"/>
              </a:rPr>
              <a:t>, H. (2005). Student-led tutorials in problem-based learning: educational outcomes and students’ perceptions. </a:t>
            </a:r>
            <a:r>
              <a:rPr lang="en-US" sz="800" i="1" dirty="0">
                <a:latin typeface="Cambria" panose="02040503050406030204" pitchFamily="18" charset="0"/>
                <a:cs typeface="Cambria"/>
              </a:rPr>
              <a:t>Medical Teacher, 27</a:t>
            </a:r>
            <a:r>
              <a:rPr lang="en-US" sz="800" dirty="0">
                <a:latin typeface="Cambria" panose="02040503050406030204" pitchFamily="18" charset="0"/>
                <a:cs typeface="Cambria"/>
              </a:rPr>
              <a:t>(6): 521-526. DOI: 10.1080/01421590500156186</a:t>
            </a:r>
          </a:p>
          <a:p>
            <a:r>
              <a:rPr lang="en-US" sz="800" dirty="0">
                <a:latin typeface="Cambria" panose="02040503050406030204" pitchFamily="18" charset="0"/>
                <a:cs typeface="Cambria"/>
              </a:rPr>
              <a:t>13 Glynn, L.G., MacFarlane, A., Kelly, M., </a:t>
            </a:r>
            <a:r>
              <a:rPr lang="en-US" sz="800" dirty="0" err="1">
                <a:latin typeface="Cambria" panose="02040503050406030204" pitchFamily="18" charset="0"/>
                <a:cs typeface="Cambria"/>
              </a:rPr>
              <a:t>Cantillon</a:t>
            </a:r>
            <a:r>
              <a:rPr lang="en-US" sz="800" dirty="0">
                <a:latin typeface="Cambria" panose="02040503050406030204" pitchFamily="18" charset="0"/>
                <a:cs typeface="Cambria"/>
              </a:rPr>
              <a:t>, P., &amp; Murphy, A.W. (2006). Helping each other to learn – a process evaluation of peer-assisted learning. </a:t>
            </a:r>
            <a:r>
              <a:rPr lang="en-US" sz="800" i="1" dirty="0">
                <a:latin typeface="Cambria" panose="02040503050406030204" pitchFamily="18" charset="0"/>
                <a:cs typeface="Cambria"/>
              </a:rPr>
              <a:t>BMC Medical Education, 6</a:t>
            </a:r>
            <a:r>
              <a:rPr lang="en-US" sz="800" dirty="0">
                <a:latin typeface="Cambria" panose="02040503050406030204" pitchFamily="18" charset="0"/>
                <a:cs typeface="Cambria"/>
              </a:rPr>
              <a:t>(18). doi:10.1186/1472-6920-6-18</a:t>
            </a:r>
          </a:p>
          <a:p>
            <a:r>
              <a:rPr lang="en-US" sz="900" dirty="0">
                <a:latin typeface="Cambria" panose="02040503050406030204" pitchFamily="18" charset="0"/>
                <a:cs typeface="Cambria"/>
              </a:rPr>
              <a:t>14 </a:t>
            </a:r>
            <a:r>
              <a:rPr lang="en-US" sz="900" dirty="0" err="1">
                <a:latin typeface="Cambria" panose="02040503050406030204" pitchFamily="18" charset="0"/>
                <a:cs typeface="Cambria"/>
              </a:rPr>
              <a:t>Lockspeiser</a:t>
            </a:r>
            <a:r>
              <a:rPr lang="en-US" sz="900" dirty="0">
                <a:latin typeface="Cambria" panose="02040503050406030204" pitchFamily="18" charset="0"/>
                <a:cs typeface="Cambria"/>
              </a:rPr>
              <a:t>, T.M., O’Sullivan, P., </a:t>
            </a:r>
            <a:r>
              <a:rPr lang="en-US" sz="900" dirty="0" err="1">
                <a:latin typeface="Cambria" panose="02040503050406030204" pitchFamily="18" charset="0"/>
                <a:cs typeface="Cambria"/>
              </a:rPr>
              <a:t>Teherani</a:t>
            </a:r>
            <a:r>
              <a:rPr lang="en-US" sz="900" dirty="0">
                <a:latin typeface="Cambria" panose="02040503050406030204" pitchFamily="18" charset="0"/>
                <a:cs typeface="Cambria"/>
              </a:rPr>
              <a:t>, A., &amp; Muller, J. (2008). Understanding the experience of being taught by peers: the value of social and cognitive congruence. </a:t>
            </a:r>
            <a:r>
              <a:rPr lang="en-US" sz="900" i="1" dirty="0">
                <a:latin typeface="Cambria" panose="02040503050406030204" pitchFamily="18" charset="0"/>
                <a:cs typeface="Cambria"/>
              </a:rPr>
              <a:t>Advances in Health Science Education, 13</a:t>
            </a:r>
            <a:r>
              <a:rPr lang="en-US" sz="900" dirty="0">
                <a:latin typeface="Cambria" panose="02040503050406030204" pitchFamily="18" charset="0"/>
                <a:cs typeface="Cambria"/>
              </a:rPr>
              <a:t>: 361-372. DOI 10.1007/s10459-006-9049-8</a:t>
            </a:r>
          </a:p>
        </p:txBody>
      </p:sp>
      <p:pic>
        <p:nvPicPr>
          <p:cNvPr id="71" name="Picture 7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52727" y="3710216"/>
            <a:ext cx="3986783" cy="3474720"/>
          </a:xfrm>
          <a:prstGeom prst="rect">
            <a:avLst/>
          </a:prstGeom>
        </p:spPr>
      </p:pic>
      <p:pic>
        <p:nvPicPr>
          <p:cNvPr id="72" name="Picture 7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226" y="1581682"/>
            <a:ext cx="5991150" cy="3200400"/>
          </a:xfrm>
          <a:prstGeom prst="rect">
            <a:avLst/>
          </a:prstGeom>
        </p:spPr>
      </p:pic>
      <p:pic>
        <p:nvPicPr>
          <p:cNvPr id="73" name="Picture 7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7953" y="1508809"/>
            <a:ext cx="3538005" cy="35661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897" y="5308324"/>
            <a:ext cx="12700001" cy="2286000"/>
          </a:xfrm>
          <a:prstGeom prst="rect">
            <a:avLst/>
          </a:prstGeom>
        </p:spPr>
      </p:pic>
      <p:sp>
        <p:nvSpPr>
          <p:cNvPr id="74" name="Title 1"/>
          <p:cNvSpPr txBox="1">
            <a:spLocks/>
          </p:cNvSpPr>
          <p:nvPr/>
        </p:nvSpPr>
        <p:spPr>
          <a:xfrm>
            <a:off x="9696056" y="5283800"/>
            <a:ext cx="26507833" cy="1522823"/>
          </a:xfrm>
          <a:prstGeom prst="rect">
            <a:avLst/>
          </a:prstGeom>
        </p:spPr>
        <p:txBody>
          <a:bodyPr anchor="b"/>
          <a:lstStyle>
            <a:lvl1pPr algn="ctr" defTabSz="402336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Minion Pro" panose="02040503050306020203" pitchFamily="18" charset="0"/>
              </a:rPr>
              <a:t>Natalie Taufen, Sophie Grelson, &amp; Erin Zigler </a:t>
            </a:r>
          </a:p>
          <a:p>
            <a:pPr algn="r"/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Minion Pro" panose="02040503050306020203" pitchFamily="18" charset="0"/>
              </a:rPr>
              <a:t>Faculty Mentors: Abby Hemmerich, Ph.D., CCC-SLP, &amp; Jerry Hoepner, Ph.D., CCC-SLP </a:t>
            </a:r>
          </a:p>
          <a:p>
            <a:pPr algn="r"/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Minion Pro" panose="02040503050306020203" pitchFamily="18" charset="0"/>
              </a:rPr>
              <a:t>University of Wisconsin-Eau Claire  |  Communication Sciences and Disorders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755100" y="17640300"/>
            <a:ext cx="184731" cy="12623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7024162" y="14634619"/>
            <a:ext cx="67914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cap="small" dirty="0">
                <a:solidFill>
                  <a:srgbClr val="203864"/>
                </a:solidFill>
                <a:latin typeface="Minion Pro" panose="02040503050306020203" pitchFamily="18" charset="0"/>
              </a:rPr>
              <a:t>Research Questions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2962555" y="12096750"/>
            <a:ext cx="67914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cap="small" dirty="0">
                <a:solidFill>
                  <a:schemeClr val="accent1">
                    <a:lumMod val="50000"/>
                  </a:schemeClr>
                </a:solidFill>
                <a:latin typeface="Minion Pro" panose="02040503050306020203" pitchFamily="18" charset="0"/>
              </a:rPr>
              <a:t>Student </a:t>
            </a:r>
          </a:p>
          <a:p>
            <a:r>
              <a:rPr lang="en-US" sz="4000" cap="small" dirty="0">
                <a:solidFill>
                  <a:schemeClr val="accent1">
                    <a:lumMod val="50000"/>
                  </a:schemeClr>
                </a:solidFill>
                <a:latin typeface="Minion Pro" panose="02040503050306020203" pitchFamily="18" charset="0"/>
              </a:rPr>
              <a:t>benefits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5507027" y="15187729"/>
            <a:ext cx="90459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800" cap="small" dirty="0">
                <a:solidFill>
                  <a:srgbClr val="203864"/>
                </a:solidFill>
                <a:latin typeface="Minion Pro" panose="02040503050306020203" pitchFamily="18" charset="0"/>
              </a:rPr>
              <a:t>Unique to Students Benefits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0479073" y="16892621"/>
            <a:ext cx="67914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cap="small" dirty="0">
                <a:solidFill>
                  <a:schemeClr val="accent1">
                    <a:lumMod val="50000"/>
                  </a:schemeClr>
                </a:solidFill>
                <a:latin typeface="Minion Pro" panose="02040503050306020203" pitchFamily="18" charset="0"/>
              </a:rPr>
              <a:t>II</a:t>
            </a:r>
          </a:p>
          <a:p>
            <a:pPr algn="ctr"/>
            <a:r>
              <a:rPr lang="en-US" sz="4000" cap="small" dirty="0">
                <a:solidFill>
                  <a:schemeClr val="accent1">
                    <a:lumMod val="50000"/>
                  </a:schemeClr>
                </a:solidFill>
                <a:latin typeface="Minion Pro" panose="02040503050306020203" pitchFamily="18" charset="0"/>
              </a:rPr>
              <a:t>benefits</a:t>
            </a:r>
          </a:p>
        </p:txBody>
      </p:sp>
      <p:cxnSp>
        <p:nvCxnSpPr>
          <p:cNvPr id="39" name="Straight Connector 38"/>
          <p:cNvCxnSpPr/>
          <p:nvPr/>
        </p:nvCxnSpPr>
        <p:spPr>
          <a:xfrm>
            <a:off x="1210485" y="7629108"/>
            <a:ext cx="3952113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8335233" y="26896457"/>
            <a:ext cx="67914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cap="small" dirty="0">
                <a:solidFill>
                  <a:schemeClr val="accent1">
                    <a:lumMod val="50000"/>
                  </a:schemeClr>
                </a:solidFill>
                <a:latin typeface="Minion Pro" panose="02040503050306020203" pitchFamily="18" charset="0"/>
              </a:rPr>
              <a:t>Student</a:t>
            </a:r>
          </a:p>
          <a:p>
            <a:pPr algn="ctr"/>
            <a:r>
              <a:rPr lang="en-US" sz="4000" cap="small" dirty="0">
                <a:solidFill>
                  <a:schemeClr val="accent1">
                    <a:lumMod val="50000"/>
                  </a:schemeClr>
                </a:solidFill>
                <a:latin typeface="Minion Pro" panose="02040503050306020203" pitchFamily="18" charset="0"/>
              </a:rPr>
              <a:t> Disadvantages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8299674" y="31688494"/>
            <a:ext cx="67914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cap="small" dirty="0">
                <a:solidFill>
                  <a:srgbClr val="203864"/>
                </a:solidFill>
                <a:latin typeface="Minion Pro" panose="02040503050306020203" pitchFamily="18" charset="0"/>
              </a:rPr>
              <a:t>II</a:t>
            </a:r>
          </a:p>
          <a:p>
            <a:pPr algn="ctr"/>
            <a:r>
              <a:rPr lang="en-US" sz="4000" cap="small" dirty="0">
                <a:solidFill>
                  <a:srgbClr val="203864"/>
                </a:solidFill>
                <a:latin typeface="Minion Pro" panose="02040503050306020203" pitchFamily="18" charset="0"/>
              </a:rPr>
              <a:t>disadvantages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8108138" y="26422831"/>
            <a:ext cx="44599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cap="small" dirty="0">
                <a:solidFill>
                  <a:srgbClr val="203864"/>
                </a:solidFill>
                <a:latin typeface="Minion Pro" panose="02040503050306020203" pitchFamily="18" charset="0"/>
              </a:rPr>
              <a:t>Unique to students Disadvantages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78CB333-B030-4344-9DA6-E7D3FB49365D}"/>
              </a:ext>
            </a:extLst>
          </p:cNvPr>
          <p:cNvGrpSpPr/>
          <p:nvPr/>
        </p:nvGrpSpPr>
        <p:grpSpPr>
          <a:xfrm>
            <a:off x="16157978" y="16028936"/>
            <a:ext cx="10521446" cy="7547547"/>
            <a:chOff x="16228965" y="9430726"/>
            <a:chExt cx="10521446" cy="7547547"/>
          </a:xfrm>
        </p:grpSpPr>
        <p:pic>
          <p:nvPicPr>
            <p:cNvPr id="1026" name="Picture 2" descr="https://lh3.googleusercontent.com/Afddpc0gyPpEisNRKy97hzsA_X1TiS6VZ5y3YkGgZ0renSCZF6y0w0GKCY86LLIFgOaKCzIPXGrDpMUIsRTMZsChMqGLRP1aGzlKtKKN5hTI373hfx1ounoYy9ooLUNzCXDw_Kw6ostVyKpm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228965" y="9430726"/>
              <a:ext cx="10521446" cy="75475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16745406" y="10778448"/>
              <a:ext cx="2611111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/>
                <a:t>Building relationships between cohorts</a:t>
              </a:r>
            </a:p>
            <a:p>
              <a:pPr algn="ctr"/>
              <a:r>
                <a:rPr lang="en-US" sz="3200" dirty="0"/>
                <a:t>(3)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2255609" y="10003034"/>
              <a:ext cx="2611111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/>
                <a:t>Comfort</a:t>
              </a:r>
            </a:p>
            <a:p>
              <a:pPr algn="ctr"/>
              <a:r>
                <a:rPr lang="en-US" sz="3200" dirty="0"/>
                <a:t>(11)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9703950" y="10565359"/>
              <a:ext cx="2611111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/>
                <a:t>Availability of resources</a:t>
              </a:r>
            </a:p>
            <a:p>
              <a:pPr algn="ctr"/>
              <a:r>
                <a:rPr lang="en-US" sz="3200" dirty="0"/>
                <a:t>(8)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23926683" y="10917716"/>
              <a:ext cx="2611111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/>
                <a:t>Additional resources provided</a:t>
              </a:r>
            </a:p>
            <a:p>
              <a:pPr algn="ctr"/>
              <a:r>
                <a:rPr lang="en-US" sz="3200" dirty="0"/>
                <a:t>(13)</a:t>
              </a:r>
            </a:p>
          </p:txBody>
        </p:sp>
      </p:grp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1935009509"/>
              </p:ext>
            </p:extLst>
          </p:nvPr>
        </p:nvGraphicFramePr>
        <p:xfrm>
          <a:off x="15968720" y="9349329"/>
          <a:ext cx="11978640" cy="5577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11" name="Oval 10"/>
          <p:cNvSpPr/>
          <p:nvPr/>
        </p:nvSpPr>
        <p:spPr>
          <a:xfrm>
            <a:off x="12329771" y="11109089"/>
            <a:ext cx="3264408" cy="3273552"/>
          </a:xfrm>
          <a:prstGeom prst="ellipse">
            <a:avLst/>
          </a:prstGeom>
          <a:noFill/>
          <a:ln>
            <a:solidFill>
              <a:srgbClr val="2E50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12242619" y="16048560"/>
            <a:ext cx="3264408" cy="3273552"/>
          </a:xfrm>
          <a:prstGeom prst="ellipse">
            <a:avLst/>
          </a:prstGeom>
          <a:noFill/>
          <a:ln>
            <a:solidFill>
              <a:srgbClr val="2E50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9513923" y="13737490"/>
            <a:ext cx="2578608" cy="2340864"/>
          </a:xfrm>
          <a:prstGeom prst="ellipse">
            <a:avLst/>
          </a:prstGeom>
          <a:solidFill>
            <a:srgbClr val="2E508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/>
          <p:nvPr/>
        </p:nvSpPr>
        <p:spPr>
          <a:xfrm>
            <a:off x="2316353" y="13254204"/>
            <a:ext cx="2578608" cy="2340864"/>
          </a:xfrm>
          <a:prstGeom prst="ellipse">
            <a:avLst/>
          </a:prstGeom>
          <a:solidFill>
            <a:srgbClr val="DD9E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/>
        </p:nvSpPr>
        <p:spPr>
          <a:xfrm>
            <a:off x="5306957" y="11158160"/>
            <a:ext cx="2578608" cy="2340864"/>
          </a:xfrm>
          <a:prstGeom prst="ellipse">
            <a:avLst/>
          </a:prstGeom>
          <a:solidFill>
            <a:srgbClr val="2E508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/>
          <p:cNvSpPr/>
          <p:nvPr/>
        </p:nvSpPr>
        <p:spPr>
          <a:xfrm>
            <a:off x="2151671" y="7942191"/>
            <a:ext cx="2578608" cy="2340864"/>
          </a:xfrm>
          <a:prstGeom prst="ellipse">
            <a:avLst/>
          </a:prstGeom>
          <a:solidFill>
            <a:srgbClr val="DD9E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364970" y="8218739"/>
            <a:ext cx="222455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ambria" charset="0"/>
                <a:ea typeface="Cambria" charset="0"/>
                <a:cs typeface="Cambria" charset="0"/>
              </a:rPr>
              <a:t>Additional resources provided</a:t>
            </a:r>
          </a:p>
          <a:p>
            <a:pPr algn="ctr"/>
            <a:r>
              <a:rPr lang="en-US" sz="3200" dirty="0">
                <a:latin typeface="Cambria" charset="0"/>
                <a:ea typeface="Cambria" charset="0"/>
                <a:cs typeface="Cambria" charset="0"/>
              </a:rPr>
              <a:t>(13)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703910" y="13857820"/>
            <a:ext cx="18008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Bridging Gap</a:t>
            </a:r>
          </a:p>
          <a:p>
            <a:pPr algn="ctr"/>
            <a:r>
              <a:rPr lang="en-US" sz="3200" dirty="0"/>
              <a:t>(7)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9625031" y="14395120"/>
            <a:ext cx="22159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Availability of resources</a:t>
            </a:r>
          </a:p>
          <a:p>
            <a:pPr algn="ctr"/>
            <a:r>
              <a:rPr lang="en-US" sz="3200" dirty="0">
                <a:solidFill>
                  <a:schemeClr val="bg1"/>
                </a:solidFill>
              </a:rPr>
              <a:t>(8)</a:t>
            </a:r>
          </a:p>
        </p:txBody>
      </p:sp>
      <p:sp>
        <p:nvSpPr>
          <p:cNvPr id="75" name="Oval 74"/>
          <p:cNvSpPr/>
          <p:nvPr/>
        </p:nvSpPr>
        <p:spPr>
          <a:xfrm>
            <a:off x="9575360" y="8700525"/>
            <a:ext cx="2578608" cy="2340864"/>
          </a:xfrm>
          <a:prstGeom prst="ellipse">
            <a:avLst/>
          </a:prstGeom>
          <a:solidFill>
            <a:srgbClr val="2E508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/>
          <p:cNvSpPr txBox="1"/>
          <p:nvPr/>
        </p:nvSpPr>
        <p:spPr>
          <a:xfrm>
            <a:off x="9998687" y="9249791"/>
            <a:ext cx="180083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Comfort</a:t>
            </a:r>
          </a:p>
          <a:p>
            <a:pPr algn="ctr"/>
            <a:r>
              <a:rPr lang="en-US" sz="3200" dirty="0">
                <a:solidFill>
                  <a:schemeClr val="bg1"/>
                </a:solidFill>
              </a:rPr>
              <a:t>(11)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1744946" y="10461906"/>
            <a:ext cx="1289498" cy="939110"/>
          </a:xfrm>
          <a:prstGeom prst="line">
            <a:avLst/>
          </a:prstGeom>
          <a:ln>
            <a:solidFill>
              <a:srgbClr val="2E50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11" idx="3"/>
          </p:cNvCxnSpPr>
          <p:nvPr/>
        </p:nvCxnSpPr>
        <p:spPr>
          <a:xfrm flipH="1">
            <a:off x="11789309" y="13903240"/>
            <a:ext cx="1018523" cy="603942"/>
          </a:xfrm>
          <a:prstGeom prst="line">
            <a:avLst/>
          </a:prstGeom>
          <a:ln>
            <a:solidFill>
              <a:srgbClr val="2E50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695166" y="9323381"/>
            <a:ext cx="7792689" cy="2700049"/>
          </a:xfrm>
          <a:prstGeom prst="line">
            <a:avLst/>
          </a:prstGeom>
          <a:ln>
            <a:solidFill>
              <a:srgbClr val="DD9E1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4921172" y="13368029"/>
            <a:ext cx="7508468" cy="876428"/>
          </a:xfrm>
          <a:prstGeom prst="line">
            <a:avLst/>
          </a:prstGeom>
          <a:ln>
            <a:solidFill>
              <a:srgbClr val="DD9E1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78" idx="6"/>
          </p:cNvCxnSpPr>
          <p:nvPr/>
        </p:nvCxnSpPr>
        <p:spPr>
          <a:xfrm>
            <a:off x="7885565" y="12328592"/>
            <a:ext cx="4459890" cy="262032"/>
          </a:xfrm>
          <a:prstGeom prst="line">
            <a:avLst/>
          </a:prstGeom>
          <a:ln>
            <a:solidFill>
              <a:srgbClr val="2E50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5712422" y="11650467"/>
            <a:ext cx="18008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Long term goal</a:t>
            </a:r>
          </a:p>
          <a:p>
            <a:pPr algn="ctr"/>
            <a:r>
              <a:rPr lang="en-US" sz="3200" dirty="0">
                <a:solidFill>
                  <a:schemeClr val="bg1"/>
                </a:solidFill>
              </a:rPr>
              <a:t>(5)</a:t>
            </a:r>
          </a:p>
        </p:txBody>
      </p:sp>
      <p:sp>
        <p:nvSpPr>
          <p:cNvPr id="80" name="Oval 79"/>
          <p:cNvSpPr/>
          <p:nvPr/>
        </p:nvSpPr>
        <p:spPr>
          <a:xfrm>
            <a:off x="4144213" y="16269262"/>
            <a:ext cx="2578608" cy="2340864"/>
          </a:xfrm>
          <a:prstGeom prst="ellipse">
            <a:avLst/>
          </a:prstGeom>
          <a:solidFill>
            <a:srgbClr val="DD9E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/>
          <p:cNvSpPr txBox="1"/>
          <p:nvPr/>
        </p:nvSpPr>
        <p:spPr>
          <a:xfrm>
            <a:off x="4312110" y="16994330"/>
            <a:ext cx="222455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ambria" charset="0"/>
                <a:ea typeface="Cambria" charset="0"/>
                <a:cs typeface="Cambria" charset="0"/>
              </a:rPr>
              <a:t>Pedagogy</a:t>
            </a:r>
          </a:p>
          <a:p>
            <a:pPr algn="ctr"/>
            <a:r>
              <a:rPr lang="en-US" sz="3200" dirty="0">
                <a:latin typeface="Cambria" charset="0"/>
                <a:ea typeface="Cambria" charset="0"/>
                <a:cs typeface="Cambria" charset="0"/>
              </a:rPr>
              <a:t>(1)</a:t>
            </a:r>
          </a:p>
        </p:txBody>
      </p:sp>
      <p:sp>
        <p:nvSpPr>
          <p:cNvPr id="81" name="Oval 80"/>
          <p:cNvSpPr/>
          <p:nvPr/>
        </p:nvSpPr>
        <p:spPr>
          <a:xfrm>
            <a:off x="9412729" y="22088242"/>
            <a:ext cx="2578608" cy="2340864"/>
          </a:xfrm>
          <a:prstGeom prst="ellipse">
            <a:avLst/>
          </a:prstGeom>
          <a:solidFill>
            <a:srgbClr val="2E508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/>
          <p:cNvSpPr/>
          <p:nvPr/>
        </p:nvSpPr>
        <p:spPr>
          <a:xfrm>
            <a:off x="2577949" y="19321902"/>
            <a:ext cx="2578608" cy="2340864"/>
          </a:xfrm>
          <a:prstGeom prst="ellipse">
            <a:avLst/>
          </a:prstGeom>
          <a:solidFill>
            <a:srgbClr val="DD9E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/>
          <p:cNvSpPr/>
          <p:nvPr/>
        </p:nvSpPr>
        <p:spPr>
          <a:xfrm>
            <a:off x="4034231" y="22395356"/>
            <a:ext cx="2578608" cy="2340864"/>
          </a:xfrm>
          <a:prstGeom prst="ellipse">
            <a:avLst/>
          </a:prstGeom>
          <a:solidFill>
            <a:srgbClr val="DD9E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/>
          <p:cNvSpPr txBox="1"/>
          <p:nvPr/>
        </p:nvSpPr>
        <p:spPr>
          <a:xfrm>
            <a:off x="2205027" y="19745105"/>
            <a:ext cx="332445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900" dirty="0">
                <a:latin typeface="Cambria" charset="0"/>
                <a:ea typeface="Cambria" charset="0"/>
                <a:cs typeface="Cambria" charset="0"/>
              </a:rPr>
              <a:t>Understanding complexity of grading</a:t>
            </a:r>
          </a:p>
          <a:p>
            <a:pPr algn="ctr"/>
            <a:r>
              <a:rPr lang="en-US" sz="2900" dirty="0">
                <a:latin typeface="Cambria" charset="0"/>
                <a:ea typeface="Cambria" charset="0"/>
                <a:cs typeface="Cambria" charset="0"/>
              </a:rPr>
              <a:t>(1)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4084604" y="22953689"/>
            <a:ext cx="25423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ambria" charset="0"/>
                <a:ea typeface="Cambria" charset="0"/>
                <a:cs typeface="Cambria" charset="0"/>
              </a:rPr>
              <a:t>Strengthens resume</a:t>
            </a:r>
          </a:p>
          <a:p>
            <a:pPr algn="ctr"/>
            <a:r>
              <a:rPr lang="en-US" sz="3200" dirty="0">
                <a:latin typeface="Cambria" charset="0"/>
                <a:ea typeface="Cambria" charset="0"/>
                <a:cs typeface="Cambria" charset="0"/>
              </a:rPr>
              <a:t>(1)</a:t>
            </a:r>
          </a:p>
        </p:txBody>
      </p:sp>
      <p:cxnSp>
        <p:nvCxnSpPr>
          <p:cNvPr id="33" name="Straight Connector 32"/>
          <p:cNvCxnSpPr>
            <a:cxnSpLocks/>
          </p:cNvCxnSpPr>
          <p:nvPr/>
        </p:nvCxnSpPr>
        <p:spPr>
          <a:xfrm flipV="1">
            <a:off x="6626939" y="17375701"/>
            <a:ext cx="5701256" cy="518280"/>
          </a:xfrm>
          <a:prstGeom prst="line">
            <a:avLst/>
          </a:prstGeom>
          <a:ln>
            <a:solidFill>
              <a:srgbClr val="DD9E1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cxnSpLocks/>
          </p:cNvCxnSpPr>
          <p:nvPr/>
        </p:nvCxnSpPr>
        <p:spPr>
          <a:xfrm flipV="1">
            <a:off x="5139942" y="18380281"/>
            <a:ext cx="7278149" cy="2154040"/>
          </a:xfrm>
          <a:prstGeom prst="line">
            <a:avLst/>
          </a:prstGeom>
          <a:ln>
            <a:solidFill>
              <a:srgbClr val="DD9E1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>
            <a:cxnSpLocks/>
            <a:endCxn id="52" idx="3"/>
          </p:cNvCxnSpPr>
          <p:nvPr/>
        </p:nvCxnSpPr>
        <p:spPr>
          <a:xfrm flipV="1">
            <a:off x="6536667" y="18842711"/>
            <a:ext cx="6184013" cy="4406954"/>
          </a:xfrm>
          <a:prstGeom prst="line">
            <a:avLst/>
          </a:prstGeom>
          <a:ln>
            <a:solidFill>
              <a:srgbClr val="DD9E1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>
            <a:cxnSpLocks/>
          </p:cNvCxnSpPr>
          <p:nvPr/>
        </p:nvCxnSpPr>
        <p:spPr>
          <a:xfrm flipV="1">
            <a:off x="11645453" y="19110812"/>
            <a:ext cx="1417293" cy="3291840"/>
          </a:xfrm>
          <a:prstGeom prst="line">
            <a:avLst/>
          </a:prstGeom>
          <a:ln>
            <a:solidFill>
              <a:srgbClr val="2E50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9560384" y="22125555"/>
            <a:ext cx="2430953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Building relationship between cohorts</a:t>
            </a:r>
          </a:p>
          <a:p>
            <a:pPr algn="ctr"/>
            <a:r>
              <a:rPr lang="en-US" sz="3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(3)</a:t>
            </a:r>
          </a:p>
        </p:txBody>
      </p:sp>
      <p:sp>
        <p:nvSpPr>
          <p:cNvPr id="98" name="Oval 97"/>
          <p:cNvSpPr/>
          <p:nvPr/>
        </p:nvSpPr>
        <p:spPr>
          <a:xfrm>
            <a:off x="10098779" y="26191793"/>
            <a:ext cx="3264408" cy="3273552"/>
          </a:xfrm>
          <a:prstGeom prst="ellipse">
            <a:avLst/>
          </a:prstGeom>
          <a:noFill/>
          <a:ln>
            <a:solidFill>
              <a:srgbClr val="2E50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AutoShape 4" descr="data:image/png;base64,%20iVBORw0KGgoAAAANSUhEUgAAAIAAAABoCAYAAAFOLsiyAAAAAXNSR0IArs4c6QAAAARnQU1BAACxjwv8YQUAAAAJcEhZcwAADsMAAA7DAcdvqGQAADgoSURBVHhe7X0HfFRV9v+ZlEky6Zn0QoDQiyAoiNJUUFR0AcECKmvfVbHtKrqi/nZF13Ut2EUsSBFFBBVRmvReQ0gghfSeSZ3JlMwkzP9873tvMkkmIQkBkf9++YR577527znnnnvOLefSmTBu3Dhv+bBTCLEz5OOOAw/f+p9FeMFbrb1IJf+6xLwl39tPFldSfGgIPTVtInnZLBQeHt7kGTf5twWqKivs7m7S5dzySooN8iebu1qcO6PVHLy4bLWdONMniirkFAnFP35p3bNnj5d86joHzz//fH1acZV4ONhXure+3kYqlYr63PHXJtlw+YITAd3dG06fFsdVxjrx6+HhSQXpqWQwWwRxRSKjxQtiY2MPeshlbwHOQeGpdFq15yjOxuO/FneOnPPyZQUZafJZU2j8A8TvN7sOE+dwK46bvEDJmrfGV5zbbFL2gUt7xlBwRCRdOaQ/lRzeRbf993OR7uACHp7+xmciiwEhWtJXVpC7hwc11NeL6zG9+ojf8qJCCo2OoeT1a2jTqq+lF8yfP99+yD2MPNw9qCAjVdzojAHRIZRjsPHn3Mikr6HY3n3xQT5thVYKBg8e3FM+7BxkmkRKZ50AKhLg5+f3Fz69S0ptilYLIX+dQNhThSUf78sqXCouNEOrL3hp2Wr5iMjE0vff736h3bt3OyRQgcvKtOSrr+wZbv7i2LkyrXr2AdSHM1fnNcV1lF5SJd6ufBLygeL4+/s3Zo3R4gUjR46oduOP1HNlSuGvK9+TSULTX/to6ooVKyTpYrR4Qfgt9wU2Kah8Ehnfg4qzTpHeZKFp06e7S6nNXmC1Wu1qD3eXhPFQq+k056rOZKSZby9GkrjN8YKnn366ataCJVRwSqqJ+Vz3geqyUvGLIiT0H0AF+7ZSxrZfcC4UhvKxBznhU6Uy4WaF2Pj1N5SS/9DR4ppSqYDv5z6oUmk0mmfnfvHdf5Jyi/gGfL1ZAfgF0T17ifIHhoVxjsooLDaO/IK1NG/CpfJNnURFRYU9MzNT0n2dhEs5ag9Wr15te+DT7ylTb1UVFxc7GB8QEDBPPmwXXDH8jJg8efLxkIm3DTJaZI3Jn1819wFxuPpoOvn7qGnGFUN71NTU5IjENtBhCmi12mfiJt81qIdWqqoCXIxb//OZOJx2aR/qExJA1dXV2VFRUaEisQ10lAI93vxhc1aNQU+orcmF5XKyBDSF9147ipZs3U9Wbgp++sdfIMUoZJO66YyOZMDvx/3HDEu2HeAmQku2+tPk6eHmMiNKdbE1NNCPzz+MTLT6nXazIKOoTHwcgIbMKJMsB3xc2CAylG+Zaw3k6e4uFCDXedzwH3GhGdqVAVOd1f7c0h/ls5ZQORESSsTTy4sqS4rFuc1ioVvf+Bzpz/JfC1ackQV4CKWAbeTpqRYfaA/ABgWK9jrNhLinXxhNnTrV8d1WKbBz50779pQM8XH+KpXmZrfr4xlrl1HvUF+6edK1VHV0pzAdijIzxDU3NxUtSS2jO+64Q9hWQAsKDBgwYFtKSso4mE+wwXBDAZcmOqE3nWahqiwuImudhYLDIkgTGCjslGpdmbietm8XTZ32J6kdk15Hanc36hURTHqLlbQBfnS8QMfP11H5uqXF3ERHN8kAyI1ftiYcwuRMyraARy+5dChV1prlFH4WJef0AG0o+QeHiDQPtRcZK3Xk5u1Lexe8OBpf8eKHLRV6Iz3y2SqHPMNCa5I7GeI68unEjkBLFfkOGkmFrRilAO4WpqLNRnF9+lH67t9o6NU3SBc7C7YvCuTD8w8fH58YsIzteR856fzi2LFjLJMN9rS0tLNqjjsNlF4Bn05Hmq+v7+347QhcydkZ8corr+hOamJDLSxQEUEB9O5900itVqvMZrP9REoKDb/ssna/t8PNMTBv3rxQT3dWwFxVy2oMZLbW04QJE+xWu4ryPThD777bWEXOgA5TID4+/rsJz7w6Hd5mg2hjJMBsX3UkjXqFB9HQ2AgKCQkZVFVVlSJfbhUdpkBm5qnpUQE+Qq87Y/Fv++hWNkbw8dX7Eunw4cPJ8qU20dEMXP3C8p8F6ZvTeM3+JJH+7+830LJtB6lHjx5IPuP7O5SBbVu3bvFyd81eGCfAoVN5otEB/vWvfzWIgzbQERkI+PK3vTUpOfnko/YQlhBqIBoeBfUNp9nRljISpw2id+6fDqq0+Y12U+Ddd96pWXswWQge3mmxSQ5aZKDUpwDg44ZKKUP5FdV0MCOHEhISjouEVtDeDKhH3jiFP0xUW2cVZlhJjVGUPkjj6PgRqCnXOayh/6zZTKdOnRokTlqBw01sCzfffLN5r9HDHSU3c8lBUyuTG0CflrHOJo6BOotZeJDoLAF+YOG05aY+7ubm9pHJZLKKRCe0iwKfLfvaEzx3hVJuxp0RFBomfmHCATDPU1NTQ8rKygwioRnOmIEhQ4akPvDBcvnszFB7S41jSXamsKCA11ZtEL/sqPxXHDjhjLUAjQ3swjqzmbx82tfyordMEf4YdCuxwzIwLpIemzCSIiIimnyzTQqEh4cX3wqjlFFdViJ+2wMf30a3rTQ7S2TmREEphbF7zogQF2S0mgFu3ZbsPZ4Sieyebqgn38Ag6UI7oI2Olo8aZQGY+vqnNHfu3CYlaS0DY+vq6u5+ZvEP4qQo85RDqtuCu1pNWlsNXdozlv504/VkLC8T6Qo7PNhT+tf8V8WxAlcZCGK2b4f0KsyCbY8OGsCk1zcxPp0Zenj1cqoPCKcjmQV0KD2bpk2fRvaiDMrZuYEK928ld3Zs7njrC+revftL8iMthZDrqp3tPeFuI+NKnw36KOutVirNk1x+eDvIWEHaSYplK9dYU0MxXg3kExFHRdW14h5gUIyWqkx1pFF70i9ff0W9r72FvnpyNvl5qcW3myii7OxsOwTlTs7ladnshmoFCb19NFRWkCfSABN/sAYk5mu4Xl5cQKHde1OF7BeY2IUvy88li4cPGywNVM7p4X0Hi2ur9xwht+KsPjqdbrXCArdJkyZ9FRoRRW+s3shutURuZ6dEV5gvH0loYMFUUFNRTqdzT5CBvR8FvgGB4hfOCXr9gAablfYtXygodzQ5eSbSBBk4J3ZPD3e6/9PvcSpQzTrdWF0ln7WN8sxUGn7DFNJXV3NmdOTu7sm1JkC4bIAbC19UjwSqKCrkGhJDqdt+pR5XTaSf5/1Vo1q58tuGGTNuc5v+5hes1yWOlOZlk439t6ZAXu2yQ8T/8QEO61n3D7/ySjpxPIVs1ubPNCKqe08qzskiNctXVPcEpmADRecd/X1MemD8+PGl0LLcXB+Sk/7/weDBgw+yWkH5BUJDQxPlSxc/PD09t6DQy7btt9vqGwQBgAEDBmTLt1y84Ob1Wej5NXuP2m9+9RP79pR0+5R/f2o3WuoEER588EGYTIpm9HjiiSeqd+zYYWcD4l45rcvRoiE6h7ihtLT0l0P5Ovps0x6H4wJAmT008Uq6/tIBtHTpUts999wzmL3vk+wAqzJ1VVTPN2Qc2EVTpky9mZXXz9JTXYPzRYCEvXv3nrL4aemzzbtFy15na+mweXt60JIn7mHiuJGJvf2s8mp2vojSSiq5YT5N04b1o9FXXaXbs2dPuPzIWeO8EGDZsmUNfUeMdlu4cQfFBPkLXwpEcAV09q+e+5Awg/ZmF5KG7achsZKXoWDYsGGFR48ejZVPzwqtmsNdBBX75qVXTpjktnDDDooK9JNSWyk8AB/vwQ8lD2hUjxhR+MLKarpp/kd0wysfCcIdOXIkplevXtvFTWeJc0qAyZMn73rsqb+Hv7pyHUUHyYVntF58CdUmM72xZpM4rmMn+NGF35IPm/q+Xmr64re9Ij0jI2NsSEjI6+LkLHDOqsDw4cOX7tp/4K4nF35NEQG+jkLDcM7W1ZC/t6c4L9WbxG9zwBi/e/wIWncwWRBEAarIUljz3lJ3hJeX12Sr1bpOnHQC54QAbOi8lZSU9PTU1xeS2sOTQv18SOvnekZSbnmNaBEMlkbPsTlANH1lOfkHS04hqsGEIf3or5PGYFSSLrnkkpj8/PwicbGD6HIC9OjR44WsrKz5f/r3QjFWB072iwwhzMspMxhJV2uhEF8voQ8M5jry9/GiuvoGyiyrlt/QDFx44RMy5zH1ALMHFIAQy566l3IyM06zIYULZ+wLbI4uJUB4ePgt3Nb/OOvtxVyoRncN4u/8IS/2vJBm5YIDGH1NKWycpOEM4fTKMyDglcMxVlx8BXeOHkZaq77h6quvRm9IY31pB7pMCXbr1m14Vmbmj3/5ZEWTwgPNywWOK4UHMOrr6+UhnzUFOO8XFCyOYR8UZ2WKY2d8vesIhXTv484SYWIG2FesWGGfPXu2NLR8BnSJBMTFxUUnJh4tfH3tDsoqbTpzriuAguenn+QjKbvevr6kjYoRxwogUUufmE0aL0m5bt++HR5nPB82dmO4QLv6ZttCVFSU5sCBAxVf70+hYzmNegiT15DxrgDqOob8rRaLOK+32UQnpS4/l4w11UJCQJofDyTRjKuGUT37+j179IDj9dCWLVteEw+1grOVAH82SvSZZjt9w2IowPWzoqiAwmLiHD1pXQEQEz2uIEZzhMbEMkE04hi2QrXJQtcP7UeP3DCWbrrppg2//PLLJHHRBTrNorFjx27nzOj3FOkbC8/Q5eXy/6ouLTyA90X16CWfNUV5YYFQloCxzsqtjxv9lpROi7fso3Xr1l3fvXv3VqWgMxIwLz09/ZXevXvTHW9+4ehwA6pKS8ior6HIHj3F3NWuQG15GelyM/m3lGwmI1eFBqqtKKOEq29u0hp4sM8QEd9dPpMAabntquF009A+GNfHzID10pVGdIQAYcuXLy+eOXOm0BvPfrWmicIzVFWSvqKc3LngUUyA5qJqMZmosqSIIrp1F7MW2oOKvGzqwzYECIqpfrpafgfbESo2nPpEBFP2iSTa8MMa6j3uBqEjArRa8ld60Pnz8vxAmjXmMvI36mjixOvgQBWKRBntIYAni/sJ1qoO+ZuzaCUVV+nlMxS+ggsvESMoLLzJOAIIUYTuXZlbYbHdSO3d1CpE76ueCRjVkz8hE66aialPPkA3zppN+RV6qmGjqTkwMNorLJjcWOSbK9z8tBOUa7BSYHiUOL911FAqObiDXnzppUij0ShNqWS0SQBu2xccOnToCXlUhfJ0lfTk59/zxxofw2RIo16x4uwU26sv2bmwRjZRLaZaMtfWNhFVTUAghUREksVoFF3PtjrmKF/HH4wcAz9XVVpMVWnH6M7HnqKKqmpBu8Iqo0JD8SzuV/t4c17cyZ2P47X+VM7SUcUKEHDjotUXZVCdJoR8ZRN6ULdoevL6UdSnb9/eOp3uFNJaI8Cgbdu2HR83bpx8SvT4ZyupsKJGfFhBOWv7OhZtZ4hxFG6GnO9rLyAt4GRZ6jGa+ZdHKSWvxOV7TrMeaDSI7Fz/veRq0lLxFp04RoGR0eQbIjExOiSA4iqz6dm5z8F0tjWRG61Wu4t/npo7d+6x0WPG0Iw3PqcFa7fQtNcXUVGlvjEz/ItO/uaFB5CJzhQewABC3v5tdPv9DzsKL/6YKOIP7+U/cN1TrQxOM6dtVmEuYxjPGbg/esAQ0nDhj69bRTaLSZQj/PJxGHkVsx1FTtlgGHr8+PGjffv2peuuu45efv8TeuuH38RcgCbgc4z3YC5gV8NiqKLe4cHk1X2AGAgvyjrlkqNnAvQP9BBWE2BcC0sTYCdAulK3rKNeoyeIeWuvz55C44YNeU/l6+t75PkXX/LBDafZwtqTms1Kp0qIMQASQC1ZDHphgZ0JeA+0L6asqtjp8fRkywRMc3P3cFOzwc9EhBbnc07htovfnr93K01+4BHKrzQIfWKts0LNqDEdxt3NTc3cF5JaX19v8UALIvSkpCxdQQUvFGtQWBOctnM5OE8qN3erf2ioOeXX1aqB109VQxFPuqTvWa0aOlt8wcSH1fT/JS6F15aWlmaPj49v/9j7xYJBgwYVc1URYGeqXdO6Lib4ZGVlOQYGT548aZ84cWLjhKeLHXFxcZtR8MOncgUBAG599suXL25wWVW7du0Shf5so/QLFBUV2TUajWSzXsxwd3dfYbPZ7N/sOGTfkpTGRW8cIp8xY4bDPlcQGBi4k38unuqxaNGiahSW3Wj7ibwi+6x3vrS/vOJnQYDa2lrMDpoj34rlSLMwMZsNM8w9bBxV6WJ0ukOkE7j/9ttvD/x+71HRITp/1QayWOspOa9Y+BhsE9AHH3zgmMz30EMPLYL988u6dZETJkyQFmCcA3TOaO8E7rvvvvzPP/88dtY7i8VwlzMwg+2bv92L1YRQkovVanVmbm7uKw1swR3MKaFhPWLolknXHdi0adMVfHvrJmAncL4IMJKbu315ZqLPftvFylCab+yMPtFh9Npdf6KDBw9i3I9mzpxJu04VUIXRLKYJX3dJHxo1dPDW5OTka/n2LiPCeSHAqFGjtu7Zs2f8Pe8uoehADWWUsY8vX1OAEaRbRw6hWeNHiPPjhWXULSSQtmfkwZSn2GB/Cj1tof4DBowym837xE1dgPOhAwJffvnl8Qcy2OxnJwkTH1xRHZ7nStYPNbKLXVRjpL1ZhXR133gxzTEhNJjiu3enkSNHYk1wlzHunBOAtfn/wcX+fPMeitMGuJwZogBjiR/8vEMcj+kVS0Ymlif7/hP6xTsmp//0009R3Fo0zsc9S5xzAsyfP/+B1MJSamD31IN9XIh6W0jKkwZXwHWsS/X2dBcdGz/uTyK9yYzeXerXr99acVMX4JwSwNPT8845jz7qt2jjbooK9hN12XnVpytgmvK2ZGmOrCLnzy35gZZs20+Hs6RRrqVLl14aHBwsTYY9S5xTAtx9992v5XEbX2s2cWGk4qCToy1giswvhxoXHVUYjGK6O6Rg6daDIm3gwIGwKpeIk7PEuSTAoKeefLL74i17KVKZGyRwBgowUovKqFZeK75m3zFSy+uCyvQGMslrRN5+++1bxMFZ4pwRgK23+b37D6KC8qajxWdQAQKYuS0HMqGNiSf4f0l6vD09KUcnrdxm6YKvcJ84OQuc9ehwK4h8b8GCRdty2L9Bn5wTLNYGwdGoID+qNrme3Y3i5pRVUFigP+1OzWrSOXuqSEeThg0Qx+np6TckJibOFyedROObuxCDBg1akJiU9MTDHy6lEF8fUnPzpgymiK5tBizB/AoDGeparGZyAOvx0TQ6A5Ok3r53GvWICBXvYGU4vKampnF0toM4F1Ug8PHH5zy+avcRrq8NlFFazQqr8TPItGIGx4T4UZi/T6taQSl8ta7U0XxCST635CfH+ENUVFSLAc+OoMsJ0L179xcffPAhFRbDW5mDzqFS8Kt3GuNDYcID2nb3UUhTjZ7qjI1r1BrYonx00Xfi+Ndffw2LjY2VFqp3Al1NAJ977rnnb78dT+N6K73a38tTcNzGLnBqSaXo+1e4WVipl6RBPncFDJLCdjBUljuqD4DVw69+9ysITpWVlRI1OoEuJUDv3r3v/uc//0mfbtjNmeVycRrqfnZ5jagK0qpjeIJs61fVUpXZKgrlK8/raQG+ZrNIk77qLBZHzCgFh7MKaN3hZNq4cePVclKH0ZUEcB8zZszCxOwCobwA8Kui1iIcIOd6gFlkVVwVkKTTGynQp+kiVAeYUsrUF3SOYPKFM9A6fLF5L1111VUqrVa7Qk7uELqMACEhIZcvXLiQ3vqx6Zii06EATnPL9Q566Axs38vTXl3BR+MrVRMGVuc2ByRoU+JJ2rBhw+0eHh5bNBrNTfKldqGrCKC64oor1pbU1DosuLbgXONxXMkusHOaMzx9fJhYErlQWGWmmDMQbWb48OEqm8129W+//fbzggULGtRq9Y3y5TbRjD+dA7u8vXRlZRlzl60Vi7e7Eih0qdOItAdbgxHxYo2+A5CQT/5yJxtOjSY3P/cy//xLOmsdXSIB3bp122llFmaXVcopXQcUzstpSg3WjyrD5iCO8vv66o3iWAFLxCj5sE2cNQG4zkWuW7cu8v112xwxBLoaPv4BDj3ApaXaGknKquSVmUCerkq40gqefPJJzA1sEp7RFc46x2yKbo2IiibR5SWjq+cIYuGuwm0AytBqNovJVQphTrMWQfOLMxsT4s4770TybPzXFs6KAAhnw21wv6+27hdWHYCMYrpcVwKGE6JVKcA3ygqlzpEaWQpAnj1pWaQ3muijX3eivwBjC8+Ki23grAhQX1+/oX///vSzU+ASzPrCtLUuBRMAzaEzlJbB2TZAdI1/f7+Rtp84JcYeHnjgAUztazPkZadzyobJ7LVr1475aX+S8PYAcKaiuJi8fbt+JMtf23TlWBPI1QD2R0aJZDIjxNzll1+OXmTHan1X6CwBRi1ZsmTxwEuG0BdbGrvobTariPrlJcey6FIww338sB6iJarlWAkA5AJ/69k4qrPZMMAym61E1w8yOkyA6dOn+8yfP3/nrFmz6OGPV4jeGwXVpaUkJjExB7oczGWsvXcFs8HQ8pssFN/tTaTHH3+c9Hq90Iiu0GEChIaG5r/wwgvu3wl/v7EzAys7LcZacmdDRQrnd/ZAe1+clkKpOzbSkZ++oUPfLaa8vb9R/tF9Yt6gArQ6dtn/UAB6oD+xoeE0dIHL2IJAR1ilGjFiRMr+/fv74+S2Nz/nDzcWFKu6DJWVpAkIoODwllFyUS+RUfy2F+nb19Ollw4V8Wm0kTHkqfakev5mVtIR2rVzF4Uk9GddhInXrCS5eoRENp1jATf6ztHDaXyfbgiiMpSTjklXGtFuCWBz96edO3eKwgPOhUdbLCZLQ1s7RXFRgCJXFBeJ2eItRLUVuHFVUnMBeg5mAoRFkMFkppN5xXQ8u5CCuyfQjLtnU8m+zWQxYC6xG9WZTdz6eDhmlQJoKZZtPwippSuvvPIfIrEZ2tUpyoV/MTU19eGgIGlG28frd1JWSeMqr9oqtsLYbwdJtGwUOQMcL8rKFH49JCBAjjLoDIS+EOEz5BfiGQMbOd6WagqJ6yEWWupqzYL7+EZVbR1p2C4YM+kmMhVlky47gxoMVWQpLyJ9fjZVZacRRiA1gcH8LkyxJYoP8hu4fsMGVIUmnQpnZAfcy+3bt/982WWXifPSGgM98sk3IpMKlOBB8Nmje/Vx2OpAla5UhFwBQIC4vixEcrMFQHqwLhDhdxXfH/E9kresp2kzppOXxoeSCyuauNgA3tAjNEAMoTVffwCH6duP3qe+N85g3VBP5jobrXvxrxhSW5SWlvaQfJvAmarA8C+++GKNUnjgb1+ublL4Gi6gcu4mFCAXns8R5BSBLE3Vjd4h7nIQh+9B4Utzc8Tz9U5BU8oLCkjdYCHfwEDRtYYB0ubAu3LK9VRtttBpNn3ZFSYd3HGTheq4uiCwSnWRFHrGx8uTFqzdSps3bXqQW6nLRaKMtggQ9eyzzx64/fbbHf1VLyz7SVCzEXYxv1+BwiUEncMKkgrEvpHTBHDMhUbXlp7teYQkwqApAPsdEoJQpqaaShowcACVVxtECLNmPeNUy9UDXiEIh3UEqB4QqqIqA2XqqimpsJy843pTwZHdQpcAm46lkmdAMOuCq5pEi3XKXRO4TZkyxbBmzRpJJhmfb9pDvxxJER9VgDjuCF+mAMoHIY7KmKswiFwBrQTiMTUHItObDXqx2KIc6wUemUPHc4paiD6+j5itokXh7yHIlLJsrrFiSSg8fpiCu/UUugDAyNIz1wyhoUMvhTIT9dKlBFxzzTVHnAu/Ly1bdD46Fx6oMzXGbAIg3iXZWa0WHlD0QXMgViwKgGhHMaFBVMTubfPCA6g2ipbH9xCsCOsWmhce6DbsCsrYtZnc5bUFtRYL9R4wGP0XDi+xeeXCkHPg8uXL32RPTzgUNVyfnv3qB+FdOQMLJlxNn8dqjjbholACSOe/ilMnaMq9D1JWWaVLAgBQkmh1ADDFxPrGVbgxEAiLrYtTEik4trtQ0vm6CjpdVnBDalqa6C1yfAGzLkaPHn0gJyfnhfT09MVr9h+jY9kFlF1WQUanGFUAuKCEDu5KQBH6VBdRrwm3OAZQhNQphODv4ttA8+C/mP8fFouVstJ1PCekhX/ravWUfWg39bv6RrJabbTi6T9TmDYkymQylShVwOf+++/PZN8+JiIiYnFJlV7U+SSug80Lb2PlU5wp1ht1LTiz5qxkGnHrXWKFGDhsYOMKK1Ty006KiPVYIIlVIGY2uZtXR3SWmo1S4EK0/aV5uSINRFCzcYZlNlbWV/BdDmTmYXnQKnEv/gYPHqxLSkrSbtu2jbXvQJqz+CfCHL3mgMFSJlaGdj1ytq2j+//vdTqZX8o+hUHEk3Zwvp0AUWIQj5rzrtgmSswBDy9vyti5kXqOHEc2tg3uHxhNt9xyi4dbeFjY1yg8XjB2zBj6+sBJsjO1sADSjf/wiz9QXcccwMKmtv885D/pXMXvUsxTySpjA9X5j9Ozd6yne555gdKKdMJi7EzhAXAbeUQTifqO94uYdsx5KFcrm8u4Bqtz+OjxiHdwm2r6zFnpQwYPRkwrNiJM9P3eY6R2k+sPXiq92RFY70zAc4AonKenytPDw5ubNruHmlkAYvArUGgPTy9vGLZW1v6DBvQnPetO9CzDZ1B7eXlL44dMPnc3Nf9Cudo4qQG7pCgrQl2CH/PwUsu9xw0i/6w0T/sHh5i5ObQVHT/kHdV/CKt/d/Xhr97v2r67PwKYMZ9/9tlnxezV1j3//PNmLy+vh+VL/8PFDK6ZKrVa/cGXX35pYyOSTyU89thjdm9v7zP2nv8Pf3zMY+Yb6+qkwH0KsH7l6aeftvj5+TVxkv+Hiwv3vPbaa3rs7QRgAxVnQCM899xzsHf/JwQXIe549NFHq/R6vWB2paHW/sn67XZrfb04V1DP5/Pnz69jh/AJfqbjJuj/cEHi1rvuuqsYa7SBCn2t/eEPv7av3H3YXt/QaAcowAq9pUuXosP4S+nx1uHr6xvBzcYYf3//ln0Q/8MFgd7jx4/PKCgoEMzV1Rjscz5dab/ltU/sJ/KLuRmos286dtI+Z9FKe2JWvrgHgBD8/PPP9piYmM38jtYW5USMGDFi1d/+9jf7zJkzs4KCgv7KaX/IAAAXq6rz69+///qVK1deNWjQIDJZ6ui5pT+JqKzwi68d1Jt2nsxyhL/CLO77r72Crhsqzb8HTpw4gZ6S5Orq6usrKioaw8MR9Rg9evS7L7744s1YBQZgkePcuXMr2bV82mg0LmVXsw1H/cJCy6GWPz78unXrtmTRokXXci11qzKa6dVVGyhXVyV1zvBfZmnT/g+u+HQ4M1+sXb4sIU7Mc0LQqMmTJ4cnJSXdnJGRgY1q0Ac4kJm/fMGCBVePGTNGPIuZ8H4hYXTvn2f7TLz2mikPP/yXGadOnUKf/x8iIsbFJgDeAQEB773//vt3MvPcEFHv36s2UkaxTkTWkzvpWh1mQISwrSkZNCAukkL8fDHzD0uetCUlJTdkZ2d3Y43w93fffffSwYMHiwUrRdUGOpBTQqnFFZRZXk0hkdH05CMPh/Xo0WNacVHReDY8T7LngVX/8pcvPFxsTcD89957b+4jjzziAR08f+WvlJhTSPHaQNJzM1DbRsRiZ0ADXJbQjZ665WqxoB+L+RG1mIWLvL29CTNCMOEmq6JKLP0Ad0FI/KKbtnd4KCUE+WBXOtvXK1YszM3NfYEvtRwGvQBwMWmAh+bNmzf34Ycf9jvt5kHvrt0qIrvGawPIy9NdbHrTwBxqj8SjScgrr6TfjqWJuN29YyJEWAtMeyvR14p1/NncXIT7+1L/qFCxENrAAmatPy3i+UUF+pI2wJ8mTpzAsuQ2Ijk52Ze1wTZ+ddN1LhcALhYBmDxnzpz5Tz31VIw2NJTe/3kbHTiVK6bNBPh4NS7V6QDQTJhtNkorKBUC1Dta2scBkWpxrURvFHvNYcFn34gQIQiRAb40ODZMCIbSzIwcORLTiEfm5eXVsjGJXXTOMGR+fnExCMDwWbNmvfmPfzw/kI0/+vjXHbQ/PYe6af3FAjQ2+8SeuwhL2FHAYDRbbSLuYpw2mCKCA4QGCdF4M5M1Ypkjwh76sVCg2cD3lIny0mie9I6rrroK+4Zdm56eXiYvbL1gvIQ/ugDEXH/99W//4x//GNe3/wARmGPHyVMUG+wnmAEegAE1ZmuLYD3tBVY6VhtNpGPVf3lCPHmpEQVSJSbkBXLzgAW9OIdRmFpQQt/uPkJv/7hFbPA4pEcshbA2ANh7UOXk5NzI9sDx2tpahEa/IPBHFgC/YcOGvfr000/fce2116q+3n6A2+yTFB3kTxqukYrFLwlAnYjh31mgVmNtrt5sppF9moarVvDD/mP08fpdlFmiE8YgNAcWLQ2IixL7BQEsrNgRZnpVVdVOg8EAt1LO5e+HtiZGXsjwjo+P//t99977IDaSR23bkpROUcx8bMwAI84ZmHhxtpSGIO1Pz6WfDrTcu3ZPapaIcwKm4z4Aq+S3JqezViiW10hDm7jRV1995XbJJZesCQoKGigSf2f84QRgxowZ7n5+fvdyu//So4895rYxMZXWH0kmrb+X2EzCadK+A83koVOAUYdVwBsST9DhzMY9KjJLysU+DmXcRDRfJgnN8fXOw1RhaJw/qlar6fvvvw+IiopCV7M0Y/V3xB9OAL777rupd911139fevFF1a6T2fTjvqNs6XuSBvPSW+M0V0pcg2GGP9gHqKEdBRhcwO4f4tnklVcJgVizL5FOctvv6n0QgGwWkM3sTjrbINhEdv369eEMCMHviva4xRcMNBrNDTNnzvzsrf++EZ1dY6GlW3azBNuFQYZ+fVj8sgZ2ACoZU1uhhrH5ANpj1GbYBNll1VTfCfWAaBB92S305tp8PLfQYfm3Bgjf4zeNo3GD+sgpErDtDTdhP3OTMJWPf5c+gj+SETh2ypQp336+aFFETrWRlm3ZS7Z6m1D5eZUGsXYI7b/SBjsDc4HhyysqGix3Z+se6XAROwowHGMM8AwUfx9QZsorU/cVIE9707JFn8LwhDjOi2QUIthLbGxsr0WLFiVYrdY1IvE8448iAKMm33TTN598/HGkvt5OH/2yg9KLy0VsxRpTnZjDDd8cNkDz+gzig9mulB3CEsKHD2OfHnxsLbDlmQCGYzpzVUmxWBblpfFtsWYLglJcVUObkxBNSEX9YqUt37n2q7y9vQdt3LgRfQNS4MjziAtdAFTcXo4cN27cyk8XLozD8qZPft1BKfkljloExmrYNw/0lX1yORVNAtpdbMBTUGUQ1d5H9uEB2ALQGtAMioBAmOTLHQKmYNeUlVEdu4n17PrB2vf09nZ8SwEYj+YDISCPsiHZPzaKAlhwr7jiClVNTc2YxMTENH6+MWziecCFLgAJl1122Q8rv/2mu3eQlj7dsEsM2zYyn9nGNEbktUCNl/C7saF9MTcR0t46dWRiIcC29ejQ8fNWi776ek7ILteLewN81GLXRzQPVUZLh9xFMBiLIKvKSsUaXWnxA9sXLAhYBuAc3sIZShOyOSmVBdRIl/WKxx5l7sXFxRNSUlISGxoaWm4eeI5wIQtA1OWXX778008/HRIVG09fbN5D21IyxBo/BUpbDoOupMYkok+ZrA2idjdnJBiMELx6s1W2GaTeWGzvGcCCgfAeEAx0GbdbCTCzsWoOsYywlkmp8fi1sBBg6z+xX0wrQD7Ti3RsH2TRFX0TaMrNk32ys7MnHTt2DFvotrkfYlfhQhUA7ZAhQz586803Jw0fMZKWbz9A6w6nsKpvSkyQm2no6GgB4WUeNAHSwG+j1Sa0grO7iEcNbAjChsCoHrYkVBjZHqDWIy4EYsSIWA3ys1iaiLVk3iwEyipdV0CzACE8eCqXbrz8Erpu4kRNTk7OlMLCwmSLxYK5BOARXnpOxg/aX9LzB5+ePXt+8t57794z6cbJtGL7flq5J7FTfntHgP1u40L8KYf9/HqMG3cELFCVpcVi5bOzBwAh8PEPoOCISG6CkP+239s3JoJenXWzmH+QnJyMCCd1J0+e1B8+fLjywIED5cePH4dW2MKew+qCgoIuiU52oQmAV0JCwivPPffcMw888ACtPZBEH2/Y7dgu9lzDw51dQ1bpHfUGwHTs8FpTXt5iVzcIQUBoGPkHSyErWgNEA/bJVf160uOTx7eqhb766quGP//5z5hg0mr0l46g7R6M8wt1XFzc848/PufvYP7W42n06ea95435AGq+uROuoKjpfv5ikXbzhZsQDgSEkGIptK4B8E24sxjKXrET0wZcgw1EqJKWoXg6iQvGBtBqtX9/fM6c+X//+zMqdJq8s3arMNwuNBXVGmAMIjyCjb0CEcDCqQYLo9BoFGHUlP4BpKHjCC4jn0hp/GfjZ3N0lRTq50fx4S2D6mDOg81m67Zv374cPj3rYeULQQBUISEhs++7774P/vXKKyIc0ivf/Sq5VPINTQADrhX1+HsChiU2+oQ3oIRwaQq7iH4MTYFrtTVVYldWaA/slq4A16y2BkorKqN+0eEUGtA09p5Go6HIyEh/nU4XxfbBHk46q+3cf3cBYObfP3v27E/ffPNNN8TMf+mbX4S524R8TBTE1kGcTAiGqDUXIES+WBDQN+DsEUhQiX1KEagAMYQQ4g5jF1b2FCR3sbGpgxAgEl16sY4Gx0cLA3jb8XQqqTJQXFgwBACC0I1dRj82BrfzI53e5fV3FQC1Wj1txowZyz/66CO3osoaepmZb0Ltacp+hl2E0bGYTeQfFCxq2wUJZpzQAiaTCB7ZUgtIvYZoIpwBwcZuuM73wz1EhB5sX+7DwrFo8x6hFbqFBlNEUAD16dNHxW7ikMTExFoGolZ2yk38vQRAxRL84E033bRk+fLlKmwP9NzSH6nGzD54C+az/16jF7UGzPdUI4byBSoADDARoVHQL8AGW0shcCEUEAj8+XC77ww8W2kwiojEiE6oN1noVEk5RQcHUGRwII0YMULFTcGYvXv35nGlSJQf6xB+DwGYNnbs2JWvv/76/RjTzyuvpn998yuVc0GbEwv9eQisVVVawha2j9g43wX9LjigC9jN3ZPtAVMLg7A11HNTILqPm3V2OUPMT6w1USZrBWiC8CB/Gjp0qHthYeHI48ePJ/EtWdKd7cf5FIC4+Pj4pW+99dZL7733Xni//v1pC7drr6z8lUxsDbckErtk3E5ihA37ZMNQ8g1wCiB+IYPzqGYhQHQmRI2Dodce4F7fgECXWkIB7AyMH2DdQo9wLcVFhmPbDj8WggFpaWnwH9F72G6cLwH4eO7cuQsXL148ePTo0SKY8UvL19LGY6lCql0BfemVRYWCGJ7cBiIeYFv96r8XFKNURMNiQVUiZeEc4T+92GpHWRAU0l0EeGpdgGEk4q+14NAKMJhUYTCJIHbdwkJoYK+eFBMTE81CEJWVlYX9mdu9gcO5FoA7p0+f/uvSpUuvufvuu9VwYapYhT2/7CfKLq9y0dpLQE2oLCx0tPToYAkICeWjM6vS8wXEhtZlpVNx4n6ylpdQbUEW1eZnkqkoh8z8Z+E/I6fZdIWkNuvJq85AFTkZpCvIIzU6jXzg+rUUhno2Hj1Z0FsbSVSAilNabaB8XRX1jgqjoQP7Y6pZ38zMTHNxcTF23DvzNiaMc0FRVUBAQAL/LV24cOEVN97YdBeTd9duod1p2cKocQV0joBIqAkAalhAsJb8tdr2qVKuYahlGJfHFm4ebDS2pw3uCPA+GHk5+7ZSQnwcDbvmBhZas/g2gO+LPz7GGkIjl8nHw4N8vL3IZNDTpuVfUlFpGUUMvIx82PqHxnBW++gsCovt1mJSiStgd+YBsZH00HVXUs/IMHr++efpww8/vNtgMHzNl89IsK4WgDBm/Gv//Oc/77zvvvu4yQ6QkyVgg4//+3Yd1Rgx4iYnOgG+vq4wj31lqT8dRERNCI2OY2K0rqzAEAgMYvmZjLWSKuV3YVIGQlh7IFqqzJwzQahqj9a7n4Uwqdzo5PaN5He6jibMuIPc1Z5krqsXi08x4ohhZXTrYrGIJOh4hsiLm4ewAA1p/X1F8MKKkkLKy0inlEMHyMLyHtKtF3MfI5pwJ70pKCxMVAA8bGdhPs3MhsAER8dyGRt5CyHoFRlKj0++mkI1auwVUL127doJfOmwdEfr6CoB8A0MDLztuuuum8+IZh9VTm7EnpOZ9OH6HWIfcVc1soFrSXlhvlRzZeA+xBFGNPjmvrMDfA/G47GTjNUMT6JpJ1F4XLzcR9+WALAAMeP1VSxAegNFxnd3OYSL/KA3rzgzjWpz0unyUVdQn2EjqEpfS8XVtWRmRmBApy0gHz6eHhQeyEatlych8COak/KifBEPFU8LW4IZr2gSqUIg/3bKS0+nWm65+0+4mTWilAZgMkwCC8ETt0yg0zXl9MSTT6WsX7/+IaYnegtbRVcIwFh2Rd594403hmCFTvNeOkx6+M/qTXQ0K18cu0JDQ72IwaqofQG+153bwpDISGFMOTMQtRSn0A7YQae6vJyJ4fSsDAhNKNeW5v51UyC8uZ6q2dVE/lDjgkLDRbhy52/i2MguKXbpqEhPpu7R4TRu6u3CXkF7XCYmpJhctOqtA2MdMUF+5OdqLqP8CyjXIIAYb9i3YR0VVVTT4ElTm4Rah7YJ9vWhZ6ZNoF4Rodg8p37jxo3PsnH4MV922Vt4NkZgP8bHL7zwwmsLFiyIGThwIOevqTwh0Pa/V22g9KIysvMlV9KGwZPyAhYOZ+YDfDMYHBQW7mj78X5EAFYijmO3AgPXWi45Loq05sA7PNm/xrP4g4DCzsDgDIZwsdMRQrArwFvgvnljsx6+H4w3GdAXUUqWWgNVZqeTVuNJY6fMkPLFD8AqxwwjDCNjcoqrrIjy8QVH3G0+BsOqTBZpN1X+Dqa64V1oPopZoEprjFRjsYpZTLX8i/usDXaKjutOBjYyCzNPUWiPxk0KUD70pO5Ny6HI4AB6/IF73bgZvj4xMTFEr9ejy7hFgITOCIBvcHDw07fffvt3S5YsGTxx4kR3BE1wBhZMfLBuO327+7DIOGqIK/bAkCpjg8/lTityEtQ3VCSAGTZo58E4tKE4F3BFcRkq/jb62qENoC0QiBhMxy4veB6McRZcHMNmwJ5dMNgQFt8itqYhqszLIm9bLV176x1kPK2iU6VVgknVxjqyMWMgBEKLyO9SgHciz+VcVmx+BqEHw0XwZL4uDEUWHh17SBbYLuxCYkJrbR3bE0wbG1/HtDfsRm/kND3/+kbEUHl2GtVw/rTdExxCgC5k2B7bxfQ5D5r1p5uooqLi8pKSksOVlZVpfEsTYrdOuZaAbr990qRJ77C6j8Ce3s3VPbD2YBKt2Zck+rGdCdscGB9HYGRnNesKEABNQKDoCoZhd6b7W4DzgHy0y4OQIcrFzyhaScX2QHVBLtWX5tLku/5MKt8gyq+oabVJawF+FyJVo7yNmg7PSnlDs4N+jkBtqBDU9gDP1FvMdGLTWvKPiKZeV44X4wzOgF1wz9UjaMrlg7Ew1XDo0OFLWRM0mXDaXgHwSEhI+DNj0bx58+SkpsgoLqPFW/ZRSl6xUGOtMR/pqH2oWe0FmN6WMJ1LoEOnVldMprwMuvZP0yigWwL73pViZ+CO5An3InS5q11AFaC3Mzg8Qngh7RF0CAEEC/tCQJ56XjGONCxIQsjk562sSf4x4wYKbDDTrdOmHjyZmno9JzvavFabAC8vrx7+/v6zLBYLXIlLr7nmms/ff/99XxQEAxRrDyazO2eimNBg+mzzHrE0ukJvapP5AAiAmqBksD34/ZjvRsYKHekzU2js9TdSWK/+EvNZJXc4T3w/ejQh/K0xF7YJmh1ht7QxJuAAvwd9BRG9+5MmOISS1n1HVdxMBUXFkQeaZb6O2c7wwCaPHkFDBvSL2bVrF+yBTfy0cLdcCYAft/Gfsi//2Zw5cyanpaXN0mg017744ot9evXqRYdO5dJ/f/iNdqZmUlJuEf2w7xidLCgVbU9rNFEML0yNwry5NuPdXwBA24y5fcXHD1MA1dHEGbPIIyyGCsqrhYGG8qC8aFbEnoFms9hQwcS2Amok2ni4tcoGKsrmCdi1AUzB/a0BwoHVRfi+t6bl6CDSTbUsRPxuCAreh2c8fXwpfuhI8gkMpqRfV5GXrz/5asPFdeBQRg49dNsUqjPWDj969Gh+XV3dUU6Gbe6Ah5+f39SxY8d+8fHHHyPWHmal0qpVq6igoICee2EefbvjIH2356hYU3fGGoDrzGjs6IRd5SDZHawzvwtALkNJIdUVZdOI8VdT92GjKIebt7p6Flouj8VkYi+k2rG3uSgTl1X5FQBTpCPHMawlN67VqNkQgDOqeMFUH9JGRovJIrgfgolvV5YUi3diihnsBiEIMiCcGERLXv899RgxhrTxkoEIw3Bwtyh6eebNNPWWW2jv3r3Dy8vLjyg8CY+Kitr4448/XjJs2DCVWOzAjOPaTwYWgsiEfvTmDxupuMrAHzgzG6E6zfxcTWW5qPkozAUPZp6Va3Hu7o1iU7p+I0dTCTdpWDOAa3ABq8tKxRj/+QRUfAAz2S8wSEwX1+vKxDZJzhUQ/SSBoaFiyFwICtPfUqunxNXLaMDEP1FAdKyYoQQvZeIl/ei+a0bS8GGXFphMpt4qbuv/b9ToMS8veOdtYg3AKgYbEss9UOyCYOegpdv2ie5Gwfu2mMmX0DECvxouHlPOUSk6C+lzUi2SXiW/E//JbpT4hauJNNzIBHDsVYPbcBdudLquAOWENV2RkUIRwYF0xQ0302lvX8K28FgegHKgAwj9Bni/g/D44esiZ3inE8Q9jutAy3vaC+QPFVKDMQPOdw3bJKI8gJIXvgf/IAgaP3/JhmBhqNWVUPLGH6j3qGsohDUB3GnwdMKQvhRsrKCH7r5zs0qr1T7CfmLXb4F+7mFnNnqEhoaEsuvkW11ZbWer5nRQgJ+WhTrIbLKojNgsqBnh3VXkHaoNjeRnVA2n60ntyeoTXp+bh6StuJZAPtBJY2ZVbcLmhPwtd5VKExgYGGltaFAhPGyDrd7uwR/y02hC3TEPjIUQDHFjZhiN+nJTrdEAggf6+UozhsEk2ASdFQT5V2a5cBdhfzhVSBVrJ3O9rb6SrZNyC/9yWj1nUaPx9g4zm03uFqvoB7IHhWgj2Tj09fLwSP1/NyDBwz7XqXEAAAAASUVORK5CYII=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" name="Picture 10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69946" y="28855839"/>
            <a:ext cx="9612537" cy="7799423"/>
          </a:xfrm>
          <a:prstGeom prst="rect">
            <a:avLst/>
          </a:prstGeom>
        </p:spPr>
      </p:pic>
      <p:sp>
        <p:nvSpPr>
          <p:cNvPr id="104" name="Oval 103"/>
          <p:cNvSpPr/>
          <p:nvPr/>
        </p:nvSpPr>
        <p:spPr>
          <a:xfrm>
            <a:off x="10025465" y="30755976"/>
            <a:ext cx="3264408" cy="3273552"/>
          </a:xfrm>
          <a:prstGeom prst="ellipse">
            <a:avLst/>
          </a:prstGeom>
          <a:noFill/>
          <a:ln>
            <a:solidFill>
              <a:srgbClr val="2E50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/>
          <p:nvPr/>
        </p:nvSpPr>
        <p:spPr>
          <a:xfrm>
            <a:off x="3022806" y="26410368"/>
            <a:ext cx="2578608" cy="2340864"/>
          </a:xfrm>
          <a:prstGeom prst="ellipse">
            <a:avLst/>
          </a:prstGeom>
          <a:solidFill>
            <a:srgbClr val="DD9E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TextBox 115"/>
          <p:cNvSpPr txBox="1"/>
          <p:nvPr/>
        </p:nvSpPr>
        <p:spPr>
          <a:xfrm>
            <a:off x="3059079" y="26994989"/>
            <a:ext cx="254233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ambria" charset="0"/>
                <a:ea typeface="Cambria" charset="0"/>
                <a:cs typeface="Cambria" charset="0"/>
              </a:rPr>
              <a:t>Grading</a:t>
            </a:r>
          </a:p>
          <a:p>
            <a:pPr algn="ctr"/>
            <a:r>
              <a:rPr lang="en-US" sz="3200" dirty="0">
                <a:latin typeface="Cambria" charset="0"/>
                <a:ea typeface="Cambria" charset="0"/>
                <a:cs typeface="Cambria" charset="0"/>
              </a:rPr>
              <a:t>(1)</a:t>
            </a:r>
          </a:p>
        </p:txBody>
      </p:sp>
      <p:cxnSp>
        <p:nvCxnSpPr>
          <p:cNvPr id="117" name="Straight Connector 116"/>
          <p:cNvCxnSpPr/>
          <p:nvPr/>
        </p:nvCxnSpPr>
        <p:spPr>
          <a:xfrm flipV="1">
            <a:off x="5601414" y="27638882"/>
            <a:ext cx="4514096" cy="1561"/>
          </a:xfrm>
          <a:prstGeom prst="line">
            <a:avLst/>
          </a:prstGeom>
          <a:ln>
            <a:solidFill>
              <a:srgbClr val="DD9E1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Oval 119"/>
          <p:cNvSpPr/>
          <p:nvPr/>
        </p:nvSpPr>
        <p:spPr>
          <a:xfrm>
            <a:off x="2040267" y="30652065"/>
            <a:ext cx="2578608" cy="2340864"/>
          </a:xfrm>
          <a:prstGeom prst="ellipse">
            <a:avLst/>
          </a:prstGeom>
          <a:solidFill>
            <a:srgbClr val="DD9E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/>
          <p:nvPr/>
        </p:nvSpPr>
        <p:spPr>
          <a:xfrm>
            <a:off x="5883993" y="32694004"/>
            <a:ext cx="2578608" cy="2340864"/>
          </a:xfrm>
          <a:prstGeom prst="ellipse">
            <a:avLst/>
          </a:prstGeom>
          <a:solidFill>
            <a:srgbClr val="2E508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TextBox 125"/>
          <p:cNvSpPr txBox="1"/>
          <p:nvPr/>
        </p:nvSpPr>
        <p:spPr>
          <a:xfrm>
            <a:off x="2042447" y="31290771"/>
            <a:ext cx="254233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ambria" charset="0"/>
                <a:ea typeface="Cambria" charset="0"/>
                <a:cs typeface="Cambria" charset="0"/>
              </a:rPr>
              <a:t>Stability of II</a:t>
            </a:r>
          </a:p>
          <a:p>
            <a:pPr algn="ctr"/>
            <a:r>
              <a:rPr lang="en-US" sz="3200" dirty="0">
                <a:latin typeface="Cambria" charset="0"/>
                <a:ea typeface="Cambria" charset="0"/>
                <a:cs typeface="Cambria" charset="0"/>
              </a:rPr>
              <a:t>(1)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5957083" y="33180418"/>
            <a:ext cx="25423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Commitment Process</a:t>
            </a:r>
          </a:p>
          <a:p>
            <a:pPr algn="ctr"/>
            <a:r>
              <a:rPr lang="en-US" sz="32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(4)</a:t>
            </a:r>
          </a:p>
        </p:txBody>
      </p:sp>
      <p:cxnSp>
        <p:nvCxnSpPr>
          <p:cNvPr id="128" name="Straight Connector 127"/>
          <p:cNvCxnSpPr/>
          <p:nvPr/>
        </p:nvCxnSpPr>
        <p:spPr>
          <a:xfrm>
            <a:off x="4504745" y="31577005"/>
            <a:ext cx="5657165" cy="252375"/>
          </a:xfrm>
          <a:prstGeom prst="line">
            <a:avLst/>
          </a:prstGeom>
          <a:ln>
            <a:solidFill>
              <a:srgbClr val="DD9E1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7" name="Straight Connector 1026"/>
          <p:cNvCxnSpPr/>
          <p:nvPr/>
        </p:nvCxnSpPr>
        <p:spPr>
          <a:xfrm flipH="1">
            <a:off x="8370154" y="33091103"/>
            <a:ext cx="1791756" cy="782524"/>
          </a:xfrm>
          <a:prstGeom prst="line">
            <a:avLst/>
          </a:prstGeom>
          <a:ln>
            <a:solidFill>
              <a:srgbClr val="2E50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6867209" y="23780031"/>
            <a:ext cx="97974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/>
              <a:t>“I think they </a:t>
            </a:r>
            <a:r>
              <a:rPr lang="en-US" sz="3200" b="1" dirty="0"/>
              <a:t>provide a lot of support</a:t>
            </a:r>
            <a:r>
              <a:rPr lang="en-US" sz="3200" dirty="0"/>
              <a:t>… things like tips on how to study for the class and kind of helping you know what you need to know for that class.”</a:t>
            </a:r>
          </a:p>
        </p:txBody>
      </p:sp>
      <p:sp>
        <p:nvSpPr>
          <p:cNvPr id="17" name="Left Arrow Callout 16"/>
          <p:cNvSpPr/>
          <p:nvPr/>
        </p:nvSpPr>
        <p:spPr>
          <a:xfrm rot="7524602">
            <a:off x="15969660" y="29604383"/>
            <a:ext cx="3096309" cy="2201929"/>
          </a:xfrm>
          <a:prstGeom prst="leftArrowCallout">
            <a:avLst/>
          </a:prstGeom>
          <a:solidFill>
            <a:srgbClr val="2038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Left Arrow Callout 98"/>
          <p:cNvSpPr/>
          <p:nvPr/>
        </p:nvSpPr>
        <p:spPr>
          <a:xfrm rot="7719851">
            <a:off x="14032500" y="32832087"/>
            <a:ext cx="3096309" cy="2201929"/>
          </a:xfrm>
          <a:prstGeom prst="leftArrowCallout">
            <a:avLst/>
          </a:prstGeom>
          <a:solidFill>
            <a:srgbClr val="2038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TextBox 109"/>
          <p:cNvSpPr txBox="1"/>
          <p:nvPr/>
        </p:nvSpPr>
        <p:spPr>
          <a:xfrm>
            <a:off x="13927276" y="33561246"/>
            <a:ext cx="2708433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Hesitancy towards asking questions</a:t>
            </a:r>
          </a:p>
          <a:p>
            <a:pPr algn="ctr"/>
            <a:r>
              <a:rPr lang="en-US" sz="32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(1)</a:t>
            </a:r>
          </a:p>
        </p:txBody>
      </p:sp>
      <p:sp>
        <p:nvSpPr>
          <p:cNvPr id="100" name="Left Arrow Callout 99"/>
          <p:cNvSpPr/>
          <p:nvPr/>
        </p:nvSpPr>
        <p:spPr>
          <a:xfrm rot="3596744">
            <a:off x="21689362" y="28887059"/>
            <a:ext cx="3096309" cy="2201929"/>
          </a:xfrm>
          <a:prstGeom prst="leftArrowCallout">
            <a:avLst/>
          </a:prstGeom>
          <a:solidFill>
            <a:srgbClr val="2038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Left Arrow Callout 101"/>
          <p:cNvSpPr/>
          <p:nvPr/>
        </p:nvSpPr>
        <p:spPr>
          <a:xfrm rot="3331494">
            <a:off x="23513407" y="32573061"/>
            <a:ext cx="3036242" cy="2160937"/>
          </a:xfrm>
          <a:prstGeom prst="leftArrowCallout">
            <a:avLst/>
          </a:prstGeom>
          <a:solidFill>
            <a:srgbClr val="2038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extBox 108"/>
          <p:cNvSpPr txBox="1"/>
          <p:nvPr/>
        </p:nvSpPr>
        <p:spPr>
          <a:xfrm>
            <a:off x="15919820" y="30416524"/>
            <a:ext cx="25423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Balance of Power</a:t>
            </a:r>
          </a:p>
          <a:p>
            <a:pPr algn="ctr"/>
            <a:r>
              <a:rPr lang="en-US" sz="32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(1)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22203200" y="29773256"/>
            <a:ext cx="25423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Inaccurate information</a:t>
            </a:r>
          </a:p>
          <a:p>
            <a:pPr algn="ctr"/>
            <a:r>
              <a:rPr lang="en-US" sz="32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(4)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23995459" y="33455438"/>
            <a:ext cx="25423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Lack of II focus</a:t>
            </a:r>
          </a:p>
          <a:p>
            <a:pPr algn="ctr"/>
            <a:r>
              <a:rPr lang="en-US" sz="3200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(1)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2523554" y="21715609"/>
            <a:ext cx="454493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“They are a great resource of information or just questions you don’t feel </a:t>
            </a:r>
            <a:r>
              <a:rPr lang="en-US" sz="3200" b="1" dirty="0"/>
              <a:t>comfortable</a:t>
            </a:r>
            <a:r>
              <a:rPr lang="en-US" sz="3200" dirty="0"/>
              <a:t> asking your professor about. It’s nice because they’ve taken it before.”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3591090" y="25772081"/>
            <a:ext cx="474862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“Sometimes </a:t>
            </a:r>
            <a:r>
              <a:rPr lang="en-US" sz="3200" b="1" dirty="0"/>
              <a:t>information can get misconstrued</a:t>
            </a:r>
            <a:r>
              <a:rPr lang="en-US" sz="3200" dirty="0"/>
              <a:t>. You’re trying to tell them something and maybe you’re not explaining it the right way so the students get confused.” 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1894859" y="25713539"/>
            <a:ext cx="498083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”More information about the </a:t>
            </a:r>
            <a:r>
              <a:rPr lang="en-US" sz="3200" b="1" dirty="0"/>
              <a:t>time commitment </a:t>
            </a:r>
            <a:r>
              <a:rPr lang="en-US" sz="3200" dirty="0"/>
              <a:t>when you’re applying because I waited until my senior year to apply. But I think I could have done it earlier.”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71084F6B-722C-46A1-9EC7-A016FD8038F5}"/>
              </a:ext>
            </a:extLst>
          </p:cNvPr>
          <p:cNvSpPr txBox="1"/>
          <p:nvPr/>
        </p:nvSpPr>
        <p:spPr>
          <a:xfrm>
            <a:off x="15919820" y="8568820"/>
            <a:ext cx="67914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cap="small" dirty="0">
                <a:solidFill>
                  <a:srgbClr val="203864"/>
                </a:solidFill>
                <a:latin typeface="Minion Pro" panose="02040503050306020203" pitchFamily="18" charset="0"/>
              </a:rPr>
              <a:t>The Big Picture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D75008FF-01D8-4C46-B82F-C08BDBDE4C80}"/>
              </a:ext>
            </a:extLst>
          </p:cNvPr>
          <p:cNvSpPr txBox="1"/>
          <p:nvPr/>
        </p:nvSpPr>
        <p:spPr>
          <a:xfrm>
            <a:off x="27053809" y="25376724"/>
            <a:ext cx="1387068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36550" indent="-336550">
              <a:buFont typeface="Arial" panose="020B0604020202020204" pitchFamily="34" charset="0"/>
              <a:buChar char="•"/>
            </a:pPr>
            <a:r>
              <a:rPr lang="en-US" sz="3200" dirty="0">
                <a:latin typeface="Cambria" panose="02040503050406030204" pitchFamily="18" charset="0"/>
              </a:rPr>
              <a:t>Students reported more positive impacts when enrolled in courses with Instructional Internships</a:t>
            </a:r>
          </a:p>
          <a:p>
            <a:pPr marL="336550" indent="-336550">
              <a:buFont typeface="Arial" panose="020B0604020202020204" pitchFamily="34" charset="0"/>
              <a:buChar char="•"/>
            </a:pPr>
            <a:r>
              <a:rPr lang="en-US" sz="3200" dirty="0">
                <a:latin typeface="Cambria" panose="02040503050406030204" pitchFamily="18" charset="0"/>
              </a:rPr>
              <a:t>Students perceive the largest impacts of II’s in providing comfort and giving additional resources when needed</a:t>
            </a:r>
          </a:p>
          <a:p>
            <a:pPr marL="336550" indent="-336550">
              <a:buFont typeface="Arial" panose="020B0604020202020204" pitchFamily="34" charset="0"/>
              <a:buChar char="•"/>
            </a:pPr>
            <a:r>
              <a:rPr lang="en-US" sz="3200" dirty="0">
                <a:latin typeface="Cambria" panose="02040503050406030204" pitchFamily="18" charset="0"/>
              </a:rPr>
              <a:t>Instructional Interns bridge the gap between students in the course and faculty teaching the course while providing Instructional Interns valuable teaching experiences</a:t>
            </a:r>
          </a:p>
          <a:p>
            <a:pPr marL="336550" indent="-336550">
              <a:buFont typeface="Arial" panose="020B0604020202020204" pitchFamily="34" charset="0"/>
              <a:buChar char="•"/>
            </a:pPr>
            <a:r>
              <a:rPr lang="en-US" sz="3200" dirty="0">
                <a:latin typeface="Cambria" panose="02040503050406030204" pitchFamily="18" charset="0"/>
              </a:rPr>
              <a:t>While students value the input of instructional interns, their knowledge is not equivalent to the course instructor’s knowledge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83387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1371</TotalTime>
  <Words>1268</Words>
  <Application>Microsoft Office PowerPoint</Application>
  <PresentationFormat>Custom</PresentationFormat>
  <Paragraphs>118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Cambria</vt:lpstr>
      <vt:lpstr>Minion Pro</vt:lpstr>
      <vt:lpstr>Office Theme</vt:lpstr>
      <vt:lpstr>The Impact of Instructional Interns from a  Student Perspective: A Qualitative Study </vt:lpstr>
    </vt:vector>
  </TitlesOfParts>
  <Company>UW-Eau Claire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Flottum, Sydney Noelle</dc:creator>
  <cp:lastModifiedBy>Sargent, Kieran Gregory</cp:lastModifiedBy>
  <cp:revision>119</cp:revision>
  <dcterms:created xsi:type="dcterms:W3CDTF">2015-01-29T15:27:06Z</dcterms:created>
  <dcterms:modified xsi:type="dcterms:W3CDTF">2018-11-21T19:56:40Z</dcterms:modified>
</cp:coreProperties>
</file>