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8" autoAdjust="0"/>
    <p:restoredTop sz="96271" autoAdjust="0"/>
  </p:normalViewPr>
  <p:slideViewPr>
    <p:cSldViewPr>
      <p:cViewPr>
        <p:scale>
          <a:sx n="50" d="100"/>
          <a:sy n="50" d="100"/>
        </p:scale>
        <p:origin x="144" y="-257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smtClean="0"/>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smtClean="0"/>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smtClean="0"/>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smtClean="0"/>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4/23/18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cstate="print">
            <a:extLst>
              <a:ext uri="{28A0092B-C50C-407E-A947-70E740481C1C}">
                <a14:useLocalDpi xmlns:a14="http://schemas.microsoft.com/office/drawing/2010/main" val="0"/>
              </a:ext>
            </a:extLst>
          </a:blip>
          <a:srcRect l="18718" r="-17396" b="-606"/>
          <a:stretch/>
        </p:blipFill>
        <p:spPr>
          <a:xfrm rot="5400000">
            <a:off x="2064462" y="15981729"/>
            <a:ext cx="10844446" cy="8108910"/>
          </a:xfrm>
          <a:prstGeom prst="rect">
            <a:avLst/>
          </a:prstGeom>
        </p:spPr>
      </p:pic>
      <p:sp>
        <p:nvSpPr>
          <p:cNvPr id="2" name="Title 1"/>
          <p:cNvSpPr>
            <a:spLocks noGrp="1"/>
          </p:cNvSpPr>
          <p:nvPr>
            <p:ph type="ctrTitle"/>
          </p:nvPr>
        </p:nvSpPr>
        <p:spPr>
          <a:xfrm>
            <a:off x="1584985" y="3332787"/>
            <a:ext cx="27958845" cy="1756006"/>
          </a:xfrm>
        </p:spPr>
        <p:txBody>
          <a:bodyPr>
            <a:noAutofit/>
          </a:bodyPr>
          <a:lstStyle/>
          <a:p>
            <a:pPr algn="l"/>
            <a:r>
              <a:rPr lang="en-US" sz="7200" b="1" dirty="0">
                <a:ea typeface="Calibri" charset="0"/>
                <a:cs typeface="Calibri" charset="0"/>
              </a:rPr>
              <a:t>Water Quality Concerns Among Rural Indigenous Communities in Ecuador</a:t>
            </a:r>
          </a:p>
        </p:txBody>
      </p:sp>
      <p:sp>
        <p:nvSpPr>
          <p:cNvPr id="6" name="Title 1"/>
          <p:cNvSpPr txBox="1">
            <a:spLocks/>
          </p:cNvSpPr>
          <p:nvPr/>
        </p:nvSpPr>
        <p:spPr>
          <a:xfrm>
            <a:off x="1584985" y="5587831"/>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smtClean="0">
                <a:solidFill>
                  <a:schemeClr val="bg1">
                    <a:lumMod val="50000"/>
                  </a:schemeClr>
                </a:solidFill>
                <a:latin typeface="Minion Pro" panose="02040503050306020203" pitchFamily="18" charset="0"/>
              </a:rPr>
              <a:t>Madison Galloway, Dr. Karen Mumford, Shanti Freitas   |  Watershed Institute for Collaborative Environmental Studies and Academic Affairs</a:t>
            </a:r>
            <a:endParaRPr lang="en-US" sz="4000" dirty="0">
              <a:solidFill>
                <a:schemeClr val="bg1">
                  <a:lumMod val="50000"/>
                </a:schemeClr>
              </a:solidFill>
              <a:latin typeface="Minion Pro" panose="02040503050306020203" pitchFamily="18" charset="0"/>
            </a:endParaRPr>
          </a:p>
        </p:txBody>
      </p:sp>
      <p:sp>
        <p:nvSpPr>
          <p:cNvPr id="8" name="Subtitle 2"/>
          <p:cNvSpPr txBox="1">
            <a:spLocks/>
          </p:cNvSpPr>
          <p:nvPr/>
        </p:nvSpPr>
        <p:spPr>
          <a:xfrm>
            <a:off x="1524000" y="9602892"/>
            <a:ext cx="11963400" cy="5278342"/>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smtClean="0"/>
              <a:t>According to the Pan American Health Association, Ecuador has one of the highest rates of disease associated with poor drinking water in Latin America. This is especially acute among indigenous rural communities where funding and infrastructure is lacking. To examine water quality concerns among indigenous rural Ecuadorians, we conducted in-person interviews of Kichwa and Huaorani residents living near Tena and Otavalo, Ecuador. This study was conducted as part of the 2018 Geography and Culture of Ecuador Winterim Immersion Program at the University of </a:t>
            </a:r>
            <a:r>
              <a:rPr lang="en-US" sz="2800" dirty="0" smtClean="0"/>
              <a:t>Wisconsin-Eau </a:t>
            </a:r>
            <a:r>
              <a:rPr lang="en-US" sz="2800" dirty="0" smtClean="0"/>
              <a:t>Claire. The broader goal of the immersion program was to experience and learn firsthand how global forces impact the environment in remote areas of the Andes Mountains and Amazon jungle basin. As part of this immersion experience, the perspectives </a:t>
            </a:r>
            <a:r>
              <a:rPr lang="en-US" sz="2800" dirty="0" smtClean="0"/>
              <a:t>on water </a:t>
            </a:r>
            <a:r>
              <a:rPr lang="en-US" sz="2800" dirty="0" smtClean="0"/>
              <a:t>were examined </a:t>
            </a:r>
            <a:r>
              <a:rPr lang="en-US" sz="2800" dirty="0" smtClean="0"/>
              <a:t>among </a:t>
            </a:r>
            <a:r>
              <a:rPr lang="en-US" sz="2800" dirty="0" smtClean="0"/>
              <a:t>rural indigenous people in Ecuador.</a:t>
            </a:r>
            <a:endParaRPr lang="en-US" sz="2800" dirty="0"/>
          </a:p>
        </p:txBody>
      </p:sp>
      <p:sp>
        <p:nvSpPr>
          <p:cNvPr id="12" name="TextBox 11"/>
          <p:cNvSpPr txBox="1"/>
          <p:nvPr/>
        </p:nvSpPr>
        <p:spPr>
          <a:xfrm>
            <a:off x="3564232" y="23578126"/>
            <a:ext cx="7976908" cy="830997"/>
          </a:xfrm>
          <a:prstGeom prst="rect">
            <a:avLst/>
          </a:prstGeom>
          <a:noFill/>
        </p:spPr>
        <p:txBody>
          <a:bodyPr wrap="square" rtlCol="0">
            <a:spAutoFit/>
          </a:bodyPr>
          <a:lstStyle/>
          <a:p>
            <a:pPr algn="ctr"/>
            <a:r>
              <a:rPr lang="en-US" sz="2400" dirty="0" smtClean="0">
                <a:latin typeface="+mj-lt"/>
              </a:rPr>
              <a:t>A Huaorani woman helps UWEC students cross the Gareno River, which is their community’s main source of drinking water</a:t>
            </a:r>
            <a:r>
              <a:rPr lang="en-US" sz="2400" b="1" dirty="0" smtClean="0">
                <a:latin typeface="+mj-lt"/>
              </a:rPr>
              <a:t>.</a:t>
            </a:r>
            <a:endParaRPr lang="en-US" sz="2400" b="1" dirty="0">
              <a:latin typeface="+mj-lt"/>
            </a:endParaRPr>
          </a:p>
        </p:txBody>
      </p:sp>
      <p:sp>
        <p:nvSpPr>
          <p:cNvPr id="3" name="TextBox 2"/>
          <p:cNvSpPr txBox="1"/>
          <p:nvPr/>
        </p:nvSpPr>
        <p:spPr>
          <a:xfrm>
            <a:off x="1549400" y="7647877"/>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0" name="TextBox 29"/>
          <p:cNvSpPr txBox="1"/>
          <p:nvPr/>
        </p:nvSpPr>
        <p:spPr>
          <a:xfrm>
            <a:off x="15130101" y="7732904"/>
            <a:ext cx="9063644"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Methods</a:t>
            </a:r>
            <a:endParaRPr lang="en-US" sz="6000" cap="small" dirty="0">
              <a:solidFill>
                <a:srgbClr val="DD9E11"/>
              </a:solidFill>
              <a:latin typeface="Minion Pro" panose="02040503050306020203" pitchFamily="18" charset="0"/>
            </a:endParaRPr>
          </a:p>
        </p:txBody>
      </p:sp>
      <p:sp>
        <p:nvSpPr>
          <p:cNvPr id="9" name="TextBox 8"/>
          <p:cNvSpPr txBox="1"/>
          <p:nvPr/>
        </p:nvSpPr>
        <p:spPr>
          <a:xfrm>
            <a:off x="15130101" y="8666490"/>
            <a:ext cx="11759566" cy="2246769"/>
          </a:xfrm>
          <a:prstGeom prst="rect">
            <a:avLst/>
          </a:prstGeom>
          <a:noFill/>
        </p:spPr>
        <p:txBody>
          <a:bodyPr wrap="square" rtlCol="0">
            <a:spAutoFit/>
          </a:bodyPr>
          <a:lstStyle/>
          <a:p>
            <a:r>
              <a:rPr lang="en-US" sz="2800" dirty="0"/>
              <a:t>Open-ended questions were developed to investigate sources of drinking water, water quality concerns, and strategies </a:t>
            </a:r>
            <a:r>
              <a:rPr lang="en-US" sz="2800" dirty="0" smtClean="0"/>
              <a:t>to improve water quality and access among </a:t>
            </a:r>
            <a:r>
              <a:rPr lang="en-US" sz="2800" dirty="0"/>
              <a:t>rural indigenous community members. S</a:t>
            </a:r>
            <a:r>
              <a:rPr lang="en-US" sz="2800" dirty="0" smtClean="0"/>
              <a:t>even interview </a:t>
            </a:r>
            <a:r>
              <a:rPr lang="en-US" sz="2800" dirty="0"/>
              <a:t>questions were disseminated in Spanish. </a:t>
            </a:r>
            <a:r>
              <a:rPr lang="en-US" sz="2800" dirty="0" smtClean="0"/>
              <a:t>Spanish transcripts </a:t>
            </a:r>
            <a:r>
              <a:rPr lang="en-US" sz="2800" dirty="0"/>
              <a:t>were then translated to English and reviewed to categorize and synthesize information shared by participants. </a:t>
            </a:r>
          </a:p>
        </p:txBody>
      </p:sp>
      <p:sp>
        <p:nvSpPr>
          <p:cNvPr id="37" name="TextBox 36"/>
          <p:cNvSpPr txBox="1"/>
          <p:nvPr/>
        </p:nvSpPr>
        <p:spPr>
          <a:xfrm>
            <a:off x="1549400" y="24379861"/>
            <a:ext cx="9217870"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Background on Ecuador</a:t>
            </a:r>
            <a:endParaRPr lang="en-US" sz="6000" cap="small" dirty="0">
              <a:solidFill>
                <a:srgbClr val="DD9E11"/>
              </a:solidFill>
              <a:latin typeface="Minion Pro" panose="02040503050306020203" pitchFamily="18" charset="0"/>
            </a:endParaRPr>
          </a:p>
        </p:txBody>
      </p:sp>
      <p:sp>
        <p:nvSpPr>
          <p:cNvPr id="39" name="TextBox 38"/>
          <p:cNvSpPr txBox="1"/>
          <p:nvPr/>
        </p:nvSpPr>
        <p:spPr>
          <a:xfrm>
            <a:off x="30056311" y="25842440"/>
            <a:ext cx="8769323" cy="461665"/>
          </a:xfrm>
          <a:prstGeom prst="rect">
            <a:avLst/>
          </a:prstGeom>
          <a:noFill/>
        </p:spPr>
        <p:txBody>
          <a:bodyPr wrap="square" rtlCol="0">
            <a:spAutoFit/>
          </a:bodyPr>
          <a:lstStyle/>
          <a:p>
            <a:pPr algn="ctr"/>
            <a:r>
              <a:rPr lang="en-US" sz="2400" dirty="0" smtClean="0">
                <a:latin typeface="+mj-lt"/>
              </a:rPr>
              <a:t>Host families of Sinchi Warmi Ecotourism Lodge with UWEC students.</a:t>
            </a:r>
            <a:endParaRPr lang="en-US" sz="2400" dirty="0">
              <a:latin typeface="+mj-lt"/>
            </a:endParaRPr>
          </a:p>
        </p:txBody>
      </p:sp>
      <p:sp>
        <p:nvSpPr>
          <p:cNvPr id="4" name="TextBox 3"/>
          <p:cNvSpPr txBox="1"/>
          <p:nvPr/>
        </p:nvSpPr>
        <p:spPr>
          <a:xfrm>
            <a:off x="1602734" y="25395524"/>
            <a:ext cx="11963400" cy="2308324"/>
          </a:xfrm>
          <a:prstGeom prst="rect">
            <a:avLst/>
          </a:prstGeom>
          <a:noFill/>
        </p:spPr>
        <p:txBody>
          <a:bodyPr wrap="square" rtlCol="0">
            <a:spAutoFit/>
          </a:bodyPr>
          <a:lstStyle/>
          <a:p>
            <a:r>
              <a:rPr lang="en-US" sz="2800" dirty="0"/>
              <a:t>Ecuador has a population of nearly 16.5 million </a:t>
            </a:r>
            <a:r>
              <a:rPr lang="en-US" sz="2800" dirty="0" smtClean="0"/>
              <a:t>people and </a:t>
            </a:r>
            <a:r>
              <a:rPr lang="en-US" sz="2800" dirty="0"/>
              <a:t>is located on the western coast of South America along the Equator. Nearly one-third of the population lives in rural areas. With 14 separate indigenous groups living in Ecuador, this study focused on the Kichwa and Huaorani </a:t>
            </a:r>
            <a:r>
              <a:rPr lang="en-US" sz="2800" dirty="0" smtClean="0"/>
              <a:t>communities living in </a:t>
            </a:r>
            <a:r>
              <a:rPr lang="en-US" sz="2800" dirty="0" smtClean="0"/>
              <a:t>communities </a:t>
            </a:r>
            <a:r>
              <a:rPr lang="en-US" sz="2800" dirty="0"/>
              <a:t>of Tena, Puerto Misahualli, Gareno, and </a:t>
            </a:r>
            <a:r>
              <a:rPr lang="en-US" sz="2800" dirty="0" smtClean="0"/>
              <a:t>Otavalo (Figure 1).</a:t>
            </a:r>
            <a:endParaRPr lang="en-US" sz="3200" dirty="0"/>
          </a:p>
        </p:txBody>
      </p:sp>
      <p:sp>
        <p:nvSpPr>
          <p:cNvPr id="43" name="TextBox 42"/>
          <p:cNvSpPr txBox="1"/>
          <p:nvPr/>
        </p:nvSpPr>
        <p:spPr>
          <a:xfrm>
            <a:off x="15130101" y="19939337"/>
            <a:ext cx="9063644"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Results</a:t>
            </a:r>
            <a:endParaRPr lang="en-US" sz="6000" cap="small" dirty="0">
              <a:solidFill>
                <a:srgbClr val="DD9E11"/>
              </a:solidFill>
              <a:latin typeface="Minion Pro" panose="02040503050306020203" pitchFamily="18"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96291" y="10938659"/>
            <a:ext cx="7708428" cy="7939103"/>
          </a:xfrm>
          <a:prstGeom prst="rect">
            <a:avLst/>
          </a:prstGeom>
        </p:spPr>
      </p:pic>
      <p:sp>
        <p:nvSpPr>
          <p:cNvPr id="28" name="TextBox 27"/>
          <p:cNvSpPr txBox="1"/>
          <p:nvPr/>
        </p:nvSpPr>
        <p:spPr>
          <a:xfrm>
            <a:off x="16591026" y="18903162"/>
            <a:ext cx="8950680" cy="1200329"/>
          </a:xfrm>
          <a:prstGeom prst="rect">
            <a:avLst/>
          </a:prstGeom>
          <a:noFill/>
        </p:spPr>
        <p:txBody>
          <a:bodyPr wrap="square" rtlCol="0">
            <a:spAutoFit/>
          </a:bodyPr>
          <a:lstStyle/>
          <a:p>
            <a:pPr algn="ctr"/>
            <a:r>
              <a:rPr lang="en-US" sz="2400" dirty="0" smtClean="0">
                <a:latin typeface="+mj-lt"/>
              </a:rPr>
              <a:t>Jamie Alvarado displays his blue water tank which collects rainwater that falls from his roof. This water flows through a pipe into his kitchen for drinking and cooking purposes.</a:t>
            </a:r>
            <a:endParaRPr lang="en-US" sz="2400" dirty="0">
              <a:latin typeface="+mj-lt"/>
            </a:endParaRPr>
          </a:p>
        </p:txBody>
      </p:sp>
      <p:sp>
        <p:nvSpPr>
          <p:cNvPr id="11" name="TextBox 10"/>
          <p:cNvSpPr txBox="1"/>
          <p:nvPr/>
        </p:nvSpPr>
        <p:spPr>
          <a:xfrm>
            <a:off x="15130101" y="20955000"/>
            <a:ext cx="11759566" cy="15720532"/>
          </a:xfrm>
          <a:prstGeom prst="rect">
            <a:avLst/>
          </a:prstGeom>
          <a:noFill/>
        </p:spPr>
        <p:txBody>
          <a:bodyPr wrap="square" rtlCol="0">
            <a:spAutoFit/>
          </a:bodyPr>
          <a:lstStyle/>
          <a:p>
            <a:r>
              <a:rPr lang="en-US" sz="2800" dirty="0"/>
              <a:t>Of the nine individuals interviewed, seven were Kichwa and two were </a:t>
            </a:r>
            <a:r>
              <a:rPr lang="en-US" sz="2800" dirty="0" smtClean="0"/>
              <a:t>Huaorani</a:t>
            </a:r>
            <a:r>
              <a:rPr lang="en-US" sz="2800" dirty="0"/>
              <a:t>; and of these, three were female. Sources of drinking water included rooftop rainwater, mountain springs, and nearby rivers. Water quality concerns focused on health implications; although flooding and droughts were also reported. One family member noted that poor water quality caused:</a:t>
            </a:r>
          </a:p>
          <a:p>
            <a:r>
              <a:rPr lang="en-US" sz="2800" dirty="0"/>
              <a:t> </a:t>
            </a:r>
          </a:p>
          <a:p>
            <a:pPr algn="ctr"/>
            <a:r>
              <a:rPr lang="en-US" sz="2800" dirty="0"/>
              <a:t>…</a:t>
            </a:r>
            <a:r>
              <a:rPr lang="en-US" sz="2800" i="1" dirty="0"/>
              <a:t>damage to the family due to fever and illness. </a:t>
            </a:r>
            <a:r>
              <a:rPr lang="en-US" sz="2800" i="1" dirty="0"/>
              <a:t>-</a:t>
            </a:r>
            <a:r>
              <a:rPr lang="en-US" sz="2800" dirty="0" smtClean="0"/>
              <a:t>Saulo</a:t>
            </a:r>
            <a:endParaRPr lang="en-US" sz="2800" dirty="0"/>
          </a:p>
          <a:p>
            <a:pPr algn="ctr"/>
            <a:endParaRPr lang="en-US" sz="2800" dirty="0"/>
          </a:p>
          <a:p>
            <a:r>
              <a:rPr lang="en-US" sz="2800" dirty="0"/>
              <a:t>In addition, residents noted </a:t>
            </a:r>
            <a:r>
              <a:rPr lang="en-US" sz="2800" dirty="0" smtClean="0"/>
              <a:t>problems with parasites and irregular access:</a:t>
            </a:r>
          </a:p>
          <a:p>
            <a:endParaRPr lang="en-US" sz="2800" dirty="0"/>
          </a:p>
          <a:p>
            <a:pPr algn="ctr"/>
            <a:r>
              <a:rPr lang="en-US" sz="2800" i="1" dirty="0"/>
              <a:t>Some kids get parasites from the water.</a:t>
            </a:r>
            <a:r>
              <a:rPr lang="en-US" sz="2800" dirty="0"/>
              <a:t> -Alfonso</a:t>
            </a:r>
          </a:p>
          <a:p>
            <a:endParaRPr lang="en-US" sz="2800" dirty="0"/>
          </a:p>
          <a:p>
            <a:pPr algn="ctr"/>
            <a:r>
              <a:rPr lang="en-US" sz="2800" i="1" dirty="0"/>
              <a:t>Less rain [occurs] in the summer which makes water difficult to get;</a:t>
            </a:r>
            <a:endParaRPr lang="en-US" sz="2800" dirty="0"/>
          </a:p>
          <a:p>
            <a:pPr algn="ctr"/>
            <a:r>
              <a:rPr lang="en-US" sz="2800" i="1" dirty="0"/>
              <a:t> drought, climate change </a:t>
            </a:r>
            <a:r>
              <a:rPr lang="en-US" sz="2800" dirty="0"/>
              <a:t>[make the]</a:t>
            </a:r>
            <a:r>
              <a:rPr lang="en-US" sz="2800" i="1" dirty="0"/>
              <a:t> rain… unpredictable</a:t>
            </a:r>
            <a:r>
              <a:rPr lang="en-US" sz="2800" i="1" dirty="0" smtClean="0"/>
              <a:t>. -</a:t>
            </a:r>
            <a:r>
              <a:rPr lang="en-US" sz="2800" dirty="0" smtClean="0"/>
              <a:t>Apak</a:t>
            </a:r>
          </a:p>
          <a:p>
            <a:r>
              <a:rPr lang="en-US" sz="2800" dirty="0" smtClean="0"/>
              <a:t> </a:t>
            </a:r>
          </a:p>
          <a:p>
            <a:r>
              <a:rPr lang="en-US" sz="2800" dirty="0" smtClean="0"/>
              <a:t>Another </a:t>
            </a:r>
            <a:r>
              <a:rPr lang="en-US" sz="2800" dirty="0"/>
              <a:t>concern focused on lack of access to clean drinking water and/or infrastructure problems</a:t>
            </a:r>
            <a:r>
              <a:rPr lang="en-US" sz="2800" dirty="0" smtClean="0"/>
              <a:t>.</a:t>
            </a:r>
          </a:p>
          <a:p>
            <a:endParaRPr lang="en-US" sz="2800" dirty="0" smtClean="0"/>
          </a:p>
          <a:p>
            <a:pPr algn="ctr"/>
            <a:r>
              <a:rPr lang="en-US" sz="2800" dirty="0" smtClean="0"/>
              <a:t>[</a:t>
            </a:r>
            <a:r>
              <a:rPr lang="en-US" sz="2800" dirty="0"/>
              <a:t>We face the] </a:t>
            </a:r>
            <a:r>
              <a:rPr lang="en-US" sz="2800" i="1" dirty="0"/>
              <a:t>impossibility of getting water,</a:t>
            </a:r>
            <a:r>
              <a:rPr lang="en-US" sz="2800" dirty="0"/>
              <a:t> [it is] </a:t>
            </a:r>
            <a:r>
              <a:rPr lang="en-US" sz="2800" i="1" dirty="0"/>
              <a:t>far away and unreliable… </a:t>
            </a:r>
            <a:r>
              <a:rPr lang="en-US" sz="2800" dirty="0"/>
              <a:t>[we]</a:t>
            </a:r>
            <a:r>
              <a:rPr lang="en-US" sz="2800" i="1" dirty="0"/>
              <a:t> can access </a:t>
            </a:r>
            <a:r>
              <a:rPr lang="en-US" sz="2800" i="1" dirty="0" smtClean="0"/>
              <a:t>the </a:t>
            </a:r>
            <a:r>
              <a:rPr lang="en-US" sz="2800" i="1" dirty="0"/>
              <a:t>river water but it’s dirty. </a:t>
            </a:r>
            <a:r>
              <a:rPr lang="en-US" sz="2800" i="1" dirty="0" smtClean="0"/>
              <a:t>-</a:t>
            </a:r>
            <a:r>
              <a:rPr lang="en-US" sz="2800" dirty="0" smtClean="0"/>
              <a:t>Janeth</a:t>
            </a:r>
            <a:endParaRPr lang="en-US" sz="2800" dirty="0"/>
          </a:p>
          <a:p>
            <a:pPr algn="ctr"/>
            <a:r>
              <a:rPr lang="en-US" sz="2800" dirty="0"/>
              <a:t> </a:t>
            </a:r>
          </a:p>
          <a:p>
            <a:pPr algn="ctr"/>
            <a:r>
              <a:rPr lang="en-US" sz="2800" i="1" dirty="0"/>
              <a:t>…water quality is not the problem. Access is the problem. </a:t>
            </a:r>
            <a:r>
              <a:rPr lang="en-US" sz="2800" dirty="0"/>
              <a:t>[There is </a:t>
            </a:r>
            <a:r>
              <a:rPr lang="en-US" sz="2800" dirty="0" smtClean="0"/>
              <a:t>a]</a:t>
            </a:r>
            <a:r>
              <a:rPr lang="en-US" sz="2800" i="1" dirty="0" smtClean="0"/>
              <a:t> lack of monetary resources to </a:t>
            </a:r>
            <a:r>
              <a:rPr lang="en-US" sz="2800" i="1" dirty="0"/>
              <a:t>pump water to higher elevated communities. </a:t>
            </a:r>
            <a:r>
              <a:rPr lang="en-US" sz="2800" i="1" dirty="0" smtClean="0"/>
              <a:t>-</a:t>
            </a:r>
            <a:r>
              <a:rPr lang="en-US" sz="2800" dirty="0" smtClean="0"/>
              <a:t>Alfonso </a:t>
            </a:r>
            <a:endParaRPr lang="en-US" sz="2800" dirty="0"/>
          </a:p>
          <a:p>
            <a:r>
              <a:rPr lang="en-US" sz="2800" dirty="0"/>
              <a:t> </a:t>
            </a:r>
          </a:p>
          <a:p>
            <a:r>
              <a:rPr lang="en-US" sz="2800" dirty="0"/>
              <a:t>Finally, community members were very concerned with future generations: </a:t>
            </a:r>
          </a:p>
          <a:p>
            <a:pPr algn="ctr"/>
            <a:endParaRPr lang="en-US" sz="2800" i="1" dirty="0" smtClean="0"/>
          </a:p>
          <a:p>
            <a:pPr algn="ctr"/>
            <a:r>
              <a:rPr lang="en-US" sz="2800" i="1" dirty="0" smtClean="0"/>
              <a:t>River </a:t>
            </a:r>
            <a:r>
              <a:rPr lang="en-US" sz="2800" i="1" dirty="0"/>
              <a:t>water is contaminated… </a:t>
            </a:r>
            <a:r>
              <a:rPr lang="en-US" sz="2800" dirty="0"/>
              <a:t>[we are]</a:t>
            </a:r>
            <a:r>
              <a:rPr lang="en-US" sz="2800" i="1" dirty="0"/>
              <a:t> concerned with children’s health and </a:t>
            </a:r>
            <a:r>
              <a:rPr lang="en-US" sz="2800" dirty="0"/>
              <a:t>[the]</a:t>
            </a:r>
            <a:r>
              <a:rPr lang="en-US" sz="2800" i="1" dirty="0"/>
              <a:t> future of the community. -</a:t>
            </a:r>
            <a:r>
              <a:rPr lang="en-US" sz="2800" dirty="0" smtClean="0"/>
              <a:t>Piedad</a:t>
            </a:r>
            <a:endParaRPr lang="en-US" sz="2800" i="1" dirty="0" smtClean="0"/>
          </a:p>
          <a:p>
            <a:pPr algn="ctr"/>
            <a:endParaRPr lang="en-US" sz="2800" i="1" dirty="0"/>
          </a:p>
          <a:p>
            <a:pPr algn="ctr"/>
            <a:r>
              <a:rPr lang="en-US" sz="2800" i="1" dirty="0" smtClean="0"/>
              <a:t>Health </a:t>
            </a:r>
            <a:r>
              <a:rPr lang="en-US" sz="2800" i="1" dirty="0"/>
              <a:t>of younger generations is key.</a:t>
            </a:r>
            <a:r>
              <a:rPr lang="en-US" sz="2800" dirty="0"/>
              <a:t> </a:t>
            </a:r>
            <a:r>
              <a:rPr lang="en-US" sz="2800" dirty="0" smtClean="0"/>
              <a:t>-Janeth</a:t>
            </a:r>
            <a:endParaRPr lang="en-US" sz="2800" dirty="0"/>
          </a:p>
          <a:p>
            <a:pPr algn="ctr"/>
            <a:r>
              <a:rPr lang="en-US" sz="2800" dirty="0"/>
              <a:t> </a:t>
            </a:r>
          </a:p>
          <a:p>
            <a:r>
              <a:rPr lang="en-US" sz="2800" dirty="0" smtClean="0"/>
              <a:t>Strategies </a:t>
            </a:r>
            <a:r>
              <a:rPr lang="en-US" sz="2800" dirty="0"/>
              <a:t>current residents employ to address water quality problems include boiling or filtering water or purchasing bottled water, however this is very expensive. In addition, residents were skeptical of the nature of bottled </a:t>
            </a:r>
            <a:r>
              <a:rPr lang="en-US" sz="2800" dirty="0" smtClean="0"/>
              <a:t>water:</a:t>
            </a:r>
            <a:endParaRPr lang="en-US" sz="2800" dirty="0"/>
          </a:p>
          <a:p>
            <a:r>
              <a:rPr lang="en-US" sz="2800" dirty="0"/>
              <a:t> </a:t>
            </a:r>
          </a:p>
          <a:p>
            <a:pPr algn="ctr"/>
            <a:r>
              <a:rPr lang="en-US" sz="2800" i="1" dirty="0"/>
              <a:t>Bottled water is dead water</a:t>
            </a:r>
            <a:r>
              <a:rPr lang="en-US" sz="2800" dirty="0"/>
              <a:t>. </a:t>
            </a:r>
            <a:r>
              <a:rPr lang="en-US" sz="2800" dirty="0" smtClean="0"/>
              <a:t>-Alfonso</a:t>
            </a:r>
            <a:endParaRPr lang="en-US" sz="2800" dirty="0"/>
          </a:p>
        </p:txBody>
      </p:sp>
      <p:sp>
        <p:nvSpPr>
          <p:cNvPr id="42" name="TextBox 41"/>
          <p:cNvSpPr txBox="1"/>
          <p:nvPr/>
        </p:nvSpPr>
        <p:spPr>
          <a:xfrm>
            <a:off x="28413610" y="26301891"/>
            <a:ext cx="9063644"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Study Implications</a:t>
            </a:r>
            <a:endParaRPr lang="en-US" sz="6000" cap="small" dirty="0">
              <a:solidFill>
                <a:srgbClr val="DD9E11"/>
              </a:solidFill>
              <a:latin typeface="Minion Pro" panose="02040503050306020203" pitchFamily="18" charset="0"/>
            </a:endParaRPr>
          </a:p>
        </p:txBody>
      </p:sp>
      <p:sp>
        <p:nvSpPr>
          <p:cNvPr id="46" name="TextBox 45"/>
          <p:cNvSpPr txBox="1"/>
          <p:nvPr/>
        </p:nvSpPr>
        <p:spPr>
          <a:xfrm>
            <a:off x="28413610" y="32481519"/>
            <a:ext cx="9063644" cy="1015663"/>
          </a:xfrm>
          <a:prstGeom prst="rect">
            <a:avLst/>
          </a:prstGeom>
          <a:noFill/>
        </p:spPr>
        <p:txBody>
          <a:bodyPr wrap="square" rtlCol="0">
            <a:spAutoFit/>
          </a:bodyPr>
          <a:lstStyle/>
          <a:p>
            <a:r>
              <a:rPr lang="en-US" sz="6000" cap="small" dirty="0" smtClean="0">
                <a:solidFill>
                  <a:srgbClr val="DD9E11"/>
                </a:solidFill>
                <a:latin typeface="Minion Pro" panose="02040503050306020203" pitchFamily="18" charset="0"/>
              </a:rPr>
              <a:t>Acknowledgements</a:t>
            </a:r>
          </a:p>
        </p:txBody>
      </p:sp>
      <p:sp>
        <p:nvSpPr>
          <p:cNvPr id="15" name="TextBox 14"/>
          <p:cNvSpPr txBox="1"/>
          <p:nvPr/>
        </p:nvSpPr>
        <p:spPr>
          <a:xfrm>
            <a:off x="28413610" y="7803005"/>
            <a:ext cx="12054725" cy="10337420"/>
          </a:xfrm>
          <a:prstGeom prst="rect">
            <a:avLst/>
          </a:prstGeom>
          <a:noFill/>
        </p:spPr>
        <p:txBody>
          <a:bodyPr wrap="square" rtlCol="0">
            <a:spAutoFit/>
          </a:bodyPr>
          <a:lstStyle/>
          <a:p>
            <a:r>
              <a:rPr lang="en-US" sz="2800" dirty="0" smtClean="0"/>
              <a:t>Residents </a:t>
            </a:r>
            <a:r>
              <a:rPr lang="en-US" sz="2800" dirty="0"/>
              <a:t>also indicated the barriers to clean drinking water. Barriers to </a:t>
            </a:r>
            <a:r>
              <a:rPr lang="en-US" sz="2800" dirty="0" smtClean="0"/>
              <a:t>better </a:t>
            </a:r>
            <a:r>
              <a:rPr lang="en-US" sz="2800" dirty="0"/>
              <a:t>drinking water included lack of funds and perceived disinterest from the </a:t>
            </a:r>
            <a:r>
              <a:rPr lang="en-US" sz="2800" dirty="0" smtClean="0"/>
              <a:t>government</a:t>
            </a:r>
            <a:r>
              <a:rPr lang="en-US" sz="2800" b="1" dirty="0" smtClean="0">
                <a:solidFill>
                  <a:srgbClr val="FF0000"/>
                </a:solidFill>
              </a:rPr>
              <a:t>.</a:t>
            </a:r>
            <a:endParaRPr lang="en-US" sz="2800" b="1" dirty="0">
              <a:solidFill>
                <a:srgbClr val="FF0000"/>
              </a:solidFill>
            </a:endParaRPr>
          </a:p>
          <a:p>
            <a:r>
              <a:rPr lang="en-US" sz="2800" dirty="0"/>
              <a:t> </a:t>
            </a:r>
          </a:p>
          <a:p>
            <a:pPr algn="ctr"/>
            <a:r>
              <a:rPr lang="en-US" sz="2800" i="1" dirty="0"/>
              <a:t>Government abandons rural community’s needs. </a:t>
            </a:r>
            <a:r>
              <a:rPr lang="en-US" sz="2800" dirty="0"/>
              <a:t>-</a:t>
            </a:r>
            <a:r>
              <a:rPr lang="en-US" sz="2800" dirty="0" smtClean="0"/>
              <a:t>Sofia</a:t>
            </a:r>
            <a:endParaRPr lang="en-US" sz="2800" dirty="0"/>
          </a:p>
          <a:p>
            <a:pPr algn="ctr"/>
            <a:r>
              <a:rPr lang="en-US" sz="2800" dirty="0"/>
              <a:t> </a:t>
            </a:r>
          </a:p>
          <a:p>
            <a:pPr algn="ctr"/>
            <a:r>
              <a:rPr lang="en-US" sz="2800" dirty="0"/>
              <a:t>[We] </a:t>
            </a:r>
            <a:r>
              <a:rPr lang="en-US" sz="2800" i="1" dirty="0"/>
              <a:t>pay taxes yet no help for rural communities. </a:t>
            </a:r>
            <a:r>
              <a:rPr lang="en-US" sz="2800" dirty="0" smtClean="0"/>
              <a:t> -Hector</a:t>
            </a:r>
            <a:endParaRPr lang="en-US" sz="2800" dirty="0"/>
          </a:p>
          <a:p>
            <a:pPr algn="ctr"/>
            <a:r>
              <a:rPr lang="en-US" sz="2800" dirty="0"/>
              <a:t> </a:t>
            </a:r>
          </a:p>
          <a:p>
            <a:pPr algn="ctr"/>
            <a:r>
              <a:rPr lang="en-US" sz="2800" dirty="0"/>
              <a:t>[It is the] </a:t>
            </a:r>
            <a:r>
              <a:rPr lang="en-US" sz="2800" i="1" dirty="0"/>
              <a:t>fault of the government… There have been discussions at</a:t>
            </a:r>
            <a:endParaRPr lang="en-US" sz="2800" dirty="0"/>
          </a:p>
          <a:p>
            <a:pPr algn="ctr"/>
            <a:r>
              <a:rPr lang="en-US" sz="2800" i="1" dirty="0"/>
              <a:t> town meetings but no action. </a:t>
            </a:r>
            <a:r>
              <a:rPr lang="en-US" sz="2800" dirty="0" smtClean="0"/>
              <a:t>-Janeth</a:t>
            </a:r>
            <a:endParaRPr lang="en-US" sz="2800" dirty="0"/>
          </a:p>
          <a:p>
            <a:pPr algn="ctr"/>
            <a:r>
              <a:rPr lang="en-US" sz="2800" dirty="0"/>
              <a:t> </a:t>
            </a:r>
          </a:p>
          <a:p>
            <a:r>
              <a:rPr lang="en-US" sz="2800" dirty="0"/>
              <a:t>When residents were asked to provide solutions to water </a:t>
            </a:r>
            <a:r>
              <a:rPr lang="en-US" sz="2800" dirty="0" smtClean="0"/>
              <a:t>challenges</a:t>
            </a:r>
            <a:r>
              <a:rPr lang="en-US" sz="2800" dirty="0"/>
              <a:t>, the perceived lack of interest by government </a:t>
            </a:r>
            <a:r>
              <a:rPr lang="en-US" sz="2800" dirty="0" smtClean="0"/>
              <a:t>led </a:t>
            </a:r>
            <a:r>
              <a:rPr lang="en-US" sz="2800" dirty="0"/>
              <a:t>them to suggest </a:t>
            </a:r>
            <a:r>
              <a:rPr lang="en-US" sz="2800" dirty="0" smtClean="0"/>
              <a:t>assistance from outside and non-governmental groups:</a:t>
            </a:r>
          </a:p>
          <a:p>
            <a:endParaRPr lang="en-US" sz="2800" dirty="0"/>
          </a:p>
          <a:p>
            <a:pPr algn="ctr"/>
            <a:r>
              <a:rPr lang="en-US" sz="2800" i="1" dirty="0"/>
              <a:t>If </a:t>
            </a:r>
            <a:r>
              <a:rPr lang="en-US" sz="2800" dirty="0"/>
              <a:t>[the]</a:t>
            </a:r>
            <a:r>
              <a:rPr lang="en-US" sz="2800" i="1" dirty="0"/>
              <a:t> Ecuador government does not help, then we will resort to outside organizations and oil companies </a:t>
            </a:r>
            <a:r>
              <a:rPr lang="en-US" sz="2800" dirty="0"/>
              <a:t>[for aid]. </a:t>
            </a:r>
            <a:r>
              <a:rPr lang="en-US" sz="2800" dirty="0" smtClean="0"/>
              <a:t>-Sofia</a:t>
            </a:r>
            <a:endParaRPr lang="en-US" sz="2800" dirty="0"/>
          </a:p>
          <a:p>
            <a:pPr algn="ctr"/>
            <a:r>
              <a:rPr lang="en-US" sz="2800" dirty="0"/>
              <a:t> </a:t>
            </a:r>
          </a:p>
          <a:p>
            <a:pPr algn="ctr"/>
            <a:r>
              <a:rPr lang="en-US" sz="2800" i="1" dirty="0"/>
              <a:t>Need outside resources (international organizations or government) to get the water to rural homes.</a:t>
            </a:r>
            <a:r>
              <a:rPr lang="en-US" sz="2800" dirty="0"/>
              <a:t> </a:t>
            </a:r>
            <a:r>
              <a:rPr lang="en-US" sz="2800" dirty="0" smtClean="0"/>
              <a:t>-Hector</a:t>
            </a:r>
            <a:endParaRPr lang="en-US" sz="2800" dirty="0"/>
          </a:p>
          <a:p>
            <a:pPr algn="ctr"/>
            <a:r>
              <a:rPr lang="en-US" sz="2800" dirty="0"/>
              <a:t> </a:t>
            </a:r>
          </a:p>
          <a:p>
            <a:pPr algn="ctr"/>
            <a:r>
              <a:rPr lang="en-US" sz="2800" dirty="0"/>
              <a:t>[We need] </a:t>
            </a:r>
            <a:r>
              <a:rPr lang="en-US" sz="2800" i="1" dirty="0"/>
              <a:t>infrastructure for mountain water… </a:t>
            </a:r>
            <a:r>
              <a:rPr lang="en-US" sz="2800" dirty="0"/>
              <a:t>[Chloride]… </a:t>
            </a:r>
            <a:r>
              <a:rPr lang="en-US" sz="2800" i="1" dirty="0"/>
              <a:t>filter</a:t>
            </a:r>
            <a:r>
              <a:rPr lang="en-US" sz="2800" dirty="0"/>
              <a:t>[s]</a:t>
            </a:r>
            <a:r>
              <a:rPr lang="en-US" sz="2800" i="1" dirty="0"/>
              <a:t>, </a:t>
            </a:r>
            <a:r>
              <a:rPr lang="en-US" sz="2800" dirty="0"/>
              <a:t>[and]</a:t>
            </a:r>
            <a:r>
              <a:rPr lang="en-US" sz="2800" i="1" dirty="0"/>
              <a:t> getting attention from institutions to fund projects.</a:t>
            </a:r>
            <a:r>
              <a:rPr lang="en-US" sz="2800" dirty="0"/>
              <a:t> </a:t>
            </a:r>
            <a:r>
              <a:rPr lang="en-US" sz="2800" dirty="0" smtClean="0"/>
              <a:t>-Becker</a:t>
            </a:r>
            <a:endParaRPr lang="en-US" sz="2800" dirty="0"/>
          </a:p>
        </p:txBody>
      </p:sp>
      <p:sp>
        <p:nvSpPr>
          <p:cNvPr id="16" name="TextBox 15"/>
          <p:cNvSpPr txBox="1"/>
          <p:nvPr/>
        </p:nvSpPr>
        <p:spPr>
          <a:xfrm>
            <a:off x="28413610" y="27315340"/>
            <a:ext cx="12054723" cy="5262979"/>
          </a:xfrm>
          <a:prstGeom prst="rect">
            <a:avLst/>
          </a:prstGeom>
          <a:noFill/>
        </p:spPr>
        <p:txBody>
          <a:bodyPr wrap="square" rtlCol="0">
            <a:spAutoFit/>
          </a:bodyPr>
          <a:lstStyle/>
          <a:p>
            <a:r>
              <a:rPr lang="en-US" sz="2800" dirty="0"/>
              <a:t>Interviews with community residents indicated a strong awareness of the water challenges facing the rural communities and strategies to improve drinking water. There was strong frustration by the lack of support and aid from the government. Non-governmental organizations who wish to assist rural Ecuadorians in addressing their water issues need to engage directly with community members to identify appropriate strategies and technologies that will succeed and be sustained into the future. </a:t>
            </a:r>
            <a:r>
              <a:rPr lang="en-US" sz="2800" dirty="0" smtClean="0"/>
              <a:t>The </a:t>
            </a:r>
            <a:r>
              <a:rPr lang="en-US" sz="2800" dirty="0"/>
              <a:t>program provided a unique opportunity to observe firsthand and learn directly </a:t>
            </a:r>
            <a:r>
              <a:rPr lang="en-US" sz="2800" dirty="0" smtClean="0"/>
              <a:t>about the </a:t>
            </a:r>
            <a:r>
              <a:rPr lang="en-US" sz="2800" dirty="0"/>
              <a:t>barriers and </a:t>
            </a:r>
            <a:r>
              <a:rPr lang="en-US" sz="2800" dirty="0" smtClean="0"/>
              <a:t>responses to water issues. Interacting </a:t>
            </a:r>
            <a:r>
              <a:rPr lang="en-US" sz="2800" dirty="0"/>
              <a:t>with the indigenous </a:t>
            </a:r>
            <a:r>
              <a:rPr lang="en-US" sz="2800" dirty="0" smtClean="0"/>
              <a:t>communities provided me with the opportunity to reflect on my personal water usage and the need for all communities to have access to clean drinking water. I deeply value </a:t>
            </a:r>
            <a:r>
              <a:rPr lang="en-US" sz="2800" dirty="0"/>
              <a:t>the direct conversations with community </a:t>
            </a:r>
            <a:r>
              <a:rPr lang="en-US" sz="2800" dirty="0" smtClean="0"/>
              <a:t>members</a:t>
            </a:r>
            <a:r>
              <a:rPr lang="en-US" sz="2800" dirty="0"/>
              <a:t> </a:t>
            </a:r>
            <a:r>
              <a:rPr lang="en-US" sz="2800" dirty="0" smtClean="0"/>
              <a:t>and recommend that future students continue this work.</a:t>
            </a:r>
            <a:endParaRPr lang="en-US" sz="2800" dirty="0"/>
          </a:p>
        </p:txBody>
      </p:sp>
      <p:sp>
        <p:nvSpPr>
          <p:cNvPr id="17" name="TextBox 16"/>
          <p:cNvSpPr txBox="1"/>
          <p:nvPr/>
        </p:nvSpPr>
        <p:spPr>
          <a:xfrm>
            <a:off x="28413610" y="33466364"/>
            <a:ext cx="11933858" cy="2677656"/>
          </a:xfrm>
          <a:prstGeom prst="rect">
            <a:avLst/>
          </a:prstGeom>
          <a:noFill/>
        </p:spPr>
        <p:txBody>
          <a:bodyPr wrap="square" rtlCol="0">
            <a:spAutoFit/>
          </a:bodyPr>
          <a:lstStyle/>
          <a:p>
            <a:r>
              <a:rPr lang="en-US" sz="2800" dirty="0"/>
              <a:t>This research was made possible as part of the </a:t>
            </a:r>
            <a:r>
              <a:rPr lang="en-US" sz="2800" dirty="0"/>
              <a:t>the 2018 Geography and Culture of Ecuador Winterim Immersion </a:t>
            </a:r>
            <a:r>
              <a:rPr lang="en-US" sz="2800" dirty="0" smtClean="0"/>
              <a:t>Program. </a:t>
            </a:r>
            <a:r>
              <a:rPr lang="en-US" sz="2800" dirty="0"/>
              <a:t>The Ecuador immersion program was funded by Blugold Commitment Funding. We thank the following for their assistance and participation in this research: Cora Cornett, Museo Kamak Maki, the families of Sinchi </a:t>
            </a:r>
            <a:r>
              <a:rPr lang="en-US" sz="2800" dirty="0" smtClean="0"/>
              <a:t>Warmi Ecotourism Lodge, </a:t>
            </a:r>
            <a:r>
              <a:rPr lang="en-US" sz="2800" dirty="0"/>
              <a:t>the Alvarado-Rivadeneyra family, the Community of Chilcapamba, and the Community of Gareno. </a:t>
            </a:r>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56881" y="18080775"/>
            <a:ext cx="8168180" cy="7714392"/>
          </a:xfrm>
          <a:prstGeom prst="rect">
            <a:avLst/>
          </a:prstGeom>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7848" y="27613166"/>
            <a:ext cx="11535704" cy="8913953"/>
          </a:xfrm>
          <a:prstGeom prst="rect">
            <a:avLst/>
          </a:prstGeom>
          <a:ln w="12700">
            <a:solidFill>
              <a:schemeClr val="tx1"/>
            </a:solidFill>
          </a:ln>
        </p:spPr>
      </p:pic>
      <p:sp>
        <p:nvSpPr>
          <p:cNvPr id="25" name="TextBox 24"/>
          <p:cNvSpPr txBox="1"/>
          <p:nvPr/>
        </p:nvSpPr>
        <p:spPr>
          <a:xfrm>
            <a:off x="2810465" y="8753420"/>
            <a:ext cx="9063644" cy="707886"/>
          </a:xfrm>
          <a:prstGeom prst="rect">
            <a:avLst/>
          </a:prstGeom>
          <a:noFill/>
        </p:spPr>
        <p:txBody>
          <a:bodyPr wrap="square" rtlCol="0">
            <a:spAutoFit/>
          </a:bodyPr>
          <a:lstStyle/>
          <a:p>
            <a:r>
              <a:rPr lang="en-US" sz="4000" i="1" cap="small" dirty="0" smtClean="0">
                <a:solidFill>
                  <a:schemeClr val="bg1">
                    <a:lumMod val="50000"/>
                  </a:schemeClr>
                </a:solidFill>
                <a:latin typeface="Minion Pro" panose="02040503050306020203" pitchFamily="18" charset="0"/>
              </a:rPr>
              <a:t>Without water there is no life. </a:t>
            </a:r>
            <a:r>
              <a:rPr lang="en-US" sz="4000" cap="small" dirty="0" smtClean="0">
                <a:solidFill>
                  <a:schemeClr val="bg1">
                    <a:lumMod val="50000"/>
                  </a:schemeClr>
                </a:solidFill>
                <a:latin typeface="Minion Pro" panose="02040503050306020203" pitchFamily="18" charset="0"/>
              </a:rPr>
              <a:t>-Sofia</a:t>
            </a:r>
          </a:p>
        </p:txBody>
      </p:sp>
      <p:sp>
        <p:nvSpPr>
          <p:cNvPr id="26" name="TextBox 25"/>
          <p:cNvSpPr txBox="1"/>
          <p:nvPr/>
        </p:nvSpPr>
        <p:spPr>
          <a:xfrm>
            <a:off x="6462878" y="36065454"/>
            <a:ext cx="2047614" cy="461665"/>
          </a:xfrm>
          <a:prstGeom prst="rect">
            <a:avLst/>
          </a:prstGeom>
          <a:noFill/>
        </p:spPr>
        <p:txBody>
          <a:bodyPr wrap="square" rtlCol="0">
            <a:spAutoFit/>
          </a:bodyPr>
          <a:lstStyle/>
          <a:p>
            <a:pPr algn="ctr"/>
            <a:r>
              <a:rPr lang="en-US" sz="2400" dirty="0" smtClean="0">
                <a:latin typeface="+mj-lt"/>
              </a:rPr>
              <a:t>Figure 1</a:t>
            </a:r>
            <a:r>
              <a:rPr lang="en-US" sz="2400" b="1" dirty="0" smtClean="0">
                <a:latin typeface="+mj-lt"/>
              </a:rPr>
              <a:t>.</a:t>
            </a:r>
            <a:endParaRPr lang="en-US" sz="2400" b="1" dirty="0">
              <a:latin typeface="+mj-lt"/>
            </a:endParaRP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686</Words>
  <Application>Microsoft Macintosh PowerPoint</Application>
  <PresentationFormat>Custom</PresentationFormat>
  <Paragraphs>60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Calibri Light</vt:lpstr>
      <vt:lpstr>Minion Pro</vt:lpstr>
      <vt:lpstr>Arial</vt:lpstr>
      <vt:lpstr>Office Theme</vt:lpstr>
      <vt:lpstr>Water Quality Concerns Among Rural Indigenous Communities in Ecuador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2018-04-24T19:02:45Z</dcterms:modified>
</cp:coreProperties>
</file>