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918400" cy="329184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" d="100"/>
          <a:sy n="23" d="100"/>
        </p:scale>
        <p:origin x="24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762125" y="696913"/>
            <a:ext cx="348615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2468879" y="5387342"/>
            <a:ext cx="27980641" cy="11460481"/>
          </a:xfrm>
          <a:prstGeom prst="rect">
            <a:avLst/>
          </a:prstGeom>
        </p:spPr>
        <p:txBody>
          <a:bodyPr anchor="b"/>
          <a:lstStyle>
            <a:lvl1pPr algn="ctr">
              <a:defRPr sz="21600"/>
            </a:lvl1pPr>
          </a:lstStyle>
          <a:p>
            <a:r>
              <a:t>Click to edit Master title style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sz="quarter" idx="1"/>
          </p:nvPr>
        </p:nvSpPr>
        <p:spPr>
          <a:xfrm>
            <a:off x="4114800" y="17289781"/>
            <a:ext cx="24688800" cy="794766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8600"/>
            </a:lvl1pPr>
          </a:lstStyle>
          <a:p>
            <a:r>
              <a:t>Click to edit Master subtitle style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23557231" y="1752600"/>
            <a:ext cx="7098032" cy="27896822"/>
          </a:xfrm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xfrm>
            <a:off x="2263142" y="1752600"/>
            <a:ext cx="20882611" cy="27896822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2245997" y="8206748"/>
            <a:ext cx="28392122" cy="13693139"/>
          </a:xfrm>
          <a:prstGeom prst="rect">
            <a:avLst/>
          </a:prstGeom>
        </p:spPr>
        <p:txBody>
          <a:bodyPr anchor="b"/>
          <a:lstStyle>
            <a:lvl1pPr>
              <a:defRPr sz="21600"/>
            </a:lvl1pPr>
          </a:lstStyle>
          <a:p>
            <a:r>
              <a:t>Click to edit Master title style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2245997" y="22029428"/>
            <a:ext cx="28392122" cy="720089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8600"/>
            </a:lvl1pPr>
          </a:lstStyle>
          <a:p>
            <a:r>
              <a:t>Edit Master text styles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half" idx="1"/>
          </p:nvPr>
        </p:nvSpPr>
        <p:spPr>
          <a:xfrm>
            <a:off x="2263139" y="8763000"/>
            <a:ext cx="13990321" cy="20886422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2267428" y="1752606"/>
            <a:ext cx="28392122" cy="6362703"/>
          </a:xfrm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sz="quarter" idx="1"/>
          </p:nvPr>
        </p:nvSpPr>
        <p:spPr>
          <a:xfrm>
            <a:off x="2267430" y="8069581"/>
            <a:ext cx="13926026" cy="3954779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8600" b="1"/>
            </a:lvl1pPr>
          </a:lstStyle>
          <a:p>
            <a:r>
              <a:t>Edit Master text styles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sz="quarter" idx="13"/>
          </p:nvPr>
        </p:nvSpPr>
        <p:spPr>
          <a:xfrm>
            <a:off x="16664942" y="8069581"/>
            <a:ext cx="13994609" cy="3954779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8600" b="1"/>
            </a:pPr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xfrm>
            <a:off x="2267428" y="2194560"/>
            <a:ext cx="10617042" cy="7680960"/>
          </a:xfrm>
          <a:prstGeom prst="rect">
            <a:avLst/>
          </a:prstGeom>
        </p:spPr>
        <p:txBody>
          <a:bodyPr anchor="b"/>
          <a:lstStyle>
            <a:lvl1pPr>
              <a:defRPr sz="11500"/>
            </a:lvl1pPr>
          </a:lstStyle>
          <a:p>
            <a:r>
              <a:t>Click to edit Master title style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sz="half" idx="1"/>
          </p:nvPr>
        </p:nvSpPr>
        <p:spPr>
          <a:xfrm>
            <a:off x="13994607" y="4739647"/>
            <a:ext cx="16664941" cy="23393401"/>
          </a:xfrm>
          <a:prstGeom prst="rect">
            <a:avLst/>
          </a:prstGeom>
        </p:spPr>
        <p:txBody>
          <a:bodyPr/>
          <a:lstStyle>
            <a:lvl1pPr>
              <a:defRPr sz="11500"/>
            </a:lvl1pPr>
            <a:lvl2pPr marL="2592323" indent="-946404">
              <a:defRPr sz="11500"/>
            </a:lvl2pPr>
            <a:lvl3pPr marL="4392309" indent="-1100469">
              <a:defRPr sz="11500"/>
            </a:lvl3pPr>
            <a:lvl4pPr marL="6252210" indent="-1314450">
              <a:defRPr sz="11500"/>
            </a:lvl4pPr>
            <a:lvl5pPr marL="7898130" indent="-1314450">
              <a:defRPr sz="11500"/>
            </a:lvl5pPr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sz="quarter" idx="13"/>
          </p:nvPr>
        </p:nvSpPr>
        <p:spPr>
          <a:xfrm>
            <a:off x="2267428" y="9875520"/>
            <a:ext cx="10617042" cy="1829562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5700"/>
            </a:pPr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xfrm>
            <a:off x="2267428" y="2194560"/>
            <a:ext cx="10617042" cy="7680960"/>
          </a:xfrm>
          <a:prstGeom prst="rect">
            <a:avLst/>
          </a:prstGeom>
        </p:spPr>
        <p:txBody>
          <a:bodyPr anchor="b"/>
          <a:lstStyle>
            <a:lvl1pPr>
              <a:defRPr sz="11500"/>
            </a:lvl1pPr>
          </a:lstStyle>
          <a:p>
            <a:r>
              <a:t>Click to edit Master title style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sz="half" idx="13"/>
          </p:nvPr>
        </p:nvSpPr>
        <p:spPr>
          <a:xfrm>
            <a:off x="13994607" y="4739647"/>
            <a:ext cx="16664941" cy="233934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2267428" y="9875519"/>
            <a:ext cx="10617042" cy="18295622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5700"/>
            </a:lvl1pPr>
          </a:lstStyle>
          <a:p>
            <a:r>
              <a:t>Edit Master text styles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0"/>
            <a:ext cx="32918400" cy="32918400"/>
          </a:xfrm>
          <a:prstGeom prst="rect">
            <a:avLst/>
          </a:prstGeom>
          <a:solidFill>
            <a:srgbClr val="1F4E7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331304" y="477079"/>
            <a:ext cx="32255794" cy="314474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/>
          <p:nvPr/>
        </p:nvSpPr>
        <p:spPr>
          <a:xfrm>
            <a:off x="20368590" y="32267556"/>
            <a:ext cx="12549810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We thank the Office of Research and Sponsored Programs for supporting this research, and Learning &amp; Technology Services for printing this poster.</a:t>
            </a:r>
            <a:r>
              <a:rPr i="0"/>
              <a:t> </a:t>
            </a:r>
          </a:p>
        </p:txBody>
      </p:sp>
      <p:sp>
        <p:nvSpPr>
          <p:cNvPr id="5" name="Shape 5"/>
          <p:cNvSpPr/>
          <p:nvPr/>
        </p:nvSpPr>
        <p:spPr>
          <a:xfrm>
            <a:off x="1026577" y="5428472"/>
            <a:ext cx="30865249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Shape 6"/>
          <p:cNvSpPr/>
          <p:nvPr/>
        </p:nvSpPr>
        <p:spPr>
          <a:xfrm flipH="1">
            <a:off x="16459199" y="5428472"/>
            <a:ext cx="2" cy="25025015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915786" y="7138004"/>
            <a:ext cx="15226091" cy="233154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 sz="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16963434" y="7138004"/>
            <a:ext cx="15226092" cy="233154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 sz="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956272" y="905606"/>
            <a:ext cx="30865248" cy="40943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 sz="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0" name="image1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0770335" y="1942594"/>
            <a:ext cx="10162964" cy="1583565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263139" y="1752606"/>
            <a:ext cx="28392123" cy="636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263139" y="8763000"/>
            <a:ext cx="28392123" cy="20886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xfrm>
            <a:off x="23248619" y="30510488"/>
            <a:ext cx="343903" cy="358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32918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822960" marR="0" indent="-822960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2602850" marR="0" indent="-956930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4434840" marR="0" indent="-1143000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6223635" marR="0" indent="-1285875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7869555" marR="0" indent="-1285875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9515475" marR="0" indent="-1285875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1161395" marR="0" indent="-1285875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2807315" marR="0" indent="-1285875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4453235" marR="0" indent="-1285876" algn="l" defTabSz="3291840" rtl="0" latinLnBrk="0">
        <a:lnSpc>
          <a:spcPct val="90000"/>
        </a:lnSpc>
        <a:spcBef>
          <a:spcPts val="3600"/>
        </a:spcBef>
        <a:spcAft>
          <a:spcPts val="0"/>
        </a:spcAft>
        <a:buClrTx/>
        <a:buSzPct val="100000"/>
        <a:buFont typeface="Arial"/>
        <a:buChar char="•"/>
        <a:tabLst/>
        <a:defRPr sz="100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731226" y="1635396"/>
            <a:ext cx="19322524" cy="258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2351088">
              <a:defRPr sz="8200">
                <a:solidFill>
                  <a:srgbClr val="44546A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rPr dirty="0"/>
              <a:t>Major Changers: Using Sankey Diagrams for Student Retention &amp; Graduation</a:t>
            </a:r>
          </a:p>
        </p:txBody>
      </p:sp>
      <p:sp>
        <p:nvSpPr>
          <p:cNvPr id="122" name="Shape 122"/>
          <p:cNvSpPr/>
          <p:nvPr/>
        </p:nvSpPr>
        <p:spPr>
          <a:xfrm>
            <a:off x="733739" y="4333966"/>
            <a:ext cx="25908001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spAutoFit/>
          </a:bodyPr>
          <a:lstStyle>
            <a:lvl1pPr defTabSz="4023359">
              <a:lnSpc>
                <a:spcPct val="90000"/>
              </a:lnSpc>
              <a:defRPr sz="4300">
                <a:solidFill>
                  <a:srgbClr val="808080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t>Lance Cieslewicz, Nicole Kraft and Kari Herbison   |   Institutional Research</a:t>
            </a:r>
          </a:p>
        </p:txBody>
      </p:sp>
      <p:sp>
        <p:nvSpPr>
          <p:cNvPr id="123" name="Shape 123"/>
          <p:cNvSpPr/>
          <p:nvPr/>
        </p:nvSpPr>
        <p:spPr>
          <a:xfrm>
            <a:off x="730063" y="5858899"/>
            <a:ext cx="6791498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862425">
              <a:defRPr sz="5000" cap="small">
                <a:solidFill>
                  <a:srgbClr val="DD9E11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t>Introduction</a:t>
            </a:r>
          </a:p>
        </p:txBody>
      </p:sp>
      <p:sp>
        <p:nvSpPr>
          <p:cNvPr id="124" name="Shape 124"/>
          <p:cNvSpPr/>
          <p:nvPr/>
        </p:nvSpPr>
        <p:spPr>
          <a:xfrm>
            <a:off x="730063" y="14004045"/>
            <a:ext cx="14118536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862425">
              <a:defRPr sz="5000" cap="small">
                <a:solidFill>
                  <a:srgbClr val="DD9E11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rPr dirty="0"/>
              <a:t>Retention and Graduation Data Model</a:t>
            </a:r>
          </a:p>
        </p:txBody>
      </p:sp>
      <p:sp>
        <p:nvSpPr>
          <p:cNvPr id="125" name="Shape 125"/>
          <p:cNvSpPr/>
          <p:nvPr/>
        </p:nvSpPr>
        <p:spPr>
          <a:xfrm>
            <a:off x="783771" y="6921359"/>
            <a:ext cx="14620601" cy="6432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1495996">
              <a:spcBef>
                <a:spcPts val="700"/>
              </a:spcBef>
              <a:defRPr sz="3800"/>
            </a:lvl1pPr>
          </a:lstStyle>
          <a:p>
            <a:r>
              <a:rPr dirty="0"/>
              <a:t>The University of Wisconsin-</a:t>
            </a:r>
            <a:r>
              <a:rPr dirty="0" err="1"/>
              <a:t>Eau</a:t>
            </a:r>
            <a:r>
              <a:rPr dirty="0"/>
              <a:t> Claire is always looking for ways to improve retention and graduation rates. The Office of Institutional Research completed a project focusing on student movement with the goal of following student major changes from term to term. Previous “Major Changers” projects attempted to analyze this data in a tabular format which was difficult to read and understand. </a:t>
            </a:r>
            <a:r>
              <a:rPr lang="en-US" dirty="0"/>
              <a:t>A Sankey diagram was </a:t>
            </a:r>
            <a:r>
              <a:rPr dirty="0"/>
              <a:t>used to better visualize this data. The Sankey diagram is an innovative way to visualize the flow of data between points in time</a:t>
            </a:r>
            <a:r>
              <a:rPr lang="en-US" dirty="0"/>
              <a:t>.  T</a:t>
            </a:r>
            <a:r>
              <a:rPr dirty="0"/>
              <a:t>hese diagrams have not been very</a:t>
            </a:r>
            <a:r>
              <a:rPr lang="en-US" dirty="0"/>
              <a:t> widespread </a:t>
            </a:r>
            <a:r>
              <a:rPr dirty="0"/>
              <a:t>in higher education due to the complexity of creating the graphic</a:t>
            </a:r>
            <a:r>
              <a:rPr lang="en-US" dirty="0"/>
              <a:t>.  Additionally, many universities do not have organized retention and graduation data to complete a Sankey diagram.</a:t>
            </a:r>
            <a:endParaRPr dirty="0"/>
          </a:p>
        </p:txBody>
      </p:sp>
      <p:sp>
        <p:nvSpPr>
          <p:cNvPr id="126" name="Shape 126"/>
          <p:cNvSpPr/>
          <p:nvPr/>
        </p:nvSpPr>
        <p:spPr>
          <a:xfrm>
            <a:off x="730063" y="14820328"/>
            <a:ext cx="14674310" cy="5539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Worked hard with IT department to build permanent custom data model</a:t>
            </a:r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One row per student</a:t>
            </a:r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Has 12 terms per student</a:t>
            </a:r>
            <a:r>
              <a:rPr lang="en-US" dirty="0"/>
              <a:t> (six years)</a:t>
            </a:r>
            <a:endParaRPr dirty="0"/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Calculates Time to Degree and Credits to Degree</a:t>
            </a:r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Now contains 234 columns </a:t>
            </a:r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Easily join </a:t>
            </a:r>
            <a:r>
              <a:rPr lang="en-US" dirty="0"/>
              <a:t>retention and graduation</a:t>
            </a:r>
            <a:r>
              <a:rPr dirty="0"/>
              <a:t> data to anything we want</a:t>
            </a:r>
          </a:p>
          <a:p>
            <a:pPr marL="228600" indent="-228600" defTabSz="914400"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Output was still difficult to work with</a:t>
            </a:r>
          </a:p>
        </p:txBody>
      </p:sp>
      <p:pic>
        <p:nvPicPr>
          <p:cNvPr id="127" name="image7.png"/>
          <p:cNvPicPr>
            <a:picLocks noChangeAspect="1"/>
          </p:cNvPicPr>
          <p:nvPr/>
        </p:nvPicPr>
        <p:blipFill>
          <a:blip r:embed="rId2">
            <a:extLst/>
          </a:blip>
          <a:srcRect r="56920"/>
          <a:stretch>
            <a:fillRect/>
          </a:stretch>
        </p:blipFill>
        <p:spPr>
          <a:xfrm>
            <a:off x="783772" y="19980962"/>
            <a:ext cx="14636358" cy="10370685"/>
          </a:xfrm>
          <a:prstGeom prst="rect">
            <a:avLst/>
          </a:prstGeom>
          <a:ln w="38100" cap="sq">
            <a:solidFill>
              <a:srgbClr val="2B3E85"/>
            </a:solidFill>
            <a:miter/>
          </a:ln>
          <a:effectLst>
            <a:outerShdw blurRad="50800" dist="38100" dir="2700000" rotWithShape="0">
              <a:srgbClr val="000000">
                <a:alpha val="43000"/>
              </a:srgbClr>
            </a:outerShdw>
          </a:effectLst>
        </p:spPr>
      </p:pic>
      <p:sp>
        <p:nvSpPr>
          <p:cNvPr id="128" name="Shape 128"/>
          <p:cNvSpPr/>
          <p:nvPr/>
        </p:nvSpPr>
        <p:spPr>
          <a:xfrm>
            <a:off x="16776523" y="5679565"/>
            <a:ext cx="9063645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862425">
              <a:defRPr sz="5000" cap="small">
                <a:solidFill>
                  <a:srgbClr val="DD9E11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rPr dirty="0"/>
              <a:t>Building the sankey</a:t>
            </a:r>
          </a:p>
        </p:txBody>
      </p:sp>
      <p:sp>
        <p:nvSpPr>
          <p:cNvPr id="129" name="Shape 129"/>
          <p:cNvSpPr/>
          <p:nvPr/>
        </p:nvSpPr>
        <p:spPr>
          <a:xfrm>
            <a:off x="16687046" y="6773477"/>
            <a:ext cx="15060197" cy="3891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lang="en-US" dirty="0"/>
              <a:t>The </a:t>
            </a:r>
            <a:r>
              <a:rPr dirty="0"/>
              <a:t>Sankey is DELICATE!</a:t>
            </a:r>
          </a:p>
          <a:p>
            <a:pPr marL="457200" lvl="1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Excel model tab</a:t>
            </a:r>
          </a:p>
          <a:p>
            <a:pPr marL="457200" lvl="1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Types of Sankeys</a:t>
            </a:r>
          </a:p>
          <a:p>
            <a:pPr marL="457200" lvl="1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Sigmoid function &amp; flow size</a:t>
            </a:r>
          </a:p>
          <a:p>
            <a:pPr marL="457200" lvl="1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Min &amp; Max position formulas</a:t>
            </a:r>
          </a:p>
          <a:p>
            <a:pPr marL="457200" lvl="1" indent="-228600" defTabSz="914400">
              <a:lnSpc>
                <a:spcPct val="90000"/>
              </a:lnSpc>
              <a:spcBef>
                <a:spcPts val="1000"/>
              </a:spcBef>
              <a:buClr>
                <a:srgbClr val="9BAFB5"/>
              </a:buClr>
              <a:buSzPct val="100000"/>
              <a:buFont typeface="Arial"/>
              <a:buChar char="•"/>
              <a:defRPr sz="3800"/>
            </a:pPr>
            <a:r>
              <a:rPr dirty="0"/>
              <a:t>Curve formulas</a:t>
            </a:r>
          </a:p>
        </p:txBody>
      </p:sp>
      <p:sp>
        <p:nvSpPr>
          <p:cNvPr id="130" name="Shape 130"/>
          <p:cNvSpPr/>
          <p:nvPr/>
        </p:nvSpPr>
        <p:spPr>
          <a:xfrm>
            <a:off x="16776523" y="10931095"/>
            <a:ext cx="9063645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862425">
              <a:defRPr sz="5000" cap="small">
                <a:solidFill>
                  <a:srgbClr val="DD9E11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rPr dirty="0"/>
              <a:t>University Feedback</a:t>
            </a:r>
          </a:p>
        </p:txBody>
      </p:sp>
      <p:pic>
        <p:nvPicPr>
          <p:cNvPr id="131" name="image25.png"/>
          <p:cNvPicPr>
            <a:picLocks noChangeAspect="1"/>
          </p:cNvPicPr>
          <p:nvPr/>
        </p:nvPicPr>
        <p:blipFill>
          <a:blip r:embed="rId3">
            <a:extLst/>
          </a:blip>
          <a:srcRect t="16409"/>
          <a:stretch>
            <a:fillRect/>
          </a:stretch>
        </p:blipFill>
        <p:spPr>
          <a:xfrm>
            <a:off x="16776523" y="22164266"/>
            <a:ext cx="15277425" cy="8187381"/>
          </a:xfrm>
          <a:prstGeom prst="rect">
            <a:avLst/>
          </a:prstGeom>
          <a:ln w="38100" cap="sq">
            <a:solidFill>
              <a:srgbClr val="2B3E85"/>
            </a:solidFill>
            <a:miter/>
          </a:ln>
          <a:effectLst>
            <a:outerShdw blurRad="50800" dist="38100" dir="2700000" rotWithShape="0">
              <a:srgbClr val="000000">
                <a:alpha val="43000"/>
              </a:srgbClr>
            </a:outerShdw>
          </a:effectLst>
        </p:spPr>
      </p:pic>
      <p:sp>
        <p:nvSpPr>
          <p:cNvPr id="132" name="Shape 132"/>
          <p:cNvSpPr/>
          <p:nvPr/>
        </p:nvSpPr>
        <p:spPr>
          <a:xfrm>
            <a:off x="16776523" y="21072615"/>
            <a:ext cx="9063645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862425">
              <a:defRPr sz="5000" cap="small">
                <a:solidFill>
                  <a:srgbClr val="DD9E11"/>
                </a:solidFill>
                <a:latin typeface="Minion Pro"/>
                <a:ea typeface="Minion Pro"/>
                <a:cs typeface="Minion Pro"/>
                <a:sym typeface="Minion Pro"/>
              </a:defRPr>
            </a:lvl1pPr>
          </a:lstStyle>
          <a:p>
            <a:r>
              <a:rPr dirty="0"/>
              <a:t>Application</a:t>
            </a:r>
          </a:p>
        </p:txBody>
      </p:sp>
      <p:sp>
        <p:nvSpPr>
          <p:cNvPr id="133" name="Shape 133"/>
          <p:cNvSpPr/>
          <p:nvPr/>
        </p:nvSpPr>
        <p:spPr>
          <a:xfrm>
            <a:off x="16776523" y="30473437"/>
            <a:ext cx="14118536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495996">
              <a:spcBef>
                <a:spcPts val="700"/>
              </a:spcBef>
              <a:defRPr sz="3800"/>
            </a:lvl1pPr>
          </a:lstStyle>
          <a:p>
            <a:r>
              <a:rPr lang="en-US" dirty="0"/>
              <a:t>Looking from the perspective of a graduating major, this view shows the majority of students who graduate in this major start elsewhere.</a:t>
            </a:r>
            <a:endParaRPr dirty="0"/>
          </a:p>
        </p:txBody>
      </p:sp>
      <p:pic>
        <p:nvPicPr>
          <p:cNvPr id="134" name="image23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776523" y="12070420"/>
            <a:ext cx="13101497" cy="7369593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16776523" y="19680484"/>
            <a:ext cx="14118536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495996">
              <a:spcBef>
                <a:spcPts val="700"/>
              </a:spcBef>
              <a:defRPr sz="3800"/>
            </a:lvl1pPr>
          </a:lstStyle>
          <a:p>
            <a:r>
              <a:rPr dirty="0"/>
              <a:t>Provost Kleine (above) </a:t>
            </a:r>
            <a:r>
              <a:rPr lang="en-US" dirty="0"/>
              <a:t>referencing</a:t>
            </a:r>
            <a:r>
              <a:rPr dirty="0"/>
              <a:t> the </a:t>
            </a:r>
            <a:r>
              <a:rPr lang="en-US" dirty="0"/>
              <a:t>Sankey</a:t>
            </a:r>
            <a:r>
              <a:rPr dirty="0"/>
              <a:t> diagram in a presentation to th</a:t>
            </a:r>
            <a:r>
              <a:rPr lang="en-US" dirty="0"/>
              <a:t>e UW System</a:t>
            </a:r>
            <a:r>
              <a:rPr dirty="0"/>
              <a:t> Board of Regents</a:t>
            </a:r>
            <a:r>
              <a:rPr lang="en-US" dirty="0"/>
              <a:t> in October 2016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290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Minion Pro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Cieslewicz, Lance Christian</dc:creator>
  <cp:lastModifiedBy>Sargent, Kieran Gregory</cp:lastModifiedBy>
  <cp:revision>6</cp:revision>
  <dcterms:modified xsi:type="dcterms:W3CDTF">2018-11-21T20:05:40Z</dcterms:modified>
</cp:coreProperties>
</file>