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663"/>
    <a:srgbClr val="DD9E11"/>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7649" autoAdjust="0"/>
    <p:restoredTop sz="95879" autoAdjust="0"/>
  </p:normalViewPr>
  <p:slideViewPr>
    <p:cSldViewPr snapToGrid="0">
      <p:cViewPr varScale="1">
        <p:scale>
          <a:sx n="11" d="100"/>
          <a:sy n="11" d="100"/>
        </p:scale>
        <p:origin x="2060" y="16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4/19/2018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6" y="8232082"/>
            <a:ext cx="9184876" cy="17828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8969965" y="36966043"/>
            <a:ext cx="12552108"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1332585" y="26663372"/>
            <a:ext cx="19016314" cy="943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pic>
        <p:nvPicPr>
          <p:cNvPr id="21" name="Picture 2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7979" y="2098051"/>
            <a:ext cx="32644080" cy="1838909"/>
          </a:xfrm>
        </p:spPr>
        <p:txBody>
          <a:bodyPr>
            <a:noAutofit/>
          </a:bodyPr>
          <a:lstStyle/>
          <a:p>
            <a:pPr algn="l"/>
            <a:r>
              <a:rPr lang="en-US" sz="10000" dirty="0">
                <a:latin typeface="Minion Pro" panose="02040503050306020203" pitchFamily="18" charset="0"/>
              </a:rPr>
              <a:t>Concealed Weapons On Campus</a:t>
            </a:r>
          </a:p>
        </p:txBody>
      </p:sp>
      <p:sp>
        <p:nvSpPr>
          <p:cNvPr id="8" name="Subtitle 2"/>
          <p:cNvSpPr txBox="1">
            <a:spLocks/>
          </p:cNvSpPr>
          <p:nvPr/>
        </p:nvSpPr>
        <p:spPr>
          <a:xfrm>
            <a:off x="2034189" y="9537847"/>
            <a:ext cx="12084860" cy="645477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Given the recent proliferation of firearm-related violence on American campuses, perceptions of the prevalence of crime on college campuses and concerns for student safety have increased in the past two decades. Many states have responded to this issue by passing new legislation on carrying concealed firearms either on or in campus buildings. UWEC members were asked to share their perceptions on a variety of these polarizing questions. </a:t>
            </a:r>
          </a:p>
          <a:p>
            <a:pPr algn="l"/>
            <a:r>
              <a:rPr lang="en-US" sz="3200" dirty="0"/>
              <a:t>The current study primarily seeks to understand how perceptions of campus safety are related to physical institutional features, potential victimization, fear of crime, and attitudes toward concealed handguns on campus. </a:t>
            </a:r>
          </a:p>
          <a:p>
            <a:pPr algn="l"/>
            <a:endParaRPr lang="en-US" sz="2800" dirty="0"/>
          </a:p>
        </p:txBody>
      </p:sp>
      <p:sp>
        <p:nvSpPr>
          <p:cNvPr id="3" name="TextBox 2"/>
          <p:cNvSpPr txBox="1"/>
          <p:nvPr/>
        </p:nvSpPr>
        <p:spPr>
          <a:xfrm>
            <a:off x="1973909" y="8418051"/>
            <a:ext cx="648279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Introduction</a:t>
            </a:r>
          </a:p>
        </p:txBody>
      </p:sp>
      <p:sp>
        <p:nvSpPr>
          <p:cNvPr id="21" name="TextBox 20"/>
          <p:cNvSpPr txBox="1"/>
          <p:nvPr/>
        </p:nvSpPr>
        <p:spPr>
          <a:xfrm>
            <a:off x="28246166" y="33563489"/>
            <a:ext cx="6482795" cy="600164"/>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Limitations </a:t>
            </a:r>
          </a:p>
        </p:txBody>
      </p:sp>
      <p:sp>
        <p:nvSpPr>
          <p:cNvPr id="30" name="TextBox 29"/>
          <p:cNvSpPr txBox="1"/>
          <p:nvPr/>
        </p:nvSpPr>
        <p:spPr>
          <a:xfrm>
            <a:off x="16564469" y="24425069"/>
            <a:ext cx="8775267"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Findings</a:t>
            </a:r>
          </a:p>
        </p:txBody>
      </p:sp>
      <p:sp>
        <p:nvSpPr>
          <p:cNvPr id="37" name="TextBox 36"/>
          <p:cNvSpPr txBox="1"/>
          <p:nvPr/>
        </p:nvSpPr>
        <p:spPr>
          <a:xfrm>
            <a:off x="1827979" y="15730671"/>
            <a:ext cx="7034640"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Research Questions</a:t>
            </a:r>
          </a:p>
        </p:txBody>
      </p:sp>
      <p:sp>
        <p:nvSpPr>
          <p:cNvPr id="42" name="Title 1"/>
          <p:cNvSpPr txBox="1">
            <a:spLocks/>
          </p:cNvSpPr>
          <p:nvPr/>
        </p:nvSpPr>
        <p:spPr>
          <a:xfrm>
            <a:off x="1975796" y="4102969"/>
            <a:ext cx="17329445" cy="1075220"/>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7000" dirty="0">
                <a:solidFill>
                  <a:srgbClr val="DD9E11"/>
                </a:solidFill>
                <a:latin typeface="Minion Pro" panose="02040503050306020203" pitchFamily="18" charset="0"/>
              </a:rPr>
              <a:t>Do They Make People Feel Safer?</a:t>
            </a:r>
            <a:endParaRPr lang="en-US" sz="7000" cap="small" dirty="0">
              <a:solidFill>
                <a:srgbClr val="DD9E11"/>
              </a:solidFill>
              <a:latin typeface="Minion Pro" panose="02040503050306020203" pitchFamily="18" charset="0"/>
            </a:endParaRPr>
          </a:p>
        </p:txBody>
      </p:sp>
      <p:sp>
        <p:nvSpPr>
          <p:cNvPr id="43" name="Title 1"/>
          <p:cNvSpPr txBox="1">
            <a:spLocks/>
          </p:cNvSpPr>
          <p:nvPr/>
        </p:nvSpPr>
        <p:spPr>
          <a:xfrm>
            <a:off x="2018088" y="6275716"/>
            <a:ext cx="20022562" cy="70948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500" dirty="0">
                <a:solidFill>
                  <a:schemeClr val="bg1">
                    <a:lumMod val="50000"/>
                  </a:schemeClr>
                </a:solidFill>
                <a:latin typeface="Minion Pro" panose="02040503050306020203" pitchFamily="18" charset="0"/>
              </a:rPr>
              <a:t>Haley Alger, Angelina Mort, Brady </a:t>
            </a:r>
            <a:r>
              <a:rPr lang="en-US" sz="4500" dirty="0" err="1">
                <a:solidFill>
                  <a:schemeClr val="bg1">
                    <a:lumMod val="50000"/>
                  </a:schemeClr>
                </a:solidFill>
                <a:latin typeface="Minion Pro" panose="02040503050306020203" pitchFamily="18" charset="0"/>
              </a:rPr>
              <a:t>Seidlitz</a:t>
            </a:r>
            <a:r>
              <a:rPr lang="en-US" sz="4500" dirty="0">
                <a:solidFill>
                  <a:schemeClr val="bg1">
                    <a:lumMod val="50000"/>
                  </a:schemeClr>
                </a:solidFill>
                <a:latin typeface="Minion Pro" panose="02040503050306020203" pitchFamily="18" charset="0"/>
              </a:rPr>
              <a:t> </a:t>
            </a:r>
            <a:r>
              <a:rPr lang="en-US" sz="4800" dirty="0">
                <a:solidFill>
                  <a:schemeClr val="bg1">
                    <a:lumMod val="50000"/>
                  </a:schemeClr>
                </a:solidFill>
                <a:latin typeface="Minion Pro" panose="02040503050306020203" pitchFamily="18" charset="0"/>
              </a:rPr>
              <a:t>|  Criminal Justice Program </a:t>
            </a:r>
          </a:p>
          <a:p>
            <a:pPr algn="l"/>
            <a:endParaRPr lang="en-US" sz="4500" dirty="0">
              <a:solidFill>
                <a:schemeClr val="bg1">
                  <a:lumMod val="50000"/>
                </a:schemeClr>
              </a:solidFill>
              <a:latin typeface="Minion Pro" panose="02040503050306020203" pitchFamily="18" charset="0"/>
            </a:endParaRPr>
          </a:p>
        </p:txBody>
      </p:sp>
      <p:sp>
        <p:nvSpPr>
          <p:cNvPr id="44" name="Title 1"/>
          <p:cNvSpPr txBox="1">
            <a:spLocks/>
          </p:cNvSpPr>
          <p:nvPr/>
        </p:nvSpPr>
        <p:spPr>
          <a:xfrm>
            <a:off x="2003680" y="6571058"/>
            <a:ext cx="16609143" cy="811235"/>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300" dirty="0">
                <a:solidFill>
                  <a:schemeClr val="bg1">
                    <a:lumMod val="50000"/>
                  </a:schemeClr>
                </a:solidFill>
                <a:latin typeface="Minion Pro" panose="02040503050306020203" pitchFamily="18" charset="0"/>
              </a:rPr>
              <a:t>Faculty Mentor: Dr. Ming-Li Hsieh</a:t>
            </a:r>
          </a:p>
        </p:txBody>
      </p:sp>
      <p:sp>
        <p:nvSpPr>
          <p:cNvPr id="48" name="Rectangle 14">
            <a:extLst>
              <a:ext uri="{FF2B5EF4-FFF2-40B4-BE49-F238E27FC236}">
                <a16:creationId xmlns:a16="http://schemas.microsoft.com/office/drawing/2014/main" id="{E9AFD0E2-FECF-4D5A-A90F-9BDEFEFDE8A3}"/>
              </a:ext>
            </a:extLst>
          </p:cNvPr>
          <p:cNvSpPr>
            <a:spLocks noChangeArrowheads="1"/>
          </p:cNvSpPr>
          <p:nvPr/>
        </p:nvSpPr>
        <p:spPr bwMode="auto">
          <a:xfrm>
            <a:off x="1908704" y="17274218"/>
            <a:ext cx="12854559" cy="36422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lvl="0"/>
            <a:r>
              <a:rPr lang="en-US" sz="3200" dirty="0"/>
              <a:t>1. Does perception of physical safety features affect feelings of safety on campus?</a:t>
            </a:r>
          </a:p>
          <a:p>
            <a:pPr lvl="0"/>
            <a:r>
              <a:rPr lang="en-US" sz="3200" dirty="0"/>
              <a:t>2. Do carrying concealed firearms on campus make people feel safe on campus?</a:t>
            </a:r>
          </a:p>
          <a:p>
            <a:pPr lvl="0"/>
            <a:r>
              <a:rPr lang="en-US" sz="3200" dirty="0"/>
              <a:t>3. Will students and faculty carry firearms on campus if concealed carry is legally allowed?</a:t>
            </a:r>
          </a:p>
          <a:p>
            <a:pPr algn="just"/>
            <a:endParaRPr lang="en-US" sz="2800" dirty="0"/>
          </a:p>
        </p:txBody>
      </p:sp>
      <p:sp>
        <p:nvSpPr>
          <p:cNvPr id="49" name="TextBox 48">
            <a:extLst>
              <a:ext uri="{FF2B5EF4-FFF2-40B4-BE49-F238E27FC236}">
                <a16:creationId xmlns:a16="http://schemas.microsoft.com/office/drawing/2014/main" id="{B9FBA393-6C44-47E2-BD52-2411435538E8}"/>
              </a:ext>
            </a:extLst>
          </p:cNvPr>
          <p:cNvSpPr txBox="1"/>
          <p:nvPr/>
        </p:nvSpPr>
        <p:spPr>
          <a:xfrm>
            <a:off x="1949549" y="21075054"/>
            <a:ext cx="6791499"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Methods</a:t>
            </a:r>
          </a:p>
        </p:txBody>
      </p:sp>
      <p:cxnSp>
        <p:nvCxnSpPr>
          <p:cNvPr id="53" name="Straight Connector 52"/>
          <p:cNvCxnSpPr/>
          <p:nvPr/>
        </p:nvCxnSpPr>
        <p:spPr>
          <a:xfrm>
            <a:off x="15482517" y="7589419"/>
            <a:ext cx="0" cy="279664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6111351" y="25768584"/>
            <a:ext cx="11034002" cy="9879628"/>
          </a:xfrm>
          <a:prstGeom prst="rect">
            <a:avLst/>
          </a:prstGeom>
        </p:spPr>
        <p:txBody>
          <a:bodyPr wrap="square">
            <a:spAutoFit/>
          </a:bodyPr>
          <a:lstStyle/>
          <a:p>
            <a:pPr marL="457200" lvl="0" indent="-457200">
              <a:buFont typeface="Arial"/>
              <a:buChar char="•"/>
            </a:pPr>
            <a:r>
              <a:rPr lang="en-US" sz="3000" dirty="0"/>
              <a:t>Individual’s perception about security measure, vicarious victimization, fear of crime and their political affiliation would significantly affect their perception of safety on campus. </a:t>
            </a:r>
          </a:p>
          <a:p>
            <a:pPr lvl="0"/>
            <a:endParaRPr lang="en-US" sz="3000" dirty="0"/>
          </a:p>
          <a:p>
            <a:pPr marL="457200" lvl="0" indent="-457200">
              <a:buFont typeface="Arial"/>
              <a:buChar char="•"/>
            </a:pPr>
            <a:r>
              <a:rPr lang="en-US" sz="3000" dirty="0"/>
              <a:t>Respondents who are students, conservative-oriented, and indicated that carrying a firearm would increase their perceptions of safety and prevent mass shootings are more likely to support carrying a concealed weapon on campus or buildings if legally allowed. </a:t>
            </a:r>
          </a:p>
          <a:p>
            <a:pPr lvl="0"/>
            <a:endParaRPr lang="en-US" sz="3000" dirty="0"/>
          </a:p>
          <a:p>
            <a:pPr marL="457200" lvl="0" indent="-457200">
              <a:buFont typeface="Arial"/>
              <a:buChar char="•"/>
            </a:pPr>
            <a:r>
              <a:rPr lang="en-US" sz="3200" dirty="0"/>
              <a:t>Respondents recommended increased outdoor lighting, stricter access control to buildings, and CCTV installation could be done to make the UWEC campus safer. </a:t>
            </a:r>
          </a:p>
          <a:p>
            <a:pPr lvl="0"/>
            <a:endParaRPr lang="en-US" sz="3000" dirty="0"/>
          </a:p>
          <a:p>
            <a:pPr marL="457200" lvl="0" indent="-457200">
              <a:buFont typeface="Arial"/>
              <a:buChar char="•"/>
            </a:pPr>
            <a:r>
              <a:rPr lang="en-US" sz="3000" dirty="0"/>
              <a:t>Respondents indicated that improved student education of safety measures available to them (e.g. escort services, Bait Bike sticker, student patrol) would ease safety concerns and help them to better protect themselves from potential future victimizations. </a:t>
            </a:r>
          </a:p>
          <a:p>
            <a:pPr lvl="0"/>
            <a:endParaRPr lang="en-US" sz="3000" dirty="0"/>
          </a:p>
          <a:p>
            <a:pPr marL="457200" lvl="0" indent="-457200">
              <a:buFont typeface="Arial"/>
              <a:buChar char="•"/>
            </a:pPr>
            <a:r>
              <a:rPr lang="en-US" sz="3000" dirty="0"/>
              <a:t>About 80% of respondents stated that even if legally allowed, they were unlikely to carry a concealed handgun on campus.</a:t>
            </a:r>
          </a:p>
        </p:txBody>
      </p:sp>
      <p:sp>
        <p:nvSpPr>
          <p:cNvPr id="51" name="Rectangle 14">
            <a:extLst>
              <a:ext uri="{FF2B5EF4-FFF2-40B4-BE49-F238E27FC236}">
                <a16:creationId xmlns:a16="http://schemas.microsoft.com/office/drawing/2014/main" id="{3F6E22B6-1C2A-4DA9-A1A0-DFB87E5DECB6}"/>
              </a:ext>
            </a:extLst>
          </p:cNvPr>
          <p:cNvSpPr>
            <a:spLocks noChangeArrowheads="1"/>
          </p:cNvSpPr>
          <p:nvPr/>
        </p:nvSpPr>
        <p:spPr bwMode="auto">
          <a:xfrm>
            <a:off x="2061925" y="22310016"/>
            <a:ext cx="12338641" cy="2268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r>
              <a:rPr lang="en-US" sz="3200" dirty="0"/>
              <a:t>A total of 2,500 anonymous online surveys were sent by using a simple random sample strategy with a response rate at 17 percent (N = 421). Content analysis and multivariate analysis were used to address research questions.</a:t>
            </a:r>
          </a:p>
        </p:txBody>
      </p:sp>
      <p:sp>
        <p:nvSpPr>
          <p:cNvPr id="55" name="Subtitle 2"/>
          <p:cNvSpPr txBox="1">
            <a:spLocks/>
          </p:cNvSpPr>
          <p:nvPr/>
        </p:nvSpPr>
        <p:spPr>
          <a:xfrm>
            <a:off x="28234457" y="29382422"/>
            <a:ext cx="11287624" cy="4005260"/>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000" dirty="0"/>
              <a:t>The current study found that permitting concealed weapons on campus is unlikely to accomplish the goal of increasing students’ feelings of safety. An increased sense of fear and feeling unsafe were also found if it were legal to permit students and faculty to carry concealed weapons on campus. Both student and faculty recommended that UWEC should improve lighting in </a:t>
            </a:r>
            <a:r>
              <a:rPr lang="en-US" sz="3200" dirty="0">
                <a:solidFill>
                  <a:prstClr val="black"/>
                </a:solidFill>
              </a:rPr>
              <a:t>pathways surrounding HAAS, HSS, Phillips, HFA, around the dorms on upper campus, and in parking lots. Respondents also suggested</a:t>
            </a:r>
            <a:r>
              <a:rPr lang="en-US" sz="3000" dirty="0">
                <a:solidFill>
                  <a:srgbClr val="FF0000"/>
                </a:solidFill>
              </a:rPr>
              <a:t> </a:t>
            </a:r>
            <a:r>
              <a:rPr lang="en-US" sz="3000" dirty="0"/>
              <a:t>implementation of access control for educational buildings on campus, and an emphasis on educating the UWEC community on safety resources.</a:t>
            </a:r>
          </a:p>
          <a:p>
            <a:pPr algn="l"/>
            <a:endParaRPr lang="en-US" sz="3000" dirty="0"/>
          </a:p>
        </p:txBody>
      </p:sp>
      <p:sp>
        <p:nvSpPr>
          <p:cNvPr id="56" name="Rectangle 55"/>
          <p:cNvSpPr/>
          <p:nvPr/>
        </p:nvSpPr>
        <p:spPr>
          <a:xfrm>
            <a:off x="28261932" y="34323912"/>
            <a:ext cx="8294413" cy="1477328"/>
          </a:xfrm>
          <a:prstGeom prst="rect">
            <a:avLst/>
          </a:prstGeom>
        </p:spPr>
        <p:txBody>
          <a:bodyPr wrap="square">
            <a:spAutoFit/>
          </a:bodyPr>
          <a:lstStyle/>
          <a:p>
            <a:pPr marL="457200" lvl="0" indent="-457200">
              <a:buFont typeface="Arial"/>
              <a:buChar char="•"/>
            </a:pPr>
            <a:r>
              <a:rPr lang="en-US" sz="3000" dirty="0"/>
              <a:t>The popularity of media report on gun violence</a:t>
            </a:r>
          </a:p>
          <a:p>
            <a:pPr marL="457200" lvl="0" indent="-457200">
              <a:buFont typeface="Arial"/>
              <a:buChar char="•"/>
            </a:pPr>
            <a:r>
              <a:rPr lang="en-US" sz="3000" dirty="0"/>
              <a:t>Limited sample size and response rate </a:t>
            </a:r>
          </a:p>
          <a:p>
            <a:pPr marL="457200" lvl="0" indent="-457200">
              <a:buFont typeface="Arial"/>
              <a:buChar char="•"/>
            </a:pPr>
            <a:r>
              <a:rPr lang="en-US" sz="3000" dirty="0"/>
              <a:t>Perception bias </a:t>
            </a:r>
          </a:p>
        </p:txBody>
      </p:sp>
      <p:pic>
        <p:nvPicPr>
          <p:cNvPr id="58" name="Picture 57" descr="Screen Shot 2018-04-17 at 19.23.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61908" y="8061389"/>
            <a:ext cx="12569227" cy="10339202"/>
          </a:xfrm>
          <a:prstGeom prst="rect">
            <a:avLst/>
          </a:prstGeom>
        </p:spPr>
      </p:pic>
      <p:pic>
        <p:nvPicPr>
          <p:cNvPr id="59" name="Picture 58" descr="Screen Shot 2018-04-17 at 19.23.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07770" y="18187570"/>
            <a:ext cx="12670647" cy="1061319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5729" y="25095234"/>
            <a:ext cx="11405976" cy="11429159"/>
          </a:xfrm>
          <a:prstGeom prst="rect">
            <a:avLst/>
          </a:prstGeom>
        </p:spPr>
      </p:pic>
      <p:pic>
        <p:nvPicPr>
          <p:cNvPr id="6" name="Picture 5" descr="Screen Shot 2018-04-18 at 19.36.3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88621" y="8350871"/>
            <a:ext cx="11671236" cy="7644100"/>
          </a:xfrm>
          <a:prstGeom prst="rect">
            <a:avLst/>
          </a:prstGeom>
        </p:spPr>
      </p:pic>
      <p:pic>
        <p:nvPicPr>
          <p:cNvPr id="7" name="Picture 6" descr="Screen Shot 2018-04-18 at 19.36.4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596672" y="16669840"/>
            <a:ext cx="12506813" cy="8017187"/>
          </a:xfrm>
          <a:prstGeom prst="rect">
            <a:avLst/>
          </a:prstGeom>
        </p:spPr>
      </p:pic>
      <p:sp>
        <p:nvSpPr>
          <p:cNvPr id="54" name="TextBox 53"/>
          <p:cNvSpPr txBox="1"/>
          <p:nvPr/>
        </p:nvSpPr>
        <p:spPr>
          <a:xfrm>
            <a:off x="28218424" y="28349841"/>
            <a:ext cx="8775267"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Discussion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595</TotalTime>
  <Words>511</Words>
  <Application>Microsoft Office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Concealed Weapons On Campus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Haley Alger</cp:lastModifiedBy>
  <cp:revision>67</cp:revision>
  <dcterms:created xsi:type="dcterms:W3CDTF">2015-01-29T15:27:06Z</dcterms:created>
  <dcterms:modified xsi:type="dcterms:W3CDTF">2018-04-19T23:32:44Z</dcterms:modified>
</cp:coreProperties>
</file>