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32918400" cy="21945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60" userDrawn="1">
          <p15:clr>
            <a:srgbClr val="A4A3A4"/>
          </p15:clr>
        </p15:guide>
        <p15:guide id="2" pos="10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65" autoAdjust="0"/>
    <p:restoredTop sz="94660"/>
  </p:normalViewPr>
  <p:slideViewPr>
    <p:cSldViewPr>
      <p:cViewPr varScale="1">
        <p:scale>
          <a:sx n="28" d="100"/>
          <a:sy n="28" d="100"/>
        </p:scale>
        <p:origin x="138" y="444"/>
      </p:cViewPr>
      <p:guideLst>
        <p:guide orient="horz" pos="6960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/>
              <a:t>CEC Standards Prioritization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Priority Standard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#1</c:v>
                </c:pt>
                <c:pt idx="1">
                  <c:v>#2</c:v>
                </c:pt>
                <c:pt idx="2">
                  <c:v>#3</c:v>
                </c:pt>
                <c:pt idx="3">
                  <c:v>#4</c:v>
                </c:pt>
                <c:pt idx="4">
                  <c:v>#5</c:v>
                </c:pt>
                <c:pt idx="5">
                  <c:v>#6</c:v>
                </c:pt>
                <c:pt idx="6">
                  <c:v>#7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9</c:v>
                </c:pt>
                <c:pt idx="1">
                  <c:v>5</c:v>
                </c:pt>
                <c:pt idx="2">
                  <c:v>1</c:v>
                </c:pt>
                <c:pt idx="3">
                  <c:v>3</c:v>
                </c:pt>
                <c:pt idx="4">
                  <c:v>6</c:v>
                </c:pt>
                <c:pt idx="5">
                  <c:v>1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14-4FEA-AC1D-4029920773E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All Regions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#1</c:v>
                </c:pt>
                <c:pt idx="1">
                  <c:v>#2</c:v>
                </c:pt>
                <c:pt idx="2">
                  <c:v>#3</c:v>
                </c:pt>
                <c:pt idx="3">
                  <c:v>#4</c:v>
                </c:pt>
                <c:pt idx="4">
                  <c:v>#5</c:v>
                </c:pt>
                <c:pt idx="5">
                  <c:v>#6</c:v>
                </c:pt>
                <c:pt idx="6">
                  <c:v>#7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01-0914-4FEA-AC1D-4029920773E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#1</c:v>
                </c:pt>
                <c:pt idx="1">
                  <c:v>#2</c:v>
                </c:pt>
                <c:pt idx="2">
                  <c:v>#3</c:v>
                </c:pt>
                <c:pt idx="3">
                  <c:v>#4</c:v>
                </c:pt>
                <c:pt idx="4">
                  <c:v>#5</c:v>
                </c:pt>
                <c:pt idx="5">
                  <c:v>#6</c:v>
                </c:pt>
                <c:pt idx="6">
                  <c:v>#7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02-0914-4FEA-AC1D-4029920773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34"/>
        <c:axId val="1551467296"/>
        <c:axId val="990946336"/>
      </c:barChart>
      <c:catAx>
        <c:axId val="1551467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0946336"/>
        <c:crosses val="autoZero"/>
        <c:auto val="1"/>
        <c:lblAlgn val="ctr"/>
        <c:lblOffset val="100"/>
        <c:noMultiLvlLbl val="0"/>
      </c:catAx>
      <c:valAx>
        <c:axId val="990946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51467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3591562"/>
            <a:ext cx="27980640" cy="7640320"/>
          </a:xfrm>
        </p:spPr>
        <p:txBody>
          <a:bodyPr anchor="b"/>
          <a:lstStyle>
            <a:lvl1pPr algn="ctr">
              <a:defRPr sz="19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11526522"/>
            <a:ext cx="24688800" cy="5298438"/>
          </a:xfrm>
        </p:spPr>
        <p:txBody>
          <a:bodyPr/>
          <a:lstStyle>
            <a:lvl1pPr marL="0" indent="0" algn="ctr">
              <a:buNone/>
              <a:defRPr sz="7680"/>
            </a:lvl1pPr>
            <a:lvl2pPr marL="1463040" indent="0" algn="ctr">
              <a:buNone/>
              <a:defRPr sz="6400"/>
            </a:lvl2pPr>
            <a:lvl3pPr marL="2926080" indent="0" algn="ctr">
              <a:buNone/>
              <a:defRPr sz="5760"/>
            </a:lvl3pPr>
            <a:lvl4pPr marL="4389120" indent="0" algn="ctr">
              <a:buNone/>
              <a:defRPr sz="5120"/>
            </a:lvl4pPr>
            <a:lvl5pPr marL="5852160" indent="0" algn="ctr">
              <a:buNone/>
              <a:defRPr sz="5120"/>
            </a:lvl5pPr>
            <a:lvl6pPr marL="7315200" indent="0" algn="ctr">
              <a:buNone/>
              <a:defRPr sz="5120"/>
            </a:lvl6pPr>
            <a:lvl7pPr marL="8778240" indent="0" algn="ctr">
              <a:buNone/>
              <a:defRPr sz="5120"/>
            </a:lvl7pPr>
            <a:lvl8pPr marL="10241280" indent="0" algn="ctr">
              <a:buNone/>
              <a:defRPr sz="5120"/>
            </a:lvl8pPr>
            <a:lvl9pPr marL="11704320" indent="0" algn="ctr">
              <a:buNone/>
              <a:defRPr sz="51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78E-6DCF-4362-AD37-0AA276B775C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002E-6DD6-469B-8CDB-EDA38A46B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151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78E-6DCF-4362-AD37-0AA276B775C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002E-6DD6-469B-8CDB-EDA38A46B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55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1168400"/>
            <a:ext cx="7098030" cy="185978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1168400"/>
            <a:ext cx="20882610" cy="1859788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78E-6DCF-4362-AD37-0AA276B775C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002E-6DD6-469B-8CDB-EDA38A46B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21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78E-6DCF-4362-AD37-0AA276B775C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002E-6DD6-469B-8CDB-EDA38A46B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13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5471167"/>
            <a:ext cx="28392120" cy="9128758"/>
          </a:xfrm>
        </p:spPr>
        <p:txBody>
          <a:bodyPr anchor="b"/>
          <a:lstStyle>
            <a:lvl1pPr>
              <a:defRPr sz="19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14686287"/>
            <a:ext cx="28392120" cy="4800598"/>
          </a:xfrm>
        </p:spPr>
        <p:txBody>
          <a:bodyPr/>
          <a:lstStyle>
            <a:lvl1pPr marL="0" indent="0">
              <a:buNone/>
              <a:defRPr sz="7680">
                <a:solidFill>
                  <a:schemeClr val="tx1"/>
                </a:solidFill>
              </a:defRPr>
            </a:lvl1pPr>
            <a:lvl2pPr marL="146304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2pPr>
            <a:lvl3pPr marL="29260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3pPr>
            <a:lvl4pPr marL="438912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4pPr>
            <a:lvl5pPr marL="585216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5pPr>
            <a:lvl6pPr marL="731520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6pPr>
            <a:lvl7pPr marL="877824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7pPr>
            <a:lvl8pPr marL="1024128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8pPr>
            <a:lvl9pPr marL="1170432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78E-6DCF-4362-AD37-0AA276B775C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002E-6DD6-469B-8CDB-EDA38A46B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058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5842000"/>
            <a:ext cx="13990320" cy="139242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5842000"/>
            <a:ext cx="13990320" cy="139242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78E-6DCF-4362-AD37-0AA276B775C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002E-6DD6-469B-8CDB-EDA38A46B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633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168405"/>
            <a:ext cx="28392120" cy="42418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5379722"/>
            <a:ext cx="13926024" cy="2636518"/>
          </a:xfrm>
        </p:spPr>
        <p:txBody>
          <a:bodyPr anchor="b"/>
          <a:lstStyle>
            <a:lvl1pPr marL="0" indent="0">
              <a:buNone/>
              <a:defRPr sz="7680" b="1"/>
            </a:lvl1pPr>
            <a:lvl2pPr marL="1463040" indent="0">
              <a:buNone/>
              <a:defRPr sz="6400" b="1"/>
            </a:lvl2pPr>
            <a:lvl3pPr marL="2926080" indent="0">
              <a:buNone/>
              <a:defRPr sz="5760" b="1"/>
            </a:lvl3pPr>
            <a:lvl4pPr marL="4389120" indent="0">
              <a:buNone/>
              <a:defRPr sz="5120" b="1"/>
            </a:lvl4pPr>
            <a:lvl5pPr marL="5852160" indent="0">
              <a:buNone/>
              <a:defRPr sz="5120" b="1"/>
            </a:lvl5pPr>
            <a:lvl6pPr marL="7315200" indent="0">
              <a:buNone/>
              <a:defRPr sz="5120" b="1"/>
            </a:lvl6pPr>
            <a:lvl7pPr marL="8778240" indent="0">
              <a:buNone/>
              <a:defRPr sz="5120" b="1"/>
            </a:lvl7pPr>
            <a:lvl8pPr marL="10241280" indent="0">
              <a:buNone/>
              <a:defRPr sz="5120" b="1"/>
            </a:lvl8pPr>
            <a:lvl9pPr marL="11704320" indent="0">
              <a:buNone/>
              <a:defRPr sz="51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8016240"/>
            <a:ext cx="13926024" cy="117906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5379722"/>
            <a:ext cx="13994608" cy="2636518"/>
          </a:xfrm>
        </p:spPr>
        <p:txBody>
          <a:bodyPr anchor="b"/>
          <a:lstStyle>
            <a:lvl1pPr marL="0" indent="0">
              <a:buNone/>
              <a:defRPr sz="7680" b="1"/>
            </a:lvl1pPr>
            <a:lvl2pPr marL="1463040" indent="0">
              <a:buNone/>
              <a:defRPr sz="6400" b="1"/>
            </a:lvl2pPr>
            <a:lvl3pPr marL="2926080" indent="0">
              <a:buNone/>
              <a:defRPr sz="5760" b="1"/>
            </a:lvl3pPr>
            <a:lvl4pPr marL="4389120" indent="0">
              <a:buNone/>
              <a:defRPr sz="5120" b="1"/>
            </a:lvl4pPr>
            <a:lvl5pPr marL="5852160" indent="0">
              <a:buNone/>
              <a:defRPr sz="5120" b="1"/>
            </a:lvl5pPr>
            <a:lvl6pPr marL="7315200" indent="0">
              <a:buNone/>
              <a:defRPr sz="5120" b="1"/>
            </a:lvl6pPr>
            <a:lvl7pPr marL="8778240" indent="0">
              <a:buNone/>
              <a:defRPr sz="5120" b="1"/>
            </a:lvl7pPr>
            <a:lvl8pPr marL="10241280" indent="0">
              <a:buNone/>
              <a:defRPr sz="5120" b="1"/>
            </a:lvl8pPr>
            <a:lvl9pPr marL="11704320" indent="0">
              <a:buNone/>
              <a:defRPr sz="51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8016240"/>
            <a:ext cx="13994608" cy="117906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78E-6DCF-4362-AD37-0AA276B775C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002E-6DD6-469B-8CDB-EDA38A46B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73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78E-6DCF-4362-AD37-0AA276B775C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002E-6DD6-469B-8CDB-EDA38A46B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188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78E-6DCF-4362-AD37-0AA276B775C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002E-6DD6-469B-8CDB-EDA38A46B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035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463040"/>
            <a:ext cx="10617041" cy="5120640"/>
          </a:xfrm>
        </p:spPr>
        <p:txBody>
          <a:bodyPr anchor="b"/>
          <a:lstStyle>
            <a:lvl1pPr>
              <a:defRPr sz="10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3159765"/>
            <a:ext cx="16664940" cy="15595600"/>
          </a:xfrm>
        </p:spPr>
        <p:txBody>
          <a:bodyPr/>
          <a:lstStyle>
            <a:lvl1pPr>
              <a:defRPr sz="10240"/>
            </a:lvl1pPr>
            <a:lvl2pPr>
              <a:defRPr sz="8960"/>
            </a:lvl2pPr>
            <a:lvl3pPr>
              <a:defRPr sz="768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583680"/>
            <a:ext cx="10617041" cy="12197082"/>
          </a:xfrm>
        </p:spPr>
        <p:txBody>
          <a:bodyPr/>
          <a:lstStyle>
            <a:lvl1pPr marL="0" indent="0">
              <a:buNone/>
              <a:defRPr sz="5120"/>
            </a:lvl1pPr>
            <a:lvl2pPr marL="1463040" indent="0">
              <a:buNone/>
              <a:defRPr sz="4480"/>
            </a:lvl2pPr>
            <a:lvl3pPr marL="2926080" indent="0">
              <a:buNone/>
              <a:defRPr sz="3840"/>
            </a:lvl3pPr>
            <a:lvl4pPr marL="4389120" indent="0">
              <a:buNone/>
              <a:defRPr sz="3200"/>
            </a:lvl4pPr>
            <a:lvl5pPr marL="5852160" indent="0">
              <a:buNone/>
              <a:defRPr sz="3200"/>
            </a:lvl5pPr>
            <a:lvl6pPr marL="7315200" indent="0">
              <a:buNone/>
              <a:defRPr sz="3200"/>
            </a:lvl6pPr>
            <a:lvl7pPr marL="8778240" indent="0">
              <a:buNone/>
              <a:defRPr sz="3200"/>
            </a:lvl7pPr>
            <a:lvl8pPr marL="10241280" indent="0">
              <a:buNone/>
              <a:defRPr sz="3200"/>
            </a:lvl8pPr>
            <a:lvl9pPr marL="11704320" indent="0">
              <a:buNone/>
              <a:defRPr sz="3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78E-6DCF-4362-AD37-0AA276B775C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002E-6DD6-469B-8CDB-EDA38A46B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470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463040"/>
            <a:ext cx="10617041" cy="5120640"/>
          </a:xfrm>
        </p:spPr>
        <p:txBody>
          <a:bodyPr anchor="b"/>
          <a:lstStyle>
            <a:lvl1pPr>
              <a:defRPr sz="10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3159765"/>
            <a:ext cx="16664940" cy="15595600"/>
          </a:xfrm>
        </p:spPr>
        <p:txBody>
          <a:bodyPr anchor="t"/>
          <a:lstStyle>
            <a:lvl1pPr marL="0" indent="0">
              <a:buNone/>
              <a:defRPr sz="10240"/>
            </a:lvl1pPr>
            <a:lvl2pPr marL="1463040" indent="0">
              <a:buNone/>
              <a:defRPr sz="8960"/>
            </a:lvl2pPr>
            <a:lvl3pPr marL="2926080" indent="0">
              <a:buNone/>
              <a:defRPr sz="7680"/>
            </a:lvl3pPr>
            <a:lvl4pPr marL="4389120" indent="0">
              <a:buNone/>
              <a:defRPr sz="6400"/>
            </a:lvl4pPr>
            <a:lvl5pPr marL="5852160" indent="0">
              <a:buNone/>
              <a:defRPr sz="6400"/>
            </a:lvl5pPr>
            <a:lvl6pPr marL="7315200" indent="0">
              <a:buNone/>
              <a:defRPr sz="6400"/>
            </a:lvl6pPr>
            <a:lvl7pPr marL="8778240" indent="0">
              <a:buNone/>
              <a:defRPr sz="6400"/>
            </a:lvl7pPr>
            <a:lvl8pPr marL="10241280" indent="0">
              <a:buNone/>
              <a:defRPr sz="6400"/>
            </a:lvl8pPr>
            <a:lvl9pPr marL="11704320" indent="0">
              <a:buNone/>
              <a:defRPr sz="6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583680"/>
            <a:ext cx="10617041" cy="12197082"/>
          </a:xfrm>
        </p:spPr>
        <p:txBody>
          <a:bodyPr/>
          <a:lstStyle>
            <a:lvl1pPr marL="0" indent="0">
              <a:buNone/>
              <a:defRPr sz="5120"/>
            </a:lvl1pPr>
            <a:lvl2pPr marL="1463040" indent="0">
              <a:buNone/>
              <a:defRPr sz="4480"/>
            </a:lvl2pPr>
            <a:lvl3pPr marL="2926080" indent="0">
              <a:buNone/>
              <a:defRPr sz="3840"/>
            </a:lvl3pPr>
            <a:lvl4pPr marL="4389120" indent="0">
              <a:buNone/>
              <a:defRPr sz="3200"/>
            </a:lvl4pPr>
            <a:lvl5pPr marL="5852160" indent="0">
              <a:buNone/>
              <a:defRPr sz="3200"/>
            </a:lvl5pPr>
            <a:lvl6pPr marL="7315200" indent="0">
              <a:buNone/>
              <a:defRPr sz="3200"/>
            </a:lvl6pPr>
            <a:lvl7pPr marL="8778240" indent="0">
              <a:buNone/>
              <a:defRPr sz="3200"/>
            </a:lvl7pPr>
            <a:lvl8pPr marL="10241280" indent="0">
              <a:buNone/>
              <a:defRPr sz="3200"/>
            </a:lvl8pPr>
            <a:lvl9pPr marL="11704320" indent="0">
              <a:buNone/>
              <a:defRPr sz="3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78E-6DCF-4362-AD37-0AA276B775C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002E-6DD6-469B-8CDB-EDA38A46B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386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1168405"/>
            <a:ext cx="28392120" cy="4241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5842000"/>
            <a:ext cx="28392120" cy="1392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20340325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B678E-6DCF-4362-AD37-0AA276B775CE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20340325"/>
            <a:ext cx="1110996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20340325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6002E-6DD6-469B-8CDB-EDA38A46B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24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926080" rtl="0" eaLnBrk="1" latinLnBrk="0" hangingPunct="1">
        <a:lnSpc>
          <a:spcPct val="90000"/>
        </a:lnSpc>
        <a:spcBef>
          <a:spcPct val="0"/>
        </a:spcBef>
        <a:buNone/>
        <a:defRPr sz="14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1520" indent="-731520" algn="l" defTabSz="2926080" rtl="0" eaLnBrk="1" latinLnBrk="0" hangingPunct="1">
        <a:lnSpc>
          <a:spcPct val="90000"/>
        </a:lnSpc>
        <a:spcBef>
          <a:spcPts val="3200"/>
        </a:spcBef>
        <a:buFont typeface="Arial" panose="020B0604020202020204" pitchFamily="34" charset="0"/>
        <a:buChar char="•"/>
        <a:defRPr sz="896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768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51206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804672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95097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24358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1pPr>
      <a:lvl2pPr marL="14630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9260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3pPr>
      <a:lvl4pPr marL="43891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585216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87782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2412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17043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nassp.org/" TargetMode="External"/><Relationship Id="rId5" Type="http://schemas.openxmlformats.org/officeDocument/2006/relationships/hyperlink" Target="https://www2.census.gov/" TargetMode="External"/><Relationship Id="rId4" Type="http://schemas.openxmlformats.org/officeDocument/2006/relationships/hyperlink" Target="https://www.cec.sped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0F90CF20-C4C2-FE4A-8D54-92DC8650CC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087311"/>
              </p:ext>
            </p:extLst>
          </p:nvPr>
        </p:nvGraphicFramePr>
        <p:xfrm>
          <a:off x="11847396" y="2465461"/>
          <a:ext cx="9756544" cy="9692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756544">
                  <a:extLst>
                    <a:ext uri="{9D8B030D-6E8A-4147-A177-3AD203B41FA5}">
                      <a16:colId xmlns:a16="http://schemas.microsoft.com/office/drawing/2014/main" val="22948279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2797120"/>
                  </a:ext>
                </a:extLst>
              </a:tr>
            </a:tbl>
          </a:graphicData>
        </a:graphic>
      </p:graphicFrame>
      <p:sp>
        <p:nvSpPr>
          <p:cNvPr id="3" name="Subtitle 2">
            <a:extLst>
              <a:ext uri="{FF2B5EF4-FFF2-40B4-BE49-F238E27FC236}">
                <a16:creationId xmlns:a16="http://schemas.microsoft.com/office/drawing/2014/main" id="{1317D39E-AF53-45AA-A0BF-77B9EFE039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222" y="3631067"/>
            <a:ext cx="31398054" cy="127507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3600" dirty="0"/>
              <a:t>The purpose of this research is to get a snapshot of challenges in secondary (middle and high school) special education, from inter-state and national levels. The prioritization of CEC standards will be considered in making adjustments to curriculum in special education teacher preparation programming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BC93CE-B4B5-48AC-B70F-C5B97841C5F9}"/>
              </a:ext>
            </a:extLst>
          </p:cNvPr>
          <p:cNvSpPr txBox="1"/>
          <p:nvPr/>
        </p:nvSpPr>
        <p:spPr>
          <a:xfrm>
            <a:off x="12032676" y="2529643"/>
            <a:ext cx="9487328" cy="729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accent4">
                    <a:lumMod val="40000"/>
                    <a:lumOff val="60000"/>
                  </a:schemeClr>
                </a:solidFill>
                <a:highlight>
                  <a:srgbClr val="000000"/>
                </a:highlight>
              </a:rPr>
              <a:t>ABSTRACT</a:t>
            </a:r>
            <a:endParaRPr lang="en-US" b="1" dirty="0">
              <a:solidFill>
                <a:schemeClr val="accent4">
                  <a:lumMod val="40000"/>
                  <a:lumOff val="60000"/>
                </a:schemeClr>
              </a:solidFill>
              <a:highlight>
                <a:srgbClr val="000000"/>
              </a:highlight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C7D2ED8-61F8-4FFC-A967-41C281392C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352848"/>
              </p:ext>
            </p:extLst>
          </p:nvPr>
        </p:nvGraphicFramePr>
        <p:xfrm>
          <a:off x="532222" y="5249859"/>
          <a:ext cx="9218044" cy="969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8044">
                  <a:extLst>
                    <a:ext uri="{9D8B030D-6E8A-4147-A177-3AD203B41FA5}">
                      <a16:colId xmlns:a16="http://schemas.microsoft.com/office/drawing/2014/main" val="620418910"/>
                    </a:ext>
                  </a:extLst>
                </a:gridCol>
              </a:tblGrid>
              <a:tr h="43390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650440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0023D6E-6025-4A3C-A81B-6A8AA5B435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194473"/>
              </p:ext>
            </p:extLst>
          </p:nvPr>
        </p:nvGraphicFramePr>
        <p:xfrm>
          <a:off x="457200" y="533400"/>
          <a:ext cx="31775400" cy="1785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75400">
                  <a:extLst>
                    <a:ext uri="{9D8B030D-6E8A-4147-A177-3AD203B41FA5}">
                      <a16:colId xmlns:a16="http://schemas.microsoft.com/office/drawing/2014/main" val="1408787240"/>
                    </a:ext>
                  </a:extLst>
                </a:gridCol>
              </a:tblGrid>
              <a:tr h="1785104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Prioritization of Council for Exceptional Children Standards in Special Education Pre-Service Programs</a:t>
                      </a:r>
                      <a:br>
                        <a:rPr lang="en-US" sz="4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4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Dr. Amanda </a:t>
                      </a:r>
                      <a:r>
                        <a:rPr lang="en-US" sz="40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Zbacnik</a:t>
                      </a:r>
                      <a:r>
                        <a:rPr lang="en-US" sz="4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Assistant Professor, Special Education</a:t>
                      </a:r>
                      <a:endParaRPr lang="en-US" sz="13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14956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88FE548-FFB9-488C-8A25-E836492597D8}"/>
              </a:ext>
            </a:extLst>
          </p:cNvPr>
          <p:cNvSpPr txBox="1"/>
          <p:nvPr/>
        </p:nvSpPr>
        <p:spPr>
          <a:xfrm>
            <a:off x="678462" y="5352763"/>
            <a:ext cx="8922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Introduction and Research Question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2D5CE82-DF4C-45E7-8071-B23A176929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509331"/>
              </p:ext>
            </p:extLst>
          </p:nvPr>
        </p:nvGraphicFramePr>
        <p:xfrm>
          <a:off x="11848672" y="5249859"/>
          <a:ext cx="9906001" cy="969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1">
                  <a:extLst>
                    <a:ext uri="{9D8B030D-6E8A-4147-A177-3AD203B41FA5}">
                      <a16:colId xmlns:a16="http://schemas.microsoft.com/office/drawing/2014/main" val="3531757341"/>
                    </a:ext>
                  </a:extLst>
                </a:gridCol>
              </a:tblGrid>
              <a:tr h="3693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6133331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F992385-31DB-4ED6-B79D-4645F912DC94}"/>
              </a:ext>
            </a:extLst>
          </p:cNvPr>
          <p:cNvSpPr txBox="1"/>
          <p:nvPr/>
        </p:nvSpPr>
        <p:spPr>
          <a:xfrm>
            <a:off x="12002740" y="5352763"/>
            <a:ext cx="960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Results</a:t>
            </a:r>
            <a:endParaRPr lang="en-US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14A3194-FD9C-4F52-AB3E-00292F3F6B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305217"/>
              </p:ext>
            </p:extLst>
          </p:nvPr>
        </p:nvGraphicFramePr>
        <p:xfrm>
          <a:off x="23853078" y="5249859"/>
          <a:ext cx="8229599" cy="969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599">
                  <a:extLst>
                    <a:ext uri="{9D8B030D-6E8A-4147-A177-3AD203B41FA5}">
                      <a16:colId xmlns:a16="http://schemas.microsoft.com/office/drawing/2014/main" val="22953781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447620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0AD7559-28D5-4949-B455-7734C5B840A1}"/>
              </a:ext>
            </a:extLst>
          </p:cNvPr>
          <p:cNvSpPr txBox="1"/>
          <p:nvPr/>
        </p:nvSpPr>
        <p:spPr>
          <a:xfrm>
            <a:off x="24005480" y="5352763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Usefulness of Findings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33F94D-039C-445E-9B34-6386F7393DFE}"/>
              </a:ext>
            </a:extLst>
          </p:cNvPr>
          <p:cNvSpPr txBox="1"/>
          <p:nvPr/>
        </p:nvSpPr>
        <p:spPr>
          <a:xfrm>
            <a:off x="510451" y="6388610"/>
            <a:ext cx="930112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This research was conducted under the supervision of the Scholarship of Teaching and Learning (</a:t>
            </a:r>
            <a:r>
              <a:rPr lang="en-US" sz="3200" dirty="0" err="1">
                <a:solidFill>
                  <a:srgbClr val="000000"/>
                </a:solidFill>
              </a:rPr>
              <a:t>SoTL</a:t>
            </a:r>
            <a:r>
              <a:rPr lang="en-US" sz="3200" dirty="0">
                <a:solidFill>
                  <a:srgbClr val="000000"/>
                </a:solidFill>
              </a:rPr>
              <a:t>) program at the University of Wisconsin-Superior.  Alignment to CEC standards is a required component of Wisconsin DPI compliance, so the results of this research are beneficial for curriculum and course development.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The purpose of this research is to analyze the results, from secondary principals, regarding what CEC standards need to be a priority in special education pre-service programs.</a:t>
            </a:r>
          </a:p>
          <a:p>
            <a:endParaRPr lang="en-US" sz="3200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58FDA0C-F01C-4C3D-B995-48AE9E6F10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727887"/>
              </p:ext>
            </p:extLst>
          </p:nvPr>
        </p:nvGraphicFramePr>
        <p:xfrm>
          <a:off x="762000" y="19288955"/>
          <a:ext cx="314706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70600">
                  <a:extLst>
                    <a:ext uri="{9D8B030D-6E8A-4147-A177-3AD203B41FA5}">
                      <a16:colId xmlns:a16="http://schemas.microsoft.com/office/drawing/2014/main" val="34396359"/>
                    </a:ext>
                  </a:extLst>
                </a:gridCol>
              </a:tblGrid>
              <a:tr h="1524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99742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36D145A2-10A9-4CAF-97BD-A377D6E7B103}"/>
              </a:ext>
            </a:extLst>
          </p:cNvPr>
          <p:cNvSpPr txBox="1"/>
          <p:nvPr/>
        </p:nvSpPr>
        <p:spPr>
          <a:xfrm>
            <a:off x="6234233" y="19824726"/>
            <a:ext cx="20449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A special thank you to Dr. Hilary </a:t>
            </a:r>
            <a:r>
              <a:rPr lang="en-US" sz="3200" b="1" dirty="0" err="1"/>
              <a:t>Fezzey</a:t>
            </a:r>
            <a:r>
              <a:rPr lang="en-US" sz="3200" b="1" dirty="0"/>
              <a:t>, Dr. </a:t>
            </a:r>
            <a:r>
              <a:rPr lang="en-US" sz="3200" b="1" dirty="0" err="1"/>
              <a:t>Sakib</a:t>
            </a:r>
            <a:r>
              <a:rPr lang="en-US" sz="3200" b="1" dirty="0"/>
              <a:t> Mahmud, and my colleagues in the </a:t>
            </a:r>
            <a:r>
              <a:rPr lang="en-US" sz="3200" b="1" dirty="0" err="1"/>
              <a:t>SoTL</a:t>
            </a:r>
            <a:r>
              <a:rPr lang="en-US" sz="3200" b="1" dirty="0"/>
              <a:t> program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F90D511-1AA9-4EA3-AABF-244419350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9153" y="19476644"/>
            <a:ext cx="2422057" cy="1125292"/>
          </a:xfrm>
          <a:prstGeom prst="rect">
            <a:avLst/>
          </a:prstGeom>
        </p:spPr>
      </p:pic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B04984DB-268C-461E-B6F5-A0186561BD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943956"/>
              </p:ext>
            </p:extLst>
          </p:nvPr>
        </p:nvGraphicFramePr>
        <p:xfrm>
          <a:off x="835724" y="12865574"/>
          <a:ext cx="8765475" cy="100282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65475">
                  <a:extLst>
                    <a:ext uri="{9D8B030D-6E8A-4147-A177-3AD203B41FA5}">
                      <a16:colId xmlns:a16="http://schemas.microsoft.com/office/drawing/2014/main" val="4285845845"/>
                    </a:ext>
                  </a:extLst>
                </a:gridCol>
              </a:tblGrid>
              <a:tr h="1002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0970308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159FA006-8A33-45CE-8072-A38C11F26E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615102"/>
              </p:ext>
            </p:extLst>
          </p:nvPr>
        </p:nvGraphicFramePr>
        <p:xfrm>
          <a:off x="24178838" y="13501831"/>
          <a:ext cx="7751438" cy="9692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751438">
                  <a:extLst>
                    <a:ext uri="{9D8B030D-6E8A-4147-A177-3AD203B41FA5}">
                      <a16:colId xmlns:a16="http://schemas.microsoft.com/office/drawing/2014/main" val="22948279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279712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F179FA5D-FD42-47D1-96C0-9E38CD79871C}"/>
              </a:ext>
            </a:extLst>
          </p:cNvPr>
          <p:cNvSpPr txBox="1"/>
          <p:nvPr/>
        </p:nvSpPr>
        <p:spPr>
          <a:xfrm>
            <a:off x="988124" y="13016136"/>
            <a:ext cx="8460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Research Design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8072D0E-E29B-4321-90B9-2067C95ED61B}"/>
              </a:ext>
            </a:extLst>
          </p:cNvPr>
          <p:cNvSpPr txBox="1"/>
          <p:nvPr/>
        </p:nvSpPr>
        <p:spPr>
          <a:xfrm>
            <a:off x="24413395" y="13727668"/>
            <a:ext cx="736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References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9E477A16-AC4E-4799-87C1-FD2000F1B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108400" y="19577956"/>
            <a:ext cx="2257667" cy="87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FECA634-86F2-4ECE-AAB2-3B947161A520}"/>
              </a:ext>
            </a:extLst>
          </p:cNvPr>
          <p:cNvSpPr txBox="1"/>
          <p:nvPr/>
        </p:nvSpPr>
        <p:spPr>
          <a:xfrm>
            <a:off x="804121" y="14212117"/>
            <a:ext cx="8765475" cy="407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This study employs the mixed methods design, including a survey and an open response question (for themes).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State principals of the year were requested to respond, ranking the top three CEC standards that need to be a priority in educator preparation programs. The rankings were followed with evidence for their choices.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AFB8C3-614F-413B-849C-81107B1C7332}"/>
              </a:ext>
            </a:extLst>
          </p:cNvPr>
          <p:cNvSpPr txBox="1"/>
          <p:nvPr/>
        </p:nvSpPr>
        <p:spPr>
          <a:xfrm>
            <a:off x="23853077" y="6339171"/>
            <a:ext cx="8077199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After analysis of the data, the researcher discovered that learner development and knowledge about individual learning differences needs to be a priority in educator preparation programs. In addition, instructional planning and strategies, consideration for learning environments, and collaboration are also critical curricular components.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All of the United States Census Regions were represented, but more responses would have been desirable. In addition, no elementary level principals were included; leaving this as a possibility for future research.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7F2DE26-5B0D-4A0B-BC60-F8A42D75FDFC}"/>
              </a:ext>
            </a:extLst>
          </p:cNvPr>
          <p:cNvSpPr txBox="1"/>
          <p:nvPr/>
        </p:nvSpPr>
        <p:spPr>
          <a:xfrm>
            <a:off x="24189725" y="14802915"/>
            <a:ext cx="77405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Council for Exceptional Children standards. (n.d.). Retrieved September 12, 2019 from </a:t>
            </a:r>
            <a:r>
              <a:rPr lang="en-US" sz="2400" dirty="0">
                <a:hlinkClick r:id="rId4"/>
              </a:rPr>
              <a:t>https://www.cec.sped.org/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Regions of states. Retrieved September 12, 2019 from </a:t>
            </a:r>
            <a:r>
              <a:rPr lang="en-US" sz="2400" dirty="0">
                <a:hlinkClick r:id="rId5"/>
              </a:rPr>
              <a:t>https://www2.census.gov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State principals of the year. Retrieved September 12, 2019 from </a:t>
            </a:r>
            <a:r>
              <a:rPr lang="en-US" sz="2400" dirty="0">
                <a:hlinkClick r:id="rId6"/>
              </a:rPr>
              <a:t>https://www.nassp.org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890D5698-A5A9-440A-BFA0-19491B37C0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717409"/>
              </p:ext>
            </p:extLst>
          </p:nvPr>
        </p:nvGraphicFramePr>
        <p:xfrm>
          <a:off x="12032675" y="9865092"/>
          <a:ext cx="9487328" cy="3596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1832">
                  <a:extLst>
                    <a:ext uri="{9D8B030D-6E8A-4147-A177-3AD203B41FA5}">
                      <a16:colId xmlns:a16="http://schemas.microsoft.com/office/drawing/2014/main" val="1515810081"/>
                    </a:ext>
                  </a:extLst>
                </a:gridCol>
                <a:gridCol w="2371832">
                  <a:extLst>
                    <a:ext uri="{9D8B030D-6E8A-4147-A177-3AD203B41FA5}">
                      <a16:colId xmlns:a16="http://schemas.microsoft.com/office/drawing/2014/main" val="4094349395"/>
                    </a:ext>
                  </a:extLst>
                </a:gridCol>
                <a:gridCol w="2371832">
                  <a:extLst>
                    <a:ext uri="{9D8B030D-6E8A-4147-A177-3AD203B41FA5}">
                      <a16:colId xmlns:a16="http://schemas.microsoft.com/office/drawing/2014/main" val="3795345162"/>
                    </a:ext>
                  </a:extLst>
                </a:gridCol>
                <a:gridCol w="2371832">
                  <a:extLst>
                    <a:ext uri="{9D8B030D-6E8A-4147-A177-3AD203B41FA5}">
                      <a16:colId xmlns:a16="http://schemas.microsoft.com/office/drawing/2014/main" val="34555055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CEC Standards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#1: Learner Development and Individual Differences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#2: Learning Environments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#3: Curricular Content Knowledge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6238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#4: Assessment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#5: Instructional Planning and Strategies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#6: Professional Learning and Ethical Practice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#7: Collaboration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946554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598BEA3E-0157-471B-B5ED-6FAC83A804BB}"/>
              </a:ext>
            </a:extLst>
          </p:cNvPr>
          <p:cNvSpPr txBox="1"/>
          <p:nvPr/>
        </p:nvSpPr>
        <p:spPr>
          <a:xfrm>
            <a:off x="11847396" y="6555614"/>
            <a:ext cx="99060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3200" dirty="0"/>
              <a:t>Responses were gathered from the following U.S. regions: Northeast (1), Midwest (3), South (3), and West (3).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3200" dirty="0"/>
              <a:t>Keywords, from the open responses included: relationships (6), individual(</a:t>
            </a:r>
            <a:r>
              <a:rPr lang="en-US" sz="3200" dirty="0" err="1"/>
              <a:t>ized</a:t>
            </a:r>
            <a:r>
              <a:rPr lang="en-US" sz="3200" dirty="0"/>
              <a:t>) (4), and collaborate (3).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3200" dirty="0"/>
              <a:t>2 educational speaker/advocates were mentioned: John Hattie and Rita Pierson</a:t>
            </a:r>
          </a:p>
        </p:txBody>
      </p:sp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72806DB5-90BA-4B57-B286-EBD6DAD804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9810829"/>
              </p:ext>
            </p:extLst>
          </p:nvPr>
        </p:nvGraphicFramePr>
        <p:xfrm>
          <a:off x="12002740" y="14050833"/>
          <a:ext cx="9517263" cy="4559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196848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88F2AFA2D3644BB8CB921842BDE25B" ma:contentTypeVersion="12" ma:contentTypeDescription="Create a new document." ma:contentTypeScope="" ma:versionID="db6a04caa6467bdd94810a6428e65ac2">
  <xsd:schema xmlns:xsd="http://www.w3.org/2001/XMLSchema" xmlns:xs="http://www.w3.org/2001/XMLSchema" xmlns:p="http://schemas.microsoft.com/office/2006/metadata/properties" xmlns:ns2="57275b8b-77d1-4572-95f2-e77faee5f631" xmlns:ns3="98b3c005-255c-47bc-bbc0-9817a9f0acaa" targetNamespace="http://schemas.microsoft.com/office/2006/metadata/properties" ma:root="true" ma:fieldsID="497f678dc8f4a45c5415885054aa3def" ns2:_="" ns3:_="">
    <xsd:import namespace="57275b8b-77d1-4572-95f2-e77faee5f631"/>
    <xsd:import namespace="98b3c005-255c-47bc-bbc0-9817a9f0ac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275b8b-77d1-4572-95f2-e77faee5f6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b3c005-255c-47bc-bbc0-9817a9f0aca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ED67D7E-EB56-4264-9C60-F24CBA349FC9}"/>
</file>

<file path=customXml/itemProps2.xml><?xml version="1.0" encoding="utf-8"?>
<ds:datastoreItem xmlns:ds="http://schemas.openxmlformats.org/officeDocument/2006/customXml" ds:itemID="{4D361F0C-FCDD-4412-951E-7CEC796F4D0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522F2D-3339-4BB2-A800-D771C3433265}">
  <ds:schemaRefs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2006/metadata/properties"/>
    <ds:schemaRef ds:uri="http://purl.org/dc/elements/1.1/"/>
    <ds:schemaRef ds:uri="0b113858-99f4-4982-b264-013fa2f3b5ba"/>
    <ds:schemaRef ds:uri="f95da1f4-9594-4767-ae79-a15b56d141ea"/>
    <ds:schemaRef ds:uri="http://schemas.microsoft.com/sharepoint/v3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494</Words>
  <Application>Microsoft Office PowerPoint</Application>
  <PresentationFormat>Custom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Zbacnik,Amanda J</dc:creator>
  <cp:lastModifiedBy>Papineau,Thora C</cp:lastModifiedBy>
  <cp:revision>24</cp:revision>
  <dcterms:created xsi:type="dcterms:W3CDTF">2019-12-18T16:02:11Z</dcterms:created>
  <dcterms:modified xsi:type="dcterms:W3CDTF">2020-03-12T14:48:02Z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0x0101000288F2AFA2D3644BB8CB921842BDE25B</vt:lpwstr>
  </property>
</Properties>
</file>